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7.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8.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874" r:id="rId2"/>
    <p:sldMasterId id="2147483885" r:id="rId3"/>
    <p:sldMasterId id="2147483897" r:id="rId4"/>
    <p:sldMasterId id="2147483907" r:id="rId5"/>
    <p:sldMasterId id="2147483920" r:id="rId6"/>
    <p:sldMasterId id="2147483931" r:id="rId7"/>
    <p:sldMasterId id="2147483942" r:id="rId8"/>
    <p:sldMasterId id="2147483954" r:id="rId9"/>
  </p:sldMasterIdLst>
  <p:notesMasterIdLst>
    <p:notesMasterId r:id="rId454"/>
  </p:notesMasterIdLst>
  <p:sldIdLst>
    <p:sldId id="397" r:id="rId10"/>
    <p:sldId id="395" r:id="rId11"/>
    <p:sldId id="399" r:id="rId12"/>
    <p:sldId id="398" r:id="rId13"/>
    <p:sldId id="400" r:id="rId14"/>
    <p:sldId id="257" r:id="rId15"/>
    <p:sldId id="325" r:id="rId16"/>
    <p:sldId id="324" r:id="rId17"/>
    <p:sldId id="326" r:id="rId18"/>
    <p:sldId id="327" r:id="rId19"/>
    <p:sldId id="331" r:id="rId20"/>
    <p:sldId id="332" r:id="rId21"/>
    <p:sldId id="258" r:id="rId22"/>
    <p:sldId id="296" r:id="rId23"/>
    <p:sldId id="299" r:id="rId24"/>
    <p:sldId id="259" r:id="rId25"/>
    <p:sldId id="260" r:id="rId26"/>
    <p:sldId id="262" r:id="rId27"/>
    <p:sldId id="304" r:id="rId28"/>
    <p:sldId id="328" r:id="rId29"/>
    <p:sldId id="265" r:id="rId30"/>
    <p:sldId id="305" r:id="rId31"/>
    <p:sldId id="306" r:id="rId32"/>
    <p:sldId id="307" r:id="rId33"/>
    <p:sldId id="308" r:id="rId34"/>
    <p:sldId id="401" r:id="rId35"/>
    <p:sldId id="384" r:id="rId36"/>
    <p:sldId id="317" r:id="rId37"/>
    <p:sldId id="318" r:id="rId38"/>
    <p:sldId id="319" r:id="rId39"/>
    <p:sldId id="320" r:id="rId40"/>
    <p:sldId id="333" r:id="rId41"/>
    <p:sldId id="402" r:id="rId42"/>
    <p:sldId id="266" r:id="rId43"/>
    <p:sldId id="303" r:id="rId44"/>
    <p:sldId id="267" r:id="rId45"/>
    <p:sldId id="330" r:id="rId46"/>
    <p:sldId id="357" r:id="rId47"/>
    <p:sldId id="358" r:id="rId48"/>
    <p:sldId id="321" r:id="rId49"/>
    <p:sldId id="342" r:id="rId50"/>
    <p:sldId id="343" r:id="rId51"/>
    <p:sldId id="344" r:id="rId52"/>
    <p:sldId id="346" r:id="rId53"/>
    <p:sldId id="347" r:id="rId54"/>
    <p:sldId id="348" r:id="rId55"/>
    <p:sldId id="349" r:id="rId56"/>
    <p:sldId id="373" r:id="rId57"/>
    <p:sldId id="374" r:id="rId58"/>
    <p:sldId id="385" r:id="rId59"/>
    <p:sldId id="375" r:id="rId60"/>
    <p:sldId id="359" r:id="rId61"/>
    <p:sldId id="360" r:id="rId62"/>
    <p:sldId id="361" r:id="rId63"/>
    <p:sldId id="376" r:id="rId64"/>
    <p:sldId id="315" r:id="rId65"/>
    <p:sldId id="345" r:id="rId66"/>
    <p:sldId id="350" r:id="rId67"/>
    <p:sldId id="351" r:id="rId68"/>
    <p:sldId id="352" r:id="rId69"/>
    <p:sldId id="353" r:id="rId70"/>
    <p:sldId id="354" r:id="rId71"/>
    <p:sldId id="355" r:id="rId72"/>
    <p:sldId id="356" r:id="rId73"/>
    <p:sldId id="362" r:id="rId74"/>
    <p:sldId id="363" r:id="rId75"/>
    <p:sldId id="364" r:id="rId76"/>
    <p:sldId id="365" r:id="rId77"/>
    <p:sldId id="386" r:id="rId78"/>
    <p:sldId id="366" r:id="rId79"/>
    <p:sldId id="388" r:id="rId80"/>
    <p:sldId id="389" r:id="rId81"/>
    <p:sldId id="390" r:id="rId82"/>
    <p:sldId id="391" r:id="rId83"/>
    <p:sldId id="392" r:id="rId84"/>
    <p:sldId id="313" r:id="rId85"/>
    <p:sldId id="310" r:id="rId86"/>
    <p:sldId id="311" r:id="rId87"/>
    <p:sldId id="312" r:id="rId88"/>
    <p:sldId id="393" r:id="rId89"/>
    <p:sldId id="394" r:id="rId90"/>
    <p:sldId id="367" r:id="rId91"/>
    <p:sldId id="368" r:id="rId92"/>
    <p:sldId id="293" r:id="rId93"/>
    <p:sldId id="339" r:id="rId94"/>
    <p:sldId id="309" r:id="rId95"/>
    <p:sldId id="377" r:id="rId96"/>
    <p:sldId id="378" r:id="rId97"/>
    <p:sldId id="379" r:id="rId98"/>
    <p:sldId id="380" r:id="rId99"/>
    <p:sldId id="381" r:id="rId100"/>
    <p:sldId id="382" r:id="rId101"/>
    <p:sldId id="383" r:id="rId102"/>
    <p:sldId id="256" r:id="rId103"/>
    <p:sldId id="403" r:id="rId104"/>
    <p:sldId id="336" r:id="rId105"/>
    <p:sldId id="269" r:id="rId106"/>
    <p:sldId id="404" r:id="rId107"/>
    <p:sldId id="405" r:id="rId108"/>
    <p:sldId id="455" r:id="rId109"/>
    <p:sldId id="458" r:id="rId110"/>
    <p:sldId id="411" r:id="rId111"/>
    <p:sldId id="412" r:id="rId112"/>
    <p:sldId id="413" r:id="rId113"/>
    <p:sldId id="459" r:id="rId114"/>
    <p:sldId id="433" r:id="rId115"/>
    <p:sldId id="461" r:id="rId116"/>
    <p:sldId id="338" r:id="rId117"/>
    <p:sldId id="462" r:id="rId118"/>
    <p:sldId id="463" r:id="rId119"/>
    <p:sldId id="464" r:id="rId120"/>
    <p:sldId id="316" r:id="rId121"/>
    <p:sldId id="335" r:id="rId122"/>
    <p:sldId id="340" r:id="rId123"/>
    <p:sldId id="406" r:id="rId124"/>
    <p:sldId id="341" r:id="rId125"/>
    <p:sldId id="407" r:id="rId126"/>
    <p:sldId id="410" r:id="rId127"/>
    <p:sldId id="408" r:id="rId128"/>
    <p:sldId id="465" r:id="rId129"/>
    <p:sldId id="466" r:id="rId130"/>
    <p:sldId id="276" r:id="rId131"/>
    <p:sldId id="277" r:id="rId132"/>
    <p:sldId id="278" r:id="rId133"/>
    <p:sldId id="279" r:id="rId134"/>
    <p:sldId id="280" r:id="rId135"/>
    <p:sldId id="281" r:id="rId136"/>
    <p:sldId id="282" r:id="rId137"/>
    <p:sldId id="409" r:id="rId138"/>
    <p:sldId id="284" r:id="rId139"/>
    <p:sldId id="435" r:id="rId140"/>
    <p:sldId id="436" r:id="rId141"/>
    <p:sldId id="467" r:id="rId142"/>
    <p:sldId id="415" r:id="rId143"/>
    <p:sldId id="468" r:id="rId144"/>
    <p:sldId id="469" r:id="rId145"/>
    <p:sldId id="470" r:id="rId146"/>
    <p:sldId id="417" r:id="rId147"/>
    <p:sldId id="414" r:id="rId148"/>
    <p:sldId id="471" r:id="rId149"/>
    <p:sldId id="472" r:id="rId150"/>
    <p:sldId id="473" r:id="rId151"/>
    <p:sldId id="263" r:id="rId152"/>
    <p:sldId id="453" r:id="rId153"/>
    <p:sldId id="474" r:id="rId154"/>
    <p:sldId id="416" r:id="rId155"/>
    <p:sldId id="475" r:id="rId156"/>
    <p:sldId id="476" r:id="rId157"/>
    <p:sldId id="477" r:id="rId158"/>
    <p:sldId id="297" r:id="rId159"/>
    <p:sldId id="370" r:id="rId160"/>
    <p:sldId id="298" r:id="rId161"/>
    <p:sldId id="456" r:id="rId162"/>
    <p:sldId id="371" r:id="rId163"/>
    <p:sldId id="372" r:id="rId164"/>
    <p:sldId id="478" r:id="rId165"/>
    <p:sldId id="479" r:id="rId166"/>
    <p:sldId id="480" r:id="rId167"/>
    <p:sldId id="481" r:id="rId168"/>
    <p:sldId id="482" r:id="rId169"/>
    <p:sldId id="419" r:id="rId170"/>
    <p:sldId id="483" r:id="rId171"/>
    <p:sldId id="418" r:id="rId172"/>
    <p:sldId id="484" r:id="rId173"/>
    <p:sldId id="420" r:id="rId174"/>
    <p:sldId id="485" r:id="rId175"/>
    <p:sldId id="421" r:id="rId176"/>
    <p:sldId id="486" r:id="rId177"/>
    <p:sldId id="457" r:id="rId178"/>
    <p:sldId id="487" r:id="rId179"/>
    <p:sldId id="423" r:id="rId180"/>
    <p:sldId id="424" r:id="rId181"/>
    <p:sldId id="271" r:id="rId182"/>
    <p:sldId id="488" r:id="rId183"/>
    <p:sldId id="489" r:id="rId184"/>
    <p:sldId id="387" r:id="rId185"/>
    <p:sldId id="425" r:id="rId186"/>
    <p:sldId id="490" r:id="rId187"/>
    <p:sldId id="491" r:id="rId188"/>
    <p:sldId id="492" r:id="rId189"/>
    <p:sldId id="493" r:id="rId190"/>
    <p:sldId id="494" r:id="rId191"/>
    <p:sldId id="495" r:id="rId192"/>
    <p:sldId id="496" r:id="rId193"/>
    <p:sldId id="497" r:id="rId194"/>
    <p:sldId id="498" r:id="rId195"/>
    <p:sldId id="499" r:id="rId196"/>
    <p:sldId id="500" r:id="rId197"/>
    <p:sldId id="501" r:id="rId198"/>
    <p:sldId id="427" r:id="rId199"/>
    <p:sldId id="428" r:id="rId200"/>
    <p:sldId id="429" r:id="rId201"/>
    <p:sldId id="430" r:id="rId202"/>
    <p:sldId id="502" r:id="rId203"/>
    <p:sldId id="396" r:id="rId204"/>
    <p:sldId id="503" r:id="rId205"/>
    <p:sldId id="504" r:id="rId206"/>
    <p:sldId id="505" r:id="rId207"/>
    <p:sldId id="431" r:id="rId208"/>
    <p:sldId id="283" r:id="rId209"/>
    <p:sldId id="506" r:id="rId210"/>
    <p:sldId id="507" r:id="rId211"/>
    <p:sldId id="508" r:id="rId212"/>
    <p:sldId id="509" r:id="rId213"/>
    <p:sldId id="510" r:id="rId214"/>
    <p:sldId id="511" r:id="rId215"/>
    <p:sldId id="512" r:id="rId216"/>
    <p:sldId id="513" r:id="rId217"/>
    <p:sldId id="292" r:id="rId218"/>
    <p:sldId id="294" r:id="rId219"/>
    <p:sldId id="514" r:id="rId220"/>
    <p:sldId id="295" r:id="rId221"/>
    <p:sldId id="426" r:id="rId222"/>
    <p:sldId id="446" r:id="rId223"/>
    <p:sldId id="515" r:id="rId224"/>
    <p:sldId id="516" r:id="rId225"/>
    <p:sldId id="447" r:id="rId226"/>
    <p:sldId id="448" r:id="rId227"/>
    <p:sldId id="432" r:id="rId228"/>
    <p:sldId id="517" r:id="rId229"/>
    <p:sldId id="434" r:id="rId230"/>
    <p:sldId id="518" r:id="rId231"/>
    <p:sldId id="519" r:id="rId232"/>
    <p:sldId id="437" r:id="rId233"/>
    <p:sldId id="438" r:id="rId234"/>
    <p:sldId id="439" r:id="rId235"/>
    <p:sldId id="440" r:id="rId236"/>
    <p:sldId id="441" r:id="rId237"/>
    <p:sldId id="442" r:id="rId238"/>
    <p:sldId id="443" r:id="rId239"/>
    <p:sldId id="444" r:id="rId240"/>
    <p:sldId id="445" r:id="rId241"/>
    <p:sldId id="520" r:id="rId242"/>
    <p:sldId id="521" r:id="rId243"/>
    <p:sldId id="522" r:id="rId244"/>
    <p:sldId id="523" r:id="rId245"/>
    <p:sldId id="524" r:id="rId246"/>
    <p:sldId id="607" r:id="rId247"/>
    <p:sldId id="608" r:id="rId248"/>
    <p:sldId id="609" r:id="rId249"/>
    <p:sldId id="610" r:id="rId250"/>
    <p:sldId id="261" r:id="rId251"/>
    <p:sldId id="590" r:id="rId252"/>
    <p:sldId id="611" r:id="rId253"/>
    <p:sldId id="591" r:id="rId254"/>
    <p:sldId id="422" r:id="rId255"/>
    <p:sldId id="612" r:id="rId256"/>
    <p:sldId id="592" r:id="rId257"/>
    <p:sldId id="593" r:id="rId258"/>
    <p:sldId id="613" r:id="rId259"/>
    <p:sldId id="614" r:id="rId260"/>
    <p:sldId id="615" r:id="rId261"/>
    <p:sldId id="594" r:id="rId262"/>
    <p:sldId id="616" r:id="rId263"/>
    <p:sldId id="617" r:id="rId264"/>
    <p:sldId id="595" r:id="rId265"/>
    <p:sldId id="618" r:id="rId266"/>
    <p:sldId id="597" r:id="rId267"/>
    <p:sldId id="619" r:id="rId268"/>
    <p:sldId id="598" r:id="rId269"/>
    <p:sldId id="620" r:id="rId270"/>
    <p:sldId id="621" r:id="rId271"/>
    <p:sldId id="599" r:id="rId272"/>
    <p:sldId id="600" r:id="rId273"/>
    <p:sldId id="601" r:id="rId274"/>
    <p:sldId id="622" r:id="rId275"/>
    <p:sldId id="623" r:id="rId276"/>
    <p:sldId id="602" r:id="rId277"/>
    <p:sldId id="603" r:id="rId278"/>
    <p:sldId id="624" r:id="rId279"/>
    <p:sldId id="605" r:id="rId280"/>
    <p:sldId id="604" r:id="rId281"/>
    <p:sldId id="606" r:id="rId282"/>
    <p:sldId id="625" r:id="rId283"/>
    <p:sldId id="626" r:id="rId284"/>
    <p:sldId id="627" r:id="rId285"/>
    <p:sldId id="628" r:id="rId286"/>
    <p:sldId id="629" r:id="rId287"/>
    <p:sldId id="630" r:id="rId288"/>
    <p:sldId id="641" r:id="rId289"/>
    <p:sldId id="642" r:id="rId290"/>
    <p:sldId id="643" r:id="rId291"/>
    <p:sldId id="644" r:id="rId292"/>
    <p:sldId id="645" r:id="rId293"/>
    <p:sldId id="646" r:id="rId294"/>
    <p:sldId id="647" r:id="rId295"/>
    <p:sldId id="648" r:id="rId296"/>
    <p:sldId id="649" r:id="rId297"/>
    <p:sldId id="650" r:id="rId298"/>
    <p:sldId id="651" r:id="rId299"/>
    <p:sldId id="652" r:id="rId300"/>
    <p:sldId id="653" r:id="rId301"/>
    <p:sldId id="286" r:id="rId302"/>
    <p:sldId id="273" r:id="rId303"/>
    <p:sldId id="654" r:id="rId304"/>
    <p:sldId id="288" r:id="rId305"/>
    <p:sldId id="655" r:id="rId306"/>
    <p:sldId id="656" r:id="rId307"/>
    <p:sldId id="285" r:id="rId308"/>
    <p:sldId id="657" r:id="rId309"/>
    <p:sldId id="658" r:id="rId310"/>
    <p:sldId id="659" r:id="rId311"/>
    <p:sldId id="660" r:id="rId312"/>
    <p:sldId id="661" r:id="rId313"/>
    <p:sldId id="329" r:id="rId314"/>
    <p:sldId id="662" r:id="rId315"/>
    <p:sldId id="663" r:id="rId316"/>
    <p:sldId id="664" r:id="rId317"/>
    <p:sldId id="665" r:id="rId318"/>
    <p:sldId id="666" r:id="rId319"/>
    <p:sldId id="667" r:id="rId320"/>
    <p:sldId id="668" r:id="rId321"/>
    <p:sldId id="334" r:id="rId322"/>
    <p:sldId id="669" r:id="rId323"/>
    <p:sldId id="670" r:id="rId324"/>
    <p:sldId id="671" r:id="rId325"/>
    <p:sldId id="337" r:id="rId326"/>
    <p:sldId id="672" r:id="rId327"/>
    <p:sldId id="673" r:id="rId328"/>
    <p:sldId id="674" r:id="rId329"/>
    <p:sldId id="675" r:id="rId330"/>
    <p:sldId id="676" r:id="rId331"/>
    <p:sldId id="369" r:id="rId332"/>
    <p:sldId id="677" r:id="rId333"/>
    <p:sldId id="678" r:id="rId334"/>
    <p:sldId id="679" r:id="rId335"/>
    <p:sldId id="680" r:id="rId336"/>
    <p:sldId id="681" r:id="rId337"/>
    <p:sldId id="682" r:id="rId338"/>
    <p:sldId id="683" r:id="rId339"/>
    <p:sldId id="684" r:id="rId340"/>
    <p:sldId id="685" r:id="rId341"/>
    <p:sldId id="686" r:id="rId342"/>
    <p:sldId id="687" r:id="rId343"/>
    <p:sldId id="688" r:id="rId344"/>
    <p:sldId id="689" r:id="rId345"/>
    <p:sldId id="690" r:id="rId346"/>
    <p:sldId id="691" r:id="rId347"/>
    <p:sldId id="692" r:id="rId348"/>
    <p:sldId id="693" r:id="rId349"/>
    <p:sldId id="694" r:id="rId350"/>
    <p:sldId id="695" r:id="rId351"/>
    <p:sldId id="696" r:id="rId352"/>
    <p:sldId id="697" r:id="rId353"/>
    <p:sldId id="698" r:id="rId354"/>
    <p:sldId id="699" r:id="rId355"/>
    <p:sldId id="700" r:id="rId356"/>
    <p:sldId id="701" r:id="rId357"/>
    <p:sldId id="702" r:id="rId358"/>
    <p:sldId id="703" r:id="rId359"/>
    <p:sldId id="704" r:id="rId360"/>
    <p:sldId id="705" r:id="rId361"/>
    <p:sldId id="706" r:id="rId362"/>
    <p:sldId id="707" r:id="rId363"/>
    <p:sldId id="708" r:id="rId364"/>
    <p:sldId id="709" r:id="rId365"/>
    <p:sldId id="710" r:id="rId366"/>
    <p:sldId id="711" r:id="rId367"/>
    <p:sldId id="712" r:id="rId368"/>
    <p:sldId id="713" r:id="rId369"/>
    <p:sldId id="714" r:id="rId370"/>
    <p:sldId id="715" r:id="rId371"/>
    <p:sldId id="716" r:id="rId372"/>
    <p:sldId id="717" r:id="rId373"/>
    <p:sldId id="718" r:id="rId374"/>
    <p:sldId id="719" r:id="rId375"/>
    <p:sldId id="720" r:id="rId376"/>
    <p:sldId id="721" r:id="rId377"/>
    <p:sldId id="722" r:id="rId378"/>
    <p:sldId id="723" r:id="rId379"/>
    <p:sldId id="724" r:id="rId380"/>
    <p:sldId id="725" r:id="rId381"/>
    <p:sldId id="726" r:id="rId382"/>
    <p:sldId id="727" r:id="rId383"/>
    <p:sldId id="728" r:id="rId384"/>
    <p:sldId id="729" r:id="rId385"/>
    <p:sldId id="730" r:id="rId386"/>
    <p:sldId id="731" r:id="rId387"/>
    <p:sldId id="732" r:id="rId388"/>
    <p:sldId id="733" r:id="rId389"/>
    <p:sldId id="734" r:id="rId390"/>
    <p:sldId id="735" r:id="rId391"/>
    <p:sldId id="736" r:id="rId392"/>
    <p:sldId id="737" r:id="rId393"/>
    <p:sldId id="738" r:id="rId394"/>
    <p:sldId id="739" r:id="rId395"/>
    <p:sldId id="740" r:id="rId396"/>
    <p:sldId id="741" r:id="rId397"/>
    <p:sldId id="314" r:id="rId398"/>
    <p:sldId id="742" r:id="rId399"/>
    <p:sldId id="743" r:id="rId400"/>
    <p:sldId id="744" r:id="rId401"/>
    <p:sldId id="745" r:id="rId402"/>
    <p:sldId id="746" r:id="rId403"/>
    <p:sldId id="747" r:id="rId404"/>
    <p:sldId id="748" r:id="rId405"/>
    <p:sldId id="749" r:id="rId406"/>
    <p:sldId id="750" r:id="rId407"/>
    <p:sldId id="751" r:id="rId408"/>
    <p:sldId id="752" r:id="rId409"/>
    <p:sldId id="753" r:id="rId410"/>
    <p:sldId id="754" r:id="rId411"/>
    <p:sldId id="755" r:id="rId412"/>
    <p:sldId id="756" r:id="rId413"/>
    <p:sldId id="757" r:id="rId414"/>
    <p:sldId id="758" r:id="rId415"/>
    <p:sldId id="759" r:id="rId416"/>
    <p:sldId id="760" r:id="rId417"/>
    <p:sldId id="761" r:id="rId418"/>
    <p:sldId id="762" r:id="rId419"/>
    <p:sldId id="763" r:id="rId420"/>
    <p:sldId id="764" r:id="rId421"/>
    <p:sldId id="765" r:id="rId422"/>
    <p:sldId id="766" r:id="rId423"/>
    <p:sldId id="767" r:id="rId424"/>
    <p:sldId id="768" r:id="rId425"/>
    <p:sldId id="769" r:id="rId426"/>
    <p:sldId id="770" r:id="rId427"/>
    <p:sldId id="771" r:id="rId428"/>
    <p:sldId id="772" r:id="rId429"/>
    <p:sldId id="773" r:id="rId430"/>
    <p:sldId id="774" r:id="rId431"/>
    <p:sldId id="775" r:id="rId432"/>
    <p:sldId id="776" r:id="rId433"/>
    <p:sldId id="777" r:id="rId434"/>
    <p:sldId id="778" r:id="rId435"/>
    <p:sldId id="779" r:id="rId436"/>
    <p:sldId id="780" r:id="rId437"/>
    <p:sldId id="781" r:id="rId438"/>
    <p:sldId id="782" r:id="rId439"/>
    <p:sldId id="783" r:id="rId440"/>
    <p:sldId id="784" r:id="rId441"/>
    <p:sldId id="785" r:id="rId442"/>
    <p:sldId id="786" r:id="rId443"/>
    <p:sldId id="787" r:id="rId444"/>
    <p:sldId id="788" r:id="rId445"/>
    <p:sldId id="789" r:id="rId446"/>
    <p:sldId id="790" r:id="rId447"/>
    <p:sldId id="791" r:id="rId448"/>
    <p:sldId id="792" r:id="rId449"/>
    <p:sldId id="793" r:id="rId450"/>
    <p:sldId id="794" r:id="rId451"/>
    <p:sldId id="795" r:id="rId452"/>
    <p:sldId id="796" r:id="rId453"/>
  </p:sldIdLst>
  <p:sldSz cx="9144000" cy="6858000" type="screen4x3"/>
  <p:notesSz cx="6886575" cy="10017125"/>
  <p:defaultTextStyle>
    <a:defPPr>
      <a:defRPr lang="zh-CN"/>
    </a:defPPr>
    <a:lvl1pPr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01 Linux 安装 &amp; 配置" id="{C54FA472-2FA1-4BE9-B9BD-237C2E784961}">
          <p14:sldIdLst>
            <p14:sldId id="397"/>
            <p14:sldId id="395"/>
            <p14:sldId id="399"/>
            <p14:sldId id="398"/>
            <p14:sldId id="400"/>
            <p14:sldId id="257"/>
            <p14:sldId id="325"/>
            <p14:sldId id="324"/>
            <p14:sldId id="326"/>
            <p14:sldId id="327"/>
            <p14:sldId id="331"/>
            <p14:sldId id="332"/>
            <p14:sldId id="258"/>
            <p14:sldId id="296"/>
            <p14:sldId id="299"/>
            <p14:sldId id="259"/>
            <p14:sldId id="260"/>
            <p14:sldId id="262"/>
            <p14:sldId id="304"/>
            <p14:sldId id="328"/>
            <p14:sldId id="265"/>
            <p14:sldId id="305"/>
            <p14:sldId id="306"/>
            <p14:sldId id="307"/>
            <p14:sldId id="308"/>
            <p14:sldId id="401"/>
            <p14:sldId id="384"/>
            <p14:sldId id="317"/>
            <p14:sldId id="318"/>
            <p14:sldId id="319"/>
            <p14:sldId id="320"/>
            <p14:sldId id="333"/>
            <p14:sldId id="402"/>
            <p14:sldId id="266"/>
            <p14:sldId id="303"/>
            <p14:sldId id="267"/>
            <p14:sldId id="330"/>
            <p14:sldId id="357"/>
            <p14:sldId id="358"/>
            <p14:sldId id="321"/>
            <p14:sldId id="342"/>
            <p14:sldId id="343"/>
            <p14:sldId id="344"/>
            <p14:sldId id="346"/>
            <p14:sldId id="347"/>
            <p14:sldId id="348"/>
            <p14:sldId id="349"/>
            <p14:sldId id="373"/>
            <p14:sldId id="374"/>
            <p14:sldId id="385"/>
            <p14:sldId id="375"/>
            <p14:sldId id="359"/>
            <p14:sldId id="360"/>
            <p14:sldId id="361"/>
            <p14:sldId id="376"/>
            <p14:sldId id="315"/>
            <p14:sldId id="345"/>
            <p14:sldId id="350"/>
            <p14:sldId id="351"/>
            <p14:sldId id="352"/>
            <p14:sldId id="353"/>
            <p14:sldId id="354"/>
            <p14:sldId id="355"/>
            <p14:sldId id="356"/>
            <p14:sldId id="362"/>
            <p14:sldId id="363"/>
            <p14:sldId id="364"/>
            <p14:sldId id="365"/>
            <p14:sldId id="386"/>
            <p14:sldId id="366"/>
            <p14:sldId id="388"/>
            <p14:sldId id="389"/>
            <p14:sldId id="390"/>
            <p14:sldId id="391"/>
            <p14:sldId id="392"/>
            <p14:sldId id="313"/>
            <p14:sldId id="310"/>
            <p14:sldId id="311"/>
            <p14:sldId id="312"/>
            <p14:sldId id="393"/>
            <p14:sldId id="394"/>
            <p14:sldId id="367"/>
            <p14:sldId id="368"/>
            <p14:sldId id="293"/>
            <p14:sldId id="339"/>
            <p14:sldId id="309"/>
            <p14:sldId id="377"/>
            <p14:sldId id="378"/>
            <p14:sldId id="379"/>
            <p14:sldId id="380"/>
            <p14:sldId id="381"/>
            <p14:sldId id="382"/>
            <p14:sldId id="383"/>
          </p14:sldIdLst>
        </p14:section>
        <p14:section name="02 管理文件系统" id="{A0F150D7-7ADE-46D3-A17B-390800D5D216}">
          <p14:sldIdLst>
            <p14:sldId id="256"/>
            <p14:sldId id="403"/>
            <p14:sldId id="336"/>
            <p14:sldId id="269"/>
            <p14:sldId id="404"/>
            <p14:sldId id="405"/>
            <p14:sldId id="455"/>
            <p14:sldId id="458"/>
            <p14:sldId id="411"/>
            <p14:sldId id="412"/>
            <p14:sldId id="413"/>
            <p14:sldId id="459"/>
            <p14:sldId id="433"/>
            <p14:sldId id="461"/>
            <p14:sldId id="338"/>
            <p14:sldId id="462"/>
            <p14:sldId id="463"/>
            <p14:sldId id="464"/>
            <p14:sldId id="316"/>
            <p14:sldId id="335"/>
            <p14:sldId id="340"/>
            <p14:sldId id="406"/>
            <p14:sldId id="341"/>
            <p14:sldId id="407"/>
            <p14:sldId id="410"/>
            <p14:sldId id="408"/>
            <p14:sldId id="465"/>
            <p14:sldId id="466"/>
            <p14:sldId id="276"/>
            <p14:sldId id="277"/>
            <p14:sldId id="278"/>
            <p14:sldId id="279"/>
            <p14:sldId id="280"/>
            <p14:sldId id="281"/>
            <p14:sldId id="282"/>
            <p14:sldId id="409"/>
            <p14:sldId id="284"/>
            <p14:sldId id="435"/>
            <p14:sldId id="436"/>
            <p14:sldId id="467"/>
            <p14:sldId id="415"/>
            <p14:sldId id="468"/>
            <p14:sldId id="469"/>
            <p14:sldId id="470"/>
            <p14:sldId id="417"/>
            <p14:sldId id="414"/>
            <p14:sldId id="471"/>
            <p14:sldId id="472"/>
            <p14:sldId id="473"/>
            <p14:sldId id="263"/>
            <p14:sldId id="453"/>
            <p14:sldId id="474"/>
            <p14:sldId id="416"/>
            <p14:sldId id="475"/>
            <p14:sldId id="476"/>
            <p14:sldId id="477"/>
            <p14:sldId id="297"/>
            <p14:sldId id="370"/>
            <p14:sldId id="298"/>
            <p14:sldId id="456"/>
            <p14:sldId id="371"/>
            <p14:sldId id="372"/>
            <p14:sldId id="478"/>
            <p14:sldId id="479"/>
            <p14:sldId id="480"/>
            <p14:sldId id="481"/>
            <p14:sldId id="482"/>
            <p14:sldId id="419"/>
            <p14:sldId id="483"/>
            <p14:sldId id="418"/>
            <p14:sldId id="484"/>
            <p14:sldId id="420"/>
            <p14:sldId id="485"/>
            <p14:sldId id="421"/>
            <p14:sldId id="486"/>
            <p14:sldId id="457"/>
            <p14:sldId id="487"/>
            <p14:sldId id="423"/>
            <p14:sldId id="424"/>
            <p14:sldId id="271"/>
            <p14:sldId id="488"/>
            <p14:sldId id="489"/>
            <p14:sldId id="387"/>
            <p14:sldId id="425"/>
            <p14:sldId id="490"/>
            <p14:sldId id="491"/>
            <p14:sldId id="492"/>
            <p14:sldId id="493"/>
            <p14:sldId id="494"/>
            <p14:sldId id="495"/>
            <p14:sldId id="496"/>
            <p14:sldId id="497"/>
            <p14:sldId id="498"/>
            <p14:sldId id="499"/>
            <p14:sldId id="500"/>
            <p14:sldId id="501"/>
            <p14:sldId id="427"/>
            <p14:sldId id="428"/>
            <p14:sldId id="429"/>
            <p14:sldId id="430"/>
            <p14:sldId id="502"/>
            <p14:sldId id="396"/>
            <p14:sldId id="503"/>
            <p14:sldId id="504"/>
            <p14:sldId id="505"/>
            <p14:sldId id="431"/>
            <p14:sldId id="283"/>
          </p14:sldIdLst>
        </p14:section>
        <p14:section name="03 Shell &amp; 文本处理" id="{07959D5E-B4BB-46BC-89E0-22853FD37947}">
          <p14:sldIdLst>
            <p14:sldId id="506"/>
            <p14:sldId id="507"/>
            <p14:sldId id="508"/>
            <p14:sldId id="509"/>
            <p14:sldId id="510"/>
            <p14:sldId id="511"/>
            <p14:sldId id="512"/>
            <p14:sldId id="513"/>
            <p14:sldId id="292"/>
            <p14:sldId id="294"/>
            <p14:sldId id="514"/>
            <p14:sldId id="295"/>
            <p14:sldId id="426"/>
            <p14:sldId id="446"/>
            <p14:sldId id="515"/>
            <p14:sldId id="516"/>
            <p14:sldId id="447"/>
            <p14:sldId id="448"/>
            <p14:sldId id="432"/>
            <p14:sldId id="517"/>
            <p14:sldId id="434"/>
            <p14:sldId id="518"/>
            <p14:sldId id="519"/>
            <p14:sldId id="437"/>
            <p14:sldId id="438"/>
            <p14:sldId id="439"/>
            <p14:sldId id="440"/>
            <p14:sldId id="441"/>
            <p14:sldId id="442"/>
            <p14:sldId id="443"/>
            <p14:sldId id="444"/>
            <p14:sldId id="445"/>
            <p14:sldId id="520"/>
          </p14:sldIdLst>
        </p14:section>
        <p14:section name="04 管理用户 群组 权限" id="{6D8BCCC2-EE26-4CD5-AFC4-825B98F68CB2}">
          <p14:sldIdLst>
            <p14:sldId id="521"/>
            <p14:sldId id="522"/>
            <p14:sldId id="523"/>
            <p14:sldId id="524"/>
            <p14:sldId id="607"/>
            <p14:sldId id="608"/>
            <p14:sldId id="609"/>
            <p14:sldId id="610"/>
            <p14:sldId id="261"/>
            <p14:sldId id="590"/>
            <p14:sldId id="611"/>
            <p14:sldId id="591"/>
            <p14:sldId id="422"/>
            <p14:sldId id="612"/>
            <p14:sldId id="592"/>
            <p14:sldId id="593"/>
            <p14:sldId id="613"/>
            <p14:sldId id="614"/>
            <p14:sldId id="615"/>
            <p14:sldId id="594"/>
            <p14:sldId id="616"/>
            <p14:sldId id="617"/>
            <p14:sldId id="595"/>
            <p14:sldId id="618"/>
            <p14:sldId id="597"/>
            <p14:sldId id="619"/>
            <p14:sldId id="598"/>
            <p14:sldId id="620"/>
            <p14:sldId id="621"/>
            <p14:sldId id="599"/>
            <p14:sldId id="600"/>
            <p14:sldId id="601"/>
            <p14:sldId id="622"/>
            <p14:sldId id="623"/>
            <p14:sldId id="602"/>
            <p14:sldId id="603"/>
            <p14:sldId id="624"/>
            <p14:sldId id="605"/>
            <p14:sldId id="604"/>
            <p14:sldId id="606"/>
            <p14:sldId id="625"/>
            <p14:sldId id="626"/>
            <p14:sldId id="627"/>
          </p14:sldIdLst>
        </p14:section>
        <p14:section name="05 磁盘管理" id="{2BE24FE9-1C3C-49A2-98E2-194DA8B7BB65}">
          <p14:sldIdLst>
            <p14:sldId id="628"/>
            <p14:sldId id="629"/>
            <p14:sldId id="630"/>
            <p14:sldId id="641"/>
            <p14:sldId id="642"/>
            <p14:sldId id="643"/>
            <p14:sldId id="644"/>
            <p14:sldId id="645"/>
            <p14:sldId id="646"/>
            <p14:sldId id="647"/>
            <p14:sldId id="648"/>
            <p14:sldId id="649"/>
            <p14:sldId id="650"/>
            <p14:sldId id="651"/>
            <p14:sldId id="652"/>
            <p14:sldId id="653"/>
            <p14:sldId id="286"/>
            <p14:sldId id="273"/>
            <p14:sldId id="654"/>
            <p14:sldId id="288"/>
            <p14:sldId id="655"/>
            <p14:sldId id="656"/>
            <p14:sldId id="285"/>
            <p14:sldId id="657"/>
            <p14:sldId id="658"/>
          </p14:sldIdLst>
        </p14:section>
        <p14:section name="06 包管理" id="{E9072FDA-EFAB-4BA2-881C-47CA8DBD9475}">
          <p14:sldIdLst>
            <p14:sldId id="659"/>
            <p14:sldId id="660"/>
            <p14:sldId id="661"/>
            <p14:sldId id="329"/>
            <p14:sldId id="662"/>
            <p14:sldId id="663"/>
            <p14:sldId id="664"/>
            <p14:sldId id="665"/>
            <p14:sldId id="666"/>
            <p14:sldId id="667"/>
            <p14:sldId id="668"/>
            <p14:sldId id="334"/>
            <p14:sldId id="669"/>
            <p14:sldId id="670"/>
            <p14:sldId id="671"/>
            <p14:sldId id="337"/>
            <p14:sldId id="672"/>
            <p14:sldId id="673"/>
            <p14:sldId id="674"/>
            <p14:sldId id="675"/>
            <p14:sldId id="676"/>
            <p14:sldId id="369"/>
            <p14:sldId id="677"/>
            <p14:sldId id="678"/>
            <p14:sldId id="679"/>
            <p14:sldId id="680"/>
            <p14:sldId id="681"/>
            <p14:sldId id="682"/>
            <p14:sldId id="683"/>
            <p14:sldId id="684"/>
            <p14:sldId id="685"/>
            <p14:sldId id="686"/>
            <p14:sldId id="687"/>
            <p14:sldId id="688"/>
          </p14:sldIdLst>
        </p14:section>
        <p14:section name="07 系统监视 &amp; 进程管理" id="{9B765FE6-E1DB-4939-BA50-8A0B5DC6A54B}">
          <p14:sldIdLst>
            <p14:sldId id="689"/>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Lst>
        </p14:section>
        <p14:section name="08 网络配置 &amp; 常用服务器" id="{CFE04467-8469-43D5-AF38-D4A004B6EB62}">
          <p14:sldIdLst>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314"/>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 Lily" initials="ML" lastIdx="1" clrIdx="0">
    <p:extLst>
      <p:ext uri="{19B8F6BF-5375-455C-9EA6-DF929625EA0E}">
        <p15:presenceInfo xmlns:p15="http://schemas.microsoft.com/office/powerpoint/2012/main" userId="c7f51399a257b47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CC66FF"/>
    <a:srgbClr val="9900CC"/>
    <a:srgbClr val="FFFF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49" autoAdjust="0"/>
    <p:restoredTop sz="94660"/>
  </p:normalViewPr>
  <p:slideViewPr>
    <p:cSldViewPr>
      <p:cViewPr varScale="1">
        <p:scale>
          <a:sx n="79" d="100"/>
          <a:sy n="79" d="100"/>
        </p:scale>
        <p:origin x="1277"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99" Type="http://schemas.openxmlformats.org/officeDocument/2006/relationships/slide" Target="slides/slide290.xml"/><Relationship Id="rId21" Type="http://schemas.openxmlformats.org/officeDocument/2006/relationships/slide" Target="slides/slide12.xml"/><Relationship Id="rId63" Type="http://schemas.openxmlformats.org/officeDocument/2006/relationships/slide" Target="slides/slide54.xml"/><Relationship Id="rId159" Type="http://schemas.openxmlformats.org/officeDocument/2006/relationships/slide" Target="slides/slide150.xml"/><Relationship Id="rId324" Type="http://schemas.openxmlformats.org/officeDocument/2006/relationships/slide" Target="slides/slide315.xml"/><Relationship Id="rId366" Type="http://schemas.openxmlformats.org/officeDocument/2006/relationships/slide" Target="slides/slide357.xml"/><Relationship Id="rId170" Type="http://schemas.openxmlformats.org/officeDocument/2006/relationships/slide" Target="slides/slide161.xml"/><Relationship Id="rId226" Type="http://schemas.openxmlformats.org/officeDocument/2006/relationships/slide" Target="slides/slide217.xml"/><Relationship Id="rId433" Type="http://schemas.openxmlformats.org/officeDocument/2006/relationships/slide" Target="slides/slide424.xml"/><Relationship Id="rId268" Type="http://schemas.openxmlformats.org/officeDocument/2006/relationships/slide" Target="slides/slide259.xml"/><Relationship Id="rId32" Type="http://schemas.openxmlformats.org/officeDocument/2006/relationships/slide" Target="slides/slide23.xml"/><Relationship Id="rId74" Type="http://schemas.openxmlformats.org/officeDocument/2006/relationships/slide" Target="slides/slide65.xml"/><Relationship Id="rId128" Type="http://schemas.openxmlformats.org/officeDocument/2006/relationships/slide" Target="slides/slide119.xml"/><Relationship Id="rId335" Type="http://schemas.openxmlformats.org/officeDocument/2006/relationships/slide" Target="slides/slide326.xml"/><Relationship Id="rId377" Type="http://schemas.openxmlformats.org/officeDocument/2006/relationships/slide" Target="slides/slide368.xml"/><Relationship Id="rId5" Type="http://schemas.openxmlformats.org/officeDocument/2006/relationships/slideMaster" Target="slideMasters/slideMaster5.xml"/><Relationship Id="rId181" Type="http://schemas.openxmlformats.org/officeDocument/2006/relationships/slide" Target="slides/slide172.xml"/><Relationship Id="rId237" Type="http://schemas.openxmlformats.org/officeDocument/2006/relationships/slide" Target="slides/slide228.xml"/><Relationship Id="rId402" Type="http://schemas.openxmlformats.org/officeDocument/2006/relationships/slide" Target="slides/slide393.xml"/><Relationship Id="rId279" Type="http://schemas.openxmlformats.org/officeDocument/2006/relationships/slide" Target="slides/slide270.xml"/><Relationship Id="rId444" Type="http://schemas.openxmlformats.org/officeDocument/2006/relationships/slide" Target="slides/slide435.xml"/><Relationship Id="rId43" Type="http://schemas.openxmlformats.org/officeDocument/2006/relationships/slide" Target="slides/slide34.xml"/><Relationship Id="rId139" Type="http://schemas.openxmlformats.org/officeDocument/2006/relationships/slide" Target="slides/slide130.xml"/><Relationship Id="rId290" Type="http://schemas.openxmlformats.org/officeDocument/2006/relationships/slide" Target="slides/slide281.xml"/><Relationship Id="rId304" Type="http://schemas.openxmlformats.org/officeDocument/2006/relationships/slide" Target="slides/slide295.xml"/><Relationship Id="rId346" Type="http://schemas.openxmlformats.org/officeDocument/2006/relationships/slide" Target="slides/slide337.xml"/><Relationship Id="rId388" Type="http://schemas.openxmlformats.org/officeDocument/2006/relationships/slide" Target="slides/slide379.xml"/><Relationship Id="rId85" Type="http://schemas.openxmlformats.org/officeDocument/2006/relationships/slide" Target="slides/slide76.xml"/><Relationship Id="rId150" Type="http://schemas.openxmlformats.org/officeDocument/2006/relationships/slide" Target="slides/slide141.xml"/><Relationship Id="rId192" Type="http://schemas.openxmlformats.org/officeDocument/2006/relationships/slide" Target="slides/slide183.xml"/><Relationship Id="rId206" Type="http://schemas.openxmlformats.org/officeDocument/2006/relationships/slide" Target="slides/slide197.xml"/><Relationship Id="rId413" Type="http://schemas.openxmlformats.org/officeDocument/2006/relationships/slide" Target="slides/slide404.xml"/><Relationship Id="rId248" Type="http://schemas.openxmlformats.org/officeDocument/2006/relationships/slide" Target="slides/slide239.xml"/><Relationship Id="rId455" Type="http://schemas.openxmlformats.org/officeDocument/2006/relationships/commentAuthors" Target="commentAuthors.xml"/><Relationship Id="rId12" Type="http://schemas.openxmlformats.org/officeDocument/2006/relationships/slide" Target="slides/slide3.xml"/><Relationship Id="rId108" Type="http://schemas.openxmlformats.org/officeDocument/2006/relationships/slide" Target="slides/slide99.xml"/><Relationship Id="rId315" Type="http://schemas.openxmlformats.org/officeDocument/2006/relationships/slide" Target="slides/slide306.xml"/><Relationship Id="rId357" Type="http://schemas.openxmlformats.org/officeDocument/2006/relationships/slide" Target="slides/slide348.xml"/><Relationship Id="rId54" Type="http://schemas.openxmlformats.org/officeDocument/2006/relationships/slide" Target="slides/slide45.xml"/><Relationship Id="rId96" Type="http://schemas.openxmlformats.org/officeDocument/2006/relationships/slide" Target="slides/slide87.xml"/><Relationship Id="rId161" Type="http://schemas.openxmlformats.org/officeDocument/2006/relationships/slide" Target="slides/slide152.xml"/><Relationship Id="rId217" Type="http://schemas.openxmlformats.org/officeDocument/2006/relationships/slide" Target="slides/slide208.xml"/><Relationship Id="rId399" Type="http://schemas.openxmlformats.org/officeDocument/2006/relationships/slide" Target="slides/slide390.xml"/><Relationship Id="rId259" Type="http://schemas.openxmlformats.org/officeDocument/2006/relationships/slide" Target="slides/slide250.xml"/><Relationship Id="rId424" Type="http://schemas.openxmlformats.org/officeDocument/2006/relationships/slide" Target="slides/slide415.xml"/><Relationship Id="rId23" Type="http://schemas.openxmlformats.org/officeDocument/2006/relationships/slide" Target="slides/slide14.xml"/><Relationship Id="rId119" Type="http://schemas.openxmlformats.org/officeDocument/2006/relationships/slide" Target="slides/slide110.xml"/><Relationship Id="rId270" Type="http://schemas.openxmlformats.org/officeDocument/2006/relationships/slide" Target="slides/slide261.xml"/><Relationship Id="rId326" Type="http://schemas.openxmlformats.org/officeDocument/2006/relationships/slide" Target="slides/slide317.xml"/><Relationship Id="rId65" Type="http://schemas.openxmlformats.org/officeDocument/2006/relationships/slide" Target="slides/slide56.xml"/><Relationship Id="rId130" Type="http://schemas.openxmlformats.org/officeDocument/2006/relationships/slide" Target="slides/slide121.xml"/><Relationship Id="rId368" Type="http://schemas.openxmlformats.org/officeDocument/2006/relationships/slide" Target="slides/slide359.xml"/><Relationship Id="rId172" Type="http://schemas.openxmlformats.org/officeDocument/2006/relationships/slide" Target="slides/slide163.xml"/><Relationship Id="rId228" Type="http://schemas.openxmlformats.org/officeDocument/2006/relationships/slide" Target="slides/slide219.xml"/><Relationship Id="rId435" Type="http://schemas.openxmlformats.org/officeDocument/2006/relationships/slide" Target="slides/slide426.xml"/><Relationship Id="rId281" Type="http://schemas.openxmlformats.org/officeDocument/2006/relationships/slide" Target="slides/slide272.xml"/><Relationship Id="rId337" Type="http://schemas.openxmlformats.org/officeDocument/2006/relationships/slide" Target="slides/slide328.xml"/><Relationship Id="rId34" Type="http://schemas.openxmlformats.org/officeDocument/2006/relationships/slide" Target="slides/slide25.xml"/><Relationship Id="rId76" Type="http://schemas.openxmlformats.org/officeDocument/2006/relationships/slide" Target="slides/slide67.xml"/><Relationship Id="rId141" Type="http://schemas.openxmlformats.org/officeDocument/2006/relationships/slide" Target="slides/slide132.xml"/><Relationship Id="rId379" Type="http://schemas.openxmlformats.org/officeDocument/2006/relationships/slide" Target="slides/slide370.xml"/><Relationship Id="rId7" Type="http://schemas.openxmlformats.org/officeDocument/2006/relationships/slideMaster" Target="slideMasters/slideMaster7.xml"/><Relationship Id="rId183" Type="http://schemas.openxmlformats.org/officeDocument/2006/relationships/slide" Target="slides/slide174.xml"/><Relationship Id="rId239" Type="http://schemas.openxmlformats.org/officeDocument/2006/relationships/slide" Target="slides/slide230.xml"/><Relationship Id="rId390" Type="http://schemas.openxmlformats.org/officeDocument/2006/relationships/slide" Target="slides/slide381.xml"/><Relationship Id="rId404" Type="http://schemas.openxmlformats.org/officeDocument/2006/relationships/slide" Target="slides/slide395.xml"/><Relationship Id="rId446" Type="http://schemas.openxmlformats.org/officeDocument/2006/relationships/slide" Target="slides/slide437.xml"/><Relationship Id="rId250" Type="http://schemas.openxmlformats.org/officeDocument/2006/relationships/slide" Target="slides/slide241.xml"/><Relationship Id="rId292" Type="http://schemas.openxmlformats.org/officeDocument/2006/relationships/slide" Target="slides/slide283.xml"/><Relationship Id="rId306" Type="http://schemas.openxmlformats.org/officeDocument/2006/relationships/slide" Target="slides/slide297.xml"/><Relationship Id="rId45" Type="http://schemas.openxmlformats.org/officeDocument/2006/relationships/slide" Target="slides/slide36.xml"/><Relationship Id="rId87" Type="http://schemas.openxmlformats.org/officeDocument/2006/relationships/slide" Target="slides/slide78.xml"/><Relationship Id="rId110" Type="http://schemas.openxmlformats.org/officeDocument/2006/relationships/slide" Target="slides/slide101.xml"/><Relationship Id="rId348" Type="http://schemas.openxmlformats.org/officeDocument/2006/relationships/slide" Target="slides/slide339.xml"/><Relationship Id="rId152" Type="http://schemas.openxmlformats.org/officeDocument/2006/relationships/slide" Target="slides/slide143.xml"/><Relationship Id="rId194" Type="http://schemas.openxmlformats.org/officeDocument/2006/relationships/slide" Target="slides/slide185.xml"/><Relationship Id="rId208" Type="http://schemas.openxmlformats.org/officeDocument/2006/relationships/slide" Target="slides/slide199.xml"/><Relationship Id="rId415" Type="http://schemas.openxmlformats.org/officeDocument/2006/relationships/slide" Target="slides/slide406.xml"/><Relationship Id="rId457" Type="http://schemas.openxmlformats.org/officeDocument/2006/relationships/viewProps" Target="viewProps.xml"/><Relationship Id="rId261" Type="http://schemas.openxmlformats.org/officeDocument/2006/relationships/slide" Target="slides/slide252.xml"/><Relationship Id="rId14" Type="http://schemas.openxmlformats.org/officeDocument/2006/relationships/slide" Target="slides/slide5.xml"/><Relationship Id="rId56" Type="http://schemas.openxmlformats.org/officeDocument/2006/relationships/slide" Target="slides/slide47.xml"/><Relationship Id="rId317" Type="http://schemas.openxmlformats.org/officeDocument/2006/relationships/slide" Target="slides/slide308.xml"/><Relationship Id="rId359" Type="http://schemas.openxmlformats.org/officeDocument/2006/relationships/slide" Target="slides/slide350.xml"/><Relationship Id="rId98" Type="http://schemas.openxmlformats.org/officeDocument/2006/relationships/slide" Target="slides/slide89.xml"/><Relationship Id="rId121" Type="http://schemas.openxmlformats.org/officeDocument/2006/relationships/slide" Target="slides/slide112.xml"/><Relationship Id="rId163" Type="http://schemas.openxmlformats.org/officeDocument/2006/relationships/slide" Target="slides/slide154.xml"/><Relationship Id="rId219" Type="http://schemas.openxmlformats.org/officeDocument/2006/relationships/slide" Target="slides/slide210.xml"/><Relationship Id="rId370" Type="http://schemas.openxmlformats.org/officeDocument/2006/relationships/slide" Target="slides/slide361.xml"/><Relationship Id="rId426" Type="http://schemas.openxmlformats.org/officeDocument/2006/relationships/slide" Target="slides/slide417.xml"/><Relationship Id="rId230" Type="http://schemas.openxmlformats.org/officeDocument/2006/relationships/slide" Target="slides/slide221.xml"/><Relationship Id="rId25" Type="http://schemas.openxmlformats.org/officeDocument/2006/relationships/slide" Target="slides/slide16.xml"/><Relationship Id="rId67" Type="http://schemas.openxmlformats.org/officeDocument/2006/relationships/slide" Target="slides/slide58.xml"/><Relationship Id="rId272" Type="http://schemas.openxmlformats.org/officeDocument/2006/relationships/slide" Target="slides/slide263.xml"/><Relationship Id="rId328" Type="http://schemas.openxmlformats.org/officeDocument/2006/relationships/slide" Target="slides/slide319.xml"/><Relationship Id="rId132" Type="http://schemas.openxmlformats.org/officeDocument/2006/relationships/slide" Target="slides/slide123.xml"/><Relationship Id="rId174" Type="http://schemas.openxmlformats.org/officeDocument/2006/relationships/slide" Target="slides/slide165.xml"/><Relationship Id="rId381" Type="http://schemas.openxmlformats.org/officeDocument/2006/relationships/slide" Target="slides/slide372.xml"/><Relationship Id="rId241" Type="http://schemas.openxmlformats.org/officeDocument/2006/relationships/slide" Target="slides/slide232.xml"/><Relationship Id="rId437" Type="http://schemas.openxmlformats.org/officeDocument/2006/relationships/slide" Target="slides/slide428.xml"/><Relationship Id="rId36" Type="http://schemas.openxmlformats.org/officeDocument/2006/relationships/slide" Target="slides/slide27.xml"/><Relationship Id="rId283" Type="http://schemas.openxmlformats.org/officeDocument/2006/relationships/slide" Target="slides/slide274.xml"/><Relationship Id="rId339" Type="http://schemas.openxmlformats.org/officeDocument/2006/relationships/slide" Target="slides/slide330.xml"/><Relationship Id="rId78" Type="http://schemas.openxmlformats.org/officeDocument/2006/relationships/slide" Target="slides/slide69.xml"/><Relationship Id="rId101" Type="http://schemas.openxmlformats.org/officeDocument/2006/relationships/slide" Target="slides/slide92.xml"/><Relationship Id="rId143" Type="http://schemas.openxmlformats.org/officeDocument/2006/relationships/slide" Target="slides/slide134.xml"/><Relationship Id="rId185" Type="http://schemas.openxmlformats.org/officeDocument/2006/relationships/slide" Target="slides/slide176.xml"/><Relationship Id="rId350" Type="http://schemas.openxmlformats.org/officeDocument/2006/relationships/slide" Target="slides/slide341.xml"/><Relationship Id="rId406" Type="http://schemas.openxmlformats.org/officeDocument/2006/relationships/slide" Target="slides/slide397.xml"/><Relationship Id="rId9" Type="http://schemas.openxmlformats.org/officeDocument/2006/relationships/slideMaster" Target="slideMasters/slideMaster9.xml"/><Relationship Id="rId210" Type="http://schemas.openxmlformats.org/officeDocument/2006/relationships/slide" Target="slides/slide201.xml"/><Relationship Id="rId392" Type="http://schemas.openxmlformats.org/officeDocument/2006/relationships/slide" Target="slides/slide383.xml"/><Relationship Id="rId448" Type="http://schemas.openxmlformats.org/officeDocument/2006/relationships/slide" Target="slides/slide439.xml"/><Relationship Id="rId252" Type="http://schemas.openxmlformats.org/officeDocument/2006/relationships/slide" Target="slides/slide243.xml"/><Relationship Id="rId294" Type="http://schemas.openxmlformats.org/officeDocument/2006/relationships/slide" Target="slides/slide285.xml"/><Relationship Id="rId308" Type="http://schemas.openxmlformats.org/officeDocument/2006/relationships/slide" Target="slides/slide299.xml"/><Relationship Id="rId47" Type="http://schemas.openxmlformats.org/officeDocument/2006/relationships/slide" Target="slides/slide38.xml"/><Relationship Id="rId89" Type="http://schemas.openxmlformats.org/officeDocument/2006/relationships/slide" Target="slides/slide80.xml"/><Relationship Id="rId112" Type="http://schemas.openxmlformats.org/officeDocument/2006/relationships/slide" Target="slides/slide103.xml"/><Relationship Id="rId154" Type="http://schemas.openxmlformats.org/officeDocument/2006/relationships/slide" Target="slides/slide145.xml"/><Relationship Id="rId361" Type="http://schemas.openxmlformats.org/officeDocument/2006/relationships/slide" Target="slides/slide352.xml"/><Relationship Id="rId196" Type="http://schemas.openxmlformats.org/officeDocument/2006/relationships/slide" Target="slides/slide187.xml"/><Relationship Id="rId417" Type="http://schemas.openxmlformats.org/officeDocument/2006/relationships/slide" Target="slides/slide408.xml"/><Relationship Id="rId459" Type="http://schemas.openxmlformats.org/officeDocument/2006/relationships/tableStyles" Target="tableStyles.xml"/><Relationship Id="rId16" Type="http://schemas.openxmlformats.org/officeDocument/2006/relationships/slide" Target="slides/slide7.xml"/><Relationship Id="rId221" Type="http://schemas.openxmlformats.org/officeDocument/2006/relationships/slide" Target="slides/slide212.xml"/><Relationship Id="rId263" Type="http://schemas.openxmlformats.org/officeDocument/2006/relationships/slide" Target="slides/slide254.xml"/><Relationship Id="rId319" Type="http://schemas.openxmlformats.org/officeDocument/2006/relationships/slide" Target="slides/slide310.xml"/><Relationship Id="rId58" Type="http://schemas.openxmlformats.org/officeDocument/2006/relationships/slide" Target="slides/slide49.xml"/><Relationship Id="rId123" Type="http://schemas.openxmlformats.org/officeDocument/2006/relationships/slide" Target="slides/slide114.xml"/><Relationship Id="rId330" Type="http://schemas.openxmlformats.org/officeDocument/2006/relationships/slide" Target="slides/slide321.xml"/><Relationship Id="rId165" Type="http://schemas.openxmlformats.org/officeDocument/2006/relationships/slide" Target="slides/slide156.xml"/><Relationship Id="rId372" Type="http://schemas.openxmlformats.org/officeDocument/2006/relationships/slide" Target="slides/slide363.xml"/><Relationship Id="rId428" Type="http://schemas.openxmlformats.org/officeDocument/2006/relationships/slide" Target="slides/slide419.xml"/><Relationship Id="rId232" Type="http://schemas.openxmlformats.org/officeDocument/2006/relationships/slide" Target="slides/slide223.xml"/><Relationship Id="rId274" Type="http://schemas.openxmlformats.org/officeDocument/2006/relationships/slide" Target="slides/slide265.xml"/><Relationship Id="rId27" Type="http://schemas.openxmlformats.org/officeDocument/2006/relationships/slide" Target="slides/slide18.xml"/><Relationship Id="rId69" Type="http://schemas.openxmlformats.org/officeDocument/2006/relationships/slide" Target="slides/slide60.xml"/><Relationship Id="rId134" Type="http://schemas.openxmlformats.org/officeDocument/2006/relationships/slide" Target="slides/slide125.xml"/><Relationship Id="rId80" Type="http://schemas.openxmlformats.org/officeDocument/2006/relationships/slide" Target="slides/slide71.xml"/><Relationship Id="rId176" Type="http://schemas.openxmlformats.org/officeDocument/2006/relationships/slide" Target="slides/slide167.xml"/><Relationship Id="rId341" Type="http://schemas.openxmlformats.org/officeDocument/2006/relationships/slide" Target="slides/slide332.xml"/><Relationship Id="rId383" Type="http://schemas.openxmlformats.org/officeDocument/2006/relationships/slide" Target="slides/slide374.xml"/><Relationship Id="rId439" Type="http://schemas.openxmlformats.org/officeDocument/2006/relationships/slide" Target="slides/slide430.xml"/><Relationship Id="rId201" Type="http://schemas.openxmlformats.org/officeDocument/2006/relationships/slide" Target="slides/slide192.xml"/><Relationship Id="rId243" Type="http://schemas.openxmlformats.org/officeDocument/2006/relationships/slide" Target="slides/slide234.xml"/><Relationship Id="rId285" Type="http://schemas.openxmlformats.org/officeDocument/2006/relationships/slide" Target="slides/slide276.xml"/><Relationship Id="rId450" Type="http://schemas.openxmlformats.org/officeDocument/2006/relationships/slide" Target="slides/slide441.xml"/><Relationship Id="rId38" Type="http://schemas.openxmlformats.org/officeDocument/2006/relationships/slide" Target="slides/slide29.xml"/><Relationship Id="rId103" Type="http://schemas.openxmlformats.org/officeDocument/2006/relationships/slide" Target="slides/slide94.xml"/><Relationship Id="rId310" Type="http://schemas.openxmlformats.org/officeDocument/2006/relationships/slide" Target="slides/slide301.xml"/><Relationship Id="rId91" Type="http://schemas.openxmlformats.org/officeDocument/2006/relationships/slide" Target="slides/slide82.xml"/><Relationship Id="rId145" Type="http://schemas.openxmlformats.org/officeDocument/2006/relationships/slide" Target="slides/slide136.xml"/><Relationship Id="rId187" Type="http://schemas.openxmlformats.org/officeDocument/2006/relationships/slide" Target="slides/slide178.xml"/><Relationship Id="rId352" Type="http://schemas.openxmlformats.org/officeDocument/2006/relationships/slide" Target="slides/slide343.xml"/><Relationship Id="rId394" Type="http://schemas.openxmlformats.org/officeDocument/2006/relationships/slide" Target="slides/slide385.xml"/><Relationship Id="rId408" Type="http://schemas.openxmlformats.org/officeDocument/2006/relationships/slide" Target="slides/slide399.xml"/><Relationship Id="rId212" Type="http://schemas.openxmlformats.org/officeDocument/2006/relationships/slide" Target="slides/slide203.xml"/><Relationship Id="rId254" Type="http://schemas.openxmlformats.org/officeDocument/2006/relationships/slide" Target="slides/slide245.xml"/><Relationship Id="rId49" Type="http://schemas.openxmlformats.org/officeDocument/2006/relationships/slide" Target="slides/slide40.xml"/><Relationship Id="rId114" Type="http://schemas.openxmlformats.org/officeDocument/2006/relationships/slide" Target="slides/slide105.xml"/><Relationship Id="rId296" Type="http://schemas.openxmlformats.org/officeDocument/2006/relationships/slide" Target="slides/slide287.xml"/><Relationship Id="rId60" Type="http://schemas.openxmlformats.org/officeDocument/2006/relationships/slide" Target="slides/slide51.xml"/><Relationship Id="rId156" Type="http://schemas.openxmlformats.org/officeDocument/2006/relationships/slide" Target="slides/slide147.xml"/><Relationship Id="rId198" Type="http://schemas.openxmlformats.org/officeDocument/2006/relationships/slide" Target="slides/slide189.xml"/><Relationship Id="rId321" Type="http://schemas.openxmlformats.org/officeDocument/2006/relationships/slide" Target="slides/slide312.xml"/><Relationship Id="rId363" Type="http://schemas.openxmlformats.org/officeDocument/2006/relationships/slide" Target="slides/slide354.xml"/><Relationship Id="rId419" Type="http://schemas.openxmlformats.org/officeDocument/2006/relationships/slide" Target="slides/slide410.xml"/><Relationship Id="rId223" Type="http://schemas.openxmlformats.org/officeDocument/2006/relationships/slide" Target="slides/slide214.xml"/><Relationship Id="rId430" Type="http://schemas.openxmlformats.org/officeDocument/2006/relationships/slide" Target="slides/slide421.xml"/><Relationship Id="rId18" Type="http://schemas.openxmlformats.org/officeDocument/2006/relationships/slide" Target="slides/slide9.xml"/><Relationship Id="rId265" Type="http://schemas.openxmlformats.org/officeDocument/2006/relationships/slide" Target="slides/slide256.xml"/><Relationship Id="rId125" Type="http://schemas.openxmlformats.org/officeDocument/2006/relationships/slide" Target="slides/slide116.xml"/><Relationship Id="rId167" Type="http://schemas.openxmlformats.org/officeDocument/2006/relationships/slide" Target="slides/slide158.xml"/><Relationship Id="rId332" Type="http://schemas.openxmlformats.org/officeDocument/2006/relationships/slide" Target="slides/slide323.xml"/><Relationship Id="rId374" Type="http://schemas.openxmlformats.org/officeDocument/2006/relationships/slide" Target="slides/slide365.xml"/><Relationship Id="rId71" Type="http://schemas.openxmlformats.org/officeDocument/2006/relationships/slide" Target="slides/slide62.xml"/><Relationship Id="rId234" Type="http://schemas.openxmlformats.org/officeDocument/2006/relationships/slide" Target="slides/slide225.xml"/><Relationship Id="rId2" Type="http://schemas.openxmlformats.org/officeDocument/2006/relationships/slideMaster" Target="slideMasters/slideMaster2.xml"/><Relationship Id="rId29" Type="http://schemas.openxmlformats.org/officeDocument/2006/relationships/slide" Target="slides/slide20.xml"/><Relationship Id="rId255" Type="http://schemas.openxmlformats.org/officeDocument/2006/relationships/slide" Target="slides/slide246.xml"/><Relationship Id="rId276" Type="http://schemas.openxmlformats.org/officeDocument/2006/relationships/slide" Target="slides/slide267.xml"/><Relationship Id="rId297" Type="http://schemas.openxmlformats.org/officeDocument/2006/relationships/slide" Target="slides/slide288.xml"/><Relationship Id="rId441" Type="http://schemas.openxmlformats.org/officeDocument/2006/relationships/slide" Target="slides/slide432.xml"/><Relationship Id="rId40" Type="http://schemas.openxmlformats.org/officeDocument/2006/relationships/slide" Target="slides/slide31.xml"/><Relationship Id="rId115" Type="http://schemas.openxmlformats.org/officeDocument/2006/relationships/slide" Target="slides/slide106.xml"/><Relationship Id="rId136" Type="http://schemas.openxmlformats.org/officeDocument/2006/relationships/slide" Target="slides/slide127.xml"/><Relationship Id="rId157" Type="http://schemas.openxmlformats.org/officeDocument/2006/relationships/slide" Target="slides/slide148.xml"/><Relationship Id="rId178" Type="http://schemas.openxmlformats.org/officeDocument/2006/relationships/slide" Target="slides/slide169.xml"/><Relationship Id="rId301" Type="http://schemas.openxmlformats.org/officeDocument/2006/relationships/slide" Target="slides/slide292.xml"/><Relationship Id="rId322" Type="http://schemas.openxmlformats.org/officeDocument/2006/relationships/slide" Target="slides/slide313.xml"/><Relationship Id="rId343" Type="http://schemas.openxmlformats.org/officeDocument/2006/relationships/slide" Target="slides/slide334.xml"/><Relationship Id="rId364" Type="http://schemas.openxmlformats.org/officeDocument/2006/relationships/slide" Target="slides/slide355.xml"/><Relationship Id="rId61" Type="http://schemas.openxmlformats.org/officeDocument/2006/relationships/slide" Target="slides/slide52.xml"/><Relationship Id="rId82" Type="http://schemas.openxmlformats.org/officeDocument/2006/relationships/slide" Target="slides/slide73.xml"/><Relationship Id="rId199" Type="http://schemas.openxmlformats.org/officeDocument/2006/relationships/slide" Target="slides/slide190.xml"/><Relationship Id="rId203" Type="http://schemas.openxmlformats.org/officeDocument/2006/relationships/slide" Target="slides/slide194.xml"/><Relationship Id="rId385" Type="http://schemas.openxmlformats.org/officeDocument/2006/relationships/slide" Target="slides/slide376.xml"/><Relationship Id="rId19" Type="http://schemas.openxmlformats.org/officeDocument/2006/relationships/slide" Target="slides/slide10.xml"/><Relationship Id="rId224" Type="http://schemas.openxmlformats.org/officeDocument/2006/relationships/slide" Target="slides/slide215.xml"/><Relationship Id="rId245" Type="http://schemas.openxmlformats.org/officeDocument/2006/relationships/slide" Target="slides/slide236.xml"/><Relationship Id="rId266" Type="http://schemas.openxmlformats.org/officeDocument/2006/relationships/slide" Target="slides/slide257.xml"/><Relationship Id="rId287" Type="http://schemas.openxmlformats.org/officeDocument/2006/relationships/slide" Target="slides/slide278.xml"/><Relationship Id="rId410" Type="http://schemas.openxmlformats.org/officeDocument/2006/relationships/slide" Target="slides/slide401.xml"/><Relationship Id="rId431" Type="http://schemas.openxmlformats.org/officeDocument/2006/relationships/slide" Target="slides/slide422.xml"/><Relationship Id="rId452" Type="http://schemas.openxmlformats.org/officeDocument/2006/relationships/slide" Target="slides/slide443.xml"/><Relationship Id="rId30" Type="http://schemas.openxmlformats.org/officeDocument/2006/relationships/slide" Target="slides/slide2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slide" Target="slides/slide159.xml"/><Relationship Id="rId312" Type="http://schemas.openxmlformats.org/officeDocument/2006/relationships/slide" Target="slides/slide303.xml"/><Relationship Id="rId333" Type="http://schemas.openxmlformats.org/officeDocument/2006/relationships/slide" Target="slides/slide324.xml"/><Relationship Id="rId354" Type="http://schemas.openxmlformats.org/officeDocument/2006/relationships/slide" Target="slides/slide34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189" Type="http://schemas.openxmlformats.org/officeDocument/2006/relationships/slide" Target="slides/slide180.xml"/><Relationship Id="rId375" Type="http://schemas.openxmlformats.org/officeDocument/2006/relationships/slide" Target="slides/slide366.xml"/><Relationship Id="rId396" Type="http://schemas.openxmlformats.org/officeDocument/2006/relationships/slide" Target="slides/slide387.xml"/><Relationship Id="rId3" Type="http://schemas.openxmlformats.org/officeDocument/2006/relationships/slideMaster" Target="slideMasters/slideMaster3.xml"/><Relationship Id="rId214" Type="http://schemas.openxmlformats.org/officeDocument/2006/relationships/slide" Target="slides/slide205.xml"/><Relationship Id="rId235" Type="http://schemas.openxmlformats.org/officeDocument/2006/relationships/slide" Target="slides/slide226.xml"/><Relationship Id="rId256" Type="http://schemas.openxmlformats.org/officeDocument/2006/relationships/slide" Target="slides/slide247.xml"/><Relationship Id="rId277" Type="http://schemas.openxmlformats.org/officeDocument/2006/relationships/slide" Target="slides/slide268.xml"/><Relationship Id="rId298" Type="http://schemas.openxmlformats.org/officeDocument/2006/relationships/slide" Target="slides/slide289.xml"/><Relationship Id="rId400" Type="http://schemas.openxmlformats.org/officeDocument/2006/relationships/slide" Target="slides/slide391.xml"/><Relationship Id="rId421" Type="http://schemas.openxmlformats.org/officeDocument/2006/relationships/slide" Target="slides/slide412.xml"/><Relationship Id="rId442" Type="http://schemas.openxmlformats.org/officeDocument/2006/relationships/slide" Target="slides/slide433.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302" Type="http://schemas.openxmlformats.org/officeDocument/2006/relationships/slide" Target="slides/slide293.xml"/><Relationship Id="rId323" Type="http://schemas.openxmlformats.org/officeDocument/2006/relationships/slide" Target="slides/slide314.xml"/><Relationship Id="rId344" Type="http://schemas.openxmlformats.org/officeDocument/2006/relationships/slide" Target="slides/slide335.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179" Type="http://schemas.openxmlformats.org/officeDocument/2006/relationships/slide" Target="slides/slide170.xml"/><Relationship Id="rId365" Type="http://schemas.openxmlformats.org/officeDocument/2006/relationships/slide" Target="slides/slide356.xml"/><Relationship Id="rId386" Type="http://schemas.openxmlformats.org/officeDocument/2006/relationships/slide" Target="slides/slide377.xml"/><Relationship Id="rId190" Type="http://schemas.openxmlformats.org/officeDocument/2006/relationships/slide" Target="slides/slide181.xml"/><Relationship Id="rId204" Type="http://schemas.openxmlformats.org/officeDocument/2006/relationships/slide" Target="slides/slide195.xml"/><Relationship Id="rId225" Type="http://schemas.openxmlformats.org/officeDocument/2006/relationships/slide" Target="slides/slide216.xml"/><Relationship Id="rId246" Type="http://schemas.openxmlformats.org/officeDocument/2006/relationships/slide" Target="slides/slide237.xml"/><Relationship Id="rId267" Type="http://schemas.openxmlformats.org/officeDocument/2006/relationships/slide" Target="slides/slide258.xml"/><Relationship Id="rId288" Type="http://schemas.openxmlformats.org/officeDocument/2006/relationships/slide" Target="slides/slide279.xml"/><Relationship Id="rId411" Type="http://schemas.openxmlformats.org/officeDocument/2006/relationships/slide" Target="slides/slide402.xml"/><Relationship Id="rId432" Type="http://schemas.openxmlformats.org/officeDocument/2006/relationships/slide" Target="slides/slide423.xml"/><Relationship Id="rId453" Type="http://schemas.openxmlformats.org/officeDocument/2006/relationships/slide" Target="slides/slide444.xml"/><Relationship Id="rId106" Type="http://schemas.openxmlformats.org/officeDocument/2006/relationships/slide" Target="slides/slide97.xml"/><Relationship Id="rId127" Type="http://schemas.openxmlformats.org/officeDocument/2006/relationships/slide" Target="slides/slide118.xml"/><Relationship Id="rId313" Type="http://schemas.openxmlformats.org/officeDocument/2006/relationships/slide" Target="slides/slide304.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94" Type="http://schemas.openxmlformats.org/officeDocument/2006/relationships/slide" Target="slides/slide85.xml"/><Relationship Id="rId148" Type="http://schemas.openxmlformats.org/officeDocument/2006/relationships/slide" Target="slides/slide139.xml"/><Relationship Id="rId169" Type="http://schemas.openxmlformats.org/officeDocument/2006/relationships/slide" Target="slides/slide160.xml"/><Relationship Id="rId334" Type="http://schemas.openxmlformats.org/officeDocument/2006/relationships/slide" Target="slides/slide325.xml"/><Relationship Id="rId355" Type="http://schemas.openxmlformats.org/officeDocument/2006/relationships/slide" Target="slides/slide346.xml"/><Relationship Id="rId376" Type="http://schemas.openxmlformats.org/officeDocument/2006/relationships/slide" Target="slides/slide367.xml"/><Relationship Id="rId397" Type="http://schemas.openxmlformats.org/officeDocument/2006/relationships/slide" Target="slides/slide388.xml"/><Relationship Id="rId4" Type="http://schemas.openxmlformats.org/officeDocument/2006/relationships/slideMaster" Target="slideMasters/slideMaster4.xml"/><Relationship Id="rId180" Type="http://schemas.openxmlformats.org/officeDocument/2006/relationships/slide" Target="slides/slide171.xml"/><Relationship Id="rId215" Type="http://schemas.openxmlformats.org/officeDocument/2006/relationships/slide" Target="slides/slide206.xml"/><Relationship Id="rId236" Type="http://schemas.openxmlformats.org/officeDocument/2006/relationships/slide" Target="slides/slide227.xml"/><Relationship Id="rId257" Type="http://schemas.openxmlformats.org/officeDocument/2006/relationships/slide" Target="slides/slide248.xml"/><Relationship Id="rId278" Type="http://schemas.openxmlformats.org/officeDocument/2006/relationships/slide" Target="slides/slide269.xml"/><Relationship Id="rId401" Type="http://schemas.openxmlformats.org/officeDocument/2006/relationships/slide" Target="slides/slide392.xml"/><Relationship Id="rId422" Type="http://schemas.openxmlformats.org/officeDocument/2006/relationships/slide" Target="slides/slide413.xml"/><Relationship Id="rId443" Type="http://schemas.openxmlformats.org/officeDocument/2006/relationships/slide" Target="slides/slide434.xml"/><Relationship Id="rId303" Type="http://schemas.openxmlformats.org/officeDocument/2006/relationships/slide" Target="slides/slide294.xml"/><Relationship Id="rId42" Type="http://schemas.openxmlformats.org/officeDocument/2006/relationships/slide" Target="slides/slide33.xml"/><Relationship Id="rId84" Type="http://schemas.openxmlformats.org/officeDocument/2006/relationships/slide" Target="slides/slide75.xml"/><Relationship Id="rId138" Type="http://schemas.openxmlformats.org/officeDocument/2006/relationships/slide" Target="slides/slide129.xml"/><Relationship Id="rId345" Type="http://schemas.openxmlformats.org/officeDocument/2006/relationships/slide" Target="slides/slide336.xml"/><Relationship Id="rId387" Type="http://schemas.openxmlformats.org/officeDocument/2006/relationships/slide" Target="slides/slide378.xml"/><Relationship Id="rId191" Type="http://schemas.openxmlformats.org/officeDocument/2006/relationships/slide" Target="slides/slide182.xml"/><Relationship Id="rId205" Type="http://schemas.openxmlformats.org/officeDocument/2006/relationships/slide" Target="slides/slide196.xml"/><Relationship Id="rId247" Type="http://schemas.openxmlformats.org/officeDocument/2006/relationships/slide" Target="slides/slide238.xml"/><Relationship Id="rId412" Type="http://schemas.openxmlformats.org/officeDocument/2006/relationships/slide" Target="slides/slide403.xml"/><Relationship Id="rId107" Type="http://schemas.openxmlformats.org/officeDocument/2006/relationships/slide" Target="slides/slide98.xml"/><Relationship Id="rId289" Type="http://schemas.openxmlformats.org/officeDocument/2006/relationships/slide" Target="slides/slide280.xml"/><Relationship Id="rId454" Type="http://schemas.openxmlformats.org/officeDocument/2006/relationships/notesMaster" Target="notesMasters/notesMaster1.xml"/><Relationship Id="rId11" Type="http://schemas.openxmlformats.org/officeDocument/2006/relationships/slide" Target="slides/slide2.xml"/><Relationship Id="rId53" Type="http://schemas.openxmlformats.org/officeDocument/2006/relationships/slide" Target="slides/slide44.xml"/><Relationship Id="rId149" Type="http://schemas.openxmlformats.org/officeDocument/2006/relationships/slide" Target="slides/slide140.xml"/><Relationship Id="rId314" Type="http://schemas.openxmlformats.org/officeDocument/2006/relationships/slide" Target="slides/slide305.xml"/><Relationship Id="rId356" Type="http://schemas.openxmlformats.org/officeDocument/2006/relationships/slide" Target="slides/slide347.xml"/><Relationship Id="rId398" Type="http://schemas.openxmlformats.org/officeDocument/2006/relationships/slide" Target="slides/slide389.xml"/><Relationship Id="rId95" Type="http://schemas.openxmlformats.org/officeDocument/2006/relationships/slide" Target="slides/slide86.xml"/><Relationship Id="rId160" Type="http://schemas.openxmlformats.org/officeDocument/2006/relationships/slide" Target="slides/slide151.xml"/><Relationship Id="rId216" Type="http://schemas.openxmlformats.org/officeDocument/2006/relationships/slide" Target="slides/slide207.xml"/><Relationship Id="rId423" Type="http://schemas.openxmlformats.org/officeDocument/2006/relationships/slide" Target="slides/slide414.xml"/><Relationship Id="rId258" Type="http://schemas.openxmlformats.org/officeDocument/2006/relationships/slide" Target="slides/slide249.xml"/><Relationship Id="rId22" Type="http://schemas.openxmlformats.org/officeDocument/2006/relationships/slide" Target="slides/slide13.xml"/><Relationship Id="rId64" Type="http://schemas.openxmlformats.org/officeDocument/2006/relationships/slide" Target="slides/slide55.xml"/><Relationship Id="rId118" Type="http://schemas.openxmlformats.org/officeDocument/2006/relationships/slide" Target="slides/slide109.xml"/><Relationship Id="rId325" Type="http://schemas.openxmlformats.org/officeDocument/2006/relationships/slide" Target="slides/slide316.xml"/><Relationship Id="rId367" Type="http://schemas.openxmlformats.org/officeDocument/2006/relationships/slide" Target="slides/slide358.xml"/><Relationship Id="rId171" Type="http://schemas.openxmlformats.org/officeDocument/2006/relationships/slide" Target="slides/slide162.xml"/><Relationship Id="rId227" Type="http://schemas.openxmlformats.org/officeDocument/2006/relationships/slide" Target="slides/slide218.xml"/><Relationship Id="rId269" Type="http://schemas.openxmlformats.org/officeDocument/2006/relationships/slide" Target="slides/slide260.xml"/><Relationship Id="rId434" Type="http://schemas.openxmlformats.org/officeDocument/2006/relationships/slide" Target="slides/slide425.xml"/><Relationship Id="rId33" Type="http://schemas.openxmlformats.org/officeDocument/2006/relationships/slide" Target="slides/slide24.xml"/><Relationship Id="rId129" Type="http://schemas.openxmlformats.org/officeDocument/2006/relationships/slide" Target="slides/slide120.xml"/><Relationship Id="rId280" Type="http://schemas.openxmlformats.org/officeDocument/2006/relationships/slide" Target="slides/slide271.xml"/><Relationship Id="rId336" Type="http://schemas.openxmlformats.org/officeDocument/2006/relationships/slide" Target="slides/slide327.xml"/><Relationship Id="rId75" Type="http://schemas.openxmlformats.org/officeDocument/2006/relationships/slide" Target="slides/slide66.xml"/><Relationship Id="rId140" Type="http://schemas.openxmlformats.org/officeDocument/2006/relationships/slide" Target="slides/slide131.xml"/><Relationship Id="rId182" Type="http://schemas.openxmlformats.org/officeDocument/2006/relationships/slide" Target="slides/slide173.xml"/><Relationship Id="rId378" Type="http://schemas.openxmlformats.org/officeDocument/2006/relationships/slide" Target="slides/slide369.xml"/><Relationship Id="rId403" Type="http://schemas.openxmlformats.org/officeDocument/2006/relationships/slide" Target="slides/slide394.xml"/><Relationship Id="rId6" Type="http://schemas.openxmlformats.org/officeDocument/2006/relationships/slideMaster" Target="slideMasters/slideMaster6.xml"/><Relationship Id="rId238" Type="http://schemas.openxmlformats.org/officeDocument/2006/relationships/slide" Target="slides/slide229.xml"/><Relationship Id="rId445" Type="http://schemas.openxmlformats.org/officeDocument/2006/relationships/slide" Target="slides/slide436.xml"/><Relationship Id="rId291" Type="http://schemas.openxmlformats.org/officeDocument/2006/relationships/slide" Target="slides/slide282.xml"/><Relationship Id="rId305" Type="http://schemas.openxmlformats.org/officeDocument/2006/relationships/slide" Target="slides/slide296.xml"/><Relationship Id="rId347" Type="http://schemas.openxmlformats.org/officeDocument/2006/relationships/slide" Target="slides/slide338.xml"/><Relationship Id="rId44" Type="http://schemas.openxmlformats.org/officeDocument/2006/relationships/slide" Target="slides/slide35.xml"/><Relationship Id="rId86" Type="http://schemas.openxmlformats.org/officeDocument/2006/relationships/slide" Target="slides/slide77.xml"/><Relationship Id="rId151" Type="http://schemas.openxmlformats.org/officeDocument/2006/relationships/slide" Target="slides/slide142.xml"/><Relationship Id="rId389" Type="http://schemas.openxmlformats.org/officeDocument/2006/relationships/slide" Target="slides/slide380.xml"/><Relationship Id="rId193" Type="http://schemas.openxmlformats.org/officeDocument/2006/relationships/slide" Target="slides/slide184.xml"/><Relationship Id="rId207" Type="http://schemas.openxmlformats.org/officeDocument/2006/relationships/slide" Target="slides/slide198.xml"/><Relationship Id="rId249" Type="http://schemas.openxmlformats.org/officeDocument/2006/relationships/slide" Target="slides/slide240.xml"/><Relationship Id="rId414" Type="http://schemas.openxmlformats.org/officeDocument/2006/relationships/slide" Target="slides/slide405.xml"/><Relationship Id="rId456" Type="http://schemas.openxmlformats.org/officeDocument/2006/relationships/presProps" Target="presProps.xml"/><Relationship Id="rId13" Type="http://schemas.openxmlformats.org/officeDocument/2006/relationships/slide" Target="slides/slide4.xml"/><Relationship Id="rId109" Type="http://schemas.openxmlformats.org/officeDocument/2006/relationships/slide" Target="slides/slide100.xml"/><Relationship Id="rId260" Type="http://schemas.openxmlformats.org/officeDocument/2006/relationships/slide" Target="slides/slide251.xml"/><Relationship Id="rId316" Type="http://schemas.openxmlformats.org/officeDocument/2006/relationships/slide" Target="slides/slide307.xml"/><Relationship Id="rId55" Type="http://schemas.openxmlformats.org/officeDocument/2006/relationships/slide" Target="slides/slide46.xml"/><Relationship Id="rId97" Type="http://schemas.openxmlformats.org/officeDocument/2006/relationships/slide" Target="slides/slide88.xml"/><Relationship Id="rId120" Type="http://schemas.openxmlformats.org/officeDocument/2006/relationships/slide" Target="slides/slide111.xml"/><Relationship Id="rId358" Type="http://schemas.openxmlformats.org/officeDocument/2006/relationships/slide" Target="slides/slide349.xml"/><Relationship Id="rId162" Type="http://schemas.openxmlformats.org/officeDocument/2006/relationships/slide" Target="slides/slide153.xml"/><Relationship Id="rId218" Type="http://schemas.openxmlformats.org/officeDocument/2006/relationships/slide" Target="slides/slide209.xml"/><Relationship Id="rId425" Type="http://schemas.openxmlformats.org/officeDocument/2006/relationships/slide" Target="slides/slide416.xml"/><Relationship Id="rId271" Type="http://schemas.openxmlformats.org/officeDocument/2006/relationships/slide" Target="slides/slide262.xml"/><Relationship Id="rId24" Type="http://schemas.openxmlformats.org/officeDocument/2006/relationships/slide" Target="slides/slide15.xml"/><Relationship Id="rId66" Type="http://schemas.openxmlformats.org/officeDocument/2006/relationships/slide" Target="slides/slide57.xml"/><Relationship Id="rId131" Type="http://schemas.openxmlformats.org/officeDocument/2006/relationships/slide" Target="slides/slide122.xml"/><Relationship Id="rId327" Type="http://schemas.openxmlformats.org/officeDocument/2006/relationships/slide" Target="slides/slide318.xml"/><Relationship Id="rId369" Type="http://schemas.openxmlformats.org/officeDocument/2006/relationships/slide" Target="slides/slide360.xml"/><Relationship Id="rId173" Type="http://schemas.openxmlformats.org/officeDocument/2006/relationships/slide" Target="slides/slide164.xml"/><Relationship Id="rId229" Type="http://schemas.openxmlformats.org/officeDocument/2006/relationships/slide" Target="slides/slide220.xml"/><Relationship Id="rId380" Type="http://schemas.openxmlformats.org/officeDocument/2006/relationships/slide" Target="slides/slide371.xml"/><Relationship Id="rId436" Type="http://schemas.openxmlformats.org/officeDocument/2006/relationships/slide" Target="slides/slide427.xml"/><Relationship Id="rId240" Type="http://schemas.openxmlformats.org/officeDocument/2006/relationships/slide" Target="slides/slide231.xml"/><Relationship Id="rId35" Type="http://schemas.openxmlformats.org/officeDocument/2006/relationships/slide" Target="slides/slide26.xml"/><Relationship Id="rId77" Type="http://schemas.openxmlformats.org/officeDocument/2006/relationships/slide" Target="slides/slide68.xml"/><Relationship Id="rId100" Type="http://schemas.openxmlformats.org/officeDocument/2006/relationships/slide" Target="slides/slide91.xml"/><Relationship Id="rId282" Type="http://schemas.openxmlformats.org/officeDocument/2006/relationships/slide" Target="slides/slide273.xml"/><Relationship Id="rId338" Type="http://schemas.openxmlformats.org/officeDocument/2006/relationships/slide" Target="slides/slide329.xml"/><Relationship Id="rId8" Type="http://schemas.openxmlformats.org/officeDocument/2006/relationships/slideMaster" Target="slideMasters/slideMaster8.xml"/><Relationship Id="rId142" Type="http://schemas.openxmlformats.org/officeDocument/2006/relationships/slide" Target="slides/slide133.xml"/><Relationship Id="rId184" Type="http://schemas.openxmlformats.org/officeDocument/2006/relationships/slide" Target="slides/slide175.xml"/><Relationship Id="rId391" Type="http://schemas.openxmlformats.org/officeDocument/2006/relationships/slide" Target="slides/slide382.xml"/><Relationship Id="rId405" Type="http://schemas.openxmlformats.org/officeDocument/2006/relationships/slide" Target="slides/slide396.xml"/><Relationship Id="rId447" Type="http://schemas.openxmlformats.org/officeDocument/2006/relationships/slide" Target="slides/slide438.xml"/><Relationship Id="rId251" Type="http://schemas.openxmlformats.org/officeDocument/2006/relationships/slide" Target="slides/slide242.xml"/><Relationship Id="rId46" Type="http://schemas.openxmlformats.org/officeDocument/2006/relationships/slide" Target="slides/slide37.xml"/><Relationship Id="rId293" Type="http://schemas.openxmlformats.org/officeDocument/2006/relationships/slide" Target="slides/slide284.xml"/><Relationship Id="rId307" Type="http://schemas.openxmlformats.org/officeDocument/2006/relationships/slide" Target="slides/slide298.xml"/><Relationship Id="rId349" Type="http://schemas.openxmlformats.org/officeDocument/2006/relationships/slide" Target="slides/slide340.xml"/><Relationship Id="rId88" Type="http://schemas.openxmlformats.org/officeDocument/2006/relationships/slide" Target="slides/slide79.xml"/><Relationship Id="rId111" Type="http://schemas.openxmlformats.org/officeDocument/2006/relationships/slide" Target="slides/slide102.xml"/><Relationship Id="rId153" Type="http://schemas.openxmlformats.org/officeDocument/2006/relationships/slide" Target="slides/slide144.xml"/><Relationship Id="rId195" Type="http://schemas.openxmlformats.org/officeDocument/2006/relationships/slide" Target="slides/slide186.xml"/><Relationship Id="rId209" Type="http://schemas.openxmlformats.org/officeDocument/2006/relationships/slide" Target="slides/slide200.xml"/><Relationship Id="rId360" Type="http://schemas.openxmlformats.org/officeDocument/2006/relationships/slide" Target="slides/slide351.xml"/><Relationship Id="rId416" Type="http://schemas.openxmlformats.org/officeDocument/2006/relationships/slide" Target="slides/slide407.xml"/><Relationship Id="rId220" Type="http://schemas.openxmlformats.org/officeDocument/2006/relationships/slide" Target="slides/slide211.xml"/><Relationship Id="rId458" Type="http://schemas.openxmlformats.org/officeDocument/2006/relationships/theme" Target="theme/theme1.xml"/><Relationship Id="rId15" Type="http://schemas.openxmlformats.org/officeDocument/2006/relationships/slide" Target="slides/slide6.xml"/><Relationship Id="rId57" Type="http://schemas.openxmlformats.org/officeDocument/2006/relationships/slide" Target="slides/slide48.xml"/><Relationship Id="rId262" Type="http://schemas.openxmlformats.org/officeDocument/2006/relationships/slide" Target="slides/slide253.xml"/><Relationship Id="rId318" Type="http://schemas.openxmlformats.org/officeDocument/2006/relationships/slide" Target="slides/slide309.xml"/><Relationship Id="rId99" Type="http://schemas.openxmlformats.org/officeDocument/2006/relationships/slide" Target="slides/slide90.xml"/><Relationship Id="rId122" Type="http://schemas.openxmlformats.org/officeDocument/2006/relationships/slide" Target="slides/slide113.xml"/><Relationship Id="rId164" Type="http://schemas.openxmlformats.org/officeDocument/2006/relationships/slide" Target="slides/slide155.xml"/><Relationship Id="rId371" Type="http://schemas.openxmlformats.org/officeDocument/2006/relationships/slide" Target="slides/slide362.xml"/><Relationship Id="rId427" Type="http://schemas.openxmlformats.org/officeDocument/2006/relationships/slide" Target="slides/slide418.xml"/><Relationship Id="rId26" Type="http://schemas.openxmlformats.org/officeDocument/2006/relationships/slide" Target="slides/slide17.xml"/><Relationship Id="rId231" Type="http://schemas.openxmlformats.org/officeDocument/2006/relationships/slide" Target="slides/slide222.xml"/><Relationship Id="rId273" Type="http://schemas.openxmlformats.org/officeDocument/2006/relationships/slide" Target="slides/slide264.xml"/><Relationship Id="rId329" Type="http://schemas.openxmlformats.org/officeDocument/2006/relationships/slide" Target="slides/slide320.xml"/><Relationship Id="rId68" Type="http://schemas.openxmlformats.org/officeDocument/2006/relationships/slide" Target="slides/slide59.xml"/><Relationship Id="rId133" Type="http://schemas.openxmlformats.org/officeDocument/2006/relationships/slide" Target="slides/slide124.xml"/><Relationship Id="rId175" Type="http://schemas.openxmlformats.org/officeDocument/2006/relationships/slide" Target="slides/slide166.xml"/><Relationship Id="rId340" Type="http://schemas.openxmlformats.org/officeDocument/2006/relationships/slide" Target="slides/slide331.xml"/><Relationship Id="rId200" Type="http://schemas.openxmlformats.org/officeDocument/2006/relationships/slide" Target="slides/slide191.xml"/><Relationship Id="rId382" Type="http://schemas.openxmlformats.org/officeDocument/2006/relationships/slide" Target="slides/slide373.xml"/><Relationship Id="rId438" Type="http://schemas.openxmlformats.org/officeDocument/2006/relationships/slide" Target="slides/slide429.xml"/><Relationship Id="rId242" Type="http://schemas.openxmlformats.org/officeDocument/2006/relationships/slide" Target="slides/slide233.xml"/><Relationship Id="rId284" Type="http://schemas.openxmlformats.org/officeDocument/2006/relationships/slide" Target="slides/slide275.xml"/><Relationship Id="rId37" Type="http://schemas.openxmlformats.org/officeDocument/2006/relationships/slide" Target="slides/slide28.xml"/><Relationship Id="rId79" Type="http://schemas.openxmlformats.org/officeDocument/2006/relationships/slide" Target="slides/slide70.xml"/><Relationship Id="rId102" Type="http://schemas.openxmlformats.org/officeDocument/2006/relationships/slide" Target="slides/slide93.xml"/><Relationship Id="rId144" Type="http://schemas.openxmlformats.org/officeDocument/2006/relationships/slide" Target="slides/slide135.xml"/><Relationship Id="rId90" Type="http://schemas.openxmlformats.org/officeDocument/2006/relationships/slide" Target="slides/slide81.xml"/><Relationship Id="rId186" Type="http://schemas.openxmlformats.org/officeDocument/2006/relationships/slide" Target="slides/slide177.xml"/><Relationship Id="rId351" Type="http://schemas.openxmlformats.org/officeDocument/2006/relationships/slide" Target="slides/slide342.xml"/><Relationship Id="rId393" Type="http://schemas.openxmlformats.org/officeDocument/2006/relationships/slide" Target="slides/slide384.xml"/><Relationship Id="rId407" Type="http://schemas.openxmlformats.org/officeDocument/2006/relationships/slide" Target="slides/slide398.xml"/><Relationship Id="rId449" Type="http://schemas.openxmlformats.org/officeDocument/2006/relationships/slide" Target="slides/slide440.xml"/><Relationship Id="rId211" Type="http://schemas.openxmlformats.org/officeDocument/2006/relationships/slide" Target="slides/slide202.xml"/><Relationship Id="rId253" Type="http://schemas.openxmlformats.org/officeDocument/2006/relationships/slide" Target="slides/slide244.xml"/><Relationship Id="rId295" Type="http://schemas.openxmlformats.org/officeDocument/2006/relationships/slide" Target="slides/slide286.xml"/><Relationship Id="rId309" Type="http://schemas.openxmlformats.org/officeDocument/2006/relationships/slide" Target="slides/slide300.xml"/><Relationship Id="rId48" Type="http://schemas.openxmlformats.org/officeDocument/2006/relationships/slide" Target="slides/slide39.xml"/><Relationship Id="rId113" Type="http://schemas.openxmlformats.org/officeDocument/2006/relationships/slide" Target="slides/slide104.xml"/><Relationship Id="rId320" Type="http://schemas.openxmlformats.org/officeDocument/2006/relationships/slide" Target="slides/slide311.xml"/><Relationship Id="rId155" Type="http://schemas.openxmlformats.org/officeDocument/2006/relationships/slide" Target="slides/slide146.xml"/><Relationship Id="rId197" Type="http://schemas.openxmlformats.org/officeDocument/2006/relationships/slide" Target="slides/slide188.xml"/><Relationship Id="rId362" Type="http://schemas.openxmlformats.org/officeDocument/2006/relationships/slide" Target="slides/slide353.xml"/><Relationship Id="rId418" Type="http://schemas.openxmlformats.org/officeDocument/2006/relationships/slide" Target="slides/slide409.xml"/><Relationship Id="rId222" Type="http://schemas.openxmlformats.org/officeDocument/2006/relationships/slide" Target="slides/slide213.xml"/><Relationship Id="rId264" Type="http://schemas.openxmlformats.org/officeDocument/2006/relationships/slide" Target="slides/slide255.xml"/><Relationship Id="rId17" Type="http://schemas.openxmlformats.org/officeDocument/2006/relationships/slide" Target="slides/slide8.xml"/><Relationship Id="rId59" Type="http://schemas.openxmlformats.org/officeDocument/2006/relationships/slide" Target="slides/slide50.xml"/><Relationship Id="rId124" Type="http://schemas.openxmlformats.org/officeDocument/2006/relationships/slide" Target="slides/slide115.xml"/><Relationship Id="rId70" Type="http://schemas.openxmlformats.org/officeDocument/2006/relationships/slide" Target="slides/slide61.xml"/><Relationship Id="rId166" Type="http://schemas.openxmlformats.org/officeDocument/2006/relationships/slide" Target="slides/slide157.xml"/><Relationship Id="rId331" Type="http://schemas.openxmlformats.org/officeDocument/2006/relationships/slide" Target="slides/slide322.xml"/><Relationship Id="rId373" Type="http://schemas.openxmlformats.org/officeDocument/2006/relationships/slide" Target="slides/slide364.xml"/><Relationship Id="rId429" Type="http://schemas.openxmlformats.org/officeDocument/2006/relationships/slide" Target="slides/slide420.xml"/><Relationship Id="rId1" Type="http://schemas.openxmlformats.org/officeDocument/2006/relationships/slideMaster" Target="slideMasters/slideMaster1.xml"/><Relationship Id="rId233" Type="http://schemas.openxmlformats.org/officeDocument/2006/relationships/slide" Target="slides/slide224.xml"/><Relationship Id="rId440" Type="http://schemas.openxmlformats.org/officeDocument/2006/relationships/slide" Target="slides/slide431.xml"/><Relationship Id="rId28" Type="http://schemas.openxmlformats.org/officeDocument/2006/relationships/slide" Target="slides/slide19.xml"/><Relationship Id="rId275" Type="http://schemas.openxmlformats.org/officeDocument/2006/relationships/slide" Target="slides/slide266.xml"/><Relationship Id="rId300" Type="http://schemas.openxmlformats.org/officeDocument/2006/relationships/slide" Target="slides/slide291.xml"/><Relationship Id="rId81" Type="http://schemas.openxmlformats.org/officeDocument/2006/relationships/slide" Target="slides/slide72.xml"/><Relationship Id="rId135" Type="http://schemas.openxmlformats.org/officeDocument/2006/relationships/slide" Target="slides/slide126.xml"/><Relationship Id="rId177" Type="http://schemas.openxmlformats.org/officeDocument/2006/relationships/slide" Target="slides/slide168.xml"/><Relationship Id="rId342" Type="http://schemas.openxmlformats.org/officeDocument/2006/relationships/slide" Target="slides/slide333.xml"/><Relationship Id="rId384" Type="http://schemas.openxmlformats.org/officeDocument/2006/relationships/slide" Target="slides/slide375.xml"/><Relationship Id="rId202" Type="http://schemas.openxmlformats.org/officeDocument/2006/relationships/slide" Target="slides/slide193.xml"/><Relationship Id="rId244" Type="http://schemas.openxmlformats.org/officeDocument/2006/relationships/slide" Target="slides/slide235.xml"/><Relationship Id="rId39" Type="http://schemas.openxmlformats.org/officeDocument/2006/relationships/slide" Target="slides/slide30.xml"/><Relationship Id="rId286" Type="http://schemas.openxmlformats.org/officeDocument/2006/relationships/slide" Target="slides/slide277.xml"/><Relationship Id="rId451" Type="http://schemas.openxmlformats.org/officeDocument/2006/relationships/slide" Target="slides/slide442.xml"/><Relationship Id="rId50" Type="http://schemas.openxmlformats.org/officeDocument/2006/relationships/slide" Target="slides/slide41.xml"/><Relationship Id="rId104" Type="http://schemas.openxmlformats.org/officeDocument/2006/relationships/slide" Target="slides/slide95.xml"/><Relationship Id="rId146" Type="http://schemas.openxmlformats.org/officeDocument/2006/relationships/slide" Target="slides/slide137.xml"/><Relationship Id="rId188" Type="http://schemas.openxmlformats.org/officeDocument/2006/relationships/slide" Target="slides/slide179.xml"/><Relationship Id="rId311" Type="http://schemas.openxmlformats.org/officeDocument/2006/relationships/slide" Target="slides/slide302.xml"/><Relationship Id="rId353" Type="http://schemas.openxmlformats.org/officeDocument/2006/relationships/slide" Target="slides/slide344.xml"/><Relationship Id="rId395" Type="http://schemas.openxmlformats.org/officeDocument/2006/relationships/slide" Target="slides/slide386.xml"/><Relationship Id="rId409" Type="http://schemas.openxmlformats.org/officeDocument/2006/relationships/slide" Target="slides/slide400.xml"/><Relationship Id="rId92" Type="http://schemas.openxmlformats.org/officeDocument/2006/relationships/slide" Target="slides/slide83.xml"/><Relationship Id="rId213" Type="http://schemas.openxmlformats.org/officeDocument/2006/relationships/slide" Target="slides/slide204.xml"/><Relationship Id="rId420" Type="http://schemas.openxmlformats.org/officeDocument/2006/relationships/slide" Target="slides/slide41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21T11:45:17.762" idx="1">
    <p:pos x="10" y="10"/>
    <p:text/>
    <p:extLst>
      <p:ext uri="{C676402C-5697-4E1C-873F-D02D1690AC5C}">
        <p15:threadingInfo xmlns:p15="http://schemas.microsoft.com/office/powerpoint/2012/main" timeZoneBias="-480"/>
      </p:ext>
    </p:extLst>
  </p:cm>
</p:cmLst>
</file>

<file path=ppt/ink/ink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3-11-27T07:29:42.610"/>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28,'24'0,"1"0,25 21,24-21,1 0,49 0,0-21,-25 21,50-20,-25 20,0 0,25 0,-25 0,0 0,-25 0,0 0,0 0,-24 0,24 0,-25 0,1 0,-1 0,1 0,24 0,0 0,25 0,-26 0,1 0,1 0,-26 0,0 0,26 0,-26 0,1 0,-1 0,0 0,26 0,-1 0,0 20,25-20,0 0,-25 0,1 0,-1 0,-25 0,1 0,-26 0,-24 0,0 0,0 0,-1 0,1 0,25 0,-25 0,-1 0,26 0,24 0,-24 21,0-21,-1 0,1 0,-25 0,-1 0,26 0,-25 0,0 0,-1 0</inkml:trace>
</inkml:ink>
</file>

<file path=ppt/ink/ink10.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3-11-27T07:51:33.125"/>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18,'48'0,"-23"0,24 0,-25 0,24 0,26-11,23 11,0 0,25 0,0 0,0 0,-1 0,-23 0,24 0,-49 11,24-11,-23 0,-2 0,1 0,-24 0,0 0,-1 0,-23 0,-1 0,1 0,-2 0,2 0,0 0,-1 0,1 0,-2 0,2 0,24 0,-25 0,0 0,0 0,1 0,0 0,-1 0,24 0,1 0,0 0,-1 0,2 0,-2 0,-24 0,25 0,-24 0,-2 0,2 0,-73 0</inkml:trace>
</inkml:ink>
</file>

<file path=ppt/ink/ink1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3-11-27T07:51:35.234"/>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0,'25'0,"0"0,0 0,-1 25,1-25,50 0,-26 0,26 0,-1 25,25-25,-24 0,-1 0,25 25,-24-25,-1 0,0 25,-24-25,-25 0,0 0</inkml:trace>
</inkml:ink>
</file>

<file path=ppt/ink/ink1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3-11-27T07:59:24.454"/>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0,'25'0,"0"0,25 0,-26 0,26 0,0 23,24-23,-24 0,24 0,-24 0,24 0,0 0,1 0,-25 0,48 0,1 0,-25 0,26 0,-1 0,0 0,0 0,0 0,-24 24,-26-24,1 0,-25 24,25-24,-26 0,-24 24,25-24,0 0,0 0,0 0,-1 24,1-24,0 0,0 0,0 0,-1 23,26-23,-25 0,24 0,1 24,0-24,-1 0,1 0,24 0,-24 0,23 0,2 0,-26 0,1 0,-1 23,1-23,-25 0,0 0,0 0,-1 0,1 0,0 0,0 0,0 0,24 0,1 0,-1 0,1 0,-25 0,0 0,-1 0,1 0,0 0,-25-23,25 23</inkml:trace>
</inkml:ink>
</file>

<file path=ppt/ink/ink13.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3-11-27T07:59:26.422"/>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3,'50'0,"-1"0,26 0,-26 0,51 0,-51 0,51 0,-26 0,0 0,26 0,-1 0,0 0,0 0,0 0,1 0,-1 23,-25-23,1 0,-26 0,1 0,-25 0,0 0,-1 0,1 0,0 0,49 25,1-25,24 24,0-24,-24 0,-51 0</inkml:trace>
</inkml:ink>
</file>

<file path=ppt/ink/ink14.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3-11-27T07:59:28.329"/>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0,'24'0,"26"0,0 0,-1 22,26-22,-1 0,0 0,1 22,-2-22,-23 0,-25 0,-1 0,1 0,0 0,0 0,0 0,24 0,1 0,0 0,-26 0,1 0,0 0,0 0</inkml:trace>
</inkml:ink>
</file>

<file path=ppt/ink/ink15.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3-11-27T07:59:30.063"/>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8,'25'0,"49"0,1 0,-26 0,51 0,-26 0,25 0,-24 0,-1 0,0 0,-24 0,0 0,-1 0,1 0,-25 0,-1 0,1 0,0 0,25 0,-26 0,1 0,25 0,-25 0,-2 0,2 0,25 0,-25 0,24 0,-24 0,0 0,0 0,24 0,-24 0,0 0,0 0,24 0,1 0,-25 0,0 10,24-10,-24 0,0 0,0 0,-1 0,1 0,0 0,25 0,-26 0,26 0,-25 0,0 0,24 0,-24 0,0 0,0 0,-1 0,1 0,0 0,0 0,0 0,0 0,-1 0</inkml:trace>
</inkml:ink>
</file>

<file path=ppt/ink/ink16.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3-11-27T07:59:57.187"/>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56,'25'0,"0"0,-1 0,-24 19,25-19,0 0,0 0,0 0,0 18,-1-18,1 0,0 0,0 0,0 0,-1 0,1 0,-1 0,1 0,0 0,-1 0,1 0,0 0,0 0,0 0,-1 0,1 0,0-18,0 18,0 0,-1 0,1 0,0 0,0 0,0 0,-1 0,1 0,0 0,0-19,0 19,-1 0,1 0,25 0,-25 0,-1-19,26 19,-26 0,1 0,0-19,-1 19,1 0,0 0,25 0,-26 0,1 0,0 0,0 0,0 0,24 0,-24 0,0 0,0 0,-1 0,1 0,0 0,0 0,24 0,-24 0,0 0,25 0,-26 0,1 0,-1 0,1 0,0 0,24 0,1 0,-1 0,1 0,0 0,-1 0,-24 0</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3-11-27T07:29:45.141"/>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0,'25'0,"0"0,0 0,0 0,-1 0,26 0,0 0,-1 12,1-12,-1 0,26 0,-1 0,25 0,-24 0,24 0,-25 0,1 0,-1 0,-24 0,0 0,-1 0,1 0,-1 0,-24 0,0 0,0 0</inkml:trace>
</inkml:ink>
</file>

<file path=ppt/ink/ink3.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3-11-27T07:29:47.031"/>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0,'24'0,"26"0,0 0,24 0,0 0,26 0,-1 0,25 0,-25 0,0 0,-24 22,24-22,-25 0,-24 0,0 0</inkml:trace>
</inkml:ink>
</file>

<file path=ppt/ink/ink4.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3-11-27T07:29:52.578"/>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15,'49'0,"1"0,-1 0,-24 0,25 0,-1 0,1 0,0 0,-26 0,1 0,0-11,0 11,0 0,-1 0,26 0,0 0,-26 0,26 0,0 0,24 0,-24 0,0 0,0 0,24 0,-24 0,24 0,1 0,-26 0,1 0,24 0,-49 11,0-11,0 0,0 0,-1 0,1 0,0 0,0 0,24 0,1 0,-25 0,24 0,-24 0</inkml:trace>
</inkml:ink>
</file>

<file path=ppt/ink/ink5.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3-11-27T07:29:54.062"/>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0,'25'0,"25"0,-1 0,1 0,24 0,25 0,0 0,0 0,-25 0,1 0,-1 0,-49 0</inkml:trace>
</inkml:ink>
</file>

<file path=ppt/ink/ink6.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3-11-27T07:51:25.110"/>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0 100,'0'-20,"50"20,-1 0,1-21,24 0,1 21,49 0,-25-21,25 21,25 0,0 0,0 0,-50 0,50 0,-50 0,0 0,0 0,-24 0,-1 0,-24 0,-1 0,1 0,-1 0,26 0,-1 0,1 0,24 21,-25-21,1 0,-1 0,25 0,-24 0,-1 0,-23 0,23 0,-24 0,-1 0,1 0,-25 0,24 0,26 0,-25 0,24 0,0 0,26 21,-26-21,0 0,1 0,-26 0,26 0,-1 0,-24 0,24 0,1 21,-1-21,0 0,1 0,-25 0,-1 0,1 0,-25 0,24 0,1 0,-25 0,24 0,-24 0,25 0,-1 0,26 0,-51 0,26 0,0 0,-26 0,1 0,0 0,25 0,-1 0,1 0,24 0,1 0,-1 0,-24 0,-1 0,-24 0</inkml:trace>
</inkml:ink>
</file>

<file path=ppt/ink/ink7.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3-11-27T07:51:28.578"/>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127 0,'-25'0,"0"0,-1 0,1 22,-1-22</inkml:trace>
</inkml:ink>
</file>

<file path=ppt/ink/ink8.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3-11-27T07:51:29.531"/>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0,'25'0,"0"0,24 0,1 0,24 0,1 0,24 0,0 0,0 0,1 0,24 0,0 0,-25 24,0-24,0 0,1 0,-1 0,-25 25,1-25,-26 0,1 0,-25 0,-1 0,26 0,-25 0,0 0,24 0,1 0,-1 0,26 0,-1 0,1 23,-26-23,1 0,0 0,-1 0,1 0,-25 24,24-24,1 0,-1 0,-24 0,0 0,0 0,0 0</inkml:trace>
</inkml:ink>
</file>

<file path=ppt/ink/ink9.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3-11-27T07:51:31.609"/>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0,'24'0,"26"0,24 0,1 0,24 0,25 0,-24 0,-25 0,24 0,-25 0,1 0,-26 0,-24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A0673F8-03CF-4C7D-BE84-3D86C419B39A}"/>
              </a:ext>
            </a:extLst>
          </p:cNvPr>
          <p:cNvSpPr>
            <a:spLocks noGrp="1"/>
          </p:cNvSpPr>
          <p:nvPr>
            <p:ph type="hdr" sz="quarter"/>
          </p:nvPr>
        </p:nvSpPr>
        <p:spPr>
          <a:xfrm>
            <a:off x="0" y="0"/>
            <a:ext cx="2984500" cy="500063"/>
          </a:xfrm>
          <a:prstGeom prst="rect">
            <a:avLst/>
          </a:prstGeom>
        </p:spPr>
        <p:txBody>
          <a:bodyPr vert="horz" lIns="96588" tIns="48294" rIns="96588" bIns="48294" rtlCol="0"/>
          <a:lstStyle>
            <a:lvl1pPr algn="l" eaLnBrk="1" hangingPunct="1">
              <a:defRPr sz="1300">
                <a:latin typeface="Arial" charset="0"/>
              </a:defRPr>
            </a:lvl1pPr>
          </a:lstStyle>
          <a:p>
            <a:pPr>
              <a:defRPr/>
            </a:pPr>
            <a:endParaRPr lang="zh-CN" altLang="en-US"/>
          </a:p>
        </p:txBody>
      </p:sp>
      <p:sp>
        <p:nvSpPr>
          <p:cNvPr id="3" name="日期占位符 2">
            <a:extLst>
              <a:ext uri="{FF2B5EF4-FFF2-40B4-BE49-F238E27FC236}">
                <a16:creationId xmlns:a16="http://schemas.microsoft.com/office/drawing/2014/main" id="{7B63BFB5-6D52-456C-B3D6-B6D475D06354}"/>
              </a:ext>
            </a:extLst>
          </p:cNvPr>
          <p:cNvSpPr>
            <a:spLocks noGrp="1"/>
          </p:cNvSpPr>
          <p:nvPr>
            <p:ph type="dt" idx="1"/>
          </p:nvPr>
        </p:nvSpPr>
        <p:spPr>
          <a:xfrm>
            <a:off x="3900488" y="0"/>
            <a:ext cx="2984500" cy="500063"/>
          </a:xfrm>
          <a:prstGeom prst="rect">
            <a:avLst/>
          </a:prstGeom>
        </p:spPr>
        <p:txBody>
          <a:bodyPr vert="horz" lIns="96588" tIns="48294" rIns="96588" bIns="48294" rtlCol="0"/>
          <a:lstStyle>
            <a:lvl1pPr algn="r" eaLnBrk="1" hangingPunct="1">
              <a:defRPr sz="1300">
                <a:latin typeface="Arial" charset="0"/>
              </a:defRPr>
            </a:lvl1pPr>
          </a:lstStyle>
          <a:p>
            <a:pPr>
              <a:defRPr/>
            </a:pPr>
            <a:fld id="{DB2B8E26-50C9-458A-BBC9-C430C3BA23FE}" type="datetimeFigureOut">
              <a:rPr lang="zh-CN" altLang="en-US"/>
              <a:pPr>
                <a:defRPr/>
              </a:pPr>
              <a:t>23/03/05</a:t>
            </a:fld>
            <a:endParaRPr lang="zh-CN" altLang="en-US"/>
          </a:p>
        </p:txBody>
      </p:sp>
      <p:sp>
        <p:nvSpPr>
          <p:cNvPr id="4" name="幻灯片图像占位符 3">
            <a:extLst>
              <a:ext uri="{FF2B5EF4-FFF2-40B4-BE49-F238E27FC236}">
                <a16:creationId xmlns:a16="http://schemas.microsoft.com/office/drawing/2014/main" id="{7F9A8915-9AAA-481A-804D-706C70DFD45C}"/>
              </a:ext>
            </a:extLst>
          </p:cNvPr>
          <p:cNvSpPr>
            <a:spLocks noGrp="1" noRot="1" noChangeAspect="1"/>
          </p:cNvSpPr>
          <p:nvPr>
            <p:ph type="sldImg" idx="2"/>
          </p:nvPr>
        </p:nvSpPr>
        <p:spPr>
          <a:xfrm>
            <a:off x="939800" y="750888"/>
            <a:ext cx="5006975" cy="3756025"/>
          </a:xfrm>
          <a:prstGeom prst="rect">
            <a:avLst/>
          </a:prstGeom>
          <a:noFill/>
          <a:ln w="12700">
            <a:solidFill>
              <a:prstClr val="black"/>
            </a:solidFill>
          </a:ln>
        </p:spPr>
        <p:txBody>
          <a:bodyPr vert="horz" lIns="96588" tIns="48294" rIns="96588" bIns="48294" rtlCol="0" anchor="ctr"/>
          <a:lstStyle/>
          <a:p>
            <a:pPr lvl="0"/>
            <a:endParaRPr lang="zh-CN" altLang="en-US" noProof="0"/>
          </a:p>
        </p:txBody>
      </p:sp>
      <p:sp>
        <p:nvSpPr>
          <p:cNvPr id="5" name="备注占位符 4">
            <a:extLst>
              <a:ext uri="{FF2B5EF4-FFF2-40B4-BE49-F238E27FC236}">
                <a16:creationId xmlns:a16="http://schemas.microsoft.com/office/drawing/2014/main" id="{196C5925-480F-4494-9175-0C03CC5B2908}"/>
              </a:ext>
            </a:extLst>
          </p:cNvPr>
          <p:cNvSpPr>
            <a:spLocks noGrp="1"/>
          </p:cNvSpPr>
          <p:nvPr>
            <p:ph type="body" sz="quarter" idx="3"/>
          </p:nvPr>
        </p:nvSpPr>
        <p:spPr>
          <a:xfrm>
            <a:off x="688975" y="4757738"/>
            <a:ext cx="5508625" cy="4508500"/>
          </a:xfrm>
          <a:prstGeom prst="rect">
            <a:avLst/>
          </a:prstGeom>
        </p:spPr>
        <p:txBody>
          <a:bodyPr vert="horz" lIns="96588" tIns="48294" rIns="96588" bIns="48294"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73794003-A0D9-4D55-B25E-F19D7A727677}"/>
              </a:ext>
            </a:extLst>
          </p:cNvPr>
          <p:cNvSpPr>
            <a:spLocks noGrp="1"/>
          </p:cNvSpPr>
          <p:nvPr>
            <p:ph type="ftr" sz="quarter" idx="4"/>
          </p:nvPr>
        </p:nvSpPr>
        <p:spPr>
          <a:xfrm>
            <a:off x="0" y="9513888"/>
            <a:ext cx="2984500" cy="501650"/>
          </a:xfrm>
          <a:prstGeom prst="rect">
            <a:avLst/>
          </a:prstGeom>
        </p:spPr>
        <p:txBody>
          <a:bodyPr vert="horz" lIns="96588" tIns="48294" rIns="96588" bIns="48294" rtlCol="0" anchor="b"/>
          <a:lstStyle>
            <a:lvl1pPr algn="l" eaLnBrk="1" hangingPunct="1">
              <a:defRPr sz="1300">
                <a:latin typeface="Arial" charset="0"/>
              </a:defRPr>
            </a:lvl1pPr>
          </a:lstStyle>
          <a:p>
            <a:pPr>
              <a:defRPr/>
            </a:pPr>
            <a:endParaRPr lang="zh-CN" altLang="en-US"/>
          </a:p>
        </p:txBody>
      </p:sp>
      <p:sp>
        <p:nvSpPr>
          <p:cNvPr id="7" name="灯片编号占位符 6">
            <a:extLst>
              <a:ext uri="{FF2B5EF4-FFF2-40B4-BE49-F238E27FC236}">
                <a16:creationId xmlns:a16="http://schemas.microsoft.com/office/drawing/2014/main" id="{F49B8D7B-03A8-424D-A085-1F46C8C8E026}"/>
              </a:ext>
            </a:extLst>
          </p:cNvPr>
          <p:cNvSpPr>
            <a:spLocks noGrp="1"/>
          </p:cNvSpPr>
          <p:nvPr>
            <p:ph type="sldNum" sz="quarter" idx="5"/>
          </p:nvPr>
        </p:nvSpPr>
        <p:spPr>
          <a:xfrm>
            <a:off x="3900488" y="9513888"/>
            <a:ext cx="2984500" cy="501650"/>
          </a:xfrm>
          <a:prstGeom prst="rect">
            <a:avLst/>
          </a:prstGeom>
        </p:spPr>
        <p:txBody>
          <a:bodyPr vert="horz" wrap="square" lIns="96588" tIns="48294" rIns="96588" bIns="48294" numCol="1" anchor="b" anchorCtr="0" compatLnSpc="1">
            <a:prstTxWarp prst="textNoShape">
              <a:avLst/>
            </a:prstTxWarp>
          </a:bodyPr>
          <a:lstStyle>
            <a:lvl1pPr algn="r" eaLnBrk="1" hangingPunct="1">
              <a:defRPr sz="1300"/>
            </a:lvl1pPr>
          </a:lstStyle>
          <a:p>
            <a:pPr>
              <a:defRPr/>
            </a:pPr>
            <a:fld id="{F0FF6F78-ECA5-4D6D-B1A9-7FA4AB859B1F}" type="slidenum">
              <a:rPr lang="zh-CN" altLang="en-US"/>
              <a:pPr>
                <a:defRPr/>
              </a:pPr>
              <a:t>‹#›</a:t>
            </a:fld>
            <a:endParaRPr lang="zh-CN" altLang="en-US"/>
          </a:p>
        </p:txBody>
      </p:sp>
    </p:spTree>
    <p:extLst>
      <p:ext uri="{BB962C8B-B14F-4D97-AF65-F5344CB8AC3E}">
        <p14:creationId xmlns:p14="http://schemas.microsoft.com/office/powerpoint/2010/main" val="39888707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9C99FB88-28A3-4DAA-A220-5A5F73C57BA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a:extLst>
              <a:ext uri="{FF2B5EF4-FFF2-40B4-BE49-F238E27FC236}">
                <a16:creationId xmlns:a16="http://schemas.microsoft.com/office/drawing/2014/main" id="{2FD1F855-3A83-4441-8144-82DB65942DC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4820" name="灯片编号占位符 3">
            <a:extLst>
              <a:ext uri="{FF2B5EF4-FFF2-40B4-BE49-F238E27FC236}">
                <a16:creationId xmlns:a16="http://schemas.microsoft.com/office/drawing/2014/main" id="{B0678181-592C-4DEB-947E-5E0344FF831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84225" indent="-301625">
              <a:spcBef>
                <a:spcPct val="30000"/>
              </a:spcBef>
              <a:defRPr sz="1200">
                <a:solidFill>
                  <a:schemeClr val="tx1"/>
                </a:solidFill>
                <a:latin typeface="Calibri" panose="020F0502020204030204" pitchFamily="34" charset="0"/>
                <a:ea typeface="宋体" panose="02010600030101010101" pitchFamily="2" charset="-122"/>
              </a:defRPr>
            </a:lvl2pPr>
            <a:lvl3pPr marL="1206500" indent="-241300">
              <a:spcBef>
                <a:spcPct val="30000"/>
              </a:spcBef>
              <a:defRPr sz="1200">
                <a:solidFill>
                  <a:schemeClr val="tx1"/>
                </a:solidFill>
                <a:latin typeface="Calibri" panose="020F0502020204030204" pitchFamily="34" charset="0"/>
                <a:ea typeface="宋体" panose="02010600030101010101" pitchFamily="2" charset="-122"/>
              </a:defRPr>
            </a:lvl3pPr>
            <a:lvl4pPr marL="1689100" indent="-241300">
              <a:spcBef>
                <a:spcPct val="30000"/>
              </a:spcBef>
              <a:defRPr sz="1200">
                <a:solidFill>
                  <a:schemeClr val="tx1"/>
                </a:solidFill>
                <a:latin typeface="Calibri" panose="020F0502020204030204" pitchFamily="34" charset="0"/>
                <a:ea typeface="宋体" panose="02010600030101010101" pitchFamily="2" charset="-122"/>
              </a:defRPr>
            </a:lvl4pPr>
            <a:lvl5pPr marL="2171700" indent="-241300">
              <a:spcBef>
                <a:spcPct val="30000"/>
              </a:spcBef>
              <a:defRPr sz="1200">
                <a:solidFill>
                  <a:schemeClr val="tx1"/>
                </a:solidFill>
                <a:latin typeface="Calibri" panose="020F0502020204030204" pitchFamily="34" charset="0"/>
                <a:ea typeface="宋体" panose="02010600030101010101" pitchFamily="2" charset="-122"/>
              </a:defRPr>
            </a:lvl5pPr>
            <a:lvl6pPr marL="2628900" indent="-2413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3086100" indent="-2413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543300" indent="-2413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4000500" indent="-2413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528D3D6-F4B8-4D32-8DE8-E09044036CBE}" type="slidenum">
              <a:rPr lang="zh-CN" altLang="en-US" sz="1300" smtClean="0">
                <a:latin typeface="Arial" panose="020B0604020202020204" pitchFamily="34" charset="0"/>
              </a:rPr>
              <a:pPr>
                <a:spcBef>
                  <a:spcPct val="0"/>
                </a:spcBef>
              </a:pPr>
              <a:t>28</a:t>
            </a:fld>
            <a:endParaRPr lang="zh-CN" altLang="en-US" sz="130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47759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92569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03283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81118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ctrl + c </a:t>
            </a:r>
            <a:r>
              <a:rPr lang="zh-CN" altLang="en-US" dirty="0"/>
              <a:t>结束命令</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05097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04141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32233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37474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14239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2145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37474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64588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0129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28670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37474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0852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37474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37474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29339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36814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37474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64919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a:extLst>
              <a:ext uri="{FF2B5EF4-FFF2-40B4-BE49-F238E27FC236}">
                <a16:creationId xmlns:a16="http://schemas.microsoft.com/office/drawing/2014/main" id="{8637A1BF-1CFC-CC35-C653-7F57CE93094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备注占位符 2">
            <a:extLst>
              <a:ext uri="{FF2B5EF4-FFF2-40B4-BE49-F238E27FC236}">
                <a16:creationId xmlns:a16="http://schemas.microsoft.com/office/drawing/2014/main" id="{8BE68B36-709E-E0AA-8DCD-6BD43E8EDC1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2884" name="灯片编号占位符 3">
            <a:extLst>
              <a:ext uri="{FF2B5EF4-FFF2-40B4-BE49-F238E27FC236}">
                <a16:creationId xmlns:a16="http://schemas.microsoft.com/office/drawing/2014/main" id="{307A1E21-1E6D-4AF7-3102-84B9E4F614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209D4B-744F-4EAA-8664-F0711CDB2D2A}"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45490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88368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60643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33440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35588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AC5F-5F8F-4059-AFC7-F324A4DC911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63922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0.bin"/><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1.bin"/><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2.bin"/><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3.bin"/><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2.bin"/><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1.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2.xml"/><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3.xml"/><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7.bin"/><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4.xml"/><Relationship Id="rId6" Type="http://schemas.openxmlformats.org/officeDocument/2006/relationships/image" Target="../media/image2.emf"/><Relationship Id="rId5" Type="http://schemas.openxmlformats.org/officeDocument/2006/relationships/oleObject" Target="../embeddings/oleObject9.bin"/><Relationship Id="rId4" Type="http://schemas.openxmlformats.org/officeDocument/2006/relationships/image" Target="../media/image1.jpe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直角三角形 3">
            <a:extLst>
              <a:ext uri="{FF2B5EF4-FFF2-40B4-BE49-F238E27FC236}">
                <a16:creationId xmlns:a16="http://schemas.microsoft.com/office/drawing/2014/main" id="{3363321E-B4AF-449C-890C-D0E90B1B69C1}"/>
              </a:ext>
            </a:extLst>
          </p:cNvPr>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grpSp>
        <p:nvGrpSpPr>
          <p:cNvPr id="5" name="组合 15">
            <a:extLst>
              <a:ext uri="{FF2B5EF4-FFF2-40B4-BE49-F238E27FC236}">
                <a16:creationId xmlns:a16="http://schemas.microsoft.com/office/drawing/2014/main" id="{8F9B15AE-1D1A-4C29-B9D9-E8FE049C0AEA}"/>
              </a:ext>
            </a:extLst>
          </p:cNvPr>
          <p:cNvGrpSpPr>
            <a:grpSpLocks/>
          </p:cNvGrpSpPr>
          <p:nvPr/>
        </p:nvGrpSpPr>
        <p:grpSpPr bwMode="auto">
          <a:xfrm>
            <a:off x="-3175" y="4953000"/>
            <a:ext cx="9147175" cy="1911350"/>
            <a:chOff x="-3765" y="4832896"/>
            <a:chExt cx="9147765" cy="2032192"/>
          </a:xfrm>
        </p:grpSpPr>
        <p:sp>
          <p:nvSpPr>
            <p:cNvPr id="6" name="任意多边形 16">
              <a:extLst>
                <a:ext uri="{FF2B5EF4-FFF2-40B4-BE49-F238E27FC236}">
                  <a16:creationId xmlns:a16="http://schemas.microsoft.com/office/drawing/2014/main" id="{BBD15D95-9712-4C81-A86B-2A41ABEB93A8}"/>
                </a:ext>
              </a:extLst>
            </p:cNvPr>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7" name="任意多边形 18">
              <a:extLst>
                <a:ext uri="{FF2B5EF4-FFF2-40B4-BE49-F238E27FC236}">
                  <a16:creationId xmlns:a16="http://schemas.microsoft.com/office/drawing/2014/main" id="{13833C21-7ADF-4803-8A0F-3940D0A46E4B}"/>
                </a:ext>
              </a:extLst>
            </p:cNvPr>
            <p:cNvSpPr>
              <a:spLocks/>
            </p:cNvSpPr>
            <p:nvPr/>
          </p:nvSpPr>
          <p:spPr bwMode="auto">
            <a:xfrm>
              <a:off x="35443" y="5135526"/>
              <a:ext cx="9108557" cy="838200"/>
            </a:xfrm>
            <a:custGeom>
              <a:avLst/>
              <a:gdLst>
                <a:gd name="T0" fmla="*/ 0 w 5760"/>
                <a:gd name="T1" fmla="*/ 0 h 528"/>
                <a:gd name="T2" fmla="*/ 2147483646 w 5760"/>
                <a:gd name="T3" fmla="*/ 0 h 528"/>
                <a:gd name="T4" fmla="*/ 2147483646 w 5760"/>
                <a:gd name="T5" fmla="*/ 2147483646 h 528"/>
                <a:gd name="T6" fmla="*/ 2147483646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zh-CN" altLang="en-US"/>
            </a:p>
          </p:txBody>
        </p:sp>
        <p:sp>
          <p:nvSpPr>
            <p:cNvPr id="8" name="任意多边形 19">
              <a:extLst>
                <a:ext uri="{FF2B5EF4-FFF2-40B4-BE49-F238E27FC236}">
                  <a16:creationId xmlns:a16="http://schemas.microsoft.com/office/drawing/2014/main" id="{3FBD2A20-B9B4-482F-A09F-D945683746A5}"/>
                </a:ext>
              </a:extLst>
            </p:cNvPr>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cxnSp>
          <p:nvCxnSpPr>
            <p:cNvPr id="10" name="直接连接符 9">
              <a:extLst>
                <a:ext uri="{FF2B5EF4-FFF2-40B4-BE49-F238E27FC236}">
                  <a16:creationId xmlns:a16="http://schemas.microsoft.com/office/drawing/2014/main" id="{9453601A-64A6-44D6-8A15-C300C4300111}"/>
                </a:ext>
              </a:extLst>
            </p:cNvPr>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标题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zh-CN" altLang="en-US"/>
              <a:t>单击此处编辑母版标题样式</a:t>
            </a:r>
            <a:endParaRPr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a:t>单击此处编辑母版副标题样式</a:t>
            </a:r>
            <a:endParaRPr lang="en-US"/>
          </a:p>
        </p:txBody>
      </p:sp>
      <p:sp>
        <p:nvSpPr>
          <p:cNvPr id="11" name="日期占位符 29">
            <a:extLst>
              <a:ext uri="{FF2B5EF4-FFF2-40B4-BE49-F238E27FC236}">
                <a16:creationId xmlns:a16="http://schemas.microsoft.com/office/drawing/2014/main" id="{89B9E5F5-6DB8-46BB-8844-ACD5C22377EF}"/>
              </a:ext>
            </a:extLst>
          </p:cNvPr>
          <p:cNvSpPr>
            <a:spLocks noGrp="1"/>
          </p:cNvSpPr>
          <p:nvPr>
            <p:ph type="dt" sz="half" idx="10"/>
          </p:nvPr>
        </p:nvSpPr>
        <p:spPr/>
        <p:txBody>
          <a:bodyPr/>
          <a:lstStyle>
            <a:lvl1pPr>
              <a:defRPr>
                <a:solidFill>
                  <a:srgbClr val="FFFFFF"/>
                </a:solidFill>
              </a:defRPr>
            </a:lvl1pPr>
            <a:extLst/>
          </a:lstStyle>
          <a:p>
            <a:pPr>
              <a:defRPr/>
            </a:pPr>
            <a:endParaRPr lang="en-US" altLang="zh-CN"/>
          </a:p>
        </p:txBody>
      </p:sp>
      <p:sp>
        <p:nvSpPr>
          <p:cNvPr id="12" name="页脚占位符 18">
            <a:extLst>
              <a:ext uri="{FF2B5EF4-FFF2-40B4-BE49-F238E27FC236}">
                <a16:creationId xmlns:a16="http://schemas.microsoft.com/office/drawing/2014/main" id="{033C7D50-8323-4ADF-A54E-C395C07BD7EA}"/>
              </a:ext>
            </a:extLst>
          </p:cNvPr>
          <p:cNvSpPr>
            <a:spLocks noGrp="1"/>
          </p:cNvSpPr>
          <p:nvPr>
            <p:ph type="ftr" sz="quarter" idx="11"/>
          </p:nvPr>
        </p:nvSpPr>
        <p:spPr/>
        <p:txBody>
          <a:bodyPr/>
          <a:lstStyle>
            <a:lvl1pPr>
              <a:defRPr>
                <a:solidFill>
                  <a:schemeClr val="accent1">
                    <a:tint val="20000"/>
                  </a:schemeClr>
                </a:solidFill>
              </a:defRPr>
            </a:lvl1pPr>
            <a:extLst/>
          </a:lstStyle>
          <a:p>
            <a:pPr>
              <a:defRPr/>
            </a:pPr>
            <a:endParaRPr lang="en-US" altLang="zh-CN"/>
          </a:p>
        </p:txBody>
      </p:sp>
      <p:sp>
        <p:nvSpPr>
          <p:cNvPr id="13" name="灯片编号占位符 26">
            <a:extLst>
              <a:ext uri="{FF2B5EF4-FFF2-40B4-BE49-F238E27FC236}">
                <a16:creationId xmlns:a16="http://schemas.microsoft.com/office/drawing/2014/main" id="{C94FB59F-8524-4622-B011-70E9A7DB541A}"/>
              </a:ext>
            </a:extLst>
          </p:cNvPr>
          <p:cNvSpPr>
            <a:spLocks noGrp="1"/>
          </p:cNvSpPr>
          <p:nvPr>
            <p:ph type="sldNum" sz="quarter" idx="12"/>
          </p:nvPr>
        </p:nvSpPr>
        <p:spPr/>
        <p:txBody>
          <a:bodyPr/>
          <a:lstStyle>
            <a:lvl1pPr>
              <a:defRPr>
                <a:solidFill>
                  <a:srgbClr val="FFFFFF"/>
                </a:solidFill>
              </a:defRPr>
            </a:lvl1pPr>
          </a:lstStyle>
          <a:p>
            <a:pPr>
              <a:defRPr/>
            </a:pPr>
            <a:fld id="{0EE96845-639A-4A76-9BDD-CD861F73CFDB}" type="slidenum">
              <a:rPr lang="en-US" altLang="zh-CN"/>
              <a:pPr>
                <a:defRPr/>
              </a:pPr>
              <a:t>‹#›</a:t>
            </a:fld>
            <a:endParaRPr lang="en-US" altLang="zh-CN"/>
          </a:p>
        </p:txBody>
      </p:sp>
      <p:graphicFrame>
        <p:nvGraphicFramePr>
          <p:cNvPr id="2" name="对象 1"/>
          <p:cNvGraphicFramePr>
            <a:graphicFrameLocks noChangeAspect="1"/>
          </p:cNvGraphicFramePr>
          <p:nvPr userDrawn="1">
            <p:extLst>
              <p:ext uri="{D42A27DB-BD31-4B8C-83A1-F6EECF244321}">
                <p14:modId xmlns:p14="http://schemas.microsoft.com/office/powerpoint/2010/main" val="4042915692"/>
              </p:ext>
            </p:extLst>
          </p:nvPr>
        </p:nvGraphicFramePr>
        <p:xfrm>
          <a:off x="0" y="0"/>
          <a:ext cx="2987675" cy="581025"/>
        </p:xfrm>
        <a:graphic>
          <a:graphicData uri="http://schemas.openxmlformats.org/presentationml/2006/ole">
            <mc:AlternateContent xmlns:mc="http://schemas.openxmlformats.org/markup-compatibility/2006">
              <mc:Choice xmlns:v="urn:schemas-microsoft-com:vml" Requires="v">
                <p:oleObj name="CorelDRAW" r:id="rId3" imgW="2045072" imgH="398692" progId="CorelDraw.Graphic.21">
                  <p:embed/>
                </p:oleObj>
              </mc:Choice>
              <mc:Fallback>
                <p:oleObj name="CorelDRAW" r:id="rId3" imgW="2045072" imgH="398692" progId="CorelDraw.Graphic.21">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9876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39459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a:extLst>
              <a:ext uri="{FF2B5EF4-FFF2-40B4-BE49-F238E27FC236}">
                <a16:creationId xmlns:a16="http://schemas.microsoft.com/office/drawing/2014/main" id="{1FB25B05-4E6E-45E8-B140-8335570A4E10}"/>
              </a:ext>
            </a:extLst>
          </p:cNvPr>
          <p:cNvSpPr>
            <a:spLocks noGrp="1"/>
          </p:cNvSpPr>
          <p:nvPr>
            <p:ph type="dt" sz="half" idx="10"/>
          </p:nvPr>
        </p:nvSpPr>
        <p:spPr/>
        <p:txBody>
          <a:bodyPr/>
          <a:lstStyle>
            <a:lvl1pPr>
              <a:defRPr/>
            </a:lvl1pPr>
          </a:lstStyle>
          <a:p>
            <a:pPr>
              <a:defRPr/>
            </a:pPr>
            <a:endParaRPr lang="en-US" altLang="zh-CN"/>
          </a:p>
        </p:txBody>
      </p:sp>
      <p:sp>
        <p:nvSpPr>
          <p:cNvPr id="5" name="页脚占位符 21">
            <a:extLst>
              <a:ext uri="{FF2B5EF4-FFF2-40B4-BE49-F238E27FC236}">
                <a16:creationId xmlns:a16="http://schemas.microsoft.com/office/drawing/2014/main" id="{A2EE84E3-03C0-44D9-8A11-AFDB5A6CA2B0}"/>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17">
            <a:extLst>
              <a:ext uri="{FF2B5EF4-FFF2-40B4-BE49-F238E27FC236}">
                <a16:creationId xmlns:a16="http://schemas.microsoft.com/office/drawing/2014/main" id="{F4C3FD4B-3FF1-4064-BFA2-C5D99116ABC5}"/>
              </a:ext>
            </a:extLst>
          </p:cNvPr>
          <p:cNvSpPr>
            <a:spLocks noGrp="1"/>
          </p:cNvSpPr>
          <p:nvPr>
            <p:ph type="sldNum" sz="quarter" idx="12"/>
          </p:nvPr>
        </p:nvSpPr>
        <p:spPr/>
        <p:txBody>
          <a:bodyPr/>
          <a:lstStyle>
            <a:lvl1pPr>
              <a:defRPr/>
            </a:lvl1pPr>
          </a:lstStyle>
          <a:p>
            <a:pPr>
              <a:defRPr/>
            </a:pPr>
            <a:fld id="{46D7AD08-23A2-49AA-8D18-29AB0ADF5CDD}" type="slidenum">
              <a:rPr lang="en-US" altLang="zh-CN"/>
              <a:pPr>
                <a:defRPr/>
              </a:pPr>
              <a:t>‹#›</a:t>
            </a:fld>
            <a:endParaRPr lang="en-US" altLang="zh-CN"/>
          </a:p>
        </p:txBody>
      </p:sp>
      <p:graphicFrame>
        <p:nvGraphicFramePr>
          <p:cNvPr id="7" name="对象 6"/>
          <p:cNvGraphicFramePr>
            <a:graphicFrameLocks noChangeAspect="1"/>
          </p:cNvGraphicFramePr>
          <p:nvPr userDrawn="1">
            <p:extLst>
              <p:ext uri="{D42A27DB-BD31-4B8C-83A1-F6EECF244321}">
                <p14:modId xmlns:p14="http://schemas.microsoft.com/office/powerpoint/2010/main" val="4042915692"/>
              </p:ext>
            </p:extLst>
          </p:nvPr>
        </p:nvGraphicFramePr>
        <p:xfrm>
          <a:off x="0" y="0"/>
          <a:ext cx="2987675" cy="581025"/>
        </p:xfrm>
        <a:graphic>
          <a:graphicData uri="http://schemas.openxmlformats.org/presentationml/2006/ole">
            <mc:AlternateContent xmlns:mc="http://schemas.openxmlformats.org/markup-compatibility/2006">
              <mc:Choice xmlns:v="urn:schemas-microsoft-com:vml" Requires="v">
                <p:oleObj name="CorelDRAW" r:id="rId2" imgW="2045072" imgH="398692" progId="CorelDraw.Graphic.21">
                  <p:embed/>
                </p:oleObj>
              </mc:Choice>
              <mc:Fallback>
                <p:oleObj name="CorelDRAW" r:id="rId2" imgW="2045072" imgH="398692" progId="CorelDraw.Graphic.21">
                  <p:embed/>
                  <p:pic>
                    <p:nvPicPr>
                      <p:cNvPr id="0"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9876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24825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a:extLst>
              <a:ext uri="{FF2B5EF4-FFF2-40B4-BE49-F238E27FC236}">
                <a16:creationId xmlns:a16="http://schemas.microsoft.com/office/drawing/2014/main" id="{2E7A407C-9847-4A07-9AF3-E052EF9F8D03}"/>
              </a:ext>
            </a:extLst>
          </p:cNvPr>
          <p:cNvSpPr>
            <a:spLocks noGrp="1"/>
          </p:cNvSpPr>
          <p:nvPr>
            <p:ph type="dt" sz="half" idx="10"/>
          </p:nvPr>
        </p:nvSpPr>
        <p:spPr/>
        <p:txBody>
          <a:bodyPr/>
          <a:lstStyle>
            <a:lvl1pPr>
              <a:defRPr/>
            </a:lvl1pPr>
          </a:lstStyle>
          <a:p>
            <a:pPr>
              <a:defRPr/>
            </a:pPr>
            <a:endParaRPr lang="en-US" altLang="zh-CN"/>
          </a:p>
        </p:txBody>
      </p:sp>
      <p:sp>
        <p:nvSpPr>
          <p:cNvPr id="5" name="页脚占位符 21">
            <a:extLst>
              <a:ext uri="{FF2B5EF4-FFF2-40B4-BE49-F238E27FC236}">
                <a16:creationId xmlns:a16="http://schemas.microsoft.com/office/drawing/2014/main" id="{F07CB6BB-C1E5-4B36-BB18-2A820FA5DAD3}"/>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17">
            <a:extLst>
              <a:ext uri="{FF2B5EF4-FFF2-40B4-BE49-F238E27FC236}">
                <a16:creationId xmlns:a16="http://schemas.microsoft.com/office/drawing/2014/main" id="{6F92389A-5D91-431A-8E40-4AED25CE40BC}"/>
              </a:ext>
            </a:extLst>
          </p:cNvPr>
          <p:cNvSpPr>
            <a:spLocks noGrp="1"/>
          </p:cNvSpPr>
          <p:nvPr>
            <p:ph type="sldNum" sz="quarter" idx="12"/>
          </p:nvPr>
        </p:nvSpPr>
        <p:spPr/>
        <p:txBody>
          <a:bodyPr/>
          <a:lstStyle>
            <a:lvl1pPr>
              <a:defRPr/>
            </a:lvl1pPr>
          </a:lstStyle>
          <a:p>
            <a:pPr>
              <a:defRPr/>
            </a:pPr>
            <a:fld id="{D8FC38CF-2BFE-4B59-B222-D4975D9D1241}" type="slidenum">
              <a:rPr lang="en-US" altLang="zh-CN"/>
              <a:pPr>
                <a:defRPr/>
              </a:pPr>
              <a:t>‹#›</a:t>
            </a:fld>
            <a:endParaRPr lang="en-US" altLang="zh-CN"/>
          </a:p>
        </p:txBody>
      </p:sp>
      <p:graphicFrame>
        <p:nvGraphicFramePr>
          <p:cNvPr id="7" name="对象 6"/>
          <p:cNvGraphicFramePr>
            <a:graphicFrameLocks noChangeAspect="1"/>
          </p:cNvGraphicFramePr>
          <p:nvPr userDrawn="1">
            <p:extLst>
              <p:ext uri="{D42A27DB-BD31-4B8C-83A1-F6EECF244321}">
                <p14:modId xmlns:p14="http://schemas.microsoft.com/office/powerpoint/2010/main" val="4042915692"/>
              </p:ext>
            </p:extLst>
          </p:nvPr>
        </p:nvGraphicFramePr>
        <p:xfrm>
          <a:off x="0" y="0"/>
          <a:ext cx="2987675" cy="581025"/>
        </p:xfrm>
        <a:graphic>
          <a:graphicData uri="http://schemas.openxmlformats.org/presentationml/2006/ole">
            <mc:AlternateContent xmlns:mc="http://schemas.openxmlformats.org/markup-compatibility/2006">
              <mc:Choice xmlns:v="urn:schemas-microsoft-com:vml" Requires="v">
                <p:oleObj name="CorelDRAW" r:id="rId2" imgW="2045072" imgH="398692" progId="CorelDraw.Graphic.21">
                  <p:embed/>
                </p:oleObj>
              </mc:Choice>
              <mc:Fallback>
                <p:oleObj name="CorelDRAW" r:id="rId2" imgW="2045072" imgH="398692" progId="CorelDraw.Graphic.21">
                  <p:embed/>
                  <p:pic>
                    <p:nvPicPr>
                      <p:cNvPr id="0"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9876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83617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userDrawn="1">
            <p:extLst>
              <p:ext uri="{D42A27DB-BD31-4B8C-83A1-F6EECF244321}">
                <p14:modId xmlns:p14="http://schemas.microsoft.com/office/powerpoint/2010/main" val="4042915692"/>
              </p:ext>
            </p:extLst>
          </p:nvPr>
        </p:nvGraphicFramePr>
        <p:xfrm>
          <a:off x="0" y="0"/>
          <a:ext cx="2987675" cy="581025"/>
        </p:xfrm>
        <a:graphic>
          <a:graphicData uri="http://schemas.openxmlformats.org/presentationml/2006/ole">
            <mc:AlternateContent xmlns:mc="http://schemas.openxmlformats.org/markup-compatibility/2006">
              <mc:Choice xmlns:v="urn:schemas-microsoft-com:vml" Requires="v">
                <p:oleObj name="CorelDRAW" r:id="rId2" imgW="2045072" imgH="398692" progId="CorelDraw.Graphic.21">
                  <p:embed/>
                </p:oleObj>
              </mc:Choice>
              <mc:Fallback>
                <p:oleObj name="CorelDRAW" r:id="rId2" imgW="2045072" imgH="398692" progId="CorelDraw.Graphic.21">
                  <p:embed/>
                  <p:pic>
                    <p:nvPicPr>
                      <p:cNvPr id="0"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9876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63867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25963"/>
          </a:xfrm>
        </p:spPr>
        <p:txBody>
          <a:bodyPr>
            <a:normAutofit/>
          </a:bodyPr>
          <a:lstStyle/>
          <a:p>
            <a:pPr lvl="0"/>
            <a:endParaRPr lang="zh-CN" altLang="en-US" noProof="0"/>
          </a:p>
        </p:txBody>
      </p:sp>
      <p:sp>
        <p:nvSpPr>
          <p:cNvPr id="4" name="Rectangle 4">
            <a:extLst>
              <a:ext uri="{FF2B5EF4-FFF2-40B4-BE49-F238E27FC236}">
                <a16:creationId xmlns:a16="http://schemas.microsoft.com/office/drawing/2014/main" id="{E9CD6A41-F763-49A7-A541-B1DC9893A792}"/>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BBF124B-0157-4293-8073-AB7C4554DB19}"/>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300E650-5978-4081-8F9F-38353BC3437B}"/>
              </a:ext>
            </a:extLst>
          </p:cNvPr>
          <p:cNvSpPr>
            <a:spLocks noGrp="1" noChangeArrowheads="1"/>
          </p:cNvSpPr>
          <p:nvPr>
            <p:ph type="sldNum" sz="quarter" idx="12"/>
          </p:nvPr>
        </p:nvSpPr>
        <p:spPr/>
        <p:txBody>
          <a:bodyPr/>
          <a:lstStyle>
            <a:lvl1pPr>
              <a:defRPr/>
            </a:lvl1pPr>
          </a:lstStyle>
          <a:p>
            <a:pPr>
              <a:defRPr/>
            </a:pPr>
            <a:fld id="{51A1AD41-A0FC-4B44-A503-CB439EC1B95A}" type="slidenum">
              <a:rPr lang="en-US" altLang="zh-CN"/>
              <a:pPr>
                <a:defRPr/>
              </a:pPr>
              <a:t>‹#›</a:t>
            </a:fld>
            <a:endParaRPr lang="en-US" altLang="zh-CN"/>
          </a:p>
        </p:txBody>
      </p:sp>
      <p:graphicFrame>
        <p:nvGraphicFramePr>
          <p:cNvPr id="7" name="对象 6"/>
          <p:cNvGraphicFramePr>
            <a:graphicFrameLocks noChangeAspect="1"/>
          </p:cNvGraphicFramePr>
          <p:nvPr userDrawn="1">
            <p:extLst>
              <p:ext uri="{D42A27DB-BD31-4B8C-83A1-F6EECF244321}">
                <p14:modId xmlns:p14="http://schemas.microsoft.com/office/powerpoint/2010/main" val="4042915692"/>
              </p:ext>
            </p:extLst>
          </p:nvPr>
        </p:nvGraphicFramePr>
        <p:xfrm>
          <a:off x="0" y="0"/>
          <a:ext cx="2987675" cy="581025"/>
        </p:xfrm>
        <a:graphic>
          <a:graphicData uri="http://schemas.openxmlformats.org/presentationml/2006/ole">
            <mc:AlternateContent xmlns:mc="http://schemas.openxmlformats.org/markup-compatibility/2006">
              <mc:Choice xmlns:v="urn:schemas-microsoft-com:vml" Requires="v">
                <p:oleObj name="CorelDRAW" r:id="rId2" imgW="2045072" imgH="398692" progId="CorelDraw.Graphic.21">
                  <p:embed/>
                </p:oleObj>
              </mc:Choice>
              <mc:Fallback>
                <p:oleObj name="CorelDRAW" r:id="rId2" imgW="2045072" imgH="398692" progId="CorelDraw.Graphic.21">
                  <p:embed/>
                  <p:pic>
                    <p:nvPicPr>
                      <p:cNvPr id="0"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9876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64512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214" y="173037"/>
            <a:ext cx="9144000" cy="6858000"/>
          </a:xfrm>
          <a:prstGeom prst="rect">
            <a:avLst/>
          </a:prstGeom>
        </p:spPr>
      </p:pic>
      <p:sp>
        <p:nvSpPr>
          <p:cNvPr id="2" name="标题 1"/>
          <p:cNvSpPr>
            <a:spLocks noGrp="1"/>
          </p:cNvSpPr>
          <p:nvPr>
            <p:ph type="ctrTitle"/>
          </p:nvPr>
        </p:nvSpPr>
        <p:spPr>
          <a:xfrm>
            <a:off x="1143000" y="1596980"/>
            <a:ext cx="6858000" cy="1912983"/>
          </a:xfrm>
        </p:spPr>
        <p:txBody>
          <a:bodyPr anchor="b">
            <a:normAutofit/>
          </a:bodyPr>
          <a:lstStyle>
            <a:lvl1pPr algn="ctr">
              <a:defRPr sz="36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solidFill>
                  <a:schemeClr val="bg1"/>
                </a:solidFill>
                <a:latin typeface="微软雅黑" panose="020B0503020204020204" pitchFamily="34" charset="-122"/>
                <a:ea typeface="微软雅黑" panose="020B0503020204020204" pitchFamily="3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fld id="{FCEA79B1-94F2-44A5-8271-BE7A17D6686D}" type="datetimeFigureOut">
              <a:rPr lang="zh-CN" altLang="en-US" smtClean="0"/>
              <a:t>23/03/05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t>‹#›</a:t>
            </a:fld>
            <a:endParaRPr lang="zh-CN" altLang="en-US"/>
          </a:p>
        </p:txBody>
      </p:sp>
    </p:spTree>
    <p:extLst>
      <p:ext uri="{BB962C8B-B14F-4D97-AF65-F5344CB8AC3E}">
        <p14:creationId xmlns:p14="http://schemas.microsoft.com/office/powerpoint/2010/main" val="1217498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75247" y="313611"/>
            <a:ext cx="4882703" cy="652306"/>
          </a:xfrm>
        </p:spPr>
        <p:txBody>
          <a:bodyPr>
            <a:normAutofit/>
          </a:bodyPr>
          <a:lstStyle>
            <a:lvl1pPr>
              <a:defRPr sz="2400">
                <a:solidFill>
                  <a:srgbClr val="1353A2"/>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CEA79B1-94F2-44A5-8271-BE7A17D6686D}" type="datetimeFigureOut">
              <a:rPr lang="zh-CN" altLang="en-US" smtClean="0"/>
              <a:t>23/03/05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t>‹#›</a:t>
            </a:fld>
            <a:endParaRPr lang="zh-CN" altLang="en-US"/>
          </a:p>
        </p:txBody>
      </p:sp>
    </p:spTree>
    <p:extLst>
      <p:ext uri="{BB962C8B-B14F-4D97-AF65-F5344CB8AC3E}">
        <p14:creationId xmlns:p14="http://schemas.microsoft.com/office/powerpoint/2010/main" val="35762424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CEA79B1-94F2-44A5-8271-BE7A17D6686D}" type="datetimeFigureOut">
              <a:rPr lang="zh-CN" altLang="en-US" smtClean="0"/>
              <a:t>23/03/05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t>‹#›</a:t>
            </a:fld>
            <a:endParaRPr lang="zh-CN" altLang="en-US"/>
          </a:p>
        </p:txBody>
      </p:sp>
    </p:spTree>
    <p:extLst>
      <p:ext uri="{BB962C8B-B14F-4D97-AF65-F5344CB8AC3E}">
        <p14:creationId xmlns:p14="http://schemas.microsoft.com/office/powerpoint/2010/main" val="652462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CEA79B1-94F2-44A5-8271-BE7A17D6686D}" type="datetimeFigureOut">
              <a:rPr lang="zh-CN" altLang="en-US" smtClean="0"/>
              <a:t>23/03/05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11893D6-510C-4F6F-9867-0DA6859ED432}" type="slidenum">
              <a:rPr lang="zh-CN" altLang="en-US" smtClean="0"/>
              <a:t>‹#›</a:t>
            </a:fld>
            <a:endParaRPr lang="zh-CN" altLang="en-US"/>
          </a:p>
        </p:txBody>
      </p:sp>
      <p:sp>
        <p:nvSpPr>
          <p:cNvPr id="8" name="标题 1"/>
          <p:cNvSpPr>
            <a:spLocks noGrp="1"/>
          </p:cNvSpPr>
          <p:nvPr>
            <p:ph type="title"/>
          </p:nvPr>
        </p:nvSpPr>
        <p:spPr>
          <a:xfrm>
            <a:off x="1575247" y="313611"/>
            <a:ext cx="4882703" cy="652306"/>
          </a:xfrm>
        </p:spPr>
        <p:txBody>
          <a:bodyPr>
            <a:normAutofit/>
          </a:bodyPr>
          <a:lstStyle>
            <a:lvl1pPr>
              <a:defRPr sz="24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extLst>
      <p:ext uri="{BB962C8B-B14F-4D97-AF65-F5344CB8AC3E}">
        <p14:creationId xmlns:p14="http://schemas.microsoft.com/office/powerpoint/2010/main" val="36029147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CEA79B1-94F2-44A5-8271-BE7A17D6686D}" type="datetimeFigureOut">
              <a:rPr lang="zh-CN" altLang="en-US" smtClean="0"/>
              <a:t>23/03/05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11893D6-510C-4F6F-9867-0DA6859ED432}" type="slidenum">
              <a:rPr lang="zh-CN" altLang="en-US" smtClean="0"/>
              <a:t>‹#›</a:t>
            </a:fld>
            <a:endParaRPr lang="zh-CN" altLang="en-US"/>
          </a:p>
        </p:txBody>
      </p:sp>
      <p:sp>
        <p:nvSpPr>
          <p:cNvPr id="10" name="标题 1"/>
          <p:cNvSpPr>
            <a:spLocks noGrp="1"/>
          </p:cNvSpPr>
          <p:nvPr>
            <p:ph type="title"/>
          </p:nvPr>
        </p:nvSpPr>
        <p:spPr>
          <a:xfrm>
            <a:off x="1575247" y="313611"/>
            <a:ext cx="4882703" cy="652306"/>
          </a:xfrm>
        </p:spPr>
        <p:txBody>
          <a:bodyPr>
            <a:normAutofit/>
          </a:bodyPr>
          <a:lstStyle>
            <a:lvl1pPr>
              <a:defRPr sz="24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extLst>
      <p:ext uri="{BB962C8B-B14F-4D97-AF65-F5344CB8AC3E}">
        <p14:creationId xmlns:p14="http://schemas.microsoft.com/office/powerpoint/2010/main" val="1985461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CEA79B1-94F2-44A5-8271-BE7A17D6686D}" type="datetimeFigureOut">
              <a:rPr lang="zh-CN" altLang="en-US" smtClean="0"/>
              <a:t>23/03/05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11893D6-510C-4F6F-9867-0DA6859ED432}" type="slidenum">
              <a:rPr lang="zh-CN" altLang="en-US" smtClean="0"/>
              <a:t>‹#›</a:t>
            </a:fld>
            <a:endParaRPr lang="zh-CN" altLang="en-US"/>
          </a:p>
        </p:txBody>
      </p:sp>
      <p:sp>
        <p:nvSpPr>
          <p:cNvPr id="6" name="标题 1"/>
          <p:cNvSpPr>
            <a:spLocks noGrp="1"/>
          </p:cNvSpPr>
          <p:nvPr>
            <p:ph type="title"/>
          </p:nvPr>
        </p:nvSpPr>
        <p:spPr>
          <a:xfrm>
            <a:off x="1575247" y="313611"/>
            <a:ext cx="4882703" cy="652306"/>
          </a:xfrm>
        </p:spPr>
        <p:txBody>
          <a:bodyPr>
            <a:normAutofit/>
          </a:bodyPr>
          <a:lstStyle>
            <a:lvl1pPr>
              <a:defRPr sz="24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extLst>
      <p:ext uri="{BB962C8B-B14F-4D97-AF65-F5344CB8AC3E}">
        <p14:creationId xmlns:p14="http://schemas.microsoft.com/office/powerpoint/2010/main" val="1273077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标题 6"/>
          <p:cNvSpPr>
            <a:spLocks noGrp="1"/>
          </p:cNvSpPr>
          <p:nvPr>
            <p:ph type="title"/>
          </p:nvPr>
        </p:nvSpPr>
        <p:spPr/>
        <p:txBody>
          <a:bodyPr rtlCol="0"/>
          <a:lstStyle/>
          <a:p>
            <a:r>
              <a:rPr lang="zh-CN" altLang="en-US"/>
              <a:t>单击此处编辑母版标题样式</a:t>
            </a:r>
            <a:endParaRPr lang="en-US"/>
          </a:p>
        </p:txBody>
      </p:sp>
      <p:sp>
        <p:nvSpPr>
          <p:cNvPr id="4" name="日期占位符 9">
            <a:extLst>
              <a:ext uri="{FF2B5EF4-FFF2-40B4-BE49-F238E27FC236}">
                <a16:creationId xmlns:a16="http://schemas.microsoft.com/office/drawing/2014/main" id="{B471AE60-7D4C-498A-A9CF-46CA6D13768D}"/>
              </a:ext>
            </a:extLst>
          </p:cNvPr>
          <p:cNvSpPr>
            <a:spLocks noGrp="1"/>
          </p:cNvSpPr>
          <p:nvPr>
            <p:ph type="dt" sz="half" idx="10"/>
          </p:nvPr>
        </p:nvSpPr>
        <p:spPr/>
        <p:txBody>
          <a:bodyPr/>
          <a:lstStyle>
            <a:lvl1pPr>
              <a:defRPr/>
            </a:lvl1pPr>
          </a:lstStyle>
          <a:p>
            <a:pPr>
              <a:defRPr/>
            </a:pPr>
            <a:endParaRPr lang="en-US" altLang="zh-CN"/>
          </a:p>
        </p:txBody>
      </p:sp>
      <p:sp>
        <p:nvSpPr>
          <p:cNvPr id="5" name="页脚占位符 21">
            <a:extLst>
              <a:ext uri="{FF2B5EF4-FFF2-40B4-BE49-F238E27FC236}">
                <a16:creationId xmlns:a16="http://schemas.microsoft.com/office/drawing/2014/main" id="{6782E592-79AC-40FC-BD86-3FCDF7B23D30}"/>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17">
            <a:extLst>
              <a:ext uri="{FF2B5EF4-FFF2-40B4-BE49-F238E27FC236}">
                <a16:creationId xmlns:a16="http://schemas.microsoft.com/office/drawing/2014/main" id="{F3576DB2-188B-4E38-9FB9-613F8F0F00DE}"/>
              </a:ext>
            </a:extLst>
          </p:cNvPr>
          <p:cNvSpPr>
            <a:spLocks noGrp="1"/>
          </p:cNvSpPr>
          <p:nvPr>
            <p:ph type="sldNum" sz="quarter" idx="12"/>
          </p:nvPr>
        </p:nvSpPr>
        <p:spPr/>
        <p:txBody>
          <a:bodyPr/>
          <a:lstStyle>
            <a:lvl1pPr>
              <a:defRPr/>
            </a:lvl1pPr>
          </a:lstStyle>
          <a:p>
            <a:pPr>
              <a:defRPr/>
            </a:pPr>
            <a:fld id="{D8FA1A9A-5276-43E0-A838-11414392B531}" type="slidenum">
              <a:rPr lang="en-US" altLang="zh-CN"/>
              <a:pPr>
                <a:defRPr/>
              </a:pPr>
              <a:t>‹#›</a:t>
            </a:fld>
            <a:endParaRPr lang="en-US" altLang="zh-CN"/>
          </a:p>
        </p:txBody>
      </p:sp>
      <p:graphicFrame>
        <p:nvGraphicFramePr>
          <p:cNvPr id="2" name="对象 1"/>
          <p:cNvGraphicFramePr>
            <a:graphicFrameLocks noChangeAspect="1"/>
          </p:cNvGraphicFramePr>
          <p:nvPr userDrawn="1">
            <p:extLst>
              <p:ext uri="{D42A27DB-BD31-4B8C-83A1-F6EECF244321}">
                <p14:modId xmlns:p14="http://schemas.microsoft.com/office/powerpoint/2010/main" val="4042915692"/>
              </p:ext>
            </p:extLst>
          </p:nvPr>
        </p:nvGraphicFramePr>
        <p:xfrm>
          <a:off x="711" y="0"/>
          <a:ext cx="2987113" cy="581729"/>
        </p:xfrm>
        <a:graphic>
          <a:graphicData uri="http://schemas.openxmlformats.org/presentationml/2006/ole">
            <mc:AlternateContent xmlns:mc="http://schemas.openxmlformats.org/markup-compatibility/2006">
              <mc:Choice xmlns:v="urn:schemas-microsoft-com:vml" Requires="v">
                <p:oleObj name="CorelDRAW" r:id="rId2" imgW="2045072" imgH="398692" progId="CorelDraw.Graphic.21">
                  <p:embed/>
                </p:oleObj>
              </mc:Choice>
              <mc:Fallback>
                <p:oleObj name="CorelDRAW" r:id="rId2" imgW="2045072" imgH="398692" progId="CorelDraw.Graphic.21">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 y="0"/>
                        <a:ext cx="2987113" cy="58172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8742548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EA79B1-94F2-44A5-8271-BE7A17D6686D}" type="datetimeFigureOut">
              <a:rPr lang="zh-CN" altLang="en-US" smtClean="0"/>
              <a:t>23/03/05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1893D6-510C-4F6F-9867-0DA6859ED432}" type="slidenum">
              <a:rPr lang="zh-CN" altLang="en-US" smtClean="0"/>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90" y="-1"/>
            <a:ext cx="9143020" cy="6914409"/>
          </a:xfrm>
          <a:prstGeom prst="rect">
            <a:avLst/>
          </a:prstGeom>
        </p:spPr>
      </p:pic>
    </p:spTree>
    <p:extLst>
      <p:ext uri="{BB962C8B-B14F-4D97-AF65-F5344CB8AC3E}">
        <p14:creationId xmlns:p14="http://schemas.microsoft.com/office/powerpoint/2010/main" val="2742834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9179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61570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7285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3794A6BB-6982-4B70-9487-DC2EFEA7BFD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C286D49-09FC-4EBA-A346-29C401A504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BA70243-3E5E-4B20-8D64-8D730675C565}"/>
              </a:ext>
            </a:extLst>
          </p:cNvPr>
          <p:cNvSpPr>
            <a:spLocks noGrp="1" noChangeArrowheads="1"/>
          </p:cNvSpPr>
          <p:nvPr>
            <p:ph type="sldNum" sz="quarter" idx="12"/>
          </p:nvPr>
        </p:nvSpPr>
        <p:spPr>
          <a:ln/>
        </p:spPr>
        <p:txBody>
          <a:bodyPr/>
          <a:lstStyle>
            <a:lvl1pPr>
              <a:defRPr/>
            </a:lvl1pPr>
          </a:lstStyle>
          <a:p>
            <a:fld id="{2C5112D4-4AAA-4A6F-B295-6892094FB3E5}" type="slidenum">
              <a:rPr lang="en-US" altLang="zh-CN"/>
              <a:pPr/>
              <a:t>‹#›</a:t>
            </a:fld>
            <a:endParaRPr lang="en-US" altLang="zh-CN"/>
          </a:p>
        </p:txBody>
      </p:sp>
    </p:spTree>
    <p:extLst>
      <p:ext uri="{BB962C8B-B14F-4D97-AF65-F5344CB8AC3E}">
        <p14:creationId xmlns:p14="http://schemas.microsoft.com/office/powerpoint/2010/main" val="3557651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8A0A122-EF5D-4319-AA08-598E3662750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486B408-21BD-42E8-B8C1-962AB88B0D4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CA814C0-04D3-49ED-93E6-4734990B2974}"/>
              </a:ext>
            </a:extLst>
          </p:cNvPr>
          <p:cNvSpPr>
            <a:spLocks noGrp="1" noChangeArrowheads="1"/>
          </p:cNvSpPr>
          <p:nvPr>
            <p:ph type="sldNum" sz="quarter" idx="12"/>
          </p:nvPr>
        </p:nvSpPr>
        <p:spPr>
          <a:ln/>
        </p:spPr>
        <p:txBody>
          <a:bodyPr/>
          <a:lstStyle>
            <a:lvl1pPr>
              <a:defRPr/>
            </a:lvl1pPr>
          </a:lstStyle>
          <a:p>
            <a:fld id="{6989DC46-8717-4CCF-942C-F4987D7CEA13}" type="slidenum">
              <a:rPr lang="en-US" altLang="zh-CN"/>
              <a:pPr/>
              <a:t>‹#›</a:t>
            </a:fld>
            <a:endParaRPr lang="en-US" altLang="zh-CN"/>
          </a:p>
        </p:txBody>
      </p:sp>
    </p:spTree>
    <p:extLst>
      <p:ext uri="{BB962C8B-B14F-4D97-AF65-F5344CB8AC3E}">
        <p14:creationId xmlns:p14="http://schemas.microsoft.com/office/powerpoint/2010/main" val="30778796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4">
            <a:extLst>
              <a:ext uri="{FF2B5EF4-FFF2-40B4-BE49-F238E27FC236}">
                <a16:creationId xmlns:a16="http://schemas.microsoft.com/office/drawing/2014/main" id="{7932719D-3C3D-4C82-BE3B-1FE32F2D71A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5029E94-9046-4C36-84A0-9F216DE8810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874A3BE-A562-4F3B-B708-FEB398C5CE6F}"/>
              </a:ext>
            </a:extLst>
          </p:cNvPr>
          <p:cNvSpPr>
            <a:spLocks noGrp="1" noChangeArrowheads="1"/>
          </p:cNvSpPr>
          <p:nvPr>
            <p:ph type="sldNum" sz="quarter" idx="12"/>
          </p:nvPr>
        </p:nvSpPr>
        <p:spPr>
          <a:ln/>
        </p:spPr>
        <p:txBody>
          <a:bodyPr/>
          <a:lstStyle>
            <a:lvl1pPr>
              <a:defRPr/>
            </a:lvl1pPr>
          </a:lstStyle>
          <a:p>
            <a:fld id="{00572918-E594-47B0-ACA6-99EA864E7259}" type="slidenum">
              <a:rPr lang="en-US" altLang="zh-CN"/>
              <a:pPr/>
              <a:t>‹#›</a:t>
            </a:fld>
            <a:endParaRPr lang="en-US" altLang="zh-CN"/>
          </a:p>
        </p:txBody>
      </p:sp>
    </p:spTree>
    <p:extLst>
      <p:ext uri="{BB962C8B-B14F-4D97-AF65-F5344CB8AC3E}">
        <p14:creationId xmlns:p14="http://schemas.microsoft.com/office/powerpoint/2010/main" val="32026021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7EA88D0-F02D-4969-9DFC-95CB8BCF255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298049C-0CB2-4256-8DF6-27E7D25C80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D1116C4-7875-452A-9DDB-65FCD6563640}"/>
              </a:ext>
            </a:extLst>
          </p:cNvPr>
          <p:cNvSpPr>
            <a:spLocks noGrp="1" noChangeArrowheads="1"/>
          </p:cNvSpPr>
          <p:nvPr>
            <p:ph type="sldNum" sz="quarter" idx="12"/>
          </p:nvPr>
        </p:nvSpPr>
        <p:spPr>
          <a:ln/>
        </p:spPr>
        <p:txBody>
          <a:bodyPr/>
          <a:lstStyle>
            <a:lvl1pPr>
              <a:defRPr/>
            </a:lvl1pPr>
          </a:lstStyle>
          <a:p>
            <a:fld id="{B2FD75C4-C54B-42AC-B125-7BCCE575C544}" type="slidenum">
              <a:rPr lang="en-US" altLang="zh-CN"/>
              <a:pPr/>
              <a:t>‹#›</a:t>
            </a:fld>
            <a:endParaRPr lang="en-US" altLang="zh-CN"/>
          </a:p>
        </p:txBody>
      </p:sp>
    </p:spTree>
    <p:extLst>
      <p:ext uri="{BB962C8B-B14F-4D97-AF65-F5344CB8AC3E}">
        <p14:creationId xmlns:p14="http://schemas.microsoft.com/office/powerpoint/2010/main" val="16126206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54B616C2-91C6-4777-8B9A-2258252C37E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F97950D4-1B06-4619-85ED-5D3A4083AF2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1DFB8680-E75F-4211-9882-9C8FD40FBA9C}"/>
              </a:ext>
            </a:extLst>
          </p:cNvPr>
          <p:cNvSpPr>
            <a:spLocks noGrp="1" noChangeArrowheads="1"/>
          </p:cNvSpPr>
          <p:nvPr>
            <p:ph type="sldNum" sz="quarter" idx="12"/>
          </p:nvPr>
        </p:nvSpPr>
        <p:spPr>
          <a:ln/>
        </p:spPr>
        <p:txBody>
          <a:bodyPr/>
          <a:lstStyle>
            <a:lvl1pPr>
              <a:defRPr/>
            </a:lvl1pPr>
          </a:lstStyle>
          <a:p>
            <a:fld id="{DBEDB103-DDC9-465C-A01C-BB57334E4804}" type="slidenum">
              <a:rPr lang="en-US" altLang="zh-CN"/>
              <a:pPr/>
              <a:t>‹#›</a:t>
            </a:fld>
            <a:endParaRPr lang="en-US" altLang="zh-CN"/>
          </a:p>
        </p:txBody>
      </p:sp>
    </p:spTree>
    <p:extLst>
      <p:ext uri="{BB962C8B-B14F-4D97-AF65-F5344CB8AC3E}">
        <p14:creationId xmlns:p14="http://schemas.microsoft.com/office/powerpoint/2010/main" val="2637187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4F9A8426-98D1-4282-BCAC-D37AC3F08DF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03328950-5790-4A7A-AAB7-B9D9129676E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504A3CC1-30D2-4DA5-8E92-7D49AC1B0B2F}"/>
              </a:ext>
            </a:extLst>
          </p:cNvPr>
          <p:cNvSpPr>
            <a:spLocks noGrp="1" noChangeArrowheads="1"/>
          </p:cNvSpPr>
          <p:nvPr>
            <p:ph type="sldNum" sz="quarter" idx="12"/>
          </p:nvPr>
        </p:nvSpPr>
        <p:spPr>
          <a:ln/>
        </p:spPr>
        <p:txBody>
          <a:bodyPr/>
          <a:lstStyle>
            <a:lvl1pPr>
              <a:defRPr/>
            </a:lvl1pPr>
          </a:lstStyle>
          <a:p>
            <a:fld id="{696E0FD7-2ED7-4DB6-AC08-32810AA3D22E}" type="slidenum">
              <a:rPr lang="en-US" altLang="zh-CN"/>
              <a:pPr/>
              <a:t>‹#›</a:t>
            </a:fld>
            <a:endParaRPr lang="en-US" altLang="zh-CN"/>
          </a:p>
        </p:txBody>
      </p:sp>
    </p:spTree>
    <p:extLst>
      <p:ext uri="{BB962C8B-B14F-4D97-AF65-F5344CB8AC3E}">
        <p14:creationId xmlns:p14="http://schemas.microsoft.com/office/powerpoint/2010/main" val="1691585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燕尾形 10">
            <a:extLst>
              <a:ext uri="{FF2B5EF4-FFF2-40B4-BE49-F238E27FC236}">
                <a16:creationId xmlns:a16="http://schemas.microsoft.com/office/drawing/2014/main" id="{5F132EC0-7EB2-462C-88C0-4343E44D7033}"/>
              </a:ext>
            </a:extLst>
          </p:cNvPr>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a:p>
        </p:txBody>
      </p:sp>
      <p:sp>
        <p:nvSpPr>
          <p:cNvPr id="5" name="燕尾形 15">
            <a:extLst>
              <a:ext uri="{FF2B5EF4-FFF2-40B4-BE49-F238E27FC236}">
                <a16:creationId xmlns:a16="http://schemas.microsoft.com/office/drawing/2014/main" id="{EFFD6315-F91C-4293-BF74-7B58BD4B9204}"/>
              </a:ext>
            </a:extLst>
          </p:cNvPr>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a:p>
        </p:txBody>
      </p:sp>
      <p:sp>
        <p:nvSpPr>
          <p:cNvPr id="2" name="标题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zh-CN" altLang="en-US"/>
              <a:t>单击此处编辑母版标题样式</a:t>
            </a:r>
            <a:endParaRPr lang="en-US"/>
          </a:p>
        </p:txBody>
      </p:sp>
      <p:sp>
        <p:nvSpPr>
          <p:cNvPr id="3" name="文本占位符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zh-CN" altLang="en-US"/>
              <a:t>单击此处编辑母版文本样式</a:t>
            </a:r>
          </a:p>
        </p:txBody>
      </p:sp>
      <p:sp>
        <p:nvSpPr>
          <p:cNvPr id="6" name="日期占位符 3">
            <a:extLst>
              <a:ext uri="{FF2B5EF4-FFF2-40B4-BE49-F238E27FC236}">
                <a16:creationId xmlns:a16="http://schemas.microsoft.com/office/drawing/2014/main" id="{8BFCEB43-3716-48FF-B0A6-150E57223AE6}"/>
              </a:ext>
            </a:extLst>
          </p:cNvPr>
          <p:cNvSpPr>
            <a:spLocks noGrp="1"/>
          </p:cNvSpPr>
          <p:nvPr>
            <p:ph type="dt" sz="half" idx="10"/>
          </p:nvPr>
        </p:nvSpPr>
        <p:spPr/>
        <p:txBody>
          <a:bodyPr/>
          <a:lstStyle>
            <a:lvl1pPr>
              <a:defRPr/>
            </a:lvl1pPr>
          </a:lstStyle>
          <a:p>
            <a:pPr>
              <a:defRPr/>
            </a:pPr>
            <a:endParaRPr lang="en-US" altLang="zh-CN"/>
          </a:p>
        </p:txBody>
      </p:sp>
      <p:sp>
        <p:nvSpPr>
          <p:cNvPr id="7" name="页脚占位符 4">
            <a:extLst>
              <a:ext uri="{FF2B5EF4-FFF2-40B4-BE49-F238E27FC236}">
                <a16:creationId xmlns:a16="http://schemas.microsoft.com/office/drawing/2014/main" id="{DBCE0B55-E61D-4964-8A11-1ADDAA24AF2D}"/>
              </a:ext>
            </a:extLst>
          </p:cNvPr>
          <p:cNvSpPr>
            <a:spLocks noGrp="1"/>
          </p:cNvSpPr>
          <p:nvPr>
            <p:ph type="ftr" sz="quarter" idx="11"/>
          </p:nvPr>
        </p:nvSpPr>
        <p:spPr/>
        <p:txBody>
          <a:bodyPr/>
          <a:lstStyle>
            <a:lvl1pPr>
              <a:defRPr/>
            </a:lvl1pPr>
          </a:lstStyle>
          <a:p>
            <a:pPr>
              <a:defRPr/>
            </a:pPr>
            <a:endParaRPr lang="en-US" altLang="zh-CN"/>
          </a:p>
        </p:txBody>
      </p:sp>
      <p:sp>
        <p:nvSpPr>
          <p:cNvPr id="8" name="灯片编号占位符 5">
            <a:extLst>
              <a:ext uri="{FF2B5EF4-FFF2-40B4-BE49-F238E27FC236}">
                <a16:creationId xmlns:a16="http://schemas.microsoft.com/office/drawing/2014/main" id="{65100045-B88A-44F1-B6CF-919A416B7CA8}"/>
              </a:ext>
            </a:extLst>
          </p:cNvPr>
          <p:cNvSpPr>
            <a:spLocks noGrp="1"/>
          </p:cNvSpPr>
          <p:nvPr>
            <p:ph type="sldNum" sz="quarter" idx="12"/>
          </p:nvPr>
        </p:nvSpPr>
        <p:spPr/>
        <p:txBody>
          <a:bodyPr/>
          <a:lstStyle>
            <a:lvl1pPr>
              <a:defRPr/>
            </a:lvl1pPr>
          </a:lstStyle>
          <a:p>
            <a:pPr>
              <a:defRPr/>
            </a:pPr>
            <a:fld id="{2B2A5BE2-3682-4D01-B839-86247ECA2BBF}" type="slidenum">
              <a:rPr lang="en-US" altLang="zh-CN"/>
              <a:pPr>
                <a:defRPr/>
              </a:pPr>
              <a:t>‹#›</a:t>
            </a:fld>
            <a:endParaRPr lang="en-US" altLang="zh-CN"/>
          </a:p>
        </p:txBody>
      </p:sp>
      <p:graphicFrame>
        <p:nvGraphicFramePr>
          <p:cNvPr id="9" name="对象 8"/>
          <p:cNvGraphicFramePr>
            <a:graphicFrameLocks noChangeAspect="1"/>
          </p:cNvGraphicFramePr>
          <p:nvPr userDrawn="1">
            <p:extLst>
              <p:ext uri="{D42A27DB-BD31-4B8C-83A1-F6EECF244321}">
                <p14:modId xmlns:p14="http://schemas.microsoft.com/office/powerpoint/2010/main" val="4042915692"/>
              </p:ext>
            </p:extLst>
          </p:nvPr>
        </p:nvGraphicFramePr>
        <p:xfrm>
          <a:off x="0" y="0"/>
          <a:ext cx="2987675" cy="581025"/>
        </p:xfrm>
        <a:graphic>
          <a:graphicData uri="http://schemas.openxmlformats.org/presentationml/2006/ole">
            <mc:AlternateContent xmlns:mc="http://schemas.openxmlformats.org/markup-compatibility/2006">
              <mc:Choice xmlns:v="urn:schemas-microsoft-com:vml" Requires="v">
                <p:oleObj name="CorelDRAW" r:id="rId4" imgW="2045072" imgH="398692" progId="CorelDraw.Graphic.21">
                  <p:embed/>
                </p:oleObj>
              </mc:Choice>
              <mc:Fallback>
                <p:oleObj name="CorelDRAW" r:id="rId4" imgW="2045072" imgH="398692" progId="CorelDraw.Graphic.21">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9876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7586456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72C0912-49CD-44EB-B6DE-3FACFCCD335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4FE2A8E0-3583-4B1B-8B0B-84CF1929247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955243B5-C748-4BCC-BBED-AC4E61D55EB7}"/>
              </a:ext>
            </a:extLst>
          </p:cNvPr>
          <p:cNvSpPr>
            <a:spLocks noGrp="1" noChangeArrowheads="1"/>
          </p:cNvSpPr>
          <p:nvPr>
            <p:ph type="sldNum" sz="quarter" idx="12"/>
          </p:nvPr>
        </p:nvSpPr>
        <p:spPr>
          <a:ln/>
        </p:spPr>
        <p:txBody>
          <a:bodyPr/>
          <a:lstStyle>
            <a:lvl1pPr>
              <a:defRPr/>
            </a:lvl1pPr>
          </a:lstStyle>
          <a:p>
            <a:fld id="{A7222914-725A-4692-912C-C7D37AA40AF1}" type="slidenum">
              <a:rPr lang="en-US" altLang="zh-CN"/>
              <a:pPr/>
              <a:t>‹#›</a:t>
            </a:fld>
            <a:endParaRPr lang="en-US" altLang="zh-CN"/>
          </a:p>
        </p:txBody>
      </p:sp>
    </p:spTree>
    <p:extLst>
      <p:ext uri="{BB962C8B-B14F-4D97-AF65-F5344CB8AC3E}">
        <p14:creationId xmlns:p14="http://schemas.microsoft.com/office/powerpoint/2010/main" val="29303977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4">
            <a:extLst>
              <a:ext uri="{FF2B5EF4-FFF2-40B4-BE49-F238E27FC236}">
                <a16:creationId xmlns:a16="http://schemas.microsoft.com/office/drawing/2014/main" id="{25100440-B46B-4BD1-9E3B-609F76FFA1A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4AE8C79-C7F9-4378-BF6C-0CAB53B2F91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2CDE3404-A724-4ADF-AF3D-3AC7695AFB85}"/>
              </a:ext>
            </a:extLst>
          </p:cNvPr>
          <p:cNvSpPr>
            <a:spLocks noGrp="1" noChangeArrowheads="1"/>
          </p:cNvSpPr>
          <p:nvPr>
            <p:ph type="sldNum" sz="quarter" idx="12"/>
          </p:nvPr>
        </p:nvSpPr>
        <p:spPr>
          <a:ln/>
        </p:spPr>
        <p:txBody>
          <a:bodyPr/>
          <a:lstStyle>
            <a:lvl1pPr>
              <a:defRPr/>
            </a:lvl1pPr>
          </a:lstStyle>
          <a:p>
            <a:fld id="{B287D225-7C9B-4F32-A5DE-B2F358DC8E89}" type="slidenum">
              <a:rPr lang="en-US" altLang="zh-CN"/>
              <a:pPr/>
              <a:t>‹#›</a:t>
            </a:fld>
            <a:endParaRPr lang="en-US" altLang="zh-CN"/>
          </a:p>
        </p:txBody>
      </p:sp>
    </p:spTree>
    <p:extLst>
      <p:ext uri="{BB962C8B-B14F-4D97-AF65-F5344CB8AC3E}">
        <p14:creationId xmlns:p14="http://schemas.microsoft.com/office/powerpoint/2010/main" val="17679163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4">
            <a:extLst>
              <a:ext uri="{FF2B5EF4-FFF2-40B4-BE49-F238E27FC236}">
                <a16:creationId xmlns:a16="http://schemas.microsoft.com/office/drawing/2014/main" id="{67BD43CB-C0EA-4D7B-AB9C-475B3FAADA2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C086A9A-8177-4D54-B29A-A4CACEF081A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A85AB11B-AE87-4E9C-93B7-6341392A6E7A}"/>
              </a:ext>
            </a:extLst>
          </p:cNvPr>
          <p:cNvSpPr>
            <a:spLocks noGrp="1" noChangeArrowheads="1"/>
          </p:cNvSpPr>
          <p:nvPr>
            <p:ph type="sldNum" sz="quarter" idx="12"/>
          </p:nvPr>
        </p:nvSpPr>
        <p:spPr>
          <a:ln/>
        </p:spPr>
        <p:txBody>
          <a:bodyPr/>
          <a:lstStyle>
            <a:lvl1pPr>
              <a:defRPr/>
            </a:lvl1pPr>
          </a:lstStyle>
          <a:p>
            <a:fld id="{41FB7045-A29E-4DEC-AFBB-45D37C2D8DED}" type="slidenum">
              <a:rPr lang="en-US" altLang="zh-CN"/>
              <a:pPr/>
              <a:t>‹#›</a:t>
            </a:fld>
            <a:endParaRPr lang="en-US" altLang="zh-CN"/>
          </a:p>
        </p:txBody>
      </p:sp>
    </p:spTree>
    <p:extLst>
      <p:ext uri="{BB962C8B-B14F-4D97-AF65-F5344CB8AC3E}">
        <p14:creationId xmlns:p14="http://schemas.microsoft.com/office/powerpoint/2010/main" val="16027971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AD878D0-7D4D-4A48-81B1-A7477E41BCF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EB711D9-2CBF-483E-9D6F-13E628E1342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8A730E7-8FA3-414B-B41F-FE27C5F8F493}"/>
              </a:ext>
            </a:extLst>
          </p:cNvPr>
          <p:cNvSpPr>
            <a:spLocks noGrp="1" noChangeArrowheads="1"/>
          </p:cNvSpPr>
          <p:nvPr>
            <p:ph type="sldNum" sz="quarter" idx="12"/>
          </p:nvPr>
        </p:nvSpPr>
        <p:spPr>
          <a:ln/>
        </p:spPr>
        <p:txBody>
          <a:bodyPr/>
          <a:lstStyle>
            <a:lvl1pPr>
              <a:defRPr/>
            </a:lvl1pPr>
          </a:lstStyle>
          <a:p>
            <a:fld id="{8501C9E5-EC4A-491A-B8B3-799544998C0B}" type="slidenum">
              <a:rPr lang="en-US" altLang="zh-CN"/>
              <a:pPr/>
              <a:t>‹#›</a:t>
            </a:fld>
            <a:endParaRPr lang="en-US" altLang="zh-CN"/>
          </a:p>
        </p:txBody>
      </p:sp>
    </p:spTree>
    <p:extLst>
      <p:ext uri="{BB962C8B-B14F-4D97-AF65-F5344CB8AC3E}">
        <p14:creationId xmlns:p14="http://schemas.microsoft.com/office/powerpoint/2010/main" val="41288617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0BAAD93-D6C8-4AFD-898C-F7A442A94AC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57FA54E-AACB-4F76-9851-31E1314CCD7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0C13ACF-2EAE-4D8A-864B-8B1DF4BAAC3D}"/>
              </a:ext>
            </a:extLst>
          </p:cNvPr>
          <p:cNvSpPr>
            <a:spLocks noGrp="1" noChangeArrowheads="1"/>
          </p:cNvSpPr>
          <p:nvPr>
            <p:ph type="sldNum" sz="quarter" idx="12"/>
          </p:nvPr>
        </p:nvSpPr>
        <p:spPr>
          <a:ln/>
        </p:spPr>
        <p:txBody>
          <a:bodyPr/>
          <a:lstStyle>
            <a:lvl1pPr>
              <a:defRPr/>
            </a:lvl1pPr>
          </a:lstStyle>
          <a:p>
            <a:fld id="{65F8B4CF-E9F1-45E1-B120-1C83400F2C5F}" type="slidenum">
              <a:rPr lang="en-US" altLang="zh-CN"/>
              <a:pPr/>
              <a:t>‹#›</a:t>
            </a:fld>
            <a:endParaRPr lang="en-US" altLang="zh-CN"/>
          </a:p>
        </p:txBody>
      </p:sp>
    </p:spTree>
    <p:extLst>
      <p:ext uri="{BB962C8B-B14F-4D97-AF65-F5344CB8AC3E}">
        <p14:creationId xmlns:p14="http://schemas.microsoft.com/office/powerpoint/2010/main" val="42901580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214" y="173037"/>
            <a:ext cx="9144000" cy="6858000"/>
          </a:xfrm>
          <a:prstGeom prst="rect">
            <a:avLst/>
          </a:prstGeom>
        </p:spPr>
      </p:pic>
      <p:sp>
        <p:nvSpPr>
          <p:cNvPr id="2" name="标题 1"/>
          <p:cNvSpPr>
            <a:spLocks noGrp="1"/>
          </p:cNvSpPr>
          <p:nvPr>
            <p:ph type="ctrTitle"/>
          </p:nvPr>
        </p:nvSpPr>
        <p:spPr>
          <a:xfrm>
            <a:off x="1143000" y="1596980"/>
            <a:ext cx="6858000" cy="1912983"/>
          </a:xfrm>
        </p:spPr>
        <p:txBody>
          <a:bodyPr anchor="b">
            <a:normAutofit/>
          </a:bodyPr>
          <a:lstStyle>
            <a:lvl1pPr algn="ctr">
              <a:defRPr sz="36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solidFill>
                  <a:schemeClr val="bg1"/>
                </a:solidFill>
                <a:latin typeface="微软雅黑" panose="020B0503020204020204" pitchFamily="34" charset="-122"/>
                <a:ea typeface="微软雅黑" panose="020B0503020204020204" pitchFamily="3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fld id="{FCEA79B1-94F2-44A5-8271-BE7A17D6686D}" type="datetimeFigureOut">
              <a:rPr lang="zh-CN" altLang="en-US" smtClean="0"/>
              <a:t>23/03/05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t>‹#›</a:t>
            </a:fld>
            <a:endParaRPr lang="zh-CN" altLang="en-US"/>
          </a:p>
        </p:txBody>
      </p:sp>
    </p:spTree>
    <p:extLst>
      <p:ext uri="{BB962C8B-B14F-4D97-AF65-F5344CB8AC3E}">
        <p14:creationId xmlns:p14="http://schemas.microsoft.com/office/powerpoint/2010/main" val="26241899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75247" y="313611"/>
            <a:ext cx="4882703" cy="652306"/>
          </a:xfrm>
        </p:spPr>
        <p:txBody>
          <a:bodyPr>
            <a:normAutofit/>
          </a:bodyPr>
          <a:lstStyle>
            <a:lvl1pPr>
              <a:defRPr sz="2400">
                <a:solidFill>
                  <a:srgbClr val="1353A2"/>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CEA79B1-94F2-44A5-8271-BE7A17D6686D}" type="datetimeFigureOut">
              <a:rPr lang="zh-CN" altLang="en-US" smtClean="0"/>
              <a:t>23/03/05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t>‹#›</a:t>
            </a:fld>
            <a:endParaRPr lang="zh-CN" altLang="en-US"/>
          </a:p>
        </p:txBody>
      </p:sp>
    </p:spTree>
    <p:extLst>
      <p:ext uri="{BB962C8B-B14F-4D97-AF65-F5344CB8AC3E}">
        <p14:creationId xmlns:p14="http://schemas.microsoft.com/office/powerpoint/2010/main" val="3061556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CEA79B1-94F2-44A5-8271-BE7A17D6686D}" type="datetimeFigureOut">
              <a:rPr lang="zh-CN" altLang="en-US" smtClean="0"/>
              <a:t>23/03/05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t>‹#›</a:t>
            </a:fld>
            <a:endParaRPr lang="zh-CN" altLang="en-US"/>
          </a:p>
        </p:txBody>
      </p:sp>
    </p:spTree>
    <p:extLst>
      <p:ext uri="{BB962C8B-B14F-4D97-AF65-F5344CB8AC3E}">
        <p14:creationId xmlns:p14="http://schemas.microsoft.com/office/powerpoint/2010/main" val="40073895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CEA79B1-94F2-44A5-8271-BE7A17D6686D}" type="datetimeFigureOut">
              <a:rPr lang="zh-CN" altLang="en-US" smtClean="0"/>
              <a:t>23/03/05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11893D6-510C-4F6F-9867-0DA6859ED432}" type="slidenum">
              <a:rPr lang="zh-CN" altLang="en-US" smtClean="0"/>
              <a:t>‹#›</a:t>
            </a:fld>
            <a:endParaRPr lang="zh-CN" altLang="en-US"/>
          </a:p>
        </p:txBody>
      </p:sp>
      <p:sp>
        <p:nvSpPr>
          <p:cNvPr id="8" name="标题 1"/>
          <p:cNvSpPr>
            <a:spLocks noGrp="1"/>
          </p:cNvSpPr>
          <p:nvPr>
            <p:ph type="title"/>
          </p:nvPr>
        </p:nvSpPr>
        <p:spPr>
          <a:xfrm>
            <a:off x="1575247" y="313611"/>
            <a:ext cx="4882703" cy="652306"/>
          </a:xfrm>
        </p:spPr>
        <p:txBody>
          <a:bodyPr>
            <a:normAutofit/>
          </a:bodyPr>
          <a:lstStyle>
            <a:lvl1pPr>
              <a:defRPr sz="24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extLst>
      <p:ext uri="{BB962C8B-B14F-4D97-AF65-F5344CB8AC3E}">
        <p14:creationId xmlns:p14="http://schemas.microsoft.com/office/powerpoint/2010/main" val="2655312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CEA79B1-94F2-44A5-8271-BE7A17D6686D}" type="datetimeFigureOut">
              <a:rPr lang="zh-CN" altLang="en-US" smtClean="0"/>
              <a:t>23/03/05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11893D6-510C-4F6F-9867-0DA6859ED432}" type="slidenum">
              <a:rPr lang="zh-CN" altLang="en-US" smtClean="0"/>
              <a:t>‹#›</a:t>
            </a:fld>
            <a:endParaRPr lang="zh-CN" altLang="en-US"/>
          </a:p>
        </p:txBody>
      </p:sp>
      <p:sp>
        <p:nvSpPr>
          <p:cNvPr id="10" name="标题 1"/>
          <p:cNvSpPr>
            <a:spLocks noGrp="1"/>
          </p:cNvSpPr>
          <p:nvPr>
            <p:ph type="title"/>
          </p:nvPr>
        </p:nvSpPr>
        <p:spPr>
          <a:xfrm>
            <a:off x="1575247" y="313611"/>
            <a:ext cx="4882703" cy="652306"/>
          </a:xfrm>
        </p:spPr>
        <p:txBody>
          <a:bodyPr>
            <a:normAutofit/>
          </a:bodyPr>
          <a:lstStyle>
            <a:lvl1pPr>
              <a:defRPr sz="24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extLst>
      <p:ext uri="{BB962C8B-B14F-4D97-AF65-F5344CB8AC3E}">
        <p14:creationId xmlns:p14="http://schemas.microsoft.com/office/powerpoint/2010/main" val="276504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8" name="标题 7"/>
          <p:cNvSpPr>
            <a:spLocks noGrp="1"/>
          </p:cNvSpPr>
          <p:nvPr>
            <p:ph type="title"/>
          </p:nvPr>
        </p:nvSpPr>
        <p:spPr/>
        <p:txBody>
          <a:bodyPr rtlCol="0"/>
          <a:lstStyle/>
          <a:p>
            <a:r>
              <a:rPr lang="zh-CN" altLang="en-US"/>
              <a:t>单击此处编辑母版标题样式</a:t>
            </a:r>
            <a:endParaRPr lang="en-US"/>
          </a:p>
        </p:txBody>
      </p:sp>
      <p:sp>
        <p:nvSpPr>
          <p:cNvPr id="5" name="日期占位符 4">
            <a:extLst>
              <a:ext uri="{FF2B5EF4-FFF2-40B4-BE49-F238E27FC236}">
                <a16:creationId xmlns:a16="http://schemas.microsoft.com/office/drawing/2014/main" id="{3D259614-2CCF-4069-9692-79EBA8463EB0}"/>
              </a:ext>
            </a:extLst>
          </p:cNvPr>
          <p:cNvSpPr>
            <a:spLocks noGrp="1"/>
          </p:cNvSpPr>
          <p:nvPr>
            <p:ph type="dt" sz="half" idx="10"/>
          </p:nvPr>
        </p:nvSpPr>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425F3630-FE00-49CB-B94C-7BEA3E6DCBE8}"/>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2069AA1C-03A4-4AA4-80B2-C8DAAB942ED9}"/>
              </a:ext>
            </a:extLst>
          </p:cNvPr>
          <p:cNvSpPr>
            <a:spLocks noGrp="1"/>
          </p:cNvSpPr>
          <p:nvPr>
            <p:ph type="sldNum" sz="quarter" idx="12"/>
          </p:nvPr>
        </p:nvSpPr>
        <p:spPr/>
        <p:txBody>
          <a:bodyPr/>
          <a:lstStyle>
            <a:lvl1pPr>
              <a:defRPr/>
            </a:lvl1pPr>
          </a:lstStyle>
          <a:p>
            <a:pPr>
              <a:defRPr/>
            </a:pPr>
            <a:fld id="{8ABC9968-AC34-4CA3-AE76-937BBA80BF57}" type="slidenum">
              <a:rPr lang="en-US" altLang="zh-CN"/>
              <a:pPr>
                <a:defRPr/>
              </a:pPr>
              <a:t>‹#›</a:t>
            </a:fld>
            <a:endParaRPr lang="en-US" altLang="zh-CN"/>
          </a:p>
        </p:txBody>
      </p:sp>
      <p:graphicFrame>
        <p:nvGraphicFramePr>
          <p:cNvPr id="2" name="对象 1"/>
          <p:cNvGraphicFramePr>
            <a:graphicFrameLocks noChangeAspect="1"/>
          </p:cNvGraphicFramePr>
          <p:nvPr userDrawn="1">
            <p:extLst>
              <p:ext uri="{D42A27DB-BD31-4B8C-83A1-F6EECF244321}">
                <p14:modId xmlns:p14="http://schemas.microsoft.com/office/powerpoint/2010/main" val="4042915692"/>
              </p:ext>
            </p:extLst>
          </p:nvPr>
        </p:nvGraphicFramePr>
        <p:xfrm>
          <a:off x="0" y="0"/>
          <a:ext cx="2987675" cy="581025"/>
        </p:xfrm>
        <a:graphic>
          <a:graphicData uri="http://schemas.openxmlformats.org/presentationml/2006/ole">
            <mc:AlternateContent xmlns:mc="http://schemas.openxmlformats.org/markup-compatibility/2006">
              <mc:Choice xmlns:v="urn:schemas-microsoft-com:vml" Requires="v">
                <p:oleObj name="CorelDRAW" r:id="rId4" imgW="2045072" imgH="398692" progId="CorelDraw.Graphic.21">
                  <p:embed/>
                </p:oleObj>
              </mc:Choice>
              <mc:Fallback>
                <p:oleObj name="CorelDRAW" r:id="rId4" imgW="2045072" imgH="398692" progId="CorelDraw.Graphic.21">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9876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93358113"/>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CEA79B1-94F2-44A5-8271-BE7A17D6686D}" type="datetimeFigureOut">
              <a:rPr lang="zh-CN" altLang="en-US" smtClean="0"/>
              <a:t>23/03/05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11893D6-510C-4F6F-9867-0DA6859ED432}" type="slidenum">
              <a:rPr lang="zh-CN" altLang="en-US" smtClean="0"/>
              <a:t>‹#›</a:t>
            </a:fld>
            <a:endParaRPr lang="zh-CN" altLang="en-US"/>
          </a:p>
        </p:txBody>
      </p:sp>
      <p:sp>
        <p:nvSpPr>
          <p:cNvPr id="6" name="标题 1"/>
          <p:cNvSpPr>
            <a:spLocks noGrp="1"/>
          </p:cNvSpPr>
          <p:nvPr>
            <p:ph type="title"/>
          </p:nvPr>
        </p:nvSpPr>
        <p:spPr>
          <a:xfrm>
            <a:off x="1575247" y="313611"/>
            <a:ext cx="4882703" cy="652306"/>
          </a:xfrm>
        </p:spPr>
        <p:txBody>
          <a:bodyPr>
            <a:normAutofit/>
          </a:bodyPr>
          <a:lstStyle>
            <a:lvl1pPr>
              <a:defRPr sz="24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extLst>
      <p:ext uri="{BB962C8B-B14F-4D97-AF65-F5344CB8AC3E}">
        <p14:creationId xmlns:p14="http://schemas.microsoft.com/office/powerpoint/2010/main" val="10407617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EA79B1-94F2-44A5-8271-BE7A17D6686D}" type="datetimeFigureOut">
              <a:rPr lang="zh-CN" altLang="en-US" smtClean="0"/>
              <a:t>23/03/05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1893D6-510C-4F6F-9867-0DA6859ED432}" type="slidenum">
              <a:rPr lang="zh-CN" altLang="en-US" smtClean="0"/>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90" y="-1"/>
            <a:ext cx="9143020" cy="6914409"/>
          </a:xfrm>
          <a:prstGeom prst="rect">
            <a:avLst/>
          </a:prstGeom>
        </p:spPr>
      </p:pic>
    </p:spTree>
    <p:extLst>
      <p:ext uri="{BB962C8B-B14F-4D97-AF65-F5344CB8AC3E}">
        <p14:creationId xmlns:p14="http://schemas.microsoft.com/office/powerpoint/2010/main" val="30550380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1896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9216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BB6E0DCD-E820-4263-8DA2-A089E793065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4B164BD-7F8E-4CA9-8842-57B324F91FE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DB1A22C-73F7-40A2-8F5D-058ECAB71EED}"/>
              </a:ext>
            </a:extLst>
          </p:cNvPr>
          <p:cNvSpPr>
            <a:spLocks noGrp="1" noChangeArrowheads="1"/>
          </p:cNvSpPr>
          <p:nvPr>
            <p:ph type="sldNum" sz="quarter" idx="12"/>
          </p:nvPr>
        </p:nvSpPr>
        <p:spPr>
          <a:ln/>
        </p:spPr>
        <p:txBody>
          <a:bodyPr/>
          <a:lstStyle>
            <a:lvl1pPr>
              <a:defRPr/>
            </a:lvl1pPr>
          </a:lstStyle>
          <a:p>
            <a:fld id="{9603DC14-56CD-421B-A393-4E7F56AED487}" type="slidenum">
              <a:rPr lang="en-US" altLang="zh-CN"/>
              <a:pPr/>
              <a:t>‹#›</a:t>
            </a:fld>
            <a:endParaRPr lang="en-US" altLang="zh-CN"/>
          </a:p>
        </p:txBody>
      </p:sp>
    </p:spTree>
    <p:extLst>
      <p:ext uri="{BB962C8B-B14F-4D97-AF65-F5344CB8AC3E}">
        <p14:creationId xmlns:p14="http://schemas.microsoft.com/office/powerpoint/2010/main" val="33339587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98FBA30-C060-4E03-B46E-09E9BABA953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6CBB5B4-E568-48ED-AEFE-6178F5069E5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E4131C2-1FCC-40F1-8041-71799AADAEB6}"/>
              </a:ext>
            </a:extLst>
          </p:cNvPr>
          <p:cNvSpPr>
            <a:spLocks noGrp="1" noChangeArrowheads="1"/>
          </p:cNvSpPr>
          <p:nvPr>
            <p:ph type="sldNum" sz="quarter" idx="12"/>
          </p:nvPr>
        </p:nvSpPr>
        <p:spPr>
          <a:ln/>
        </p:spPr>
        <p:txBody>
          <a:bodyPr/>
          <a:lstStyle>
            <a:lvl1pPr>
              <a:defRPr/>
            </a:lvl1pPr>
          </a:lstStyle>
          <a:p>
            <a:fld id="{5A3DEE2D-7888-4D5B-ADA7-2CFEE6422DB6}" type="slidenum">
              <a:rPr lang="en-US" altLang="zh-CN"/>
              <a:pPr/>
              <a:t>‹#›</a:t>
            </a:fld>
            <a:endParaRPr lang="en-US" altLang="zh-CN"/>
          </a:p>
        </p:txBody>
      </p:sp>
    </p:spTree>
    <p:extLst>
      <p:ext uri="{BB962C8B-B14F-4D97-AF65-F5344CB8AC3E}">
        <p14:creationId xmlns:p14="http://schemas.microsoft.com/office/powerpoint/2010/main" val="22714539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4">
            <a:extLst>
              <a:ext uri="{FF2B5EF4-FFF2-40B4-BE49-F238E27FC236}">
                <a16:creationId xmlns:a16="http://schemas.microsoft.com/office/drawing/2014/main" id="{1E29586B-AE86-4925-8E8C-717C1E4BBD4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25E504A-B8D5-4C64-A6FE-6296661554D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A26E37C-060F-47AE-AFC3-8133A3ED2EBD}"/>
              </a:ext>
            </a:extLst>
          </p:cNvPr>
          <p:cNvSpPr>
            <a:spLocks noGrp="1" noChangeArrowheads="1"/>
          </p:cNvSpPr>
          <p:nvPr>
            <p:ph type="sldNum" sz="quarter" idx="12"/>
          </p:nvPr>
        </p:nvSpPr>
        <p:spPr>
          <a:ln/>
        </p:spPr>
        <p:txBody>
          <a:bodyPr/>
          <a:lstStyle>
            <a:lvl1pPr>
              <a:defRPr/>
            </a:lvl1pPr>
          </a:lstStyle>
          <a:p>
            <a:fld id="{47C28447-CD4D-4839-83EE-D29C72A291CD}" type="slidenum">
              <a:rPr lang="en-US" altLang="zh-CN"/>
              <a:pPr/>
              <a:t>‹#›</a:t>
            </a:fld>
            <a:endParaRPr lang="en-US" altLang="zh-CN"/>
          </a:p>
        </p:txBody>
      </p:sp>
    </p:spTree>
    <p:extLst>
      <p:ext uri="{BB962C8B-B14F-4D97-AF65-F5344CB8AC3E}">
        <p14:creationId xmlns:p14="http://schemas.microsoft.com/office/powerpoint/2010/main" val="10110158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EAE388FD-DC4E-429A-9802-76548DC0DEB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7B82768-6514-48F7-815A-257F29A8BBA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DCEFF4C-4ECC-4E41-986A-DC05EA606D4F}"/>
              </a:ext>
            </a:extLst>
          </p:cNvPr>
          <p:cNvSpPr>
            <a:spLocks noGrp="1" noChangeArrowheads="1"/>
          </p:cNvSpPr>
          <p:nvPr>
            <p:ph type="sldNum" sz="quarter" idx="12"/>
          </p:nvPr>
        </p:nvSpPr>
        <p:spPr>
          <a:ln/>
        </p:spPr>
        <p:txBody>
          <a:bodyPr/>
          <a:lstStyle>
            <a:lvl1pPr>
              <a:defRPr/>
            </a:lvl1pPr>
          </a:lstStyle>
          <a:p>
            <a:fld id="{FCBE342F-DDDB-4A6B-B3BE-CC5F9991A0A1}" type="slidenum">
              <a:rPr lang="en-US" altLang="zh-CN"/>
              <a:pPr/>
              <a:t>‹#›</a:t>
            </a:fld>
            <a:endParaRPr lang="en-US" altLang="zh-CN"/>
          </a:p>
        </p:txBody>
      </p:sp>
    </p:spTree>
    <p:extLst>
      <p:ext uri="{BB962C8B-B14F-4D97-AF65-F5344CB8AC3E}">
        <p14:creationId xmlns:p14="http://schemas.microsoft.com/office/powerpoint/2010/main" val="29780098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D6B9F95C-BB49-4A8A-AA06-0CF80906674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DD864874-3E2E-401E-8F49-276E9962E8C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FE95902F-F5AC-4F16-BB15-AF4B999F3173}"/>
              </a:ext>
            </a:extLst>
          </p:cNvPr>
          <p:cNvSpPr>
            <a:spLocks noGrp="1" noChangeArrowheads="1"/>
          </p:cNvSpPr>
          <p:nvPr>
            <p:ph type="sldNum" sz="quarter" idx="12"/>
          </p:nvPr>
        </p:nvSpPr>
        <p:spPr>
          <a:ln/>
        </p:spPr>
        <p:txBody>
          <a:bodyPr/>
          <a:lstStyle>
            <a:lvl1pPr>
              <a:defRPr/>
            </a:lvl1pPr>
          </a:lstStyle>
          <a:p>
            <a:fld id="{CD569013-27BE-467C-B7DD-C7E803D7AD3B}" type="slidenum">
              <a:rPr lang="en-US" altLang="zh-CN"/>
              <a:pPr/>
              <a:t>‹#›</a:t>
            </a:fld>
            <a:endParaRPr lang="en-US" altLang="zh-CN"/>
          </a:p>
        </p:txBody>
      </p:sp>
    </p:spTree>
    <p:extLst>
      <p:ext uri="{BB962C8B-B14F-4D97-AF65-F5344CB8AC3E}">
        <p14:creationId xmlns:p14="http://schemas.microsoft.com/office/powerpoint/2010/main" val="32703152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A89696F1-147C-4619-B55A-FA52B55A694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C57993D0-E9B7-4A0F-95ED-DB1BD12D257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E59FF4FD-303B-44DC-8426-58814D2B3BF7}"/>
              </a:ext>
            </a:extLst>
          </p:cNvPr>
          <p:cNvSpPr>
            <a:spLocks noGrp="1" noChangeArrowheads="1"/>
          </p:cNvSpPr>
          <p:nvPr>
            <p:ph type="sldNum" sz="quarter" idx="12"/>
          </p:nvPr>
        </p:nvSpPr>
        <p:spPr>
          <a:ln/>
        </p:spPr>
        <p:txBody>
          <a:bodyPr/>
          <a:lstStyle>
            <a:lvl1pPr>
              <a:defRPr/>
            </a:lvl1pPr>
          </a:lstStyle>
          <a:p>
            <a:fld id="{4A4496C8-582D-4E69-B52F-A8F595A72456}" type="slidenum">
              <a:rPr lang="en-US" altLang="zh-CN"/>
              <a:pPr/>
              <a:t>‹#›</a:t>
            </a:fld>
            <a:endParaRPr lang="en-US" altLang="zh-CN"/>
          </a:p>
        </p:txBody>
      </p:sp>
    </p:spTree>
    <p:extLst>
      <p:ext uri="{BB962C8B-B14F-4D97-AF65-F5344CB8AC3E}">
        <p14:creationId xmlns:p14="http://schemas.microsoft.com/office/powerpoint/2010/main" val="31556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lstStyle>
            <a:lvl1pPr>
              <a:defRPr/>
            </a:lvl1pPr>
            <a:extLst/>
          </a:lstStyle>
          <a:p>
            <a:r>
              <a:rPr lang="zh-CN" altLang="en-US"/>
              <a:t>单击此处编辑母版标题样式</a:t>
            </a:r>
            <a:endParaRPr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zh-CN" altLang="en-US"/>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zh-CN" altLang="en-US"/>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a:extLst>
              <a:ext uri="{FF2B5EF4-FFF2-40B4-BE49-F238E27FC236}">
                <a16:creationId xmlns:a16="http://schemas.microsoft.com/office/drawing/2014/main" id="{86A31E38-BCC4-4345-95CE-627D83CF5840}"/>
              </a:ext>
            </a:extLst>
          </p:cNvPr>
          <p:cNvSpPr>
            <a:spLocks noGrp="1"/>
          </p:cNvSpPr>
          <p:nvPr>
            <p:ph type="dt" sz="half" idx="10"/>
          </p:nvPr>
        </p:nvSpPr>
        <p:spPr/>
        <p:txBody>
          <a:bodyPr/>
          <a:lstStyle>
            <a:lvl1pPr>
              <a:defRPr/>
            </a:lvl1pPr>
          </a:lstStyle>
          <a:p>
            <a:pPr>
              <a:defRPr/>
            </a:pPr>
            <a:endParaRPr lang="en-US" altLang="zh-CN"/>
          </a:p>
        </p:txBody>
      </p:sp>
      <p:sp>
        <p:nvSpPr>
          <p:cNvPr id="8" name="页脚占位符 7">
            <a:extLst>
              <a:ext uri="{FF2B5EF4-FFF2-40B4-BE49-F238E27FC236}">
                <a16:creationId xmlns:a16="http://schemas.microsoft.com/office/drawing/2014/main" id="{E37B4779-86F6-42C9-9BF8-AA276AA0E009}"/>
              </a:ext>
            </a:extLst>
          </p:cNvPr>
          <p:cNvSpPr>
            <a:spLocks noGrp="1"/>
          </p:cNvSpPr>
          <p:nvPr>
            <p:ph type="ftr" sz="quarter" idx="11"/>
          </p:nvPr>
        </p:nvSpPr>
        <p:spPr/>
        <p:txBody>
          <a:bodyPr/>
          <a:lstStyle>
            <a:lvl1pPr>
              <a:defRPr/>
            </a:lvl1pPr>
          </a:lstStyle>
          <a:p>
            <a:pPr>
              <a:defRPr/>
            </a:pPr>
            <a:endParaRPr lang="en-US" altLang="zh-CN"/>
          </a:p>
        </p:txBody>
      </p:sp>
      <p:sp>
        <p:nvSpPr>
          <p:cNvPr id="9" name="灯片编号占位符 8">
            <a:extLst>
              <a:ext uri="{FF2B5EF4-FFF2-40B4-BE49-F238E27FC236}">
                <a16:creationId xmlns:a16="http://schemas.microsoft.com/office/drawing/2014/main" id="{5E8E0A8E-F700-4636-BE58-001B51918612}"/>
              </a:ext>
            </a:extLst>
          </p:cNvPr>
          <p:cNvSpPr>
            <a:spLocks noGrp="1"/>
          </p:cNvSpPr>
          <p:nvPr>
            <p:ph type="sldNum" sz="quarter" idx="12"/>
          </p:nvPr>
        </p:nvSpPr>
        <p:spPr/>
        <p:txBody>
          <a:bodyPr/>
          <a:lstStyle>
            <a:lvl1pPr>
              <a:defRPr/>
            </a:lvl1pPr>
          </a:lstStyle>
          <a:p>
            <a:pPr>
              <a:defRPr/>
            </a:pPr>
            <a:fld id="{BF142964-0996-49FC-B53D-4A677D11925C}" type="slidenum">
              <a:rPr lang="en-US" altLang="zh-CN"/>
              <a:pPr>
                <a:defRPr/>
              </a:pPr>
              <a:t>‹#›</a:t>
            </a:fld>
            <a:endParaRPr lang="en-US" altLang="zh-CN"/>
          </a:p>
        </p:txBody>
      </p:sp>
      <p:graphicFrame>
        <p:nvGraphicFramePr>
          <p:cNvPr id="10" name="对象 9"/>
          <p:cNvGraphicFramePr>
            <a:graphicFrameLocks noChangeAspect="1"/>
          </p:cNvGraphicFramePr>
          <p:nvPr userDrawn="1">
            <p:extLst>
              <p:ext uri="{D42A27DB-BD31-4B8C-83A1-F6EECF244321}">
                <p14:modId xmlns:p14="http://schemas.microsoft.com/office/powerpoint/2010/main" val="4042915692"/>
              </p:ext>
            </p:extLst>
          </p:nvPr>
        </p:nvGraphicFramePr>
        <p:xfrm>
          <a:off x="0" y="0"/>
          <a:ext cx="2987675" cy="581025"/>
        </p:xfrm>
        <a:graphic>
          <a:graphicData uri="http://schemas.openxmlformats.org/presentationml/2006/ole">
            <mc:AlternateContent xmlns:mc="http://schemas.openxmlformats.org/markup-compatibility/2006">
              <mc:Choice xmlns:v="urn:schemas-microsoft-com:vml" Requires="v">
                <p:oleObj name="CorelDRAW" r:id="rId3" imgW="2045072" imgH="398692" progId="CorelDraw.Graphic.21">
                  <p:embed/>
                </p:oleObj>
              </mc:Choice>
              <mc:Fallback>
                <p:oleObj name="CorelDRAW" r:id="rId3" imgW="2045072" imgH="398692" progId="CorelDraw.Graphic.21">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9876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03428350"/>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24B234A-8DCF-4A64-8D32-B91C15A10FE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D0C6C46F-943F-4672-AE94-0C895B32D79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CA4C8C90-5213-4EF3-AC4B-1A2DC66E0D3F}"/>
              </a:ext>
            </a:extLst>
          </p:cNvPr>
          <p:cNvSpPr>
            <a:spLocks noGrp="1" noChangeArrowheads="1"/>
          </p:cNvSpPr>
          <p:nvPr>
            <p:ph type="sldNum" sz="quarter" idx="12"/>
          </p:nvPr>
        </p:nvSpPr>
        <p:spPr>
          <a:ln/>
        </p:spPr>
        <p:txBody>
          <a:bodyPr/>
          <a:lstStyle>
            <a:lvl1pPr>
              <a:defRPr/>
            </a:lvl1pPr>
          </a:lstStyle>
          <a:p>
            <a:fld id="{B5850578-DC61-4129-BECB-0CE27BD92F09}" type="slidenum">
              <a:rPr lang="en-US" altLang="zh-CN"/>
              <a:pPr/>
              <a:t>‹#›</a:t>
            </a:fld>
            <a:endParaRPr lang="en-US" altLang="zh-CN"/>
          </a:p>
        </p:txBody>
      </p:sp>
    </p:spTree>
    <p:extLst>
      <p:ext uri="{BB962C8B-B14F-4D97-AF65-F5344CB8AC3E}">
        <p14:creationId xmlns:p14="http://schemas.microsoft.com/office/powerpoint/2010/main" val="23176915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4">
            <a:extLst>
              <a:ext uri="{FF2B5EF4-FFF2-40B4-BE49-F238E27FC236}">
                <a16:creationId xmlns:a16="http://schemas.microsoft.com/office/drawing/2014/main" id="{E8F38724-B2EF-48C2-AA56-C3D551B3341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0049A90-1E99-4A4D-9D29-CBFF5815547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472A4A7-20C7-4D53-B0DB-CA0DDC749432}"/>
              </a:ext>
            </a:extLst>
          </p:cNvPr>
          <p:cNvSpPr>
            <a:spLocks noGrp="1" noChangeArrowheads="1"/>
          </p:cNvSpPr>
          <p:nvPr>
            <p:ph type="sldNum" sz="quarter" idx="12"/>
          </p:nvPr>
        </p:nvSpPr>
        <p:spPr>
          <a:ln/>
        </p:spPr>
        <p:txBody>
          <a:bodyPr/>
          <a:lstStyle>
            <a:lvl1pPr>
              <a:defRPr/>
            </a:lvl1pPr>
          </a:lstStyle>
          <a:p>
            <a:fld id="{AE558249-0733-4C52-952B-0671BC289A61}" type="slidenum">
              <a:rPr lang="en-US" altLang="zh-CN"/>
              <a:pPr/>
              <a:t>‹#›</a:t>
            </a:fld>
            <a:endParaRPr lang="en-US" altLang="zh-CN"/>
          </a:p>
        </p:txBody>
      </p:sp>
    </p:spTree>
    <p:extLst>
      <p:ext uri="{BB962C8B-B14F-4D97-AF65-F5344CB8AC3E}">
        <p14:creationId xmlns:p14="http://schemas.microsoft.com/office/powerpoint/2010/main" val="36526586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4">
            <a:extLst>
              <a:ext uri="{FF2B5EF4-FFF2-40B4-BE49-F238E27FC236}">
                <a16:creationId xmlns:a16="http://schemas.microsoft.com/office/drawing/2014/main" id="{ECDC53FF-A293-4B30-906C-24C51FBE0B4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769525D-83B2-4267-BBFE-A4162A150FD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43B75AA-7EE5-4DBC-8378-5358A15093AE}"/>
              </a:ext>
            </a:extLst>
          </p:cNvPr>
          <p:cNvSpPr>
            <a:spLocks noGrp="1" noChangeArrowheads="1"/>
          </p:cNvSpPr>
          <p:nvPr>
            <p:ph type="sldNum" sz="quarter" idx="12"/>
          </p:nvPr>
        </p:nvSpPr>
        <p:spPr>
          <a:ln/>
        </p:spPr>
        <p:txBody>
          <a:bodyPr/>
          <a:lstStyle>
            <a:lvl1pPr>
              <a:defRPr/>
            </a:lvl1pPr>
          </a:lstStyle>
          <a:p>
            <a:fld id="{7C967827-9C40-4629-87AD-BB6163E17D40}" type="slidenum">
              <a:rPr lang="en-US" altLang="zh-CN"/>
              <a:pPr/>
              <a:t>‹#›</a:t>
            </a:fld>
            <a:endParaRPr lang="en-US" altLang="zh-CN"/>
          </a:p>
        </p:txBody>
      </p:sp>
    </p:spTree>
    <p:extLst>
      <p:ext uri="{BB962C8B-B14F-4D97-AF65-F5344CB8AC3E}">
        <p14:creationId xmlns:p14="http://schemas.microsoft.com/office/powerpoint/2010/main" val="26969224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0DF8F86-86BA-4231-B94F-8DAC66382CE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BF9D436-108C-460C-832F-C75010843CC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86FBBFF-E89C-47A2-ADBC-CD1DC1B3270B}"/>
              </a:ext>
            </a:extLst>
          </p:cNvPr>
          <p:cNvSpPr>
            <a:spLocks noGrp="1" noChangeArrowheads="1"/>
          </p:cNvSpPr>
          <p:nvPr>
            <p:ph type="sldNum" sz="quarter" idx="12"/>
          </p:nvPr>
        </p:nvSpPr>
        <p:spPr>
          <a:ln/>
        </p:spPr>
        <p:txBody>
          <a:bodyPr/>
          <a:lstStyle>
            <a:lvl1pPr>
              <a:defRPr/>
            </a:lvl1pPr>
          </a:lstStyle>
          <a:p>
            <a:fld id="{43A68C3C-8DAA-478D-9E34-DE0E29ACD63A}" type="slidenum">
              <a:rPr lang="en-US" altLang="zh-CN"/>
              <a:pPr/>
              <a:t>‹#›</a:t>
            </a:fld>
            <a:endParaRPr lang="en-US" altLang="zh-CN"/>
          </a:p>
        </p:txBody>
      </p:sp>
    </p:spTree>
    <p:extLst>
      <p:ext uri="{BB962C8B-B14F-4D97-AF65-F5344CB8AC3E}">
        <p14:creationId xmlns:p14="http://schemas.microsoft.com/office/powerpoint/2010/main" val="35076592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989D2DC-5ACE-4F82-A64C-CC1BA50BC5C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F18F9E4-3CC7-4243-9988-19F7E9C2409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9A53B60-504F-4941-8F19-B7E3E8055B6B}"/>
              </a:ext>
            </a:extLst>
          </p:cNvPr>
          <p:cNvSpPr>
            <a:spLocks noGrp="1" noChangeArrowheads="1"/>
          </p:cNvSpPr>
          <p:nvPr>
            <p:ph type="sldNum" sz="quarter" idx="12"/>
          </p:nvPr>
        </p:nvSpPr>
        <p:spPr>
          <a:ln/>
        </p:spPr>
        <p:txBody>
          <a:bodyPr/>
          <a:lstStyle>
            <a:lvl1pPr>
              <a:defRPr/>
            </a:lvl1pPr>
          </a:lstStyle>
          <a:p>
            <a:fld id="{ECB2DDF3-0A00-42D5-A813-94AA4BEE0CA4}" type="slidenum">
              <a:rPr lang="en-US" altLang="zh-CN"/>
              <a:pPr/>
              <a:t>‹#›</a:t>
            </a:fld>
            <a:endParaRPr lang="en-US" altLang="zh-CN"/>
          </a:p>
        </p:txBody>
      </p:sp>
    </p:spTree>
    <p:extLst>
      <p:ext uri="{BB962C8B-B14F-4D97-AF65-F5344CB8AC3E}">
        <p14:creationId xmlns:p14="http://schemas.microsoft.com/office/powerpoint/2010/main" val="13607676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2"/>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257D54A-7302-4C22-8C72-BC2333AF3F6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8B14CFB-8434-4024-8AA8-4272122E195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F152E36-2BD1-4F3C-B462-C0A3B273CB9D}"/>
              </a:ext>
            </a:extLst>
          </p:cNvPr>
          <p:cNvSpPr>
            <a:spLocks noGrp="1" noChangeArrowheads="1"/>
          </p:cNvSpPr>
          <p:nvPr>
            <p:ph type="sldNum" sz="quarter" idx="12"/>
          </p:nvPr>
        </p:nvSpPr>
        <p:spPr>
          <a:ln/>
        </p:spPr>
        <p:txBody>
          <a:bodyPr/>
          <a:lstStyle>
            <a:lvl1pPr>
              <a:defRPr/>
            </a:lvl1pPr>
          </a:lstStyle>
          <a:p>
            <a:fld id="{42F859A5-FEBB-417E-9C8D-F5D39F0136C2}" type="slidenum">
              <a:rPr lang="en-US" altLang="zh-CN"/>
              <a:pPr/>
              <a:t>‹#›</a:t>
            </a:fld>
            <a:endParaRPr lang="en-US" altLang="zh-CN"/>
          </a:p>
        </p:txBody>
      </p:sp>
    </p:spTree>
    <p:extLst>
      <p:ext uri="{BB962C8B-B14F-4D97-AF65-F5344CB8AC3E}">
        <p14:creationId xmlns:p14="http://schemas.microsoft.com/office/powerpoint/2010/main" val="41241214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8">
            <a:extLst>
              <a:ext uri="{FF2B5EF4-FFF2-40B4-BE49-F238E27FC236}">
                <a16:creationId xmlns:a16="http://schemas.microsoft.com/office/drawing/2014/main" id="{652F358C-99D3-3489-009C-7D7546FA029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3" y="173038"/>
            <a:ext cx="9144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1143000" y="1597010"/>
            <a:ext cx="6858000" cy="1912983"/>
          </a:xfr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5" name="日期占位符 3">
            <a:extLst>
              <a:ext uri="{FF2B5EF4-FFF2-40B4-BE49-F238E27FC236}">
                <a16:creationId xmlns:a16="http://schemas.microsoft.com/office/drawing/2014/main" id="{AA845157-CE79-0B7C-4DD3-7BFCA4D28C6E}"/>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DC3122D7-F9E0-45F1-9AB2-FC1DA77BD59F}" type="datetimeFigureOut">
              <a:rPr lang="zh-CN" altLang="en-US"/>
              <a:pPr>
                <a:defRPr/>
              </a:pPr>
              <a:t>23/03/05</a:t>
            </a:fld>
            <a:endParaRPr lang="zh-CN" altLang="en-US"/>
          </a:p>
        </p:txBody>
      </p:sp>
      <p:sp>
        <p:nvSpPr>
          <p:cNvPr id="6" name="页脚占位符 4">
            <a:extLst>
              <a:ext uri="{FF2B5EF4-FFF2-40B4-BE49-F238E27FC236}">
                <a16:creationId xmlns:a16="http://schemas.microsoft.com/office/drawing/2014/main" id="{51BE2EBF-F163-75BC-8D8F-531A6F9C2843}"/>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7" name="灯片编号占位符 5">
            <a:extLst>
              <a:ext uri="{FF2B5EF4-FFF2-40B4-BE49-F238E27FC236}">
                <a16:creationId xmlns:a16="http://schemas.microsoft.com/office/drawing/2014/main" id="{7ECB5B44-1F68-F392-3290-828201748A26}"/>
              </a:ext>
            </a:extLst>
          </p:cNvPr>
          <p:cNvSpPr>
            <a:spLocks noGrp="1"/>
          </p:cNvSpPr>
          <p:nvPr>
            <p:ph type="sldNum" sz="quarter" idx="12"/>
          </p:nvPr>
        </p:nvSpPr>
        <p:spPr/>
        <p:txBody>
          <a:bodyPr/>
          <a:lstStyle>
            <a:lvl1pPr>
              <a:defRPr>
                <a:latin typeface="Arial" panose="020B0604020202020204" pitchFamily="34" charset="0"/>
              </a:defRPr>
            </a:lvl1pPr>
          </a:lstStyle>
          <a:p>
            <a:fld id="{04DDA327-DA89-483C-8278-B8888E826FA0}" type="slidenum">
              <a:rPr lang="zh-CN" altLang="en-US"/>
              <a:pPr/>
              <a:t>‹#›</a:t>
            </a:fld>
            <a:endParaRPr lang="zh-CN" altLang="en-US"/>
          </a:p>
        </p:txBody>
      </p:sp>
    </p:spTree>
    <p:extLst>
      <p:ext uri="{BB962C8B-B14F-4D97-AF65-F5344CB8AC3E}">
        <p14:creationId xmlns:p14="http://schemas.microsoft.com/office/powerpoint/2010/main" val="18201984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75262" y="313611"/>
            <a:ext cx="4882703" cy="652306"/>
          </a:xfrm>
        </p:spPr>
        <p:txBody>
          <a:bodyPr>
            <a:normAutofit/>
          </a:bodyPr>
          <a:lstStyle>
            <a:lvl1pPr>
              <a:defRPr sz="3200">
                <a:solidFill>
                  <a:srgbClr val="1353A2"/>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BA133D-8EF0-A57C-D1E7-04039A01A229}"/>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80EC8076-BE4A-4FF1-AE0E-81BCD16128DD}" type="datetimeFigureOut">
              <a:rPr lang="zh-CN" altLang="en-US"/>
              <a:pPr>
                <a:defRPr/>
              </a:pPr>
              <a:t>23/03/05</a:t>
            </a:fld>
            <a:endParaRPr lang="zh-CN" altLang="en-US"/>
          </a:p>
        </p:txBody>
      </p:sp>
      <p:sp>
        <p:nvSpPr>
          <p:cNvPr id="5" name="页脚占位符 4">
            <a:extLst>
              <a:ext uri="{FF2B5EF4-FFF2-40B4-BE49-F238E27FC236}">
                <a16:creationId xmlns:a16="http://schemas.microsoft.com/office/drawing/2014/main" id="{92BF5FC0-C811-DE64-C758-7621EE759E49}"/>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6" name="灯片编号占位符 5">
            <a:extLst>
              <a:ext uri="{FF2B5EF4-FFF2-40B4-BE49-F238E27FC236}">
                <a16:creationId xmlns:a16="http://schemas.microsoft.com/office/drawing/2014/main" id="{B3E4C18E-998B-6F93-044A-0745306E6D8D}"/>
              </a:ext>
            </a:extLst>
          </p:cNvPr>
          <p:cNvSpPr>
            <a:spLocks noGrp="1"/>
          </p:cNvSpPr>
          <p:nvPr>
            <p:ph type="sldNum" sz="quarter" idx="12"/>
          </p:nvPr>
        </p:nvSpPr>
        <p:spPr/>
        <p:txBody>
          <a:bodyPr/>
          <a:lstStyle>
            <a:lvl1pPr>
              <a:defRPr>
                <a:latin typeface="Arial" panose="020B0604020202020204" pitchFamily="34" charset="0"/>
              </a:defRPr>
            </a:lvl1pPr>
          </a:lstStyle>
          <a:p>
            <a:fld id="{DAD928A1-EBC0-4F32-8B82-9A317A43E4E3}" type="slidenum">
              <a:rPr lang="zh-CN" altLang="en-US"/>
              <a:pPr/>
              <a:t>‹#›</a:t>
            </a:fld>
            <a:endParaRPr lang="zh-CN" altLang="en-US"/>
          </a:p>
        </p:txBody>
      </p:sp>
    </p:spTree>
    <p:extLst>
      <p:ext uri="{BB962C8B-B14F-4D97-AF65-F5344CB8AC3E}">
        <p14:creationId xmlns:p14="http://schemas.microsoft.com/office/powerpoint/2010/main" val="17709934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69"/>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9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F8846D0-5D4D-F18A-B211-252E57F41291}"/>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702B17A4-69DA-49D3-BA1B-D4F7C53D0B9E}" type="datetimeFigureOut">
              <a:rPr lang="zh-CN" altLang="en-US"/>
              <a:pPr>
                <a:defRPr/>
              </a:pPr>
              <a:t>23/03/05</a:t>
            </a:fld>
            <a:endParaRPr lang="zh-CN" altLang="en-US"/>
          </a:p>
        </p:txBody>
      </p:sp>
      <p:sp>
        <p:nvSpPr>
          <p:cNvPr id="5" name="页脚占位符 4">
            <a:extLst>
              <a:ext uri="{FF2B5EF4-FFF2-40B4-BE49-F238E27FC236}">
                <a16:creationId xmlns:a16="http://schemas.microsoft.com/office/drawing/2014/main" id="{87129DAD-C143-AE42-603F-64F6DF3567BA}"/>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6" name="灯片编号占位符 5">
            <a:extLst>
              <a:ext uri="{FF2B5EF4-FFF2-40B4-BE49-F238E27FC236}">
                <a16:creationId xmlns:a16="http://schemas.microsoft.com/office/drawing/2014/main" id="{CA73F149-599C-CA9E-C164-0A5E075BB581}"/>
              </a:ext>
            </a:extLst>
          </p:cNvPr>
          <p:cNvSpPr>
            <a:spLocks noGrp="1"/>
          </p:cNvSpPr>
          <p:nvPr>
            <p:ph type="sldNum" sz="quarter" idx="12"/>
          </p:nvPr>
        </p:nvSpPr>
        <p:spPr/>
        <p:txBody>
          <a:bodyPr/>
          <a:lstStyle>
            <a:lvl1pPr>
              <a:defRPr>
                <a:latin typeface="Arial" panose="020B0604020202020204" pitchFamily="34" charset="0"/>
              </a:defRPr>
            </a:lvl1pPr>
          </a:lstStyle>
          <a:p>
            <a:fld id="{0909DB0F-5D4E-4C6F-92E3-CACD859EFD3F}" type="slidenum">
              <a:rPr lang="zh-CN" altLang="en-US"/>
              <a:pPr/>
              <a:t>‹#›</a:t>
            </a:fld>
            <a:endParaRPr lang="zh-CN" altLang="en-US"/>
          </a:p>
        </p:txBody>
      </p:sp>
    </p:spTree>
    <p:extLst>
      <p:ext uri="{BB962C8B-B14F-4D97-AF65-F5344CB8AC3E}">
        <p14:creationId xmlns:p14="http://schemas.microsoft.com/office/powerpoint/2010/main" val="11094059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标题 1"/>
          <p:cNvSpPr>
            <a:spLocks noGrp="1"/>
          </p:cNvSpPr>
          <p:nvPr>
            <p:ph type="title"/>
          </p:nvPr>
        </p:nvSpPr>
        <p:spPr>
          <a:xfrm>
            <a:off x="1575262" y="313611"/>
            <a:ext cx="4882703"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2" name="日期占位符 4">
            <a:extLst>
              <a:ext uri="{FF2B5EF4-FFF2-40B4-BE49-F238E27FC236}">
                <a16:creationId xmlns:a16="http://schemas.microsoft.com/office/drawing/2014/main" id="{1E8D090B-CF54-0E18-0CD2-0190695ABF4D}"/>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A941395C-A8B9-4C43-A1F7-1078D370CF82}" type="datetimeFigureOut">
              <a:rPr lang="zh-CN" altLang="en-US"/>
              <a:pPr>
                <a:defRPr/>
              </a:pPr>
              <a:t>23/03/05</a:t>
            </a:fld>
            <a:endParaRPr lang="zh-CN" altLang="en-US"/>
          </a:p>
        </p:txBody>
      </p:sp>
      <p:sp>
        <p:nvSpPr>
          <p:cNvPr id="5" name="页脚占位符 5">
            <a:extLst>
              <a:ext uri="{FF2B5EF4-FFF2-40B4-BE49-F238E27FC236}">
                <a16:creationId xmlns:a16="http://schemas.microsoft.com/office/drawing/2014/main" id="{D140F765-A98B-F805-B921-84ADC1B5DF40}"/>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6" name="灯片编号占位符 6">
            <a:extLst>
              <a:ext uri="{FF2B5EF4-FFF2-40B4-BE49-F238E27FC236}">
                <a16:creationId xmlns:a16="http://schemas.microsoft.com/office/drawing/2014/main" id="{D910D221-1C89-8E6E-034C-D95F1E2D983B}"/>
              </a:ext>
            </a:extLst>
          </p:cNvPr>
          <p:cNvSpPr>
            <a:spLocks noGrp="1"/>
          </p:cNvSpPr>
          <p:nvPr>
            <p:ph type="sldNum" sz="quarter" idx="12"/>
          </p:nvPr>
        </p:nvSpPr>
        <p:spPr/>
        <p:txBody>
          <a:bodyPr/>
          <a:lstStyle>
            <a:lvl1pPr>
              <a:defRPr>
                <a:latin typeface="Arial" panose="020B0604020202020204" pitchFamily="34" charset="0"/>
              </a:defRPr>
            </a:lvl1pPr>
          </a:lstStyle>
          <a:p>
            <a:fld id="{2CAAED5F-34BF-4022-8B0F-C8BB41391489}" type="slidenum">
              <a:rPr lang="zh-CN" altLang="en-US"/>
              <a:pPr/>
              <a:t>‹#›</a:t>
            </a:fld>
            <a:endParaRPr lang="zh-CN" altLang="en-US"/>
          </a:p>
        </p:txBody>
      </p:sp>
    </p:spTree>
    <p:extLst>
      <p:ext uri="{BB962C8B-B14F-4D97-AF65-F5344CB8AC3E}">
        <p14:creationId xmlns:p14="http://schemas.microsoft.com/office/powerpoint/2010/main" val="3717601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043B83EB-0A52-4406-9B5B-9F4D3EB0A4D9}"/>
              </a:ext>
            </a:extLst>
          </p:cNvPr>
          <p:cNvSpPr>
            <a:spLocks noGrp="1"/>
          </p:cNvSpPr>
          <p:nvPr>
            <p:ph type="dt" sz="half" idx="10"/>
          </p:nvPr>
        </p:nvSpPr>
        <p:spPr/>
        <p:txBody>
          <a:bodyPr/>
          <a:lstStyle>
            <a:lvl1pPr>
              <a:defRPr/>
            </a:lvl1pPr>
          </a:lstStyle>
          <a:p>
            <a:pPr>
              <a:defRPr/>
            </a:pPr>
            <a:endParaRPr lang="en-US" altLang="zh-CN"/>
          </a:p>
        </p:txBody>
      </p:sp>
      <p:sp>
        <p:nvSpPr>
          <p:cNvPr id="4" name="页脚占位符 3">
            <a:extLst>
              <a:ext uri="{FF2B5EF4-FFF2-40B4-BE49-F238E27FC236}">
                <a16:creationId xmlns:a16="http://schemas.microsoft.com/office/drawing/2014/main" id="{C7FF89D5-C367-417A-93E6-1ACCA2E47DD1}"/>
              </a:ext>
            </a:extLst>
          </p:cNvPr>
          <p:cNvSpPr>
            <a:spLocks noGrp="1"/>
          </p:cNvSpPr>
          <p:nvPr>
            <p:ph type="ftr" sz="quarter" idx="11"/>
          </p:nvPr>
        </p:nvSpPr>
        <p:spPr/>
        <p:txBody>
          <a:bodyPr/>
          <a:lstStyle>
            <a:lvl1pPr>
              <a:defRPr/>
            </a:lvl1pPr>
          </a:lstStyle>
          <a:p>
            <a:pPr>
              <a:defRPr/>
            </a:pPr>
            <a:endParaRPr lang="en-US" altLang="zh-CN"/>
          </a:p>
        </p:txBody>
      </p:sp>
      <p:sp>
        <p:nvSpPr>
          <p:cNvPr id="5" name="灯片编号占位符 4">
            <a:extLst>
              <a:ext uri="{FF2B5EF4-FFF2-40B4-BE49-F238E27FC236}">
                <a16:creationId xmlns:a16="http://schemas.microsoft.com/office/drawing/2014/main" id="{87441A93-0F8C-4801-8D6B-84ACAFBDA9C0}"/>
              </a:ext>
            </a:extLst>
          </p:cNvPr>
          <p:cNvSpPr>
            <a:spLocks noGrp="1"/>
          </p:cNvSpPr>
          <p:nvPr>
            <p:ph type="sldNum" sz="quarter" idx="12"/>
          </p:nvPr>
        </p:nvSpPr>
        <p:spPr/>
        <p:txBody>
          <a:bodyPr/>
          <a:lstStyle>
            <a:lvl1pPr>
              <a:defRPr/>
            </a:lvl1pPr>
          </a:lstStyle>
          <a:p>
            <a:pPr>
              <a:defRPr/>
            </a:pPr>
            <a:fld id="{43FEDDFD-382E-4496-B0BC-A00F30450512}" type="slidenum">
              <a:rPr lang="en-US" altLang="zh-CN"/>
              <a:pPr>
                <a:defRPr/>
              </a:pPr>
              <a:t>‹#›</a:t>
            </a:fld>
            <a:endParaRPr lang="en-US" altLang="zh-CN"/>
          </a:p>
        </p:txBody>
      </p:sp>
      <p:graphicFrame>
        <p:nvGraphicFramePr>
          <p:cNvPr id="2" name="对象 1"/>
          <p:cNvGraphicFramePr>
            <a:graphicFrameLocks noChangeAspect="1"/>
          </p:cNvGraphicFramePr>
          <p:nvPr userDrawn="1">
            <p:extLst>
              <p:ext uri="{D42A27DB-BD31-4B8C-83A1-F6EECF244321}">
                <p14:modId xmlns:p14="http://schemas.microsoft.com/office/powerpoint/2010/main" val="4042915692"/>
              </p:ext>
            </p:extLst>
          </p:nvPr>
        </p:nvGraphicFramePr>
        <p:xfrm>
          <a:off x="0" y="0"/>
          <a:ext cx="2987675" cy="581025"/>
        </p:xfrm>
        <a:graphic>
          <a:graphicData uri="http://schemas.openxmlformats.org/presentationml/2006/ole">
            <mc:AlternateContent xmlns:mc="http://schemas.openxmlformats.org/markup-compatibility/2006">
              <mc:Choice xmlns:v="urn:schemas-microsoft-com:vml" Requires="v">
                <p:oleObj name="CorelDRAW" r:id="rId4" imgW="2045072" imgH="398692" progId="CorelDraw.Graphic.21">
                  <p:embed/>
                </p:oleObj>
              </mc:Choice>
              <mc:Fallback>
                <p:oleObj name="CorelDRAW" r:id="rId4" imgW="2045072" imgH="398692" progId="CorelDraw.Graphic.21">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9876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74503964"/>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2"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标题 1"/>
          <p:cNvSpPr>
            <a:spLocks noGrp="1"/>
          </p:cNvSpPr>
          <p:nvPr>
            <p:ph type="title"/>
          </p:nvPr>
        </p:nvSpPr>
        <p:spPr>
          <a:xfrm>
            <a:off x="1575262" y="313611"/>
            <a:ext cx="4882703"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2" name="日期占位符 6">
            <a:extLst>
              <a:ext uri="{FF2B5EF4-FFF2-40B4-BE49-F238E27FC236}">
                <a16:creationId xmlns:a16="http://schemas.microsoft.com/office/drawing/2014/main" id="{5B1CD630-1593-F7FE-7D6C-0BA8AB3620D1}"/>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8B70A160-E845-429C-93A2-FBDAA4F552BC}" type="datetimeFigureOut">
              <a:rPr lang="zh-CN" altLang="en-US"/>
              <a:pPr>
                <a:defRPr/>
              </a:pPr>
              <a:t>23/03/05</a:t>
            </a:fld>
            <a:endParaRPr lang="zh-CN" altLang="en-US"/>
          </a:p>
        </p:txBody>
      </p:sp>
      <p:sp>
        <p:nvSpPr>
          <p:cNvPr id="7" name="页脚占位符 7">
            <a:extLst>
              <a:ext uri="{FF2B5EF4-FFF2-40B4-BE49-F238E27FC236}">
                <a16:creationId xmlns:a16="http://schemas.microsoft.com/office/drawing/2014/main" id="{1F0F2947-B931-146D-C7C7-7332B98D570B}"/>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8" name="灯片编号占位符 8">
            <a:extLst>
              <a:ext uri="{FF2B5EF4-FFF2-40B4-BE49-F238E27FC236}">
                <a16:creationId xmlns:a16="http://schemas.microsoft.com/office/drawing/2014/main" id="{D92D114F-2278-A4AE-1CD1-3A7284D16AA3}"/>
              </a:ext>
            </a:extLst>
          </p:cNvPr>
          <p:cNvSpPr>
            <a:spLocks noGrp="1"/>
          </p:cNvSpPr>
          <p:nvPr>
            <p:ph type="sldNum" sz="quarter" idx="12"/>
          </p:nvPr>
        </p:nvSpPr>
        <p:spPr/>
        <p:txBody>
          <a:bodyPr/>
          <a:lstStyle>
            <a:lvl1pPr>
              <a:defRPr>
                <a:latin typeface="Arial" panose="020B0604020202020204" pitchFamily="34" charset="0"/>
              </a:defRPr>
            </a:lvl1pPr>
          </a:lstStyle>
          <a:p>
            <a:fld id="{1F71B021-FA66-40FD-BC4D-CCD02758B807}" type="slidenum">
              <a:rPr lang="zh-CN" altLang="en-US"/>
              <a:pPr/>
              <a:t>‹#›</a:t>
            </a:fld>
            <a:endParaRPr lang="zh-CN" altLang="en-US"/>
          </a:p>
        </p:txBody>
      </p:sp>
    </p:spTree>
    <p:extLst>
      <p:ext uri="{BB962C8B-B14F-4D97-AF65-F5344CB8AC3E}">
        <p14:creationId xmlns:p14="http://schemas.microsoft.com/office/powerpoint/2010/main" val="30424308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1"/>
          <p:cNvSpPr>
            <a:spLocks noGrp="1"/>
          </p:cNvSpPr>
          <p:nvPr>
            <p:ph type="title"/>
          </p:nvPr>
        </p:nvSpPr>
        <p:spPr>
          <a:xfrm>
            <a:off x="1575262" y="313611"/>
            <a:ext cx="4882703"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2" name="日期占位符 2">
            <a:extLst>
              <a:ext uri="{FF2B5EF4-FFF2-40B4-BE49-F238E27FC236}">
                <a16:creationId xmlns:a16="http://schemas.microsoft.com/office/drawing/2014/main" id="{DC8D3434-274B-11E2-2527-982080BD5095}"/>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160B6C15-BFBF-4983-98FA-0BEBF6FABD45}" type="datetimeFigureOut">
              <a:rPr lang="zh-CN" altLang="en-US"/>
              <a:pPr>
                <a:defRPr/>
              </a:pPr>
              <a:t>23/03/05</a:t>
            </a:fld>
            <a:endParaRPr lang="zh-CN" altLang="en-US"/>
          </a:p>
        </p:txBody>
      </p:sp>
      <p:sp>
        <p:nvSpPr>
          <p:cNvPr id="3" name="页脚占位符 3">
            <a:extLst>
              <a:ext uri="{FF2B5EF4-FFF2-40B4-BE49-F238E27FC236}">
                <a16:creationId xmlns:a16="http://schemas.microsoft.com/office/drawing/2014/main" id="{A42D82E3-0C44-4BFC-138B-1AB425B58A37}"/>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4" name="灯片编号占位符 4">
            <a:extLst>
              <a:ext uri="{FF2B5EF4-FFF2-40B4-BE49-F238E27FC236}">
                <a16:creationId xmlns:a16="http://schemas.microsoft.com/office/drawing/2014/main" id="{36EA5B06-2D9D-D447-F176-2449AF508EED}"/>
              </a:ext>
            </a:extLst>
          </p:cNvPr>
          <p:cNvSpPr>
            <a:spLocks noGrp="1"/>
          </p:cNvSpPr>
          <p:nvPr>
            <p:ph type="sldNum" sz="quarter" idx="12"/>
          </p:nvPr>
        </p:nvSpPr>
        <p:spPr/>
        <p:txBody>
          <a:bodyPr/>
          <a:lstStyle>
            <a:lvl1pPr>
              <a:defRPr>
                <a:latin typeface="Arial" panose="020B0604020202020204" pitchFamily="34" charset="0"/>
              </a:defRPr>
            </a:lvl1pPr>
          </a:lstStyle>
          <a:p>
            <a:fld id="{80EBD6B6-65D7-40FC-9FCF-8546CC2FF7D2}" type="slidenum">
              <a:rPr lang="zh-CN" altLang="en-US"/>
              <a:pPr/>
              <a:t>‹#›</a:t>
            </a:fld>
            <a:endParaRPr lang="zh-CN" altLang="en-US"/>
          </a:p>
        </p:txBody>
      </p:sp>
    </p:spTree>
    <p:extLst>
      <p:ext uri="{BB962C8B-B14F-4D97-AF65-F5344CB8AC3E}">
        <p14:creationId xmlns:p14="http://schemas.microsoft.com/office/powerpoint/2010/main" val="11773222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8">
            <a:extLst>
              <a:ext uri="{FF2B5EF4-FFF2-40B4-BE49-F238E27FC236}">
                <a16:creationId xmlns:a16="http://schemas.microsoft.com/office/drawing/2014/main" id="{B0318179-E016-65E1-315D-FF9C0E6B43F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9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a:extLst>
              <a:ext uri="{FF2B5EF4-FFF2-40B4-BE49-F238E27FC236}">
                <a16:creationId xmlns:a16="http://schemas.microsoft.com/office/drawing/2014/main" id="{62F3C22C-7A67-D97E-625A-19C5A351933D}"/>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3A421A4C-718B-41D5-AD05-0CFA0090B88A}" type="datetimeFigureOut">
              <a:rPr lang="zh-CN" altLang="en-US"/>
              <a:pPr>
                <a:defRPr/>
              </a:pPr>
              <a:t>23/03/05</a:t>
            </a:fld>
            <a:endParaRPr lang="zh-CN" altLang="en-US"/>
          </a:p>
        </p:txBody>
      </p:sp>
      <p:sp>
        <p:nvSpPr>
          <p:cNvPr id="4" name="页脚占位符 2">
            <a:extLst>
              <a:ext uri="{FF2B5EF4-FFF2-40B4-BE49-F238E27FC236}">
                <a16:creationId xmlns:a16="http://schemas.microsoft.com/office/drawing/2014/main" id="{ECDB54EE-02B9-23CF-E58B-C6B6398C9AC3}"/>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5" name="灯片编号占位符 3">
            <a:extLst>
              <a:ext uri="{FF2B5EF4-FFF2-40B4-BE49-F238E27FC236}">
                <a16:creationId xmlns:a16="http://schemas.microsoft.com/office/drawing/2014/main" id="{1398BBF7-0D8E-D6FE-106D-FB66409EC82D}"/>
              </a:ext>
            </a:extLst>
          </p:cNvPr>
          <p:cNvSpPr>
            <a:spLocks noGrp="1"/>
          </p:cNvSpPr>
          <p:nvPr>
            <p:ph type="sldNum" sz="quarter" idx="12"/>
          </p:nvPr>
        </p:nvSpPr>
        <p:spPr/>
        <p:txBody>
          <a:bodyPr/>
          <a:lstStyle>
            <a:lvl1pPr>
              <a:defRPr>
                <a:latin typeface="Arial" panose="020B0604020202020204" pitchFamily="34" charset="0"/>
              </a:defRPr>
            </a:lvl1pPr>
          </a:lstStyle>
          <a:p>
            <a:fld id="{DF46D841-34CD-416A-9B74-F80CC467A104}" type="slidenum">
              <a:rPr lang="zh-CN" altLang="en-US"/>
              <a:pPr/>
              <a:t>‹#›</a:t>
            </a:fld>
            <a:endParaRPr lang="zh-CN" altLang="en-US"/>
          </a:p>
        </p:txBody>
      </p:sp>
    </p:spTree>
    <p:extLst>
      <p:ext uri="{BB962C8B-B14F-4D97-AF65-F5344CB8AC3E}">
        <p14:creationId xmlns:p14="http://schemas.microsoft.com/office/powerpoint/2010/main" val="34977407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04080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35232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76657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8">
            <a:extLst>
              <a:ext uri="{FF2B5EF4-FFF2-40B4-BE49-F238E27FC236}">
                <a16:creationId xmlns:a16="http://schemas.microsoft.com/office/drawing/2014/main" id="{CAF0FD99-6021-B7B0-CE6C-3B7EA678258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3" y="173038"/>
            <a:ext cx="9144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1143000" y="1596998"/>
            <a:ext cx="6858000" cy="1912983"/>
          </a:xfr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5" name="日期占位符 3">
            <a:extLst>
              <a:ext uri="{FF2B5EF4-FFF2-40B4-BE49-F238E27FC236}">
                <a16:creationId xmlns:a16="http://schemas.microsoft.com/office/drawing/2014/main" id="{A97D47B7-B1DD-3FF2-407A-1D1C8CF0391C}"/>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D429B261-00AB-49C7-8A44-2FFFB5873185}" type="datetimeFigureOut">
              <a:rPr lang="zh-CN" altLang="en-US"/>
              <a:pPr>
                <a:defRPr/>
              </a:pPr>
              <a:t>23/03/05</a:t>
            </a:fld>
            <a:endParaRPr lang="zh-CN" altLang="en-US"/>
          </a:p>
        </p:txBody>
      </p:sp>
      <p:sp>
        <p:nvSpPr>
          <p:cNvPr id="6" name="页脚占位符 4">
            <a:extLst>
              <a:ext uri="{FF2B5EF4-FFF2-40B4-BE49-F238E27FC236}">
                <a16:creationId xmlns:a16="http://schemas.microsoft.com/office/drawing/2014/main" id="{7BF0F882-1F97-C157-EB07-9CF39FD97847}"/>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7" name="灯片编号占位符 5">
            <a:extLst>
              <a:ext uri="{FF2B5EF4-FFF2-40B4-BE49-F238E27FC236}">
                <a16:creationId xmlns:a16="http://schemas.microsoft.com/office/drawing/2014/main" id="{9B3AE7E6-19D0-1B76-DBB0-4D8926E7F2D6}"/>
              </a:ext>
            </a:extLst>
          </p:cNvPr>
          <p:cNvSpPr>
            <a:spLocks noGrp="1"/>
          </p:cNvSpPr>
          <p:nvPr>
            <p:ph type="sldNum" sz="quarter" idx="12"/>
          </p:nvPr>
        </p:nvSpPr>
        <p:spPr/>
        <p:txBody>
          <a:bodyPr/>
          <a:lstStyle>
            <a:lvl1pPr>
              <a:defRPr>
                <a:latin typeface="Arial" panose="020B0604020202020204" pitchFamily="34" charset="0"/>
              </a:defRPr>
            </a:lvl1pPr>
          </a:lstStyle>
          <a:p>
            <a:fld id="{90F59FA0-8063-4D5B-85A2-6A741C062605}" type="slidenum">
              <a:rPr lang="zh-CN" altLang="en-US"/>
              <a:pPr/>
              <a:t>‹#›</a:t>
            </a:fld>
            <a:endParaRPr lang="zh-CN" altLang="en-US"/>
          </a:p>
        </p:txBody>
      </p:sp>
    </p:spTree>
    <p:extLst>
      <p:ext uri="{BB962C8B-B14F-4D97-AF65-F5344CB8AC3E}">
        <p14:creationId xmlns:p14="http://schemas.microsoft.com/office/powerpoint/2010/main" val="23143420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75256" y="313611"/>
            <a:ext cx="4882703" cy="652306"/>
          </a:xfrm>
        </p:spPr>
        <p:txBody>
          <a:bodyPr>
            <a:normAutofit/>
          </a:bodyPr>
          <a:lstStyle>
            <a:lvl1pPr>
              <a:defRPr sz="3200">
                <a:solidFill>
                  <a:srgbClr val="1353A2"/>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3D6FEF-15FF-C1E4-FCC0-C9A0444E1596}"/>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E116BFC2-3C23-409B-82D4-8E8DC7E1EED3}" type="datetimeFigureOut">
              <a:rPr lang="zh-CN" altLang="en-US"/>
              <a:pPr>
                <a:defRPr/>
              </a:pPr>
              <a:t>23/03/05</a:t>
            </a:fld>
            <a:endParaRPr lang="zh-CN" altLang="en-US"/>
          </a:p>
        </p:txBody>
      </p:sp>
      <p:sp>
        <p:nvSpPr>
          <p:cNvPr id="5" name="页脚占位符 4">
            <a:extLst>
              <a:ext uri="{FF2B5EF4-FFF2-40B4-BE49-F238E27FC236}">
                <a16:creationId xmlns:a16="http://schemas.microsoft.com/office/drawing/2014/main" id="{A0CAD7A2-D13F-8E8D-50EB-67D366B89AA6}"/>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6" name="灯片编号占位符 5">
            <a:extLst>
              <a:ext uri="{FF2B5EF4-FFF2-40B4-BE49-F238E27FC236}">
                <a16:creationId xmlns:a16="http://schemas.microsoft.com/office/drawing/2014/main" id="{D296D4DE-1723-5A88-33EA-6DF634CBEF63}"/>
              </a:ext>
            </a:extLst>
          </p:cNvPr>
          <p:cNvSpPr>
            <a:spLocks noGrp="1"/>
          </p:cNvSpPr>
          <p:nvPr>
            <p:ph type="sldNum" sz="quarter" idx="12"/>
          </p:nvPr>
        </p:nvSpPr>
        <p:spPr/>
        <p:txBody>
          <a:bodyPr/>
          <a:lstStyle>
            <a:lvl1pPr>
              <a:defRPr>
                <a:latin typeface="Arial" panose="020B0604020202020204" pitchFamily="34" charset="0"/>
              </a:defRPr>
            </a:lvl1pPr>
          </a:lstStyle>
          <a:p>
            <a:fld id="{06EA6811-C572-4629-A449-86A76CC9ACFB}" type="slidenum">
              <a:rPr lang="zh-CN" altLang="en-US"/>
              <a:pPr/>
              <a:t>‹#›</a:t>
            </a:fld>
            <a:endParaRPr lang="zh-CN" altLang="en-US"/>
          </a:p>
        </p:txBody>
      </p:sp>
    </p:spTree>
    <p:extLst>
      <p:ext uri="{BB962C8B-B14F-4D97-AF65-F5344CB8AC3E}">
        <p14:creationId xmlns:p14="http://schemas.microsoft.com/office/powerpoint/2010/main" val="34169693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57"/>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82"/>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78A2608-2878-A04E-E813-698690EA5F5C}"/>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E82F1885-54B8-4EC3-84FD-8A80CF0D2A3B}" type="datetimeFigureOut">
              <a:rPr lang="zh-CN" altLang="en-US"/>
              <a:pPr>
                <a:defRPr/>
              </a:pPr>
              <a:t>23/03/05</a:t>
            </a:fld>
            <a:endParaRPr lang="zh-CN" altLang="en-US"/>
          </a:p>
        </p:txBody>
      </p:sp>
      <p:sp>
        <p:nvSpPr>
          <p:cNvPr id="5" name="页脚占位符 4">
            <a:extLst>
              <a:ext uri="{FF2B5EF4-FFF2-40B4-BE49-F238E27FC236}">
                <a16:creationId xmlns:a16="http://schemas.microsoft.com/office/drawing/2014/main" id="{DD3DDA11-B270-C168-99B4-F6153ED68EA5}"/>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6" name="灯片编号占位符 5">
            <a:extLst>
              <a:ext uri="{FF2B5EF4-FFF2-40B4-BE49-F238E27FC236}">
                <a16:creationId xmlns:a16="http://schemas.microsoft.com/office/drawing/2014/main" id="{79B19E6B-FCC3-0BD0-FE6E-5DBB3AC1612C}"/>
              </a:ext>
            </a:extLst>
          </p:cNvPr>
          <p:cNvSpPr>
            <a:spLocks noGrp="1"/>
          </p:cNvSpPr>
          <p:nvPr>
            <p:ph type="sldNum" sz="quarter" idx="12"/>
          </p:nvPr>
        </p:nvSpPr>
        <p:spPr/>
        <p:txBody>
          <a:bodyPr/>
          <a:lstStyle>
            <a:lvl1pPr>
              <a:defRPr>
                <a:latin typeface="Arial" panose="020B0604020202020204" pitchFamily="34" charset="0"/>
              </a:defRPr>
            </a:lvl1pPr>
          </a:lstStyle>
          <a:p>
            <a:fld id="{93E9CF64-107A-4CAD-AB0B-5B0E98024DC3}" type="slidenum">
              <a:rPr lang="zh-CN" altLang="en-US"/>
              <a:pPr/>
              <a:t>‹#›</a:t>
            </a:fld>
            <a:endParaRPr lang="zh-CN" altLang="en-US"/>
          </a:p>
        </p:txBody>
      </p:sp>
    </p:spTree>
    <p:extLst>
      <p:ext uri="{BB962C8B-B14F-4D97-AF65-F5344CB8AC3E}">
        <p14:creationId xmlns:p14="http://schemas.microsoft.com/office/powerpoint/2010/main" val="5389754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标题 1"/>
          <p:cNvSpPr>
            <a:spLocks noGrp="1"/>
          </p:cNvSpPr>
          <p:nvPr>
            <p:ph type="title"/>
          </p:nvPr>
        </p:nvSpPr>
        <p:spPr>
          <a:xfrm>
            <a:off x="1575256" y="313611"/>
            <a:ext cx="4882703"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2" name="日期占位符 4">
            <a:extLst>
              <a:ext uri="{FF2B5EF4-FFF2-40B4-BE49-F238E27FC236}">
                <a16:creationId xmlns:a16="http://schemas.microsoft.com/office/drawing/2014/main" id="{7B776905-9EC6-FA04-4CC2-3E298D820B9C}"/>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3EF1329F-3986-4C04-A099-599EE8820FA9}" type="datetimeFigureOut">
              <a:rPr lang="zh-CN" altLang="en-US"/>
              <a:pPr>
                <a:defRPr/>
              </a:pPr>
              <a:t>23/03/05</a:t>
            </a:fld>
            <a:endParaRPr lang="zh-CN" altLang="en-US"/>
          </a:p>
        </p:txBody>
      </p:sp>
      <p:sp>
        <p:nvSpPr>
          <p:cNvPr id="5" name="页脚占位符 5">
            <a:extLst>
              <a:ext uri="{FF2B5EF4-FFF2-40B4-BE49-F238E27FC236}">
                <a16:creationId xmlns:a16="http://schemas.microsoft.com/office/drawing/2014/main" id="{DE3C5C1B-1371-CA63-0111-79746FB2128E}"/>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6" name="灯片编号占位符 6">
            <a:extLst>
              <a:ext uri="{FF2B5EF4-FFF2-40B4-BE49-F238E27FC236}">
                <a16:creationId xmlns:a16="http://schemas.microsoft.com/office/drawing/2014/main" id="{B8ED723A-7D0B-A05F-8F82-FF699C1AF329}"/>
              </a:ext>
            </a:extLst>
          </p:cNvPr>
          <p:cNvSpPr>
            <a:spLocks noGrp="1"/>
          </p:cNvSpPr>
          <p:nvPr>
            <p:ph type="sldNum" sz="quarter" idx="12"/>
          </p:nvPr>
        </p:nvSpPr>
        <p:spPr/>
        <p:txBody>
          <a:bodyPr/>
          <a:lstStyle>
            <a:lvl1pPr>
              <a:defRPr>
                <a:latin typeface="Arial" panose="020B0604020202020204" pitchFamily="34" charset="0"/>
              </a:defRPr>
            </a:lvl1pPr>
          </a:lstStyle>
          <a:p>
            <a:fld id="{40842F01-43E4-4C1A-BE07-7E4B269DC4B8}" type="slidenum">
              <a:rPr lang="zh-CN" altLang="en-US"/>
              <a:pPr/>
              <a:t>‹#›</a:t>
            </a:fld>
            <a:endParaRPr lang="zh-CN" altLang="en-US"/>
          </a:p>
        </p:txBody>
      </p:sp>
    </p:spTree>
    <p:extLst>
      <p:ext uri="{BB962C8B-B14F-4D97-AF65-F5344CB8AC3E}">
        <p14:creationId xmlns:p14="http://schemas.microsoft.com/office/powerpoint/2010/main" val="2153071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a:extLst>
              <a:ext uri="{FF2B5EF4-FFF2-40B4-BE49-F238E27FC236}">
                <a16:creationId xmlns:a16="http://schemas.microsoft.com/office/drawing/2014/main" id="{43850B47-A606-4B4B-A3D9-A302BBB97083}"/>
              </a:ext>
            </a:extLst>
          </p:cNvPr>
          <p:cNvSpPr>
            <a:spLocks noGrp="1"/>
          </p:cNvSpPr>
          <p:nvPr>
            <p:ph type="dt" sz="half" idx="10"/>
          </p:nvPr>
        </p:nvSpPr>
        <p:spPr/>
        <p:txBody>
          <a:bodyPr/>
          <a:lstStyle>
            <a:lvl1pPr>
              <a:defRPr/>
            </a:lvl1pPr>
          </a:lstStyle>
          <a:p>
            <a:pPr>
              <a:defRPr/>
            </a:pPr>
            <a:endParaRPr lang="en-US" altLang="zh-CN"/>
          </a:p>
        </p:txBody>
      </p:sp>
      <p:sp>
        <p:nvSpPr>
          <p:cNvPr id="3" name="页脚占位符 21">
            <a:extLst>
              <a:ext uri="{FF2B5EF4-FFF2-40B4-BE49-F238E27FC236}">
                <a16:creationId xmlns:a16="http://schemas.microsoft.com/office/drawing/2014/main" id="{1CF6E707-8C7C-40CC-97C5-964744D7A10F}"/>
              </a:ext>
            </a:extLst>
          </p:cNvPr>
          <p:cNvSpPr>
            <a:spLocks noGrp="1"/>
          </p:cNvSpPr>
          <p:nvPr>
            <p:ph type="ftr" sz="quarter" idx="11"/>
          </p:nvPr>
        </p:nvSpPr>
        <p:spPr/>
        <p:txBody>
          <a:bodyPr/>
          <a:lstStyle>
            <a:lvl1pPr>
              <a:defRPr/>
            </a:lvl1pPr>
          </a:lstStyle>
          <a:p>
            <a:pPr>
              <a:defRPr/>
            </a:pPr>
            <a:endParaRPr lang="en-US" altLang="zh-CN"/>
          </a:p>
        </p:txBody>
      </p:sp>
      <p:sp>
        <p:nvSpPr>
          <p:cNvPr id="4" name="灯片编号占位符 17">
            <a:extLst>
              <a:ext uri="{FF2B5EF4-FFF2-40B4-BE49-F238E27FC236}">
                <a16:creationId xmlns:a16="http://schemas.microsoft.com/office/drawing/2014/main" id="{C77673B8-2F81-4F37-96AE-96E39B8562FC}"/>
              </a:ext>
            </a:extLst>
          </p:cNvPr>
          <p:cNvSpPr>
            <a:spLocks noGrp="1"/>
          </p:cNvSpPr>
          <p:nvPr>
            <p:ph type="sldNum" sz="quarter" idx="12"/>
          </p:nvPr>
        </p:nvSpPr>
        <p:spPr/>
        <p:txBody>
          <a:bodyPr/>
          <a:lstStyle>
            <a:lvl1pPr>
              <a:defRPr/>
            </a:lvl1pPr>
          </a:lstStyle>
          <a:p>
            <a:pPr>
              <a:defRPr/>
            </a:pPr>
            <a:fld id="{FCA9DFA9-96B2-4CA1-9413-0B653E246A1D}" type="slidenum">
              <a:rPr lang="en-US" altLang="zh-CN"/>
              <a:pPr>
                <a:defRPr/>
              </a:pPr>
              <a:t>‹#›</a:t>
            </a:fld>
            <a:endParaRPr lang="en-US" altLang="zh-CN"/>
          </a:p>
        </p:txBody>
      </p:sp>
      <p:graphicFrame>
        <p:nvGraphicFramePr>
          <p:cNvPr id="5" name="对象 4"/>
          <p:cNvGraphicFramePr>
            <a:graphicFrameLocks noChangeAspect="1"/>
          </p:cNvGraphicFramePr>
          <p:nvPr userDrawn="1">
            <p:extLst>
              <p:ext uri="{D42A27DB-BD31-4B8C-83A1-F6EECF244321}">
                <p14:modId xmlns:p14="http://schemas.microsoft.com/office/powerpoint/2010/main" val="4042915692"/>
              </p:ext>
            </p:extLst>
          </p:nvPr>
        </p:nvGraphicFramePr>
        <p:xfrm>
          <a:off x="0" y="0"/>
          <a:ext cx="2987675" cy="581025"/>
        </p:xfrm>
        <a:graphic>
          <a:graphicData uri="http://schemas.openxmlformats.org/presentationml/2006/ole">
            <mc:AlternateContent xmlns:mc="http://schemas.openxmlformats.org/markup-compatibility/2006">
              <mc:Choice xmlns:v="urn:schemas-microsoft-com:vml" Requires="v">
                <p:oleObj name="CorelDRAW" r:id="rId2" imgW="2045072" imgH="398692" progId="CorelDraw.Graphic.21">
                  <p:embed/>
                </p:oleObj>
              </mc:Choice>
              <mc:Fallback>
                <p:oleObj name="CorelDRAW" r:id="rId2" imgW="2045072" imgH="398692" progId="CorelDraw.Graphic.21">
                  <p:embed/>
                  <p:pic>
                    <p:nvPicPr>
                      <p:cNvPr id="0"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9876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839564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2"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标题 1"/>
          <p:cNvSpPr>
            <a:spLocks noGrp="1"/>
          </p:cNvSpPr>
          <p:nvPr>
            <p:ph type="title"/>
          </p:nvPr>
        </p:nvSpPr>
        <p:spPr>
          <a:xfrm>
            <a:off x="1575256" y="313611"/>
            <a:ext cx="4882703"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2" name="日期占位符 6">
            <a:extLst>
              <a:ext uri="{FF2B5EF4-FFF2-40B4-BE49-F238E27FC236}">
                <a16:creationId xmlns:a16="http://schemas.microsoft.com/office/drawing/2014/main" id="{74D8ABFF-4F12-9499-C97F-B3C5EAF73A87}"/>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84D4C87A-4346-4F84-98F0-D9A51975CA1D}" type="datetimeFigureOut">
              <a:rPr lang="zh-CN" altLang="en-US"/>
              <a:pPr>
                <a:defRPr/>
              </a:pPr>
              <a:t>23/03/05</a:t>
            </a:fld>
            <a:endParaRPr lang="zh-CN" altLang="en-US"/>
          </a:p>
        </p:txBody>
      </p:sp>
      <p:sp>
        <p:nvSpPr>
          <p:cNvPr id="7" name="页脚占位符 7">
            <a:extLst>
              <a:ext uri="{FF2B5EF4-FFF2-40B4-BE49-F238E27FC236}">
                <a16:creationId xmlns:a16="http://schemas.microsoft.com/office/drawing/2014/main" id="{D3D63CC2-8F0D-1B10-0F16-DE2532E0EA9B}"/>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8" name="灯片编号占位符 8">
            <a:extLst>
              <a:ext uri="{FF2B5EF4-FFF2-40B4-BE49-F238E27FC236}">
                <a16:creationId xmlns:a16="http://schemas.microsoft.com/office/drawing/2014/main" id="{D49A5BDD-ADA6-0AC8-6EEC-42587DADD9A0}"/>
              </a:ext>
            </a:extLst>
          </p:cNvPr>
          <p:cNvSpPr>
            <a:spLocks noGrp="1"/>
          </p:cNvSpPr>
          <p:nvPr>
            <p:ph type="sldNum" sz="quarter" idx="12"/>
          </p:nvPr>
        </p:nvSpPr>
        <p:spPr/>
        <p:txBody>
          <a:bodyPr/>
          <a:lstStyle>
            <a:lvl1pPr>
              <a:defRPr>
                <a:latin typeface="Arial" panose="020B0604020202020204" pitchFamily="34" charset="0"/>
              </a:defRPr>
            </a:lvl1pPr>
          </a:lstStyle>
          <a:p>
            <a:fld id="{E474183D-632E-4B15-9367-AC2854267650}" type="slidenum">
              <a:rPr lang="zh-CN" altLang="en-US"/>
              <a:pPr/>
              <a:t>‹#›</a:t>
            </a:fld>
            <a:endParaRPr lang="zh-CN" altLang="en-US"/>
          </a:p>
        </p:txBody>
      </p:sp>
    </p:spTree>
    <p:extLst>
      <p:ext uri="{BB962C8B-B14F-4D97-AF65-F5344CB8AC3E}">
        <p14:creationId xmlns:p14="http://schemas.microsoft.com/office/powerpoint/2010/main" val="12741178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1"/>
          <p:cNvSpPr>
            <a:spLocks noGrp="1"/>
          </p:cNvSpPr>
          <p:nvPr>
            <p:ph type="title"/>
          </p:nvPr>
        </p:nvSpPr>
        <p:spPr>
          <a:xfrm>
            <a:off x="1575256" y="313611"/>
            <a:ext cx="4882703"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2" name="日期占位符 2">
            <a:extLst>
              <a:ext uri="{FF2B5EF4-FFF2-40B4-BE49-F238E27FC236}">
                <a16:creationId xmlns:a16="http://schemas.microsoft.com/office/drawing/2014/main" id="{D67B800E-8087-9CE1-DC63-744FD46DC83E}"/>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1F5C5A67-21A9-4330-9749-B771ACB932CD}" type="datetimeFigureOut">
              <a:rPr lang="zh-CN" altLang="en-US"/>
              <a:pPr>
                <a:defRPr/>
              </a:pPr>
              <a:t>23/03/05</a:t>
            </a:fld>
            <a:endParaRPr lang="zh-CN" altLang="en-US"/>
          </a:p>
        </p:txBody>
      </p:sp>
      <p:sp>
        <p:nvSpPr>
          <p:cNvPr id="3" name="页脚占位符 3">
            <a:extLst>
              <a:ext uri="{FF2B5EF4-FFF2-40B4-BE49-F238E27FC236}">
                <a16:creationId xmlns:a16="http://schemas.microsoft.com/office/drawing/2014/main" id="{91F6EFA5-3F76-387D-1D32-14608ED2B71F}"/>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4" name="灯片编号占位符 4">
            <a:extLst>
              <a:ext uri="{FF2B5EF4-FFF2-40B4-BE49-F238E27FC236}">
                <a16:creationId xmlns:a16="http://schemas.microsoft.com/office/drawing/2014/main" id="{7459D0DB-526B-4029-1ACB-A9FE47E9B88F}"/>
              </a:ext>
            </a:extLst>
          </p:cNvPr>
          <p:cNvSpPr>
            <a:spLocks noGrp="1"/>
          </p:cNvSpPr>
          <p:nvPr>
            <p:ph type="sldNum" sz="quarter" idx="12"/>
          </p:nvPr>
        </p:nvSpPr>
        <p:spPr/>
        <p:txBody>
          <a:bodyPr/>
          <a:lstStyle>
            <a:lvl1pPr>
              <a:defRPr>
                <a:latin typeface="Arial" panose="020B0604020202020204" pitchFamily="34" charset="0"/>
              </a:defRPr>
            </a:lvl1pPr>
          </a:lstStyle>
          <a:p>
            <a:fld id="{383F769F-B594-400A-AE4A-F196A109342B}" type="slidenum">
              <a:rPr lang="zh-CN" altLang="en-US"/>
              <a:pPr/>
              <a:t>‹#›</a:t>
            </a:fld>
            <a:endParaRPr lang="zh-CN" altLang="en-US"/>
          </a:p>
        </p:txBody>
      </p:sp>
    </p:spTree>
    <p:extLst>
      <p:ext uri="{BB962C8B-B14F-4D97-AF65-F5344CB8AC3E}">
        <p14:creationId xmlns:p14="http://schemas.microsoft.com/office/powerpoint/2010/main" val="34900279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8">
            <a:extLst>
              <a:ext uri="{FF2B5EF4-FFF2-40B4-BE49-F238E27FC236}">
                <a16:creationId xmlns:a16="http://schemas.microsoft.com/office/drawing/2014/main" id="{989C969B-6EA2-7D73-B416-2E12D978B2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9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a:extLst>
              <a:ext uri="{FF2B5EF4-FFF2-40B4-BE49-F238E27FC236}">
                <a16:creationId xmlns:a16="http://schemas.microsoft.com/office/drawing/2014/main" id="{BEDE0DA9-D38B-F46D-0A2A-F3C261787E7E}"/>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7185802A-5876-4BE7-BD3F-F900BDC4E5EE}" type="datetimeFigureOut">
              <a:rPr lang="zh-CN" altLang="en-US"/>
              <a:pPr>
                <a:defRPr/>
              </a:pPr>
              <a:t>23/03/05</a:t>
            </a:fld>
            <a:endParaRPr lang="zh-CN" altLang="en-US"/>
          </a:p>
        </p:txBody>
      </p:sp>
      <p:sp>
        <p:nvSpPr>
          <p:cNvPr id="4" name="页脚占位符 2">
            <a:extLst>
              <a:ext uri="{FF2B5EF4-FFF2-40B4-BE49-F238E27FC236}">
                <a16:creationId xmlns:a16="http://schemas.microsoft.com/office/drawing/2014/main" id="{8ED4AF69-1CDB-D7DA-F843-5D5BFBD1ABE3}"/>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5" name="灯片编号占位符 3">
            <a:extLst>
              <a:ext uri="{FF2B5EF4-FFF2-40B4-BE49-F238E27FC236}">
                <a16:creationId xmlns:a16="http://schemas.microsoft.com/office/drawing/2014/main" id="{5EDC546D-0517-1059-83F0-A91E1147408D}"/>
              </a:ext>
            </a:extLst>
          </p:cNvPr>
          <p:cNvSpPr>
            <a:spLocks noGrp="1"/>
          </p:cNvSpPr>
          <p:nvPr>
            <p:ph type="sldNum" sz="quarter" idx="12"/>
          </p:nvPr>
        </p:nvSpPr>
        <p:spPr/>
        <p:txBody>
          <a:bodyPr/>
          <a:lstStyle>
            <a:lvl1pPr>
              <a:defRPr>
                <a:latin typeface="Arial" panose="020B0604020202020204" pitchFamily="34" charset="0"/>
              </a:defRPr>
            </a:lvl1pPr>
          </a:lstStyle>
          <a:p>
            <a:fld id="{B78E4C08-7B03-40C2-BE6E-F90F4CA73E4D}" type="slidenum">
              <a:rPr lang="zh-CN" altLang="en-US"/>
              <a:pPr/>
              <a:t>‹#›</a:t>
            </a:fld>
            <a:endParaRPr lang="zh-CN" altLang="en-US"/>
          </a:p>
        </p:txBody>
      </p:sp>
    </p:spTree>
    <p:extLst>
      <p:ext uri="{BB962C8B-B14F-4D97-AF65-F5344CB8AC3E}">
        <p14:creationId xmlns:p14="http://schemas.microsoft.com/office/powerpoint/2010/main" val="6763746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5384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4954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5964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8">
            <a:extLst>
              <a:ext uri="{FF2B5EF4-FFF2-40B4-BE49-F238E27FC236}">
                <a16:creationId xmlns:a16="http://schemas.microsoft.com/office/drawing/2014/main" id="{5A56F0E1-D39C-5FFA-6F62-6B83A14EDED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3" y="173038"/>
            <a:ext cx="9144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1143000" y="1597016"/>
            <a:ext cx="6858000" cy="1912983"/>
          </a:xfr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5" name="日期占位符 3">
            <a:extLst>
              <a:ext uri="{FF2B5EF4-FFF2-40B4-BE49-F238E27FC236}">
                <a16:creationId xmlns:a16="http://schemas.microsoft.com/office/drawing/2014/main" id="{F168D94B-3CF4-FF97-F888-78F4E9411D6E}"/>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E941710C-ABC2-4667-B25D-117201EE1FD7}" type="datetimeFigureOut">
              <a:rPr lang="zh-CN" altLang="en-US"/>
              <a:pPr>
                <a:defRPr/>
              </a:pPr>
              <a:t>23/03/05</a:t>
            </a:fld>
            <a:endParaRPr lang="zh-CN" altLang="en-US"/>
          </a:p>
        </p:txBody>
      </p:sp>
      <p:sp>
        <p:nvSpPr>
          <p:cNvPr id="6" name="页脚占位符 4">
            <a:extLst>
              <a:ext uri="{FF2B5EF4-FFF2-40B4-BE49-F238E27FC236}">
                <a16:creationId xmlns:a16="http://schemas.microsoft.com/office/drawing/2014/main" id="{A9A488BF-F48E-E9B4-E438-A30E3CD63602}"/>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7" name="灯片编号占位符 5">
            <a:extLst>
              <a:ext uri="{FF2B5EF4-FFF2-40B4-BE49-F238E27FC236}">
                <a16:creationId xmlns:a16="http://schemas.microsoft.com/office/drawing/2014/main" id="{3BCBB91D-CA8D-BEFD-1D67-9D98E8F8BD2D}"/>
              </a:ext>
            </a:extLst>
          </p:cNvPr>
          <p:cNvSpPr>
            <a:spLocks noGrp="1"/>
          </p:cNvSpPr>
          <p:nvPr>
            <p:ph type="sldNum" sz="quarter" idx="12"/>
          </p:nvPr>
        </p:nvSpPr>
        <p:spPr/>
        <p:txBody>
          <a:bodyPr/>
          <a:lstStyle>
            <a:lvl1pPr>
              <a:defRPr>
                <a:latin typeface="Arial" panose="020B0604020202020204" pitchFamily="34" charset="0"/>
              </a:defRPr>
            </a:lvl1pPr>
          </a:lstStyle>
          <a:p>
            <a:fld id="{7DBF578F-BCFC-46F7-940D-212B9361D376}" type="slidenum">
              <a:rPr lang="zh-CN" altLang="en-US"/>
              <a:pPr/>
              <a:t>‹#›</a:t>
            </a:fld>
            <a:endParaRPr lang="zh-CN" altLang="en-US"/>
          </a:p>
        </p:txBody>
      </p:sp>
    </p:spTree>
    <p:extLst>
      <p:ext uri="{BB962C8B-B14F-4D97-AF65-F5344CB8AC3E}">
        <p14:creationId xmlns:p14="http://schemas.microsoft.com/office/powerpoint/2010/main" val="26429767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75265" y="313611"/>
            <a:ext cx="4882703" cy="652306"/>
          </a:xfrm>
        </p:spPr>
        <p:txBody>
          <a:bodyPr>
            <a:normAutofit/>
          </a:bodyPr>
          <a:lstStyle>
            <a:lvl1pPr>
              <a:defRPr sz="3200">
                <a:solidFill>
                  <a:srgbClr val="1353A2"/>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379A274-EBFC-2625-377F-6151961C2878}"/>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18CB89BB-5CB1-453D-976D-38D933F1B7FB}" type="datetimeFigureOut">
              <a:rPr lang="zh-CN" altLang="en-US"/>
              <a:pPr>
                <a:defRPr/>
              </a:pPr>
              <a:t>23/03/05</a:t>
            </a:fld>
            <a:endParaRPr lang="zh-CN" altLang="en-US"/>
          </a:p>
        </p:txBody>
      </p:sp>
      <p:sp>
        <p:nvSpPr>
          <p:cNvPr id="5" name="页脚占位符 4">
            <a:extLst>
              <a:ext uri="{FF2B5EF4-FFF2-40B4-BE49-F238E27FC236}">
                <a16:creationId xmlns:a16="http://schemas.microsoft.com/office/drawing/2014/main" id="{076978F6-F6E3-D096-C9F5-36D4540FAD71}"/>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6" name="灯片编号占位符 5">
            <a:extLst>
              <a:ext uri="{FF2B5EF4-FFF2-40B4-BE49-F238E27FC236}">
                <a16:creationId xmlns:a16="http://schemas.microsoft.com/office/drawing/2014/main" id="{61B34194-5F4E-1945-0B20-639F552D405F}"/>
              </a:ext>
            </a:extLst>
          </p:cNvPr>
          <p:cNvSpPr>
            <a:spLocks noGrp="1"/>
          </p:cNvSpPr>
          <p:nvPr>
            <p:ph type="sldNum" sz="quarter" idx="12"/>
          </p:nvPr>
        </p:nvSpPr>
        <p:spPr/>
        <p:txBody>
          <a:bodyPr/>
          <a:lstStyle>
            <a:lvl1pPr>
              <a:defRPr>
                <a:latin typeface="Arial" panose="020B0604020202020204" pitchFamily="34" charset="0"/>
              </a:defRPr>
            </a:lvl1pPr>
          </a:lstStyle>
          <a:p>
            <a:fld id="{1DA342F1-AD5B-4EC8-8C3F-6756C91CAF50}" type="slidenum">
              <a:rPr lang="zh-CN" altLang="en-US"/>
              <a:pPr/>
              <a:t>‹#›</a:t>
            </a:fld>
            <a:endParaRPr lang="zh-CN" altLang="en-US"/>
          </a:p>
        </p:txBody>
      </p:sp>
    </p:spTree>
    <p:extLst>
      <p:ext uri="{BB962C8B-B14F-4D97-AF65-F5344CB8AC3E}">
        <p14:creationId xmlns:p14="http://schemas.microsoft.com/office/powerpoint/2010/main" val="20381191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75"/>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500"/>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7779369-91B0-6081-39FF-60BFACDE491B}"/>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2E28974A-E336-44EE-8690-94BA0C1598B7}" type="datetimeFigureOut">
              <a:rPr lang="zh-CN" altLang="en-US"/>
              <a:pPr>
                <a:defRPr/>
              </a:pPr>
              <a:t>23/03/05</a:t>
            </a:fld>
            <a:endParaRPr lang="zh-CN" altLang="en-US"/>
          </a:p>
        </p:txBody>
      </p:sp>
      <p:sp>
        <p:nvSpPr>
          <p:cNvPr id="5" name="页脚占位符 4">
            <a:extLst>
              <a:ext uri="{FF2B5EF4-FFF2-40B4-BE49-F238E27FC236}">
                <a16:creationId xmlns:a16="http://schemas.microsoft.com/office/drawing/2014/main" id="{2EE9700A-71F5-2117-69E3-892A1A1CDA1D}"/>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6" name="灯片编号占位符 5">
            <a:extLst>
              <a:ext uri="{FF2B5EF4-FFF2-40B4-BE49-F238E27FC236}">
                <a16:creationId xmlns:a16="http://schemas.microsoft.com/office/drawing/2014/main" id="{DDD14D54-3845-8834-3408-9B00CB41A089}"/>
              </a:ext>
            </a:extLst>
          </p:cNvPr>
          <p:cNvSpPr>
            <a:spLocks noGrp="1"/>
          </p:cNvSpPr>
          <p:nvPr>
            <p:ph type="sldNum" sz="quarter" idx="12"/>
          </p:nvPr>
        </p:nvSpPr>
        <p:spPr/>
        <p:txBody>
          <a:bodyPr/>
          <a:lstStyle>
            <a:lvl1pPr>
              <a:defRPr>
                <a:latin typeface="Arial" panose="020B0604020202020204" pitchFamily="34" charset="0"/>
              </a:defRPr>
            </a:lvl1pPr>
          </a:lstStyle>
          <a:p>
            <a:fld id="{B2A6298C-1D25-4E58-A280-6EA3686D790B}" type="slidenum">
              <a:rPr lang="zh-CN" altLang="en-US"/>
              <a:pPr/>
              <a:t>‹#›</a:t>
            </a:fld>
            <a:endParaRPr lang="zh-CN" altLang="en-US"/>
          </a:p>
        </p:txBody>
      </p:sp>
    </p:spTree>
    <p:extLst>
      <p:ext uri="{BB962C8B-B14F-4D97-AF65-F5344CB8AC3E}">
        <p14:creationId xmlns:p14="http://schemas.microsoft.com/office/powerpoint/2010/main" val="8436524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标题 1"/>
          <p:cNvSpPr>
            <a:spLocks noGrp="1"/>
          </p:cNvSpPr>
          <p:nvPr>
            <p:ph type="title"/>
          </p:nvPr>
        </p:nvSpPr>
        <p:spPr>
          <a:xfrm>
            <a:off x="1575265" y="313611"/>
            <a:ext cx="4882703"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2" name="日期占位符 4">
            <a:extLst>
              <a:ext uri="{FF2B5EF4-FFF2-40B4-BE49-F238E27FC236}">
                <a16:creationId xmlns:a16="http://schemas.microsoft.com/office/drawing/2014/main" id="{8B1530BD-C365-16D4-E80B-02C100B849F5}"/>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87BCA83E-4EBE-40CE-B1D2-324C1C2B53DD}" type="datetimeFigureOut">
              <a:rPr lang="zh-CN" altLang="en-US"/>
              <a:pPr>
                <a:defRPr/>
              </a:pPr>
              <a:t>23/03/05</a:t>
            </a:fld>
            <a:endParaRPr lang="zh-CN" altLang="en-US"/>
          </a:p>
        </p:txBody>
      </p:sp>
      <p:sp>
        <p:nvSpPr>
          <p:cNvPr id="5" name="页脚占位符 5">
            <a:extLst>
              <a:ext uri="{FF2B5EF4-FFF2-40B4-BE49-F238E27FC236}">
                <a16:creationId xmlns:a16="http://schemas.microsoft.com/office/drawing/2014/main" id="{79B6F64C-E2EE-C58D-1AF5-59618148C473}"/>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6" name="灯片编号占位符 6">
            <a:extLst>
              <a:ext uri="{FF2B5EF4-FFF2-40B4-BE49-F238E27FC236}">
                <a16:creationId xmlns:a16="http://schemas.microsoft.com/office/drawing/2014/main" id="{822A0DCA-20E1-925D-9E24-EDFC3EF79A24}"/>
              </a:ext>
            </a:extLst>
          </p:cNvPr>
          <p:cNvSpPr>
            <a:spLocks noGrp="1"/>
          </p:cNvSpPr>
          <p:nvPr>
            <p:ph type="sldNum" sz="quarter" idx="12"/>
          </p:nvPr>
        </p:nvSpPr>
        <p:spPr/>
        <p:txBody>
          <a:bodyPr/>
          <a:lstStyle>
            <a:lvl1pPr>
              <a:defRPr>
                <a:latin typeface="Arial" panose="020B0604020202020204" pitchFamily="34" charset="0"/>
              </a:defRPr>
            </a:lvl1pPr>
          </a:lstStyle>
          <a:p>
            <a:fld id="{1AD92DEB-76BB-441C-A600-836668BFAF25}" type="slidenum">
              <a:rPr lang="zh-CN" altLang="en-US"/>
              <a:pPr/>
              <a:t>‹#›</a:t>
            </a:fld>
            <a:endParaRPr lang="zh-CN" altLang="en-US"/>
          </a:p>
        </p:txBody>
      </p:sp>
    </p:spTree>
    <p:extLst>
      <p:ext uri="{BB962C8B-B14F-4D97-AF65-F5344CB8AC3E}">
        <p14:creationId xmlns:p14="http://schemas.microsoft.com/office/powerpoint/2010/main" val="1372572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zh-CN" altLang="en-US"/>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zh-CN" altLang="en-US"/>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a:extLst>
              <a:ext uri="{FF2B5EF4-FFF2-40B4-BE49-F238E27FC236}">
                <a16:creationId xmlns:a16="http://schemas.microsoft.com/office/drawing/2014/main" id="{56BE512F-CCA0-4A20-B767-D034E8480F0A}"/>
              </a:ext>
            </a:extLst>
          </p:cNvPr>
          <p:cNvSpPr>
            <a:spLocks noGrp="1"/>
          </p:cNvSpPr>
          <p:nvPr>
            <p:ph type="dt" sz="half" idx="10"/>
          </p:nvPr>
        </p:nvSpPr>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F38CD34B-91C9-43B6-8708-EBC4286B5E12}"/>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2D46C596-377B-40E6-8F43-849F7D9A76E3}"/>
              </a:ext>
            </a:extLst>
          </p:cNvPr>
          <p:cNvSpPr>
            <a:spLocks noGrp="1"/>
          </p:cNvSpPr>
          <p:nvPr>
            <p:ph type="sldNum" sz="quarter" idx="12"/>
          </p:nvPr>
        </p:nvSpPr>
        <p:spPr/>
        <p:txBody>
          <a:bodyPr/>
          <a:lstStyle>
            <a:lvl1pPr>
              <a:defRPr/>
            </a:lvl1pPr>
          </a:lstStyle>
          <a:p>
            <a:pPr>
              <a:defRPr/>
            </a:pPr>
            <a:fld id="{1EECBEDA-5E44-4D5F-9EEE-50156D7FCCF5}" type="slidenum">
              <a:rPr lang="en-US" altLang="zh-CN"/>
              <a:pPr>
                <a:defRPr/>
              </a:pPr>
              <a:t>‹#›</a:t>
            </a:fld>
            <a:endParaRPr lang="en-US" altLang="zh-CN"/>
          </a:p>
        </p:txBody>
      </p:sp>
      <p:graphicFrame>
        <p:nvGraphicFramePr>
          <p:cNvPr id="8" name="对象 7"/>
          <p:cNvGraphicFramePr>
            <a:graphicFrameLocks noChangeAspect="1"/>
          </p:cNvGraphicFramePr>
          <p:nvPr userDrawn="1">
            <p:extLst>
              <p:ext uri="{D42A27DB-BD31-4B8C-83A1-F6EECF244321}">
                <p14:modId xmlns:p14="http://schemas.microsoft.com/office/powerpoint/2010/main" val="4042915692"/>
              </p:ext>
            </p:extLst>
          </p:nvPr>
        </p:nvGraphicFramePr>
        <p:xfrm>
          <a:off x="0" y="0"/>
          <a:ext cx="2987675" cy="581025"/>
        </p:xfrm>
        <a:graphic>
          <a:graphicData uri="http://schemas.openxmlformats.org/presentationml/2006/ole">
            <mc:AlternateContent xmlns:mc="http://schemas.openxmlformats.org/markup-compatibility/2006">
              <mc:Choice xmlns:v="urn:schemas-microsoft-com:vml" Requires="v">
                <p:oleObj name="CorelDRAW" r:id="rId3" imgW="2045072" imgH="398692" progId="CorelDraw.Graphic.21">
                  <p:embed/>
                </p:oleObj>
              </mc:Choice>
              <mc:Fallback>
                <p:oleObj name="CorelDRAW" r:id="rId3" imgW="2045072" imgH="398692" progId="CorelDraw.Graphic.21">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9876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7053421"/>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2"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标题 1"/>
          <p:cNvSpPr>
            <a:spLocks noGrp="1"/>
          </p:cNvSpPr>
          <p:nvPr>
            <p:ph type="title"/>
          </p:nvPr>
        </p:nvSpPr>
        <p:spPr>
          <a:xfrm>
            <a:off x="1575265" y="313611"/>
            <a:ext cx="4882703"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2" name="日期占位符 6">
            <a:extLst>
              <a:ext uri="{FF2B5EF4-FFF2-40B4-BE49-F238E27FC236}">
                <a16:creationId xmlns:a16="http://schemas.microsoft.com/office/drawing/2014/main" id="{A8A1A88D-C5F3-6A16-EDB8-6674336D3367}"/>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17AE032B-3173-4E77-BEA0-481A62D40A87}" type="datetimeFigureOut">
              <a:rPr lang="zh-CN" altLang="en-US"/>
              <a:pPr>
                <a:defRPr/>
              </a:pPr>
              <a:t>23/03/05</a:t>
            </a:fld>
            <a:endParaRPr lang="zh-CN" altLang="en-US"/>
          </a:p>
        </p:txBody>
      </p:sp>
      <p:sp>
        <p:nvSpPr>
          <p:cNvPr id="7" name="页脚占位符 7">
            <a:extLst>
              <a:ext uri="{FF2B5EF4-FFF2-40B4-BE49-F238E27FC236}">
                <a16:creationId xmlns:a16="http://schemas.microsoft.com/office/drawing/2014/main" id="{FE8F57E3-6F4E-8FD4-86CD-C2E04DFB1A2A}"/>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8" name="灯片编号占位符 8">
            <a:extLst>
              <a:ext uri="{FF2B5EF4-FFF2-40B4-BE49-F238E27FC236}">
                <a16:creationId xmlns:a16="http://schemas.microsoft.com/office/drawing/2014/main" id="{1E6D8799-A878-3A6B-4BAB-025CCC4EF856}"/>
              </a:ext>
            </a:extLst>
          </p:cNvPr>
          <p:cNvSpPr>
            <a:spLocks noGrp="1"/>
          </p:cNvSpPr>
          <p:nvPr>
            <p:ph type="sldNum" sz="quarter" idx="12"/>
          </p:nvPr>
        </p:nvSpPr>
        <p:spPr/>
        <p:txBody>
          <a:bodyPr/>
          <a:lstStyle>
            <a:lvl1pPr>
              <a:defRPr>
                <a:latin typeface="Arial" panose="020B0604020202020204" pitchFamily="34" charset="0"/>
              </a:defRPr>
            </a:lvl1pPr>
          </a:lstStyle>
          <a:p>
            <a:fld id="{9307ECA8-98E8-4B77-82B5-EB533478008F}" type="slidenum">
              <a:rPr lang="zh-CN" altLang="en-US"/>
              <a:pPr/>
              <a:t>‹#›</a:t>
            </a:fld>
            <a:endParaRPr lang="zh-CN" altLang="en-US"/>
          </a:p>
        </p:txBody>
      </p:sp>
    </p:spTree>
    <p:extLst>
      <p:ext uri="{BB962C8B-B14F-4D97-AF65-F5344CB8AC3E}">
        <p14:creationId xmlns:p14="http://schemas.microsoft.com/office/powerpoint/2010/main" val="11352785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1"/>
          <p:cNvSpPr>
            <a:spLocks noGrp="1"/>
          </p:cNvSpPr>
          <p:nvPr>
            <p:ph type="title"/>
          </p:nvPr>
        </p:nvSpPr>
        <p:spPr>
          <a:xfrm>
            <a:off x="1575265" y="313611"/>
            <a:ext cx="4882703"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2" name="日期占位符 2">
            <a:extLst>
              <a:ext uri="{FF2B5EF4-FFF2-40B4-BE49-F238E27FC236}">
                <a16:creationId xmlns:a16="http://schemas.microsoft.com/office/drawing/2014/main" id="{1791C8A9-A021-831E-A3BE-FFB2A515866E}"/>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ED7F05F2-49D9-4C3D-B196-B28BA58D7282}" type="datetimeFigureOut">
              <a:rPr lang="zh-CN" altLang="en-US"/>
              <a:pPr>
                <a:defRPr/>
              </a:pPr>
              <a:t>23/03/05</a:t>
            </a:fld>
            <a:endParaRPr lang="zh-CN" altLang="en-US"/>
          </a:p>
        </p:txBody>
      </p:sp>
      <p:sp>
        <p:nvSpPr>
          <p:cNvPr id="3" name="页脚占位符 3">
            <a:extLst>
              <a:ext uri="{FF2B5EF4-FFF2-40B4-BE49-F238E27FC236}">
                <a16:creationId xmlns:a16="http://schemas.microsoft.com/office/drawing/2014/main" id="{DDDB80CF-6FB8-9089-A5D3-0E3EB11E7286}"/>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4" name="灯片编号占位符 4">
            <a:extLst>
              <a:ext uri="{FF2B5EF4-FFF2-40B4-BE49-F238E27FC236}">
                <a16:creationId xmlns:a16="http://schemas.microsoft.com/office/drawing/2014/main" id="{34A87486-85B9-2385-B138-085884484CBD}"/>
              </a:ext>
            </a:extLst>
          </p:cNvPr>
          <p:cNvSpPr>
            <a:spLocks noGrp="1"/>
          </p:cNvSpPr>
          <p:nvPr>
            <p:ph type="sldNum" sz="quarter" idx="12"/>
          </p:nvPr>
        </p:nvSpPr>
        <p:spPr/>
        <p:txBody>
          <a:bodyPr/>
          <a:lstStyle>
            <a:lvl1pPr>
              <a:defRPr>
                <a:latin typeface="Arial" panose="020B0604020202020204" pitchFamily="34" charset="0"/>
              </a:defRPr>
            </a:lvl1pPr>
          </a:lstStyle>
          <a:p>
            <a:fld id="{3B1B0FD5-12A5-4A19-9EB3-589DBFE693E6}" type="slidenum">
              <a:rPr lang="zh-CN" altLang="en-US"/>
              <a:pPr/>
              <a:t>‹#›</a:t>
            </a:fld>
            <a:endParaRPr lang="zh-CN" altLang="en-US"/>
          </a:p>
        </p:txBody>
      </p:sp>
    </p:spTree>
    <p:extLst>
      <p:ext uri="{BB962C8B-B14F-4D97-AF65-F5344CB8AC3E}">
        <p14:creationId xmlns:p14="http://schemas.microsoft.com/office/powerpoint/2010/main" val="177533472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8">
            <a:extLst>
              <a:ext uri="{FF2B5EF4-FFF2-40B4-BE49-F238E27FC236}">
                <a16:creationId xmlns:a16="http://schemas.microsoft.com/office/drawing/2014/main" id="{0B5E9410-8875-0F78-F727-0EF571069A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9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a:extLst>
              <a:ext uri="{FF2B5EF4-FFF2-40B4-BE49-F238E27FC236}">
                <a16:creationId xmlns:a16="http://schemas.microsoft.com/office/drawing/2014/main" id="{EC785F2F-2621-DE1C-A437-54555C5C6346}"/>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D7AF9BC4-7086-4F93-AD6C-7E67F2871C16}" type="datetimeFigureOut">
              <a:rPr lang="zh-CN" altLang="en-US"/>
              <a:pPr>
                <a:defRPr/>
              </a:pPr>
              <a:t>23/03/05</a:t>
            </a:fld>
            <a:endParaRPr lang="zh-CN" altLang="en-US"/>
          </a:p>
        </p:txBody>
      </p:sp>
      <p:sp>
        <p:nvSpPr>
          <p:cNvPr id="4" name="页脚占位符 2">
            <a:extLst>
              <a:ext uri="{FF2B5EF4-FFF2-40B4-BE49-F238E27FC236}">
                <a16:creationId xmlns:a16="http://schemas.microsoft.com/office/drawing/2014/main" id="{A6566937-6ECE-0647-D308-4122F4E32543}"/>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5" name="灯片编号占位符 3">
            <a:extLst>
              <a:ext uri="{FF2B5EF4-FFF2-40B4-BE49-F238E27FC236}">
                <a16:creationId xmlns:a16="http://schemas.microsoft.com/office/drawing/2014/main" id="{48E5A13F-65E1-6F5E-1D8B-A7ACD6B3B2F0}"/>
              </a:ext>
            </a:extLst>
          </p:cNvPr>
          <p:cNvSpPr>
            <a:spLocks noGrp="1"/>
          </p:cNvSpPr>
          <p:nvPr>
            <p:ph type="sldNum" sz="quarter" idx="12"/>
          </p:nvPr>
        </p:nvSpPr>
        <p:spPr/>
        <p:txBody>
          <a:bodyPr/>
          <a:lstStyle>
            <a:lvl1pPr>
              <a:defRPr>
                <a:latin typeface="Arial" panose="020B0604020202020204" pitchFamily="34" charset="0"/>
              </a:defRPr>
            </a:lvl1pPr>
          </a:lstStyle>
          <a:p>
            <a:fld id="{9FEA89CC-A530-40FD-B5F8-19C450DB2646}" type="slidenum">
              <a:rPr lang="zh-CN" altLang="en-US"/>
              <a:pPr/>
              <a:t>‹#›</a:t>
            </a:fld>
            <a:endParaRPr lang="zh-CN" altLang="en-US"/>
          </a:p>
        </p:txBody>
      </p:sp>
    </p:spTree>
    <p:extLst>
      <p:ext uri="{BB962C8B-B14F-4D97-AF65-F5344CB8AC3E}">
        <p14:creationId xmlns:p14="http://schemas.microsoft.com/office/powerpoint/2010/main" val="16423936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3075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732069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017821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51751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8">
            <a:extLst>
              <a:ext uri="{FF2B5EF4-FFF2-40B4-BE49-F238E27FC236}">
                <a16:creationId xmlns:a16="http://schemas.microsoft.com/office/drawing/2014/main" id="{8D6267D6-384C-30F7-5D19-F7E1A871A2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3" y="173038"/>
            <a:ext cx="9144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1143000" y="1596990"/>
            <a:ext cx="6858000" cy="1912983"/>
          </a:xfr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5" name="日期占位符 3">
            <a:extLst>
              <a:ext uri="{FF2B5EF4-FFF2-40B4-BE49-F238E27FC236}">
                <a16:creationId xmlns:a16="http://schemas.microsoft.com/office/drawing/2014/main" id="{48631985-B7E6-7B60-6A74-13EDB5015FF9}"/>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5D43F1A5-9363-4DB4-AD80-520FF70E422B}" type="datetimeFigureOut">
              <a:rPr lang="zh-CN" altLang="en-US"/>
              <a:pPr>
                <a:defRPr/>
              </a:pPr>
              <a:t>23/03/05</a:t>
            </a:fld>
            <a:endParaRPr lang="zh-CN" altLang="en-US"/>
          </a:p>
        </p:txBody>
      </p:sp>
      <p:sp>
        <p:nvSpPr>
          <p:cNvPr id="6" name="页脚占位符 4">
            <a:extLst>
              <a:ext uri="{FF2B5EF4-FFF2-40B4-BE49-F238E27FC236}">
                <a16:creationId xmlns:a16="http://schemas.microsoft.com/office/drawing/2014/main" id="{8D5D3A6D-14DE-71AA-5432-0EF3B542C7B2}"/>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7" name="灯片编号占位符 5">
            <a:extLst>
              <a:ext uri="{FF2B5EF4-FFF2-40B4-BE49-F238E27FC236}">
                <a16:creationId xmlns:a16="http://schemas.microsoft.com/office/drawing/2014/main" id="{B9C6B8B6-29D7-FCA5-C607-FDE3A143B053}"/>
              </a:ext>
            </a:extLst>
          </p:cNvPr>
          <p:cNvSpPr>
            <a:spLocks noGrp="1"/>
          </p:cNvSpPr>
          <p:nvPr>
            <p:ph type="sldNum" sz="quarter" idx="12"/>
          </p:nvPr>
        </p:nvSpPr>
        <p:spPr/>
        <p:txBody>
          <a:bodyPr/>
          <a:lstStyle>
            <a:lvl1pPr>
              <a:defRPr>
                <a:latin typeface="Arial" panose="020B0604020202020204" pitchFamily="34" charset="0"/>
              </a:defRPr>
            </a:lvl1pPr>
          </a:lstStyle>
          <a:p>
            <a:fld id="{28C2F583-7692-408E-A98E-8EE8C7FFEF1B}" type="slidenum">
              <a:rPr lang="zh-CN" altLang="en-US"/>
              <a:pPr/>
              <a:t>‹#›</a:t>
            </a:fld>
            <a:endParaRPr lang="zh-CN" altLang="en-US"/>
          </a:p>
        </p:txBody>
      </p:sp>
    </p:spTree>
    <p:extLst>
      <p:ext uri="{BB962C8B-B14F-4D97-AF65-F5344CB8AC3E}">
        <p14:creationId xmlns:p14="http://schemas.microsoft.com/office/powerpoint/2010/main" val="16108053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75252" y="313611"/>
            <a:ext cx="4882703" cy="652306"/>
          </a:xfrm>
        </p:spPr>
        <p:txBody>
          <a:bodyPr>
            <a:normAutofit/>
          </a:bodyPr>
          <a:lstStyle>
            <a:lvl1pPr>
              <a:defRPr sz="3200">
                <a:solidFill>
                  <a:srgbClr val="1353A2"/>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B967B09-6650-797B-B9A9-1EAE7DB2201E}"/>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099B74CE-A616-4EE9-9660-705A0D54D1E8}" type="datetimeFigureOut">
              <a:rPr lang="zh-CN" altLang="en-US"/>
              <a:pPr>
                <a:defRPr/>
              </a:pPr>
              <a:t>23/03/05</a:t>
            </a:fld>
            <a:endParaRPr lang="zh-CN" altLang="en-US"/>
          </a:p>
        </p:txBody>
      </p:sp>
      <p:sp>
        <p:nvSpPr>
          <p:cNvPr id="5" name="页脚占位符 4">
            <a:extLst>
              <a:ext uri="{FF2B5EF4-FFF2-40B4-BE49-F238E27FC236}">
                <a16:creationId xmlns:a16="http://schemas.microsoft.com/office/drawing/2014/main" id="{3A0C5518-96DD-668B-4401-A5C7E24A96AF}"/>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6" name="灯片编号占位符 5">
            <a:extLst>
              <a:ext uri="{FF2B5EF4-FFF2-40B4-BE49-F238E27FC236}">
                <a16:creationId xmlns:a16="http://schemas.microsoft.com/office/drawing/2014/main" id="{DE4E8025-8096-C06A-C3FC-BA2E1AAE79B2}"/>
              </a:ext>
            </a:extLst>
          </p:cNvPr>
          <p:cNvSpPr>
            <a:spLocks noGrp="1"/>
          </p:cNvSpPr>
          <p:nvPr>
            <p:ph type="sldNum" sz="quarter" idx="12"/>
          </p:nvPr>
        </p:nvSpPr>
        <p:spPr/>
        <p:txBody>
          <a:bodyPr/>
          <a:lstStyle>
            <a:lvl1pPr>
              <a:defRPr>
                <a:latin typeface="Arial" panose="020B0604020202020204" pitchFamily="34" charset="0"/>
              </a:defRPr>
            </a:lvl1pPr>
          </a:lstStyle>
          <a:p>
            <a:fld id="{5F2B3A4C-5EE6-4B2E-8A75-98571F3E54F7}" type="slidenum">
              <a:rPr lang="zh-CN" altLang="en-US"/>
              <a:pPr/>
              <a:t>‹#›</a:t>
            </a:fld>
            <a:endParaRPr lang="zh-CN" altLang="en-US"/>
          </a:p>
        </p:txBody>
      </p:sp>
    </p:spTree>
    <p:extLst>
      <p:ext uri="{BB962C8B-B14F-4D97-AF65-F5344CB8AC3E}">
        <p14:creationId xmlns:p14="http://schemas.microsoft.com/office/powerpoint/2010/main" val="410937350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9"/>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7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781C981-424B-68FF-A106-22AC7A295F84}"/>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F14D8F78-0377-4068-8574-39D829B8165D}" type="datetimeFigureOut">
              <a:rPr lang="zh-CN" altLang="en-US"/>
              <a:pPr>
                <a:defRPr/>
              </a:pPr>
              <a:t>23/03/05</a:t>
            </a:fld>
            <a:endParaRPr lang="zh-CN" altLang="en-US"/>
          </a:p>
        </p:txBody>
      </p:sp>
      <p:sp>
        <p:nvSpPr>
          <p:cNvPr id="5" name="页脚占位符 4">
            <a:extLst>
              <a:ext uri="{FF2B5EF4-FFF2-40B4-BE49-F238E27FC236}">
                <a16:creationId xmlns:a16="http://schemas.microsoft.com/office/drawing/2014/main" id="{1A0F1757-8C82-1E24-20CB-3234E895E39F}"/>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6" name="灯片编号占位符 5">
            <a:extLst>
              <a:ext uri="{FF2B5EF4-FFF2-40B4-BE49-F238E27FC236}">
                <a16:creationId xmlns:a16="http://schemas.microsoft.com/office/drawing/2014/main" id="{0BD46553-0CC5-9751-E024-53ECBDE1FB5B}"/>
              </a:ext>
            </a:extLst>
          </p:cNvPr>
          <p:cNvSpPr>
            <a:spLocks noGrp="1"/>
          </p:cNvSpPr>
          <p:nvPr>
            <p:ph type="sldNum" sz="quarter" idx="12"/>
          </p:nvPr>
        </p:nvSpPr>
        <p:spPr/>
        <p:txBody>
          <a:bodyPr/>
          <a:lstStyle>
            <a:lvl1pPr>
              <a:defRPr>
                <a:latin typeface="Arial" panose="020B0604020202020204" pitchFamily="34" charset="0"/>
              </a:defRPr>
            </a:lvl1pPr>
          </a:lstStyle>
          <a:p>
            <a:fld id="{B4C74A13-04FE-41F3-AA3A-6F9E8264B34C}" type="slidenum">
              <a:rPr lang="zh-CN" altLang="en-US"/>
              <a:pPr/>
              <a:t>‹#›</a:t>
            </a:fld>
            <a:endParaRPr lang="zh-CN" altLang="en-US"/>
          </a:p>
        </p:txBody>
      </p:sp>
    </p:spTree>
    <p:extLst>
      <p:ext uri="{BB962C8B-B14F-4D97-AF65-F5344CB8AC3E}">
        <p14:creationId xmlns:p14="http://schemas.microsoft.com/office/powerpoint/2010/main" val="1877546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任意多边形 10">
            <a:extLst>
              <a:ext uri="{FF2B5EF4-FFF2-40B4-BE49-F238E27FC236}">
                <a16:creationId xmlns:a16="http://schemas.microsoft.com/office/drawing/2014/main" id="{F22ECAA4-9B8D-42B9-BA16-6977EA67525B}"/>
              </a:ext>
            </a:extLst>
          </p:cNvPr>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6" name="任意多边形 15">
            <a:extLst>
              <a:ext uri="{FF2B5EF4-FFF2-40B4-BE49-F238E27FC236}">
                <a16:creationId xmlns:a16="http://schemas.microsoft.com/office/drawing/2014/main" id="{69234DD7-DFDE-4AC4-B26B-E5B2DAAFFA7C}"/>
              </a:ext>
            </a:extLst>
          </p:cNvPr>
          <p:cNvSpPr>
            <a:spLocks/>
          </p:cNvSpPr>
          <p:nvPr/>
        </p:nvSpPr>
        <p:spPr bwMode="auto">
          <a:xfrm>
            <a:off x="485775" y="5938838"/>
            <a:ext cx="3690938" cy="933450"/>
          </a:xfrm>
          <a:custGeom>
            <a:avLst/>
            <a:gdLst>
              <a:gd name="T0" fmla="*/ 0 w 5591"/>
              <a:gd name="T1" fmla="*/ 0 h 588"/>
              <a:gd name="T2" fmla="*/ 2147483646 w 5591"/>
              <a:gd name="T3" fmla="*/ 0 h 588"/>
              <a:gd name="T4" fmla="*/ 2147483646 w 5591"/>
              <a:gd name="T5" fmla="*/ 2147483646 h 588"/>
              <a:gd name="T6" fmla="*/ 214748364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zh-CN" altLang="en-US"/>
          </a:p>
        </p:txBody>
      </p:sp>
      <p:sp>
        <p:nvSpPr>
          <p:cNvPr id="7" name="直角三角形 6">
            <a:extLst>
              <a:ext uri="{FF2B5EF4-FFF2-40B4-BE49-F238E27FC236}">
                <a16:creationId xmlns:a16="http://schemas.microsoft.com/office/drawing/2014/main" id="{7F04E3F5-3E62-4C20-B9F8-FB3AA55CF16D}"/>
              </a:ext>
            </a:extLst>
          </p:cNvPr>
          <p:cNvSpPr>
            <a:spLocks/>
          </p:cNvSpPr>
          <p:nvPr/>
        </p:nvSpPr>
        <p:spPr bwMode="auto">
          <a:xfrm>
            <a:off x="-6042" y="5791253"/>
            <a:ext cx="3402314" cy="1080868"/>
          </a:xfrm>
          <a:prstGeom prst="rtTriangle">
            <a:avLst/>
          </a:prstGeom>
          <a:blipFill>
            <a:blip r:embed="rId4">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cxnSp>
        <p:nvCxnSpPr>
          <p:cNvPr id="8" name="直接连接符 7">
            <a:extLst>
              <a:ext uri="{FF2B5EF4-FFF2-40B4-BE49-F238E27FC236}">
                <a16:creationId xmlns:a16="http://schemas.microsoft.com/office/drawing/2014/main" id="{BB25D7DB-A7FF-4612-900D-380B400735DB}"/>
              </a:ext>
            </a:extLst>
          </p:cNvPr>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燕尾形 19">
            <a:extLst>
              <a:ext uri="{FF2B5EF4-FFF2-40B4-BE49-F238E27FC236}">
                <a16:creationId xmlns:a16="http://schemas.microsoft.com/office/drawing/2014/main" id="{F46CBE7C-F1B0-4C58-92B8-8B00ADD0A117}"/>
              </a:ext>
            </a:extLst>
          </p:cNvPr>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a:p>
        </p:txBody>
      </p:sp>
      <p:sp>
        <p:nvSpPr>
          <p:cNvPr id="10" name="燕尾形 20">
            <a:extLst>
              <a:ext uri="{FF2B5EF4-FFF2-40B4-BE49-F238E27FC236}">
                <a16:creationId xmlns:a16="http://schemas.microsoft.com/office/drawing/2014/main" id="{733B848D-0045-41A8-B303-6BD0599ED4EC}"/>
              </a:ext>
            </a:extLst>
          </p:cNvPr>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a:p>
        </p:txBody>
      </p:sp>
      <p:sp>
        <p:nvSpPr>
          <p:cNvPr id="4" name="文本占位符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zh-CN" altLang="en-US"/>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zh-CN" altLang="en-US" noProof="0"/>
              <a:t>单击图标添加图片</a:t>
            </a:r>
            <a:endParaRPr lang="en-US" noProof="0" dirty="0"/>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zh-CN" altLang="en-US"/>
              <a:t>单击此处编辑母版标题样式</a:t>
            </a:r>
            <a:endParaRPr lang="en-US"/>
          </a:p>
        </p:txBody>
      </p:sp>
      <p:sp>
        <p:nvSpPr>
          <p:cNvPr id="11" name="日期占位符 4">
            <a:extLst>
              <a:ext uri="{FF2B5EF4-FFF2-40B4-BE49-F238E27FC236}">
                <a16:creationId xmlns:a16="http://schemas.microsoft.com/office/drawing/2014/main" id="{A15AAF2D-F393-4F52-A5B7-E3BECB7EF211}"/>
              </a:ext>
            </a:extLst>
          </p:cNvPr>
          <p:cNvSpPr>
            <a:spLocks noGrp="1"/>
          </p:cNvSpPr>
          <p:nvPr>
            <p:ph type="dt" sz="half" idx="10"/>
          </p:nvPr>
        </p:nvSpPr>
        <p:spPr/>
        <p:txBody>
          <a:bodyPr/>
          <a:lstStyle>
            <a:lvl1pPr>
              <a:defRPr>
                <a:solidFill>
                  <a:schemeClr val="tx1"/>
                </a:solidFill>
              </a:defRPr>
            </a:lvl1pPr>
            <a:extLst/>
          </a:lstStyle>
          <a:p>
            <a:pPr>
              <a:defRPr/>
            </a:pPr>
            <a:endParaRPr lang="en-US" altLang="zh-CN"/>
          </a:p>
        </p:txBody>
      </p:sp>
      <p:sp>
        <p:nvSpPr>
          <p:cNvPr id="12" name="页脚占位符 5">
            <a:extLst>
              <a:ext uri="{FF2B5EF4-FFF2-40B4-BE49-F238E27FC236}">
                <a16:creationId xmlns:a16="http://schemas.microsoft.com/office/drawing/2014/main" id="{C287D366-E3E7-4566-ADBF-5CE200717497}"/>
              </a:ext>
            </a:extLst>
          </p:cNvPr>
          <p:cNvSpPr>
            <a:spLocks noGrp="1"/>
          </p:cNvSpPr>
          <p:nvPr>
            <p:ph type="ftr" sz="quarter" idx="11"/>
          </p:nvPr>
        </p:nvSpPr>
        <p:spPr/>
        <p:txBody>
          <a:bodyPr/>
          <a:lstStyle>
            <a:lvl1pPr>
              <a:defRPr>
                <a:solidFill>
                  <a:schemeClr val="tx1"/>
                </a:solidFill>
              </a:defRPr>
            </a:lvl1pPr>
            <a:extLst/>
          </a:lstStyle>
          <a:p>
            <a:pPr>
              <a:defRPr/>
            </a:pPr>
            <a:endParaRPr lang="en-US" altLang="zh-CN"/>
          </a:p>
        </p:txBody>
      </p:sp>
      <p:sp>
        <p:nvSpPr>
          <p:cNvPr id="13" name="灯片编号占位符 6">
            <a:extLst>
              <a:ext uri="{FF2B5EF4-FFF2-40B4-BE49-F238E27FC236}">
                <a16:creationId xmlns:a16="http://schemas.microsoft.com/office/drawing/2014/main" id="{4D5CD33D-3998-4ABB-B998-2A6EF4BA75AE}"/>
              </a:ext>
            </a:extLst>
          </p:cNvPr>
          <p:cNvSpPr>
            <a:spLocks noGrp="1"/>
          </p:cNvSpPr>
          <p:nvPr>
            <p:ph type="sldNum" sz="quarter" idx="12"/>
          </p:nvPr>
        </p:nvSpPr>
        <p:spPr/>
        <p:txBody>
          <a:bodyPr/>
          <a:lstStyle>
            <a:lvl1pPr>
              <a:defRPr/>
            </a:lvl1pPr>
          </a:lstStyle>
          <a:p>
            <a:pPr>
              <a:defRPr/>
            </a:pPr>
            <a:fld id="{2A5D293B-674E-4E66-9CCE-A089999E877C}" type="slidenum">
              <a:rPr lang="en-US" altLang="zh-CN"/>
              <a:pPr>
                <a:defRPr/>
              </a:pPr>
              <a:t>‹#›</a:t>
            </a:fld>
            <a:endParaRPr lang="en-US" altLang="zh-CN"/>
          </a:p>
        </p:txBody>
      </p:sp>
      <p:graphicFrame>
        <p:nvGraphicFramePr>
          <p:cNvPr id="14" name="对象 13"/>
          <p:cNvGraphicFramePr>
            <a:graphicFrameLocks noChangeAspect="1"/>
          </p:cNvGraphicFramePr>
          <p:nvPr userDrawn="1">
            <p:extLst>
              <p:ext uri="{D42A27DB-BD31-4B8C-83A1-F6EECF244321}">
                <p14:modId xmlns:p14="http://schemas.microsoft.com/office/powerpoint/2010/main" val="4042915692"/>
              </p:ext>
            </p:extLst>
          </p:nvPr>
        </p:nvGraphicFramePr>
        <p:xfrm>
          <a:off x="0" y="0"/>
          <a:ext cx="2987675" cy="581025"/>
        </p:xfrm>
        <a:graphic>
          <a:graphicData uri="http://schemas.openxmlformats.org/presentationml/2006/ole">
            <mc:AlternateContent xmlns:mc="http://schemas.openxmlformats.org/markup-compatibility/2006">
              <mc:Choice xmlns:v="urn:schemas-microsoft-com:vml" Requires="v">
                <p:oleObj name="CorelDRAW" r:id="rId5" imgW="2045072" imgH="398692" progId="CorelDraw.Graphic.21">
                  <p:embed/>
                </p:oleObj>
              </mc:Choice>
              <mc:Fallback>
                <p:oleObj name="CorelDRAW" r:id="rId5" imgW="2045072" imgH="398692" progId="CorelDraw.Graphic.21">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9876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5425429"/>
      </p:ext>
    </p:extLst>
  </p:cSld>
  <p:clrMapOvr>
    <a:overrideClrMapping bg1="dk1" tx1="lt1" bg2="dk2" tx2="lt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标题 1"/>
          <p:cNvSpPr>
            <a:spLocks noGrp="1"/>
          </p:cNvSpPr>
          <p:nvPr>
            <p:ph type="title"/>
          </p:nvPr>
        </p:nvSpPr>
        <p:spPr>
          <a:xfrm>
            <a:off x="1575252" y="313611"/>
            <a:ext cx="4882703"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2" name="日期占位符 4">
            <a:extLst>
              <a:ext uri="{FF2B5EF4-FFF2-40B4-BE49-F238E27FC236}">
                <a16:creationId xmlns:a16="http://schemas.microsoft.com/office/drawing/2014/main" id="{84377196-EB77-5862-86D0-9BBC8BE5DE53}"/>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CEA302EC-B8BD-456D-86D1-5D3D33657C3B}" type="datetimeFigureOut">
              <a:rPr lang="zh-CN" altLang="en-US"/>
              <a:pPr>
                <a:defRPr/>
              </a:pPr>
              <a:t>23/03/05</a:t>
            </a:fld>
            <a:endParaRPr lang="zh-CN" altLang="en-US"/>
          </a:p>
        </p:txBody>
      </p:sp>
      <p:sp>
        <p:nvSpPr>
          <p:cNvPr id="5" name="页脚占位符 5">
            <a:extLst>
              <a:ext uri="{FF2B5EF4-FFF2-40B4-BE49-F238E27FC236}">
                <a16:creationId xmlns:a16="http://schemas.microsoft.com/office/drawing/2014/main" id="{89BA3A84-4C4A-146E-57DA-838E1F09476B}"/>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6" name="灯片编号占位符 6">
            <a:extLst>
              <a:ext uri="{FF2B5EF4-FFF2-40B4-BE49-F238E27FC236}">
                <a16:creationId xmlns:a16="http://schemas.microsoft.com/office/drawing/2014/main" id="{85508D75-FE3D-6071-124C-A0AFA7A95F8A}"/>
              </a:ext>
            </a:extLst>
          </p:cNvPr>
          <p:cNvSpPr>
            <a:spLocks noGrp="1"/>
          </p:cNvSpPr>
          <p:nvPr>
            <p:ph type="sldNum" sz="quarter" idx="12"/>
          </p:nvPr>
        </p:nvSpPr>
        <p:spPr/>
        <p:txBody>
          <a:bodyPr/>
          <a:lstStyle>
            <a:lvl1pPr>
              <a:defRPr>
                <a:latin typeface="Arial" panose="020B0604020202020204" pitchFamily="34" charset="0"/>
              </a:defRPr>
            </a:lvl1pPr>
          </a:lstStyle>
          <a:p>
            <a:fld id="{5606B140-7825-4E03-B8B4-AC643D2B74D7}" type="slidenum">
              <a:rPr lang="zh-CN" altLang="en-US"/>
              <a:pPr/>
              <a:t>‹#›</a:t>
            </a:fld>
            <a:endParaRPr lang="zh-CN" altLang="en-US"/>
          </a:p>
        </p:txBody>
      </p:sp>
    </p:spTree>
    <p:extLst>
      <p:ext uri="{BB962C8B-B14F-4D97-AF65-F5344CB8AC3E}">
        <p14:creationId xmlns:p14="http://schemas.microsoft.com/office/powerpoint/2010/main" val="124427803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2"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标题 1"/>
          <p:cNvSpPr>
            <a:spLocks noGrp="1"/>
          </p:cNvSpPr>
          <p:nvPr>
            <p:ph type="title"/>
          </p:nvPr>
        </p:nvSpPr>
        <p:spPr>
          <a:xfrm>
            <a:off x="1575252" y="313611"/>
            <a:ext cx="4882703"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2" name="日期占位符 6">
            <a:extLst>
              <a:ext uri="{FF2B5EF4-FFF2-40B4-BE49-F238E27FC236}">
                <a16:creationId xmlns:a16="http://schemas.microsoft.com/office/drawing/2014/main" id="{F8F88816-F866-F61F-E5EC-91B80F514F23}"/>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89702C23-DB19-4852-8F31-23F282B05207}" type="datetimeFigureOut">
              <a:rPr lang="zh-CN" altLang="en-US"/>
              <a:pPr>
                <a:defRPr/>
              </a:pPr>
              <a:t>23/03/05</a:t>
            </a:fld>
            <a:endParaRPr lang="zh-CN" altLang="en-US"/>
          </a:p>
        </p:txBody>
      </p:sp>
      <p:sp>
        <p:nvSpPr>
          <p:cNvPr id="7" name="页脚占位符 7">
            <a:extLst>
              <a:ext uri="{FF2B5EF4-FFF2-40B4-BE49-F238E27FC236}">
                <a16:creationId xmlns:a16="http://schemas.microsoft.com/office/drawing/2014/main" id="{603E9990-35C1-ABE3-9151-547D3949CC98}"/>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8" name="灯片编号占位符 8">
            <a:extLst>
              <a:ext uri="{FF2B5EF4-FFF2-40B4-BE49-F238E27FC236}">
                <a16:creationId xmlns:a16="http://schemas.microsoft.com/office/drawing/2014/main" id="{3DCD0D80-3962-A2A3-4204-B98848E554D0}"/>
              </a:ext>
            </a:extLst>
          </p:cNvPr>
          <p:cNvSpPr>
            <a:spLocks noGrp="1"/>
          </p:cNvSpPr>
          <p:nvPr>
            <p:ph type="sldNum" sz="quarter" idx="12"/>
          </p:nvPr>
        </p:nvSpPr>
        <p:spPr/>
        <p:txBody>
          <a:bodyPr/>
          <a:lstStyle>
            <a:lvl1pPr>
              <a:defRPr>
                <a:latin typeface="Arial" panose="020B0604020202020204" pitchFamily="34" charset="0"/>
              </a:defRPr>
            </a:lvl1pPr>
          </a:lstStyle>
          <a:p>
            <a:fld id="{3E029ADC-F0D3-4865-B774-AB90C8244D9A}" type="slidenum">
              <a:rPr lang="zh-CN" altLang="en-US"/>
              <a:pPr/>
              <a:t>‹#›</a:t>
            </a:fld>
            <a:endParaRPr lang="zh-CN" altLang="en-US"/>
          </a:p>
        </p:txBody>
      </p:sp>
    </p:spTree>
    <p:extLst>
      <p:ext uri="{BB962C8B-B14F-4D97-AF65-F5344CB8AC3E}">
        <p14:creationId xmlns:p14="http://schemas.microsoft.com/office/powerpoint/2010/main" val="399757940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1"/>
          <p:cNvSpPr>
            <a:spLocks noGrp="1"/>
          </p:cNvSpPr>
          <p:nvPr>
            <p:ph type="title"/>
          </p:nvPr>
        </p:nvSpPr>
        <p:spPr>
          <a:xfrm>
            <a:off x="1575252" y="313611"/>
            <a:ext cx="4882703"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2" name="日期占位符 2">
            <a:extLst>
              <a:ext uri="{FF2B5EF4-FFF2-40B4-BE49-F238E27FC236}">
                <a16:creationId xmlns:a16="http://schemas.microsoft.com/office/drawing/2014/main" id="{65E259DA-2F84-DCE1-D9FB-7C7529E494B9}"/>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1316C66C-236D-4B6B-B441-21771AB93546}" type="datetimeFigureOut">
              <a:rPr lang="zh-CN" altLang="en-US"/>
              <a:pPr>
                <a:defRPr/>
              </a:pPr>
              <a:t>23/03/05</a:t>
            </a:fld>
            <a:endParaRPr lang="zh-CN" altLang="en-US"/>
          </a:p>
        </p:txBody>
      </p:sp>
      <p:sp>
        <p:nvSpPr>
          <p:cNvPr id="3" name="页脚占位符 3">
            <a:extLst>
              <a:ext uri="{FF2B5EF4-FFF2-40B4-BE49-F238E27FC236}">
                <a16:creationId xmlns:a16="http://schemas.microsoft.com/office/drawing/2014/main" id="{D216DDE4-A967-4D06-E7AE-4A41A2ACC422}"/>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4" name="灯片编号占位符 4">
            <a:extLst>
              <a:ext uri="{FF2B5EF4-FFF2-40B4-BE49-F238E27FC236}">
                <a16:creationId xmlns:a16="http://schemas.microsoft.com/office/drawing/2014/main" id="{06998A07-4751-4CFA-C38B-DBC01A227647}"/>
              </a:ext>
            </a:extLst>
          </p:cNvPr>
          <p:cNvSpPr>
            <a:spLocks noGrp="1"/>
          </p:cNvSpPr>
          <p:nvPr>
            <p:ph type="sldNum" sz="quarter" idx="12"/>
          </p:nvPr>
        </p:nvSpPr>
        <p:spPr/>
        <p:txBody>
          <a:bodyPr/>
          <a:lstStyle>
            <a:lvl1pPr>
              <a:defRPr>
                <a:latin typeface="Arial" panose="020B0604020202020204" pitchFamily="34" charset="0"/>
              </a:defRPr>
            </a:lvl1pPr>
          </a:lstStyle>
          <a:p>
            <a:fld id="{BEF8BB92-5B4D-4C6C-8711-C8D7790A299E}" type="slidenum">
              <a:rPr lang="zh-CN" altLang="en-US"/>
              <a:pPr/>
              <a:t>‹#›</a:t>
            </a:fld>
            <a:endParaRPr lang="zh-CN" altLang="en-US"/>
          </a:p>
        </p:txBody>
      </p:sp>
    </p:spTree>
    <p:extLst>
      <p:ext uri="{BB962C8B-B14F-4D97-AF65-F5344CB8AC3E}">
        <p14:creationId xmlns:p14="http://schemas.microsoft.com/office/powerpoint/2010/main" val="246063690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8">
            <a:extLst>
              <a:ext uri="{FF2B5EF4-FFF2-40B4-BE49-F238E27FC236}">
                <a16:creationId xmlns:a16="http://schemas.microsoft.com/office/drawing/2014/main" id="{1B834DD6-C18F-F5DE-C980-BFD1750C2A8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9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a:extLst>
              <a:ext uri="{FF2B5EF4-FFF2-40B4-BE49-F238E27FC236}">
                <a16:creationId xmlns:a16="http://schemas.microsoft.com/office/drawing/2014/main" id="{EEE11DBE-2D11-98E1-22B9-FB5364CDAFFC}"/>
              </a:ext>
            </a:extLst>
          </p:cNvPr>
          <p:cNvSpPr>
            <a:spLocks noGrp="1"/>
          </p:cNvSpPr>
          <p:nvPr>
            <p:ph type="dt" sz="half" idx="10"/>
          </p:nvPr>
        </p:nvSpPr>
        <p:spPr/>
        <p:txBody>
          <a:bodyPr/>
          <a:lstStyle>
            <a:lvl1pPr fontAlgn="base">
              <a:spcBef>
                <a:spcPct val="0"/>
              </a:spcBef>
              <a:spcAft>
                <a:spcPct val="0"/>
              </a:spcAft>
              <a:defRPr>
                <a:latin typeface="Arial" charset="0"/>
              </a:defRPr>
            </a:lvl1pPr>
          </a:lstStyle>
          <a:p>
            <a:pPr>
              <a:defRPr/>
            </a:pPr>
            <a:fld id="{17859626-2CFB-4E3E-A2B5-DF4697098B4F}" type="datetimeFigureOut">
              <a:rPr lang="zh-CN" altLang="en-US"/>
              <a:pPr>
                <a:defRPr/>
              </a:pPr>
              <a:t>23/03/05</a:t>
            </a:fld>
            <a:endParaRPr lang="zh-CN" altLang="en-US"/>
          </a:p>
        </p:txBody>
      </p:sp>
      <p:sp>
        <p:nvSpPr>
          <p:cNvPr id="4" name="页脚占位符 2">
            <a:extLst>
              <a:ext uri="{FF2B5EF4-FFF2-40B4-BE49-F238E27FC236}">
                <a16:creationId xmlns:a16="http://schemas.microsoft.com/office/drawing/2014/main" id="{199EA037-BAB4-E43E-1BD4-6F0FB59F1149}"/>
              </a:ext>
            </a:extLst>
          </p:cNvPr>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zh-CN" altLang="en-US"/>
          </a:p>
        </p:txBody>
      </p:sp>
      <p:sp>
        <p:nvSpPr>
          <p:cNvPr id="5" name="灯片编号占位符 3">
            <a:extLst>
              <a:ext uri="{FF2B5EF4-FFF2-40B4-BE49-F238E27FC236}">
                <a16:creationId xmlns:a16="http://schemas.microsoft.com/office/drawing/2014/main" id="{BF9D258D-4759-35C8-FAAE-356BA1255AE5}"/>
              </a:ext>
            </a:extLst>
          </p:cNvPr>
          <p:cNvSpPr>
            <a:spLocks noGrp="1"/>
          </p:cNvSpPr>
          <p:nvPr>
            <p:ph type="sldNum" sz="quarter" idx="12"/>
          </p:nvPr>
        </p:nvSpPr>
        <p:spPr/>
        <p:txBody>
          <a:bodyPr/>
          <a:lstStyle>
            <a:lvl1pPr>
              <a:defRPr>
                <a:latin typeface="Arial" panose="020B0604020202020204" pitchFamily="34" charset="0"/>
              </a:defRPr>
            </a:lvl1pPr>
          </a:lstStyle>
          <a:p>
            <a:fld id="{B0233A76-196B-4000-B5E2-60F56CDC6AE6}" type="slidenum">
              <a:rPr lang="zh-CN" altLang="en-US"/>
              <a:pPr/>
              <a:t>‹#›</a:t>
            </a:fld>
            <a:endParaRPr lang="zh-CN" altLang="en-US"/>
          </a:p>
        </p:txBody>
      </p:sp>
    </p:spTree>
    <p:extLst>
      <p:ext uri="{BB962C8B-B14F-4D97-AF65-F5344CB8AC3E}">
        <p14:creationId xmlns:p14="http://schemas.microsoft.com/office/powerpoint/2010/main" val="20554182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29520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45157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099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5.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image" Target="../media/image5.png"/><Relationship Id="rId5" Type="http://schemas.openxmlformats.org/officeDocument/2006/relationships/slideLayout" Target="../slideLayouts/slideLayout39.xml"/><Relationship Id="rId10" Type="http://schemas.openxmlformats.org/officeDocument/2006/relationships/theme" Target="../theme/theme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5.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image" Target="../media/image5.pn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theme" Target="../theme/theme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image" Target="../media/image5.png"/><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theme" Target="../theme/theme7.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image" Target="../media/image5.png"/><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theme" Target="../theme/theme8.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image" Target="../media/image5.png"/><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theme" Target="../theme/theme9.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任意多边形 12">
            <a:extLst>
              <a:ext uri="{FF2B5EF4-FFF2-40B4-BE49-F238E27FC236}">
                <a16:creationId xmlns:a16="http://schemas.microsoft.com/office/drawing/2014/main" id="{77871B7A-5DBE-4005-B893-9D94A548C3E5}"/>
              </a:ext>
            </a:extLst>
          </p:cNvPr>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1027" name="任意多边形 11">
            <a:extLst>
              <a:ext uri="{FF2B5EF4-FFF2-40B4-BE49-F238E27FC236}">
                <a16:creationId xmlns:a16="http://schemas.microsoft.com/office/drawing/2014/main" id="{DFB29812-C618-4BA1-913B-2CDBA6182F3B}"/>
              </a:ext>
            </a:extLst>
          </p:cNvPr>
          <p:cNvSpPr>
            <a:spLocks/>
          </p:cNvSpPr>
          <p:nvPr/>
        </p:nvSpPr>
        <p:spPr bwMode="auto">
          <a:xfrm>
            <a:off x="485775" y="5938838"/>
            <a:ext cx="3690938" cy="933450"/>
          </a:xfrm>
          <a:custGeom>
            <a:avLst/>
            <a:gdLst>
              <a:gd name="T0" fmla="*/ 0 w 5591"/>
              <a:gd name="T1" fmla="*/ 0 h 588"/>
              <a:gd name="T2" fmla="*/ 2147483646 w 5591"/>
              <a:gd name="T3" fmla="*/ 0 h 588"/>
              <a:gd name="T4" fmla="*/ 2147483646 w 5591"/>
              <a:gd name="T5" fmla="*/ 2147483646 h 588"/>
              <a:gd name="T6" fmla="*/ 214748364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zh-CN" altLang="en-US"/>
          </a:p>
        </p:txBody>
      </p:sp>
      <p:sp>
        <p:nvSpPr>
          <p:cNvPr id="14" name="直角三角形 13">
            <a:extLst>
              <a:ext uri="{FF2B5EF4-FFF2-40B4-BE49-F238E27FC236}">
                <a16:creationId xmlns:a16="http://schemas.microsoft.com/office/drawing/2014/main" id="{FB483749-2FF6-4B3D-A445-A8FA3394C1D2}"/>
              </a:ext>
            </a:extLst>
          </p:cNvPr>
          <p:cNvSpPr>
            <a:spLocks/>
          </p:cNvSpPr>
          <p:nvPr/>
        </p:nvSpPr>
        <p:spPr bwMode="auto">
          <a:xfrm>
            <a:off x="-6042" y="5791253"/>
            <a:ext cx="3402314" cy="1080868"/>
          </a:xfrm>
          <a:prstGeom prst="rtTriangle">
            <a:avLst/>
          </a:prstGeom>
          <a:blipFill>
            <a:blip r:embed="rId15">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cxnSp>
        <p:nvCxnSpPr>
          <p:cNvPr id="15" name="直接连接符 14">
            <a:extLst>
              <a:ext uri="{FF2B5EF4-FFF2-40B4-BE49-F238E27FC236}">
                <a16:creationId xmlns:a16="http://schemas.microsoft.com/office/drawing/2014/main" id="{26FCAEBD-901D-42EA-B079-0461EF684378}"/>
              </a:ext>
            </a:extLst>
          </p:cNvPr>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a:extLst>
              <a:ext uri="{FF2B5EF4-FFF2-40B4-BE49-F238E27FC236}">
                <a16:creationId xmlns:a16="http://schemas.microsoft.com/office/drawing/2014/main" id="{A2C6C546-EFED-4296-9166-A462A62D73E5}"/>
              </a:ext>
            </a:extLst>
          </p:cNvPr>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zh-CN" altLang="en-US"/>
              <a:t>单击此处编辑母版标题样式</a:t>
            </a:r>
            <a:endParaRPr lang="en-US"/>
          </a:p>
        </p:txBody>
      </p:sp>
      <p:sp>
        <p:nvSpPr>
          <p:cNvPr id="1033" name="文本占位符 29">
            <a:extLst>
              <a:ext uri="{FF2B5EF4-FFF2-40B4-BE49-F238E27FC236}">
                <a16:creationId xmlns:a16="http://schemas.microsoft.com/office/drawing/2014/main" id="{22AC6895-DB64-4FB1-BCBF-98B0A1D18F4D}"/>
              </a:ext>
            </a:extLst>
          </p:cNvPr>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 name="日期占位符 9">
            <a:extLst>
              <a:ext uri="{FF2B5EF4-FFF2-40B4-BE49-F238E27FC236}">
                <a16:creationId xmlns:a16="http://schemas.microsoft.com/office/drawing/2014/main" id="{A5B0A50F-7F66-40C5-9ED4-A08D40DE6A04}"/>
              </a:ext>
            </a:extLst>
          </p:cNvPr>
          <p:cNvSpPr>
            <a:spLocks noGrp="1"/>
          </p:cNvSpPr>
          <p:nvPr>
            <p:ph type="dt" sz="half" idx="2"/>
          </p:nvPr>
        </p:nvSpPr>
        <p:spPr>
          <a:xfrm>
            <a:off x="6727825" y="6408738"/>
            <a:ext cx="1919288" cy="365125"/>
          </a:xfrm>
          <a:prstGeom prst="rect">
            <a:avLst/>
          </a:prstGeom>
        </p:spPr>
        <p:txBody>
          <a:bodyPr vert="horz" anchor="b"/>
          <a:lstStyle>
            <a:lvl1pPr algn="l" eaLnBrk="1" latinLnBrk="0" hangingPunct="1">
              <a:defRPr kumimoji="0" sz="1000">
                <a:solidFill>
                  <a:schemeClr val="tx1"/>
                </a:solidFill>
                <a:latin typeface="Arial" charset="0"/>
              </a:defRPr>
            </a:lvl1pPr>
            <a:extLst/>
          </a:lstStyle>
          <a:p>
            <a:pPr>
              <a:defRPr/>
            </a:pPr>
            <a:endParaRPr lang="en-US" altLang="zh-CN"/>
          </a:p>
        </p:txBody>
      </p:sp>
      <p:sp>
        <p:nvSpPr>
          <p:cNvPr id="22" name="页脚占位符 21">
            <a:extLst>
              <a:ext uri="{FF2B5EF4-FFF2-40B4-BE49-F238E27FC236}">
                <a16:creationId xmlns:a16="http://schemas.microsoft.com/office/drawing/2014/main" id="{0DE146DC-CE78-41EF-AD47-2A9613E31C74}"/>
              </a:ext>
            </a:extLst>
          </p:cNvPr>
          <p:cNvSpPr>
            <a:spLocks noGrp="1"/>
          </p:cNvSpPr>
          <p:nvPr>
            <p:ph type="ftr" sz="quarter" idx="3"/>
          </p:nvPr>
        </p:nvSpPr>
        <p:spPr>
          <a:xfrm>
            <a:off x="4379913" y="6408738"/>
            <a:ext cx="2351087" cy="365125"/>
          </a:xfrm>
          <a:prstGeom prst="rect">
            <a:avLst/>
          </a:prstGeom>
        </p:spPr>
        <p:txBody>
          <a:bodyPr vert="horz" anchor="b"/>
          <a:lstStyle>
            <a:lvl1pPr algn="r" eaLnBrk="1" latinLnBrk="0" hangingPunct="1">
              <a:defRPr kumimoji="0" sz="1000">
                <a:solidFill>
                  <a:schemeClr val="tx1"/>
                </a:solidFill>
                <a:latin typeface="Arial" charset="0"/>
              </a:defRPr>
            </a:lvl1pPr>
            <a:extLst/>
          </a:lstStyle>
          <a:p>
            <a:pPr>
              <a:defRPr/>
            </a:pPr>
            <a:endParaRPr lang="en-US" altLang="zh-CN"/>
          </a:p>
        </p:txBody>
      </p:sp>
      <p:sp>
        <p:nvSpPr>
          <p:cNvPr id="18" name="灯片编号占位符 17">
            <a:extLst>
              <a:ext uri="{FF2B5EF4-FFF2-40B4-BE49-F238E27FC236}">
                <a16:creationId xmlns:a16="http://schemas.microsoft.com/office/drawing/2014/main" id="{9E8A5C3A-44A9-41E5-A0D4-90A06DEED84F}"/>
              </a:ext>
            </a:extLst>
          </p:cNvPr>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b="0"/>
            </a:lvl1pPr>
          </a:lstStyle>
          <a:p>
            <a:pPr>
              <a:defRPr/>
            </a:pPr>
            <a:fld id="{EC164055-56E7-455D-8A4E-43893B7933F4}"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65" r:id="rId1"/>
    <p:sldLayoutId id="2147483861" r:id="rId2"/>
    <p:sldLayoutId id="2147483866" r:id="rId3"/>
    <p:sldLayoutId id="2147483867" r:id="rId4"/>
    <p:sldLayoutId id="2147483868" r:id="rId5"/>
    <p:sldLayoutId id="2147483869" r:id="rId6"/>
    <p:sldLayoutId id="2147483862" r:id="rId7"/>
    <p:sldLayoutId id="2147483870" r:id="rId8"/>
    <p:sldLayoutId id="2147483871" r:id="rId9"/>
    <p:sldLayoutId id="2147483863" r:id="rId10"/>
    <p:sldLayoutId id="2147483864" r:id="rId11"/>
    <p:sldLayoutId id="2147483872" r:id="rId12"/>
    <p:sldLayoutId id="2147483873" r:id="rId13"/>
  </p:sldLayoutIdLst>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2pPr>
      <a:lvl3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3pPr>
      <a:lvl4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4pPr>
      <a:lvl5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5pPr>
      <a:lvl6pPr marL="4572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6pPr>
      <a:lvl7pPr marL="9144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7pPr>
      <a:lvl8pPr marL="13716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8pPr>
      <a:lvl9pPr marL="18288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CEA79B1-94F2-44A5-8271-BE7A17D6686D}" type="datetimeFigureOut">
              <a:rPr lang="zh-CN" altLang="en-US" smtClean="0"/>
              <a:t>23/03/05</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11893D6-510C-4F6F-9867-0DA6859ED432}" type="slidenum">
              <a:rPr lang="zh-CN" altLang="en-US" smtClean="0"/>
              <a:t>‹#›</a:t>
            </a:fld>
            <a:endParaRPr lang="zh-CN" altLang="en-US"/>
          </a:p>
        </p:txBody>
      </p:sp>
      <p:pic>
        <p:nvPicPr>
          <p:cNvPr id="7" name="图片 6"/>
          <p:cNvPicPr>
            <a:picLocks noChangeAspect="1"/>
          </p:cNvPicPr>
          <p:nvPr/>
        </p:nvPicPr>
        <p:blipFill rotWithShape="1">
          <a:blip r:embed="rId12">
            <a:extLst>
              <a:ext uri="{28A0092B-C50C-407E-A947-70E740481C1C}">
                <a14:useLocalDpi xmlns:a14="http://schemas.microsoft.com/office/drawing/2010/main" val="0"/>
              </a:ext>
            </a:extLst>
          </a:blip>
          <a:srcRect r="15934" b="15584"/>
          <a:stretch/>
        </p:blipFill>
        <p:spPr>
          <a:xfrm>
            <a:off x="-56006" y="-1"/>
            <a:ext cx="9200006" cy="6924501"/>
          </a:xfrm>
          <a:prstGeom prst="rect">
            <a:avLst/>
          </a:prstGeom>
        </p:spPr>
      </p:pic>
      <p:sp>
        <p:nvSpPr>
          <p:cNvPr id="8" name="矩形 1"/>
          <p:cNvSpPr>
            <a:spLocks noChangeArrowheads="1"/>
          </p:cNvSpPr>
          <p:nvPr/>
        </p:nvSpPr>
        <p:spPr bwMode="auto">
          <a:xfrm>
            <a:off x="653537" y="363025"/>
            <a:ext cx="6697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7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2700" dirty="0"/>
          </a:p>
        </p:txBody>
      </p:sp>
    </p:spTree>
    <p:extLst>
      <p:ext uri="{BB962C8B-B14F-4D97-AF65-F5344CB8AC3E}">
        <p14:creationId xmlns:p14="http://schemas.microsoft.com/office/powerpoint/2010/main" val="2671693799"/>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787EC35-F2A8-4BB0-8BF2-4C5325D2A680}"/>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2B89AD74-2896-4754-8D6C-C9E2D8C60CD1}"/>
              </a:ext>
            </a:extLst>
          </p:cNvPr>
          <p:cNvSpPr>
            <a:spLocks noGrp="1" noChangeArrowheads="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7764" name="Rectangle 4">
            <a:extLst>
              <a:ext uri="{FF2B5EF4-FFF2-40B4-BE49-F238E27FC236}">
                <a16:creationId xmlns:a16="http://schemas.microsoft.com/office/drawing/2014/main" id="{1C36CFDD-6562-4F68-A11F-91C4AFBABD5E}"/>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50"/>
            </a:lvl1pPr>
          </a:lstStyle>
          <a:p>
            <a:pPr>
              <a:defRPr/>
            </a:pPr>
            <a:endParaRPr lang="en-US" altLang="zh-CN"/>
          </a:p>
        </p:txBody>
      </p:sp>
      <p:sp>
        <p:nvSpPr>
          <p:cNvPr id="117765" name="Rectangle 5">
            <a:extLst>
              <a:ext uri="{FF2B5EF4-FFF2-40B4-BE49-F238E27FC236}">
                <a16:creationId xmlns:a16="http://schemas.microsoft.com/office/drawing/2014/main" id="{5258CB7C-6BC9-4009-95F1-67125D0BC48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50"/>
            </a:lvl1pPr>
          </a:lstStyle>
          <a:p>
            <a:pPr>
              <a:defRPr/>
            </a:pPr>
            <a:endParaRPr lang="en-US" altLang="zh-CN"/>
          </a:p>
        </p:txBody>
      </p:sp>
      <p:sp>
        <p:nvSpPr>
          <p:cNvPr id="117766" name="Rectangle 6">
            <a:extLst>
              <a:ext uri="{FF2B5EF4-FFF2-40B4-BE49-F238E27FC236}">
                <a16:creationId xmlns:a16="http://schemas.microsoft.com/office/drawing/2014/main" id="{1915801A-ABFB-45DD-ABB9-C3878179273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50"/>
            </a:lvl1pPr>
          </a:lstStyle>
          <a:p>
            <a:fld id="{14DD5425-39EE-4CC2-8EED-E2B0B7AA379B}" type="slidenum">
              <a:rPr lang="en-US" altLang="zh-CN"/>
              <a:pPr/>
              <a:t>‹#›</a:t>
            </a:fld>
            <a:endParaRPr lang="en-US" altLang="zh-CN"/>
          </a:p>
        </p:txBody>
      </p:sp>
      <p:sp>
        <p:nvSpPr>
          <p:cNvPr id="1031" name="Rectangle 7">
            <a:extLst>
              <a:ext uri="{FF2B5EF4-FFF2-40B4-BE49-F238E27FC236}">
                <a16:creationId xmlns:a16="http://schemas.microsoft.com/office/drawing/2014/main" id="{588549CD-0BF6-47B8-9974-F120DC0C92EC}"/>
              </a:ext>
            </a:extLst>
          </p:cNvPr>
          <p:cNvSpPr>
            <a:spLocks noChangeArrowheads="1"/>
          </p:cNvSpPr>
          <p:nvPr/>
        </p:nvSpPr>
        <p:spPr bwMode="auto">
          <a:xfrm>
            <a:off x="0" y="6588127"/>
            <a:ext cx="9144000" cy="188913"/>
          </a:xfrm>
          <a:prstGeom prst="rect">
            <a:avLst/>
          </a:prstGeom>
          <a:gradFill rotWithShape="0">
            <a:gsLst>
              <a:gs pos="0">
                <a:srgbClr val="5B307C"/>
              </a:gs>
              <a:gs pos="50000">
                <a:srgbClr val="B760F9"/>
              </a:gs>
              <a:gs pos="100000">
                <a:srgbClr val="5B307C"/>
              </a:gs>
            </a:gsLst>
            <a:lin ang="0" scaled="1"/>
          </a:gradFill>
          <a:ln>
            <a:noFill/>
          </a:ln>
        </p:spPr>
        <p:txBody>
          <a:bodyPr wrap="none" lIns="69056" tIns="27385" rIns="69056" bIns="27385"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E7C4FEB-CF87-4F38-95A5-5D86F9C08506}" type="slidenum">
              <a:rPr lang="en-US" altLang="zh-CN" sz="900" b="1">
                <a:solidFill>
                  <a:schemeClr val="bg1"/>
                </a:solidFill>
                <a:latin typeface="Times New Roman" panose="02020603050405020304" pitchFamily="18" charset="0"/>
              </a:rPr>
              <a:pPr algn="r" eaLnBrk="1" hangingPunct="1"/>
              <a:t>‹#›</a:t>
            </a:fld>
            <a:endParaRPr lang="en-US" altLang="zh-CN" sz="900" b="1">
              <a:solidFill>
                <a:schemeClr val="bg1"/>
              </a:solidFill>
              <a:latin typeface="Times New Roman" panose="02020603050405020304" pitchFamily="18" charset="0"/>
            </a:endParaRPr>
          </a:p>
        </p:txBody>
      </p:sp>
    </p:spTree>
    <p:extLst>
      <p:ext uri="{BB962C8B-B14F-4D97-AF65-F5344CB8AC3E}">
        <p14:creationId xmlns:p14="http://schemas.microsoft.com/office/powerpoint/2010/main" val="186921068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xStyles>
    <p:titleStyle>
      <a:lvl1pPr algn="ctr" rtl="0" eaLnBrk="0" fontAlgn="base" hangingPunct="0">
        <a:spcBef>
          <a:spcPct val="0"/>
        </a:spcBef>
        <a:spcAft>
          <a:spcPct val="0"/>
        </a:spcAft>
        <a:defRPr sz="3300">
          <a:solidFill>
            <a:schemeClr val="tx2"/>
          </a:solidFill>
          <a:latin typeface="+mj-lt"/>
          <a:ea typeface="+mj-ea"/>
          <a:cs typeface="+mj-cs"/>
        </a:defRPr>
      </a:lvl1pPr>
      <a:lvl2pPr algn="ctr" rtl="0" eaLnBrk="0" fontAlgn="base" hangingPunct="0">
        <a:spcBef>
          <a:spcPct val="0"/>
        </a:spcBef>
        <a:spcAft>
          <a:spcPct val="0"/>
        </a:spcAft>
        <a:defRPr sz="3300">
          <a:solidFill>
            <a:schemeClr val="tx2"/>
          </a:solidFill>
          <a:latin typeface="Arial" pitchFamily="34" charset="0"/>
          <a:ea typeface="宋体" pitchFamily="2" charset="-122"/>
        </a:defRPr>
      </a:lvl2pPr>
      <a:lvl3pPr algn="ctr" rtl="0" eaLnBrk="0" fontAlgn="base" hangingPunct="0">
        <a:spcBef>
          <a:spcPct val="0"/>
        </a:spcBef>
        <a:spcAft>
          <a:spcPct val="0"/>
        </a:spcAft>
        <a:defRPr sz="3300">
          <a:solidFill>
            <a:schemeClr val="tx2"/>
          </a:solidFill>
          <a:latin typeface="Arial" pitchFamily="34" charset="0"/>
          <a:ea typeface="宋体" pitchFamily="2" charset="-122"/>
        </a:defRPr>
      </a:lvl3pPr>
      <a:lvl4pPr algn="ctr" rtl="0" eaLnBrk="0" fontAlgn="base" hangingPunct="0">
        <a:spcBef>
          <a:spcPct val="0"/>
        </a:spcBef>
        <a:spcAft>
          <a:spcPct val="0"/>
        </a:spcAft>
        <a:defRPr sz="3300">
          <a:solidFill>
            <a:schemeClr val="tx2"/>
          </a:solidFill>
          <a:latin typeface="Arial" pitchFamily="34" charset="0"/>
          <a:ea typeface="宋体" pitchFamily="2" charset="-122"/>
        </a:defRPr>
      </a:lvl4pPr>
      <a:lvl5pPr algn="ctr" rtl="0" eaLnBrk="0" fontAlgn="base" hangingPunct="0">
        <a:spcBef>
          <a:spcPct val="0"/>
        </a:spcBef>
        <a:spcAft>
          <a:spcPct val="0"/>
        </a:spcAft>
        <a:defRPr sz="3300">
          <a:solidFill>
            <a:schemeClr val="tx2"/>
          </a:solidFill>
          <a:latin typeface="Arial" pitchFamily="34" charset="0"/>
          <a:ea typeface="宋体" pitchFamily="2" charset="-122"/>
        </a:defRPr>
      </a:lvl5pPr>
      <a:lvl6pPr marL="342900" algn="ctr" rtl="0" fontAlgn="base">
        <a:spcBef>
          <a:spcPct val="0"/>
        </a:spcBef>
        <a:spcAft>
          <a:spcPct val="0"/>
        </a:spcAft>
        <a:defRPr sz="3300">
          <a:solidFill>
            <a:schemeClr val="tx2"/>
          </a:solidFill>
          <a:latin typeface="Arial" pitchFamily="34" charset="0"/>
          <a:ea typeface="宋体" pitchFamily="2" charset="-122"/>
        </a:defRPr>
      </a:lvl6pPr>
      <a:lvl7pPr marL="685800" algn="ctr" rtl="0" fontAlgn="base">
        <a:spcBef>
          <a:spcPct val="0"/>
        </a:spcBef>
        <a:spcAft>
          <a:spcPct val="0"/>
        </a:spcAft>
        <a:defRPr sz="3300">
          <a:solidFill>
            <a:schemeClr val="tx2"/>
          </a:solidFill>
          <a:latin typeface="Arial" pitchFamily="34" charset="0"/>
          <a:ea typeface="宋体" pitchFamily="2" charset="-122"/>
        </a:defRPr>
      </a:lvl7pPr>
      <a:lvl8pPr marL="1028700" algn="ctr" rtl="0" fontAlgn="base">
        <a:spcBef>
          <a:spcPct val="0"/>
        </a:spcBef>
        <a:spcAft>
          <a:spcPct val="0"/>
        </a:spcAft>
        <a:defRPr sz="3300">
          <a:solidFill>
            <a:schemeClr val="tx2"/>
          </a:solidFill>
          <a:latin typeface="Arial" pitchFamily="34" charset="0"/>
          <a:ea typeface="宋体" pitchFamily="2" charset="-122"/>
        </a:defRPr>
      </a:lvl8pPr>
      <a:lvl9pPr marL="1371600" algn="ctr" rtl="0" fontAlgn="base">
        <a:spcBef>
          <a:spcPct val="0"/>
        </a:spcBef>
        <a:spcAft>
          <a:spcPct val="0"/>
        </a:spcAft>
        <a:defRPr sz="3300">
          <a:solidFill>
            <a:schemeClr val="tx2"/>
          </a:solidFill>
          <a:latin typeface="Arial" pitchFamily="34" charset="0"/>
          <a:ea typeface="宋体" pitchFamily="2" charset="-122"/>
        </a:defRPr>
      </a:lvl9pPr>
    </p:titleStyle>
    <p:bodyStyle>
      <a:lvl1pPr marL="257175" indent="-257175" algn="l" rtl="0" eaLnBrk="0" fontAlgn="base" hangingPunct="0">
        <a:spcBef>
          <a:spcPct val="20000"/>
        </a:spcBef>
        <a:spcAft>
          <a:spcPct val="0"/>
        </a:spcAft>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Font typeface="Wingdings" panose="05000000000000000000" pitchFamily="2" charset="2"/>
        <a:buChar char="Ø"/>
        <a:defRPr sz="2100">
          <a:solidFill>
            <a:schemeClr val="tx1"/>
          </a:solidFill>
          <a:latin typeface="+mn-lt"/>
          <a:ea typeface="+mn-ea"/>
        </a:defRPr>
      </a:lvl2pPr>
      <a:lvl3pPr marL="857250" indent="-171450" algn="l" rtl="0" eaLnBrk="0" fontAlgn="base" hangingPunct="0">
        <a:spcBef>
          <a:spcPct val="20000"/>
        </a:spcBef>
        <a:spcAft>
          <a:spcPct val="0"/>
        </a:spcAft>
        <a:buChar char="•"/>
        <a:defRPr sz="1800">
          <a:solidFill>
            <a:schemeClr val="tx1"/>
          </a:solidFill>
          <a:latin typeface="+mn-lt"/>
          <a:ea typeface="+mn-ea"/>
        </a:defRPr>
      </a:lvl3pPr>
      <a:lvl4pPr marL="1200150" indent="-171450" algn="l" rtl="0" eaLnBrk="0" fontAlgn="base" hangingPunct="0">
        <a:spcBef>
          <a:spcPct val="20000"/>
        </a:spcBef>
        <a:spcAft>
          <a:spcPct val="0"/>
        </a:spcAft>
        <a:buChar char="–"/>
        <a:defRPr sz="1500">
          <a:solidFill>
            <a:schemeClr val="tx1"/>
          </a:solidFill>
          <a:latin typeface="+mn-lt"/>
          <a:ea typeface="+mn-ea"/>
        </a:defRPr>
      </a:lvl4pPr>
      <a:lvl5pPr marL="1543050" indent="-171450" algn="l" rtl="0" eaLnBrk="0" fontAlgn="base" hangingPunct="0">
        <a:spcBef>
          <a:spcPct val="20000"/>
        </a:spcBef>
        <a:spcAft>
          <a:spcPct val="0"/>
        </a:spcAft>
        <a:buChar char="»"/>
        <a:defRPr sz="1500">
          <a:solidFill>
            <a:schemeClr val="tx1"/>
          </a:solidFill>
          <a:latin typeface="+mn-lt"/>
          <a:ea typeface="+mn-ea"/>
        </a:defRPr>
      </a:lvl5pPr>
      <a:lvl6pPr marL="1885950" indent="-171450" algn="l" rtl="0" fontAlgn="base">
        <a:spcBef>
          <a:spcPct val="20000"/>
        </a:spcBef>
        <a:spcAft>
          <a:spcPct val="0"/>
        </a:spcAft>
        <a:buChar char="»"/>
        <a:defRPr sz="1500">
          <a:solidFill>
            <a:schemeClr val="tx1"/>
          </a:solidFill>
          <a:latin typeface="+mn-lt"/>
          <a:ea typeface="+mn-ea"/>
        </a:defRPr>
      </a:lvl6pPr>
      <a:lvl7pPr marL="2228850" indent="-171450" algn="l" rtl="0" fontAlgn="base">
        <a:spcBef>
          <a:spcPct val="20000"/>
        </a:spcBef>
        <a:spcAft>
          <a:spcPct val="0"/>
        </a:spcAft>
        <a:buChar char="»"/>
        <a:defRPr sz="1500">
          <a:solidFill>
            <a:schemeClr val="tx1"/>
          </a:solidFill>
          <a:latin typeface="+mn-lt"/>
          <a:ea typeface="+mn-ea"/>
        </a:defRPr>
      </a:lvl7pPr>
      <a:lvl8pPr marL="2571750" indent="-171450" algn="l" rtl="0" fontAlgn="base">
        <a:spcBef>
          <a:spcPct val="20000"/>
        </a:spcBef>
        <a:spcAft>
          <a:spcPct val="0"/>
        </a:spcAft>
        <a:buChar char="»"/>
        <a:defRPr sz="1500">
          <a:solidFill>
            <a:schemeClr val="tx1"/>
          </a:solidFill>
          <a:latin typeface="+mn-lt"/>
          <a:ea typeface="+mn-ea"/>
        </a:defRPr>
      </a:lvl8pPr>
      <a:lvl9pPr marL="2914650" indent="-171450" algn="l" rtl="0" fontAlgn="base">
        <a:spcBef>
          <a:spcPct val="20000"/>
        </a:spcBef>
        <a:spcAft>
          <a:spcPct val="0"/>
        </a:spcAft>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CEA79B1-94F2-44A5-8271-BE7A17D6686D}" type="datetimeFigureOut">
              <a:rPr lang="zh-CN" altLang="en-US" smtClean="0"/>
              <a:t>23/03/05</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11893D6-510C-4F6F-9867-0DA6859ED432}" type="slidenum">
              <a:rPr lang="zh-CN" altLang="en-US" smtClean="0"/>
              <a:t>‹#›</a:t>
            </a:fld>
            <a:endParaRPr lang="zh-CN" altLang="en-US"/>
          </a:p>
        </p:txBody>
      </p:sp>
      <p:pic>
        <p:nvPicPr>
          <p:cNvPr id="7" name="图片 6"/>
          <p:cNvPicPr>
            <a:picLocks noChangeAspect="1"/>
          </p:cNvPicPr>
          <p:nvPr userDrawn="1"/>
        </p:nvPicPr>
        <p:blipFill rotWithShape="1">
          <a:blip r:embed="rId11">
            <a:extLst>
              <a:ext uri="{28A0092B-C50C-407E-A947-70E740481C1C}">
                <a14:useLocalDpi xmlns:a14="http://schemas.microsoft.com/office/drawing/2010/main" val="0"/>
              </a:ext>
            </a:extLst>
          </a:blip>
          <a:srcRect r="15934" b="15584"/>
          <a:stretch/>
        </p:blipFill>
        <p:spPr>
          <a:xfrm>
            <a:off x="-56006" y="-1"/>
            <a:ext cx="9200006" cy="6924501"/>
          </a:xfrm>
          <a:prstGeom prst="rect">
            <a:avLst/>
          </a:prstGeom>
        </p:spPr>
      </p:pic>
      <p:sp>
        <p:nvSpPr>
          <p:cNvPr id="8" name="矩形 1"/>
          <p:cNvSpPr>
            <a:spLocks noChangeArrowheads="1"/>
          </p:cNvSpPr>
          <p:nvPr userDrawn="1"/>
        </p:nvSpPr>
        <p:spPr bwMode="auto">
          <a:xfrm>
            <a:off x="653537" y="363025"/>
            <a:ext cx="6697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7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2700" dirty="0"/>
          </a:p>
        </p:txBody>
      </p:sp>
    </p:spTree>
    <p:extLst>
      <p:ext uri="{BB962C8B-B14F-4D97-AF65-F5344CB8AC3E}">
        <p14:creationId xmlns:p14="http://schemas.microsoft.com/office/powerpoint/2010/main" val="563551229"/>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98D5BB7A-C5E5-4B78-A23C-CB9E7E2327DB}"/>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a:extLst>
              <a:ext uri="{FF2B5EF4-FFF2-40B4-BE49-F238E27FC236}">
                <a16:creationId xmlns:a16="http://schemas.microsoft.com/office/drawing/2014/main" id="{8B3CA440-8B2E-4015-A400-51211369B7C6}"/>
              </a:ext>
            </a:extLst>
          </p:cNvPr>
          <p:cNvSpPr>
            <a:spLocks noGrp="1" noChangeArrowheads="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8068" name="Rectangle 4">
            <a:extLst>
              <a:ext uri="{FF2B5EF4-FFF2-40B4-BE49-F238E27FC236}">
                <a16:creationId xmlns:a16="http://schemas.microsoft.com/office/drawing/2014/main" id="{F59142BE-8E4C-4CBB-A04F-430E72969CF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50">
                <a:latin typeface="Arial" charset="0"/>
              </a:defRPr>
            </a:lvl1pPr>
          </a:lstStyle>
          <a:p>
            <a:pPr>
              <a:defRPr/>
            </a:pPr>
            <a:endParaRPr lang="en-US" altLang="zh-CN"/>
          </a:p>
        </p:txBody>
      </p:sp>
      <p:sp>
        <p:nvSpPr>
          <p:cNvPr id="88069" name="Rectangle 5">
            <a:extLst>
              <a:ext uri="{FF2B5EF4-FFF2-40B4-BE49-F238E27FC236}">
                <a16:creationId xmlns:a16="http://schemas.microsoft.com/office/drawing/2014/main" id="{D0B91338-81D3-4712-BD9B-552593EAFB8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50">
                <a:latin typeface="Arial" charset="0"/>
              </a:defRPr>
            </a:lvl1pPr>
          </a:lstStyle>
          <a:p>
            <a:pPr>
              <a:defRPr/>
            </a:pPr>
            <a:endParaRPr lang="en-US" altLang="zh-CN"/>
          </a:p>
        </p:txBody>
      </p:sp>
      <p:sp>
        <p:nvSpPr>
          <p:cNvPr id="88070" name="Rectangle 6">
            <a:extLst>
              <a:ext uri="{FF2B5EF4-FFF2-40B4-BE49-F238E27FC236}">
                <a16:creationId xmlns:a16="http://schemas.microsoft.com/office/drawing/2014/main" id="{3957EA86-FCED-4635-83DB-45149D9D8ECB}"/>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50"/>
            </a:lvl1pPr>
          </a:lstStyle>
          <a:p>
            <a:fld id="{4D1EB7C6-86E1-4ECE-9350-C8F162E09AC0}" type="slidenum">
              <a:rPr lang="en-US" altLang="zh-CN"/>
              <a:pPr/>
              <a:t>‹#›</a:t>
            </a:fld>
            <a:endParaRPr lang="en-US" altLang="zh-CN"/>
          </a:p>
        </p:txBody>
      </p:sp>
      <p:sp>
        <p:nvSpPr>
          <p:cNvPr id="88071" name="Rectangle 7">
            <a:extLst>
              <a:ext uri="{FF2B5EF4-FFF2-40B4-BE49-F238E27FC236}">
                <a16:creationId xmlns:a16="http://schemas.microsoft.com/office/drawing/2014/main" id="{6EFE0367-562F-44CB-9C39-F11414837893}"/>
              </a:ext>
            </a:extLst>
          </p:cNvPr>
          <p:cNvSpPr>
            <a:spLocks noChangeArrowheads="1"/>
          </p:cNvSpPr>
          <p:nvPr userDrawn="1"/>
        </p:nvSpPr>
        <p:spPr bwMode="auto">
          <a:xfrm>
            <a:off x="0" y="6588127"/>
            <a:ext cx="9144000" cy="188913"/>
          </a:xfrm>
          <a:prstGeom prst="rect">
            <a:avLst/>
          </a:prstGeom>
          <a:gradFill rotWithShape="0">
            <a:gsLst>
              <a:gs pos="0">
                <a:srgbClr val="B760F9">
                  <a:gamma/>
                  <a:shade val="49804"/>
                  <a:invGamma/>
                </a:srgbClr>
              </a:gs>
              <a:gs pos="50000">
                <a:srgbClr val="B760F9"/>
              </a:gs>
              <a:gs pos="100000">
                <a:srgbClr val="B760F9">
                  <a:gamma/>
                  <a:shade val="49804"/>
                  <a:invGamma/>
                </a:srgbClr>
              </a:gs>
            </a:gsLst>
            <a:lin ang="0" scaled="1"/>
          </a:gradFill>
          <a:ln w="9525">
            <a:noFill/>
            <a:miter lim="800000"/>
            <a:headEnd/>
            <a:tailEnd/>
          </a:ln>
          <a:effectLst/>
        </p:spPr>
        <p:txBody>
          <a:bodyPr wrap="none" lIns="69056" tIns="27385" rIns="69056" bIns="2738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C94659E9-D68D-4767-B845-B72C9D1B10B2}" type="slidenum">
              <a:rPr lang="en-US" altLang="zh-CN" sz="900" b="1">
                <a:solidFill>
                  <a:schemeClr val="bg1"/>
                </a:solidFill>
                <a:latin typeface="Times New Roman" panose="02020603050405020304" pitchFamily="18" charset="0"/>
              </a:rPr>
              <a:pPr algn="r" eaLnBrk="1" hangingPunct="1"/>
              <a:t>‹#›</a:t>
            </a:fld>
            <a:endParaRPr lang="en-US" altLang="zh-CN" sz="900" b="1">
              <a:solidFill>
                <a:schemeClr val="bg1"/>
              </a:solidFill>
              <a:latin typeface="Times New Roman" panose="02020603050405020304" pitchFamily="18" charset="0"/>
            </a:endParaRPr>
          </a:p>
        </p:txBody>
      </p:sp>
    </p:spTree>
    <p:extLst>
      <p:ext uri="{BB962C8B-B14F-4D97-AF65-F5344CB8AC3E}">
        <p14:creationId xmlns:p14="http://schemas.microsoft.com/office/powerpoint/2010/main" val="2291814931"/>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Lst>
  <p:txStyles>
    <p:titleStyle>
      <a:lvl1pPr algn="ctr" rtl="0" eaLnBrk="0" fontAlgn="base" hangingPunct="0">
        <a:spcBef>
          <a:spcPct val="0"/>
        </a:spcBef>
        <a:spcAft>
          <a:spcPct val="0"/>
        </a:spcAft>
        <a:defRPr sz="3300">
          <a:solidFill>
            <a:schemeClr val="tx2"/>
          </a:solidFill>
          <a:latin typeface="+mj-lt"/>
          <a:ea typeface="+mj-ea"/>
          <a:cs typeface="+mj-cs"/>
        </a:defRPr>
      </a:lvl1pPr>
      <a:lvl2pPr algn="ctr" rtl="0" eaLnBrk="0" fontAlgn="base" hangingPunct="0">
        <a:spcBef>
          <a:spcPct val="0"/>
        </a:spcBef>
        <a:spcAft>
          <a:spcPct val="0"/>
        </a:spcAft>
        <a:defRPr sz="3300">
          <a:solidFill>
            <a:schemeClr val="tx2"/>
          </a:solidFill>
          <a:latin typeface="Arial" charset="0"/>
          <a:ea typeface="宋体" pitchFamily="2" charset="-122"/>
        </a:defRPr>
      </a:lvl2pPr>
      <a:lvl3pPr algn="ctr" rtl="0" eaLnBrk="0" fontAlgn="base" hangingPunct="0">
        <a:spcBef>
          <a:spcPct val="0"/>
        </a:spcBef>
        <a:spcAft>
          <a:spcPct val="0"/>
        </a:spcAft>
        <a:defRPr sz="3300">
          <a:solidFill>
            <a:schemeClr val="tx2"/>
          </a:solidFill>
          <a:latin typeface="Arial" charset="0"/>
          <a:ea typeface="宋体" pitchFamily="2" charset="-122"/>
        </a:defRPr>
      </a:lvl3pPr>
      <a:lvl4pPr algn="ctr" rtl="0" eaLnBrk="0" fontAlgn="base" hangingPunct="0">
        <a:spcBef>
          <a:spcPct val="0"/>
        </a:spcBef>
        <a:spcAft>
          <a:spcPct val="0"/>
        </a:spcAft>
        <a:defRPr sz="3300">
          <a:solidFill>
            <a:schemeClr val="tx2"/>
          </a:solidFill>
          <a:latin typeface="Arial" charset="0"/>
          <a:ea typeface="宋体" pitchFamily="2" charset="-122"/>
        </a:defRPr>
      </a:lvl4pPr>
      <a:lvl5pPr algn="ctr" rtl="0" eaLnBrk="0" fontAlgn="base" hangingPunct="0">
        <a:spcBef>
          <a:spcPct val="0"/>
        </a:spcBef>
        <a:spcAft>
          <a:spcPct val="0"/>
        </a:spcAft>
        <a:defRPr sz="3300">
          <a:solidFill>
            <a:schemeClr val="tx2"/>
          </a:solidFill>
          <a:latin typeface="Arial" charset="0"/>
          <a:ea typeface="宋体" pitchFamily="2" charset="-122"/>
        </a:defRPr>
      </a:lvl5pPr>
      <a:lvl6pPr marL="342900" algn="ctr" rtl="0" fontAlgn="base">
        <a:spcBef>
          <a:spcPct val="0"/>
        </a:spcBef>
        <a:spcAft>
          <a:spcPct val="0"/>
        </a:spcAft>
        <a:defRPr sz="3300">
          <a:solidFill>
            <a:schemeClr val="tx2"/>
          </a:solidFill>
          <a:latin typeface="Arial" charset="0"/>
          <a:ea typeface="宋体" pitchFamily="2" charset="-122"/>
        </a:defRPr>
      </a:lvl6pPr>
      <a:lvl7pPr marL="685800" algn="ctr" rtl="0" fontAlgn="base">
        <a:spcBef>
          <a:spcPct val="0"/>
        </a:spcBef>
        <a:spcAft>
          <a:spcPct val="0"/>
        </a:spcAft>
        <a:defRPr sz="3300">
          <a:solidFill>
            <a:schemeClr val="tx2"/>
          </a:solidFill>
          <a:latin typeface="Arial" charset="0"/>
          <a:ea typeface="宋体" pitchFamily="2" charset="-122"/>
        </a:defRPr>
      </a:lvl7pPr>
      <a:lvl8pPr marL="1028700" algn="ctr" rtl="0" fontAlgn="base">
        <a:spcBef>
          <a:spcPct val="0"/>
        </a:spcBef>
        <a:spcAft>
          <a:spcPct val="0"/>
        </a:spcAft>
        <a:defRPr sz="3300">
          <a:solidFill>
            <a:schemeClr val="tx2"/>
          </a:solidFill>
          <a:latin typeface="Arial" charset="0"/>
          <a:ea typeface="宋体" pitchFamily="2" charset="-122"/>
        </a:defRPr>
      </a:lvl8pPr>
      <a:lvl9pPr marL="1371600" algn="ctr" rtl="0" fontAlgn="base">
        <a:spcBef>
          <a:spcPct val="0"/>
        </a:spcBef>
        <a:spcAft>
          <a:spcPct val="0"/>
        </a:spcAft>
        <a:defRPr sz="3300">
          <a:solidFill>
            <a:schemeClr val="tx2"/>
          </a:solidFill>
          <a:latin typeface="Arial" charset="0"/>
          <a:ea typeface="宋体" pitchFamily="2" charset="-122"/>
        </a:defRPr>
      </a:lvl9pPr>
    </p:titleStyle>
    <p:bodyStyle>
      <a:lvl1pPr marL="257175" indent="-257175" algn="l" rtl="0" eaLnBrk="0" fontAlgn="base" hangingPunct="0">
        <a:spcBef>
          <a:spcPct val="20000"/>
        </a:spcBef>
        <a:spcAft>
          <a:spcPct val="0"/>
        </a:spcAft>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Font typeface="Wingdings" panose="05000000000000000000" pitchFamily="2" charset="2"/>
        <a:buChar char="Ø"/>
        <a:defRPr sz="2100">
          <a:solidFill>
            <a:schemeClr val="tx1"/>
          </a:solidFill>
          <a:latin typeface="+mn-lt"/>
          <a:ea typeface="+mn-ea"/>
        </a:defRPr>
      </a:lvl2pPr>
      <a:lvl3pPr marL="857250" indent="-171450" algn="l" rtl="0" eaLnBrk="0" fontAlgn="base" hangingPunct="0">
        <a:spcBef>
          <a:spcPct val="20000"/>
        </a:spcBef>
        <a:spcAft>
          <a:spcPct val="0"/>
        </a:spcAft>
        <a:buChar char="•"/>
        <a:defRPr sz="1800">
          <a:solidFill>
            <a:schemeClr val="tx1"/>
          </a:solidFill>
          <a:latin typeface="+mn-lt"/>
          <a:ea typeface="+mn-ea"/>
        </a:defRPr>
      </a:lvl3pPr>
      <a:lvl4pPr marL="1200150" indent="-171450" algn="l" rtl="0" eaLnBrk="0" fontAlgn="base" hangingPunct="0">
        <a:spcBef>
          <a:spcPct val="20000"/>
        </a:spcBef>
        <a:spcAft>
          <a:spcPct val="0"/>
        </a:spcAft>
        <a:buChar char="–"/>
        <a:defRPr sz="1500">
          <a:solidFill>
            <a:schemeClr val="tx1"/>
          </a:solidFill>
          <a:latin typeface="+mn-lt"/>
          <a:ea typeface="+mn-ea"/>
        </a:defRPr>
      </a:lvl4pPr>
      <a:lvl5pPr marL="1543050" indent="-171450" algn="l" rtl="0" eaLnBrk="0" fontAlgn="base" hangingPunct="0">
        <a:spcBef>
          <a:spcPct val="20000"/>
        </a:spcBef>
        <a:spcAft>
          <a:spcPct val="0"/>
        </a:spcAft>
        <a:buChar char="»"/>
        <a:defRPr sz="1500">
          <a:solidFill>
            <a:schemeClr val="tx1"/>
          </a:solidFill>
          <a:latin typeface="+mn-lt"/>
          <a:ea typeface="+mn-ea"/>
        </a:defRPr>
      </a:lvl5pPr>
      <a:lvl6pPr marL="1885950" indent="-171450" algn="l" rtl="0" fontAlgn="base">
        <a:spcBef>
          <a:spcPct val="20000"/>
        </a:spcBef>
        <a:spcAft>
          <a:spcPct val="0"/>
        </a:spcAft>
        <a:buChar char="»"/>
        <a:defRPr sz="1500">
          <a:solidFill>
            <a:schemeClr val="tx1"/>
          </a:solidFill>
          <a:latin typeface="+mn-lt"/>
          <a:ea typeface="+mn-ea"/>
        </a:defRPr>
      </a:lvl6pPr>
      <a:lvl7pPr marL="2228850" indent="-171450" algn="l" rtl="0" fontAlgn="base">
        <a:spcBef>
          <a:spcPct val="20000"/>
        </a:spcBef>
        <a:spcAft>
          <a:spcPct val="0"/>
        </a:spcAft>
        <a:buChar char="»"/>
        <a:defRPr sz="1500">
          <a:solidFill>
            <a:schemeClr val="tx1"/>
          </a:solidFill>
          <a:latin typeface="+mn-lt"/>
          <a:ea typeface="+mn-ea"/>
        </a:defRPr>
      </a:lvl7pPr>
      <a:lvl8pPr marL="2571750" indent="-171450" algn="l" rtl="0" fontAlgn="base">
        <a:spcBef>
          <a:spcPct val="20000"/>
        </a:spcBef>
        <a:spcAft>
          <a:spcPct val="0"/>
        </a:spcAft>
        <a:buChar char="»"/>
        <a:defRPr sz="1500">
          <a:solidFill>
            <a:schemeClr val="tx1"/>
          </a:solidFill>
          <a:latin typeface="+mn-lt"/>
          <a:ea typeface="+mn-ea"/>
        </a:defRPr>
      </a:lvl8pPr>
      <a:lvl9pPr marL="2914650" indent="-171450" algn="l" rtl="0" fontAlgn="base">
        <a:spcBef>
          <a:spcPct val="20000"/>
        </a:spcBef>
        <a:spcAft>
          <a:spcPct val="0"/>
        </a:spcAft>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4316D4C-B9A7-EE5F-9646-44317B6A379B}"/>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a:extLst>
              <a:ext uri="{FF2B5EF4-FFF2-40B4-BE49-F238E27FC236}">
                <a16:creationId xmlns:a16="http://schemas.microsoft.com/office/drawing/2014/main" id="{3534D254-29B5-204D-D3A4-AE42C08A4EB4}"/>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3163D17-9660-C65D-B1C2-B1EFAA1A20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等线"/>
                <a:ea typeface="宋体" charset="-122"/>
              </a:defRPr>
            </a:lvl1pPr>
          </a:lstStyle>
          <a:p>
            <a:pPr>
              <a:defRPr/>
            </a:pPr>
            <a:fld id="{6310AC1F-B8FD-41B4-84EE-163D9CCFFF85}" type="datetimeFigureOut">
              <a:rPr lang="zh-CN" altLang="en-US"/>
              <a:pPr>
                <a:defRPr/>
              </a:pPr>
              <a:t>23/03/05</a:t>
            </a:fld>
            <a:endParaRPr lang="zh-CN" altLang="en-US"/>
          </a:p>
        </p:txBody>
      </p:sp>
      <p:sp>
        <p:nvSpPr>
          <p:cNvPr id="5" name="页脚占位符 4">
            <a:extLst>
              <a:ext uri="{FF2B5EF4-FFF2-40B4-BE49-F238E27FC236}">
                <a16:creationId xmlns:a16="http://schemas.microsoft.com/office/drawing/2014/main" id="{FA84F108-7006-2445-1CDE-174CEC3245B4}"/>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等线"/>
                <a:ea typeface="宋体" charset="-122"/>
              </a:defRPr>
            </a:lvl1pPr>
          </a:lstStyle>
          <a:p>
            <a:pPr>
              <a:defRPr/>
            </a:pPr>
            <a:endParaRPr lang="zh-CN" altLang="en-US"/>
          </a:p>
        </p:txBody>
      </p:sp>
      <p:sp>
        <p:nvSpPr>
          <p:cNvPr id="6" name="灯片编号占位符 5">
            <a:extLst>
              <a:ext uri="{FF2B5EF4-FFF2-40B4-BE49-F238E27FC236}">
                <a16:creationId xmlns:a16="http://schemas.microsoft.com/office/drawing/2014/main" id="{0788F257-CC4D-FB7D-5907-4DA337977701}"/>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等线" panose="02010600030101010101" pitchFamily="2" charset="-122"/>
              </a:defRPr>
            </a:lvl1pPr>
          </a:lstStyle>
          <a:p>
            <a:fld id="{7281AF36-1622-4A27-B7F4-9DC4F0069D23}" type="slidenum">
              <a:rPr lang="zh-CN" altLang="en-US"/>
              <a:pPr/>
              <a:t>‹#›</a:t>
            </a:fld>
            <a:endParaRPr lang="zh-CN" altLang="en-US"/>
          </a:p>
        </p:txBody>
      </p:sp>
      <p:pic>
        <p:nvPicPr>
          <p:cNvPr id="2055" name="图片 6">
            <a:extLst>
              <a:ext uri="{FF2B5EF4-FFF2-40B4-BE49-F238E27FC236}">
                <a16:creationId xmlns:a16="http://schemas.microsoft.com/office/drawing/2014/main" id="{A8BA1909-CF57-47A7-C264-6EC0E60911D5}"/>
              </a:ext>
            </a:extLst>
          </p:cNvPr>
          <p:cNvPicPr>
            <a:picLocks noChangeAspect="1"/>
          </p:cNvPicPr>
          <p:nvPr userDrawn="1"/>
        </p:nvPicPr>
        <p:blipFill>
          <a:blip r:embed="rId12">
            <a:extLst>
              <a:ext uri="{28A0092B-C50C-407E-A947-70E740481C1C}">
                <a14:useLocalDpi xmlns:a14="http://schemas.microsoft.com/office/drawing/2010/main" val="0"/>
              </a:ext>
            </a:extLst>
          </a:blip>
          <a:srcRect r="15935" b="15584"/>
          <a:stretch>
            <a:fillRect/>
          </a:stretch>
        </p:blipFill>
        <p:spPr bwMode="auto">
          <a:xfrm>
            <a:off x="-55563" y="0"/>
            <a:ext cx="9199563" cy="692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1">
            <a:extLst>
              <a:ext uri="{FF2B5EF4-FFF2-40B4-BE49-F238E27FC236}">
                <a16:creationId xmlns:a16="http://schemas.microsoft.com/office/drawing/2014/main" id="{269DD075-DAA6-CA26-CB25-FFD320C564AC}"/>
              </a:ext>
            </a:extLst>
          </p:cNvPr>
          <p:cNvSpPr>
            <a:spLocks noChangeArrowheads="1"/>
          </p:cNvSpPr>
          <p:nvPr userDrawn="1"/>
        </p:nvSpPr>
        <p:spPr bwMode="auto">
          <a:xfrm>
            <a:off x="654050" y="363538"/>
            <a:ext cx="669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3600" b="1" dirty="0">
                <a:solidFill>
                  <a:prstClr val="white"/>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solidFill>
                <a:prstClr val="black"/>
              </a:solidFill>
            </a:endParaRPr>
          </a:p>
        </p:txBody>
      </p:sp>
    </p:spTree>
    <p:extLst>
      <p:ext uri="{BB962C8B-B14F-4D97-AF65-F5344CB8AC3E}">
        <p14:creationId xmlns:p14="http://schemas.microsoft.com/office/powerpoint/2010/main" val="3003524047"/>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等线"/>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等线"/>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等线"/>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等线"/>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等线"/>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BD36EC7A-8A38-DD96-5B80-7B8569B2F40B}"/>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文本占位符 2">
            <a:extLst>
              <a:ext uri="{FF2B5EF4-FFF2-40B4-BE49-F238E27FC236}">
                <a16:creationId xmlns:a16="http://schemas.microsoft.com/office/drawing/2014/main" id="{5D057A23-C187-A990-4EC0-BC5423C6FE84}"/>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4C1AF8-3403-3C3B-057D-C732863744C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等线"/>
                <a:ea typeface="宋体" charset="-122"/>
              </a:defRPr>
            </a:lvl1pPr>
          </a:lstStyle>
          <a:p>
            <a:pPr>
              <a:defRPr/>
            </a:pPr>
            <a:fld id="{992E3A87-5C6F-4393-B36C-B66C81303AA3}" type="datetimeFigureOut">
              <a:rPr lang="zh-CN" altLang="en-US"/>
              <a:pPr>
                <a:defRPr/>
              </a:pPr>
              <a:t>23/03/05</a:t>
            </a:fld>
            <a:endParaRPr lang="zh-CN" altLang="en-US"/>
          </a:p>
        </p:txBody>
      </p:sp>
      <p:sp>
        <p:nvSpPr>
          <p:cNvPr id="5" name="页脚占位符 4">
            <a:extLst>
              <a:ext uri="{FF2B5EF4-FFF2-40B4-BE49-F238E27FC236}">
                <a16:creationId xmlns:a16="http://schemas.microsoft.com/office/drawing/2014/main" id="{7D7D0A6A-C487-1022-E945-69AF443207E3}"/>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等线"/>
                <a:ea typeface="宋体" charset="-122"/>
              </a:defRPr>
            </a:lvl1pPr>
          </a:lstStyle>
          <a:p>
            <a:pPr>
              <a:defRPr/>
            </a:pPr>
            <a:endParaRPr lang="zh-CN" altLang="en-US"/>
          </a:p>
        </p:txBody>
      </p:sp>
      <p:sp>
        <p:nvSpPr>
          <p:cNvPr id="6" name="灯片编号占位符 5">
            <a:extLst>
              <a:ext uri="{FF2B5EF4-FFF2-40B4-BE49-F238E27FC236}">
                <a16:creationId xmlns:a16="http://schemas.microsoft.com/office/drawing/2014/main" id="{E5D86B4F-9565-F567-1D25-38A462BEB2EC}"/>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等线" panose="02010600030101010101" pitchFamily="2" charset="-122"/>
              </a:defRPr>
            </a:lvl1pPr>
          </a:lstStyle>
          <a:p>
            <a:fld id="{336883B3-A2E6-4014-B386-13E69928181E}" type="slidenum">
              <a:rPr lang="zh-CN" altLang="en-US"/>
              <a:pPr/>
              <a:t>‹#›</a:t>
            </a:fld>
            <a:endParaRPr lang="zh-CN" altLang="en-US"/>
          </a:p>
        </p:txBody>
      </p:sp>
      <p:pic>
        <p:nvPicPr>
          <p:cNvPr id="3079" name="图片 6">
            <a:extLst>
              <a:ext uri="{FF2B5EF4-FFF2-40B4-BE49-F238E27FC236}">
                <a16:creationId xmlns:a16="http://schemas.microsoft.com/office/drawing/2014/main" id="{010FAC1C-70C3-CEE4-F2C9-6A7D9C50E8EB}"/>
              </a:ext>
            </a:extLst>
          </p:cNvPr>
          <p:cNvPicPr>
            <a:picLocks noChangeAspect="1"/>
          </p:cNvPicPr>
          <p:nvPr userDrawn="1"/>
        </p:nvPicPr>
        <p:blipFill>
          <a:blip r:embed="rId12">
            <a:extLst>
              <a:ext uri="{28A0092B-C50C-407E-A947-70E740481C1C}">
                <a14:useLocalDpi xmlns:a14="http://schemas.microsoft.com/office/drawing/2010/main" val="0"/>
              </a:ext>
            </a:extLst>
          </a:blip>
          <a:srcRect r="15935" b="15584"/>
          <a:stretch>
            <a:fillRect/>
          </a:stretch>
        </p:blipFill>
        <p:spPr bwMode="auto">
          <a:xfrm>
            <a:off x="-55563" y="0"/>
            <a:ext cx="9199563" cy="692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1">
            <a:extLst>
              <a:ext uri="{FF2B5EF4-FFF2-40B4-BE49-F238E27FC236}">
                <a16:creationId xmlns:a16="http://schemas.microsoft.com/office/drawing/2014/main" id="{0C0DC420-ECB0-838E-F92F-1DD93C02CE64}"/>
              </a:ext>
            </a:extLst>
          </p:cNvPr>
          <p:cNvSpPr>
            <a:spLocks noChangeArrowheads="1"/>
          </p:cNvSpPr>
          <p:nvPr userDrawn="1"/>
        </p:nvSpPr>
        <p:spPr bwMode="auto">
          <a:xfrm>
            <a:off x="654050" y="363538"/>
            <a:ext cx="669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3600" b="1" dirty="0">
                <a:solidFill>
                  <a:prstClr val="white"/>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solidFill>
                <a:prstClr val="black"/>
              </a:solidFill>
            </a:endParaRPr>
          </a:p>
        </p:txBody>
      </p:sp>
    </p:spTree>
    <p:extLst>
      <p:ext uri="{BB962C8B-B14F-4D97-AF65-F5344CB8AC3E}">
        <p14:creationId xmlns:p14="http://schemas.microsoft.com/office/powerpoint/2010/main" val="1461277909"/>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等线"/>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等线"/>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等线"/>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等线"/>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等线"/>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74EF0D6-6DBC-2A0D-8B2D-E94B1CE330B2}"/>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113C3D4A-7C2A-F6F1-19FE-76FCD2236481}"/>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B36C73-2062-94E4-643F-0FBA9D44D26A}"/>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等线"/>
                <a:ea typeface="宋体" charset="-122"/>
              </a:defRPr>
            </a:lvl1pPr>
          </a:lstStyle>
          <a:p>
            <a:pPr>
              <a:defRPr/>
            </a:pPr>
            <a:fld id="{DD2A78E9-2B4E-4F6F-A4A7-381CB8E52951}" type="datetimeFigureOut">
              <a:rPr lang="zh-CN" altLang="en-US"/>
              <a:pPr>
                <a:defRPr/>
              </a:pPr>
              <a:t>23/03/05</a:t>
            </a:fld>
            <a:endParaRPr lang="zh-CN" altLang="en-US"/>
          </a:p>
        </p:txBody>
      </p:sp>
      <p:sp>
        <p:nvSpPr>
          <p:cNvPr id="5" name="页脚占位符 4">
            <a:extLst>
              <a:ext uri="{FF2B5EF4-FFF2-40B4-BE49-F238E27FC236}">
                <a16:creationId xmlns:a16="http://schemas.microsoft.com/office/drawing/2014/main" id="{42046678-D7FE-BE38-AB1F-6EC60B338B0A}"/>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等线"/>
                <a:ea typeface="宋体" charset="-122"/>
              </a:defRPr>
            </a:lvl1pPr>
          </a:lstStyle>
          <a:p>
            <a:pPr>
              <a:defRPr/>
            </a:pPr>
            <a:endParaRPr lang="zh-CN" altLang="en-US"/>
          </a:p>
        </p:txBody>
      </p:sp>
      <p:sp>
        <p:nvSpPr>
          <p:cNvPr id="6" name="灯片编号占位符 5">
            <a:extLst>
              <a:ext uri="{FF2B5EF4-FFF2-40B4-BE49-F238E27FC236}">
                <a16:creationId xmlns:a16="http://schemas.microsoft.com/office/drawing/2014/main" id="{C17ACB92-2C0D-0C0A-8498-4166341E797F}"/>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等线" panose="02010600030101010101" pitchFamily="2" charset="-122"/>
              </a:defRPr>
            </a:lvl1pPr>
          </a:lstStyle>
          <a:p>
            <a:fld id="{A7A47E76-78BC-4809-80B4-D2E0B423169C}" type="slidenum">
              <a:rPr lang="zh-CN" altLang="en-US"/>
              <a:pPr/>
              <a:t>‹#›</a:t>
            </a:fld>
            <a:endParaRPr lang="zh-CN" altLang="en-US"/>
          </a:p>
        </p:txBody>
      </p:sp>
      <p:pic>
        <p:nvPicPr>
          <p:cNvPr id="1031" name="图片 6">
            <a:extLst>
              <a:ext uri="{FF2B5EF4-FFF2-40B4-BE49-F238E27FC236}">
                <a16:creationId xmlns:a16="http://schemas.microsoft.com/office/drawing/2014/main" id="{A47A3172-BC01-AA6F-0ADB-9D2FE8DCFEC2}"/>
              </a:ext>
            </a:extLst>
          </p:cNvPr>
          <p:cNvPicPr>
            <a:picLocks noChangeAspect="1"/>
          </p:cNvPicPr>
          <p:nvPr userDrawn="1"/>
        </p:nvPicPr>
        <p:blipFill>
          <a:blip r:embed="rId13">
            <a:extLst>
              <a:ext uri="{28A0092B-C50C-407E-A947-70E740481C1C}">
                <a14:useLocalDpi xmlns:a14="http://schemas.microsoft.com/office/drawing/2010/main" val="0"/>
              </a:ext>
            </a:extLst>
          </a:blip>
          <a:srcRect r="15935" b="15584"/>
          <a:stretch>
            <a:fillRect/>
          </a:stretch>
        </p:blipFill>
        <p:spPr bwMode="auto">
          <a:xfrm>
            <a:off x="-55563" y="0"/>
            <a:ext cx="9199563" cy="692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1">
            <a:extLst>
              <a:ext uri="{FF2B5EF4-FFF2-40B4-BE49-F238E27FC236}">
                <a16:creationId xmlns:a16="http://schemas.microsoft.com/office/drawing/2014/main" id="{A3767760-DC7E-AC36-A67D-12B1A50B3C08}"/>
              </a:ext>
            </a:extLst>
          </p:cNvPr>
          <p:cNvSpPr>
            <a:spLocks noChangeArrowheads="1"/>
          </p:cNvSpPr>
          <p:nvPr userDrawn="1"/>
        </p:nvSpPr>
        <p:spPr bwMode="auto">
          <a:xfrm>
            <a:off x="654050" y="363538"/>
            <a:ext cx="669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3600" b="1" dirty="0">
                <a:solidFill>
                  <a:prstClr val="white"/>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solidFill>
                <a:prstClr val="black"/>
              </a:solidFill>
            </a:endParaRPr>
          </a:p>
        </p:txBody>
      </p:sp>
    </p:spTree>
    <p:extLst>
      <p:ext uri="{BB962C8B-B14F-4D97-AF65-F5344CB8AC3E}">
        <p14:creationId xmlns:p14="http://schemas.microsoft.com/office/powerpoint/2010/main" val="1087455756"/>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等线"/>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等线"/>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等线"/>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等线"/>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等线"/>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标题占位符 1">
            <a:extLst>
              <a:ext uri="{FF2B5EF4-FFF2-40B4-BE49-F238E27FC236}">
                <a16:creationId xmlns:a16="http://schemas.microsoft.com/office/drawing/2014/main" id="{C68E9A87-3A6D-400E-11C1-3DD7BC025748}"/>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文本占位符 2">
            <a:extLst>
              <a:ext uri="{FF2B5EF4-FFF2-40B4-BE49-F238E27FC236}">
                <a16:creationId xmlns:a16="http://schemas.microsoft.com/office/drawing/2014/main" id="{922CE229-5AF1-91F5-936F-977F70507ADD}"/>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A3ADD2A-8663-9B33-53E5-E7A070EF1A9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等线"/>
                <a:ea typeface="宋体" charset="-122"/>
              </a:defRPr>
            </a:lvl1pPr>
          </a:lstStyle>
          <a:p>
            <a:pPr>
              <a:defRPr/>
            </a:pPr>
            <a:fld id="{A30AE24B-AB17-4670-8DC7-CE6EFF00D362}" type="datetimeFigureOut">
              <a:rPr lang="zh-CN" altLang="en-US"/>
              <a:pPr>
                <a:defRPr/>
              </a:pPr>
              <a:t>23/03/05</a:t>
            </a:fld>
            <a:endParaRPr lang="zh-CN" altLang="en-US"/>
          </a:p>
        </p:txBody>
      </p:sp>
      <p:sp>
        <p:nvSpPr>
          <p:cNvPr id="5" name="页脚占位符 4">
            <a:extLst>
              <a:ext uri="{FF2B5EF4-FFF2-40B4-BE49-F238E27FC236}">
                <a16:creationId xmlns:a16="http://schemas.microsoft.com/office/drawing/2014/main" id="{A1E07B8A-14D1-E19E-D62B-04F3F33651EF}"/>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等线"/>
                <a:ea typeface="宋体" charset="-122"/>
              </a:defRPr>
            </a:lvl1pPr>
          </a:lstStyle>
          <a:p>
            <a:pPr>
              <a:defRPr/>
            </a:pPr>
            <a:endParaRPr lang="zh-CN" altLang="en-US"/>
          </a:p>
        </p:txBody>
      </p:sp>
      <p:sp>
        <p:nvSpPr>
          <p:cNvPr id="6" name="灯片编号占位符 5">
            <a:extLst>
              <a:ext uri="{FF2B5EF4-FFF2-40B4-BE49-F238E27FC236}">
                <a16:creationId xmlns:a16="http://schemas.microsoft.com/office/drawing/2014/main" id="{67D75295-144A-1E58-9D08-DE3ABECCBB27}"/>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等线" panose="02010600030101010101" pitchFamily="2" charset="-122"/>
              </a:defRPr>
            </a:lvl1pPr>
          </a:lstStyle>
          <a:p>
            <a:fld id="{5CBA1AEE-2163-4F05-8A3A-906E2FB95427}" type="slidenum">
              <a:rPr lang="zh-CN" altLang="en-US"/>
              <a:pPr/>
              <a:t>‹#›</a:t>
            </a:fld>
            <a:endParaRPr lang="zh-CN" altLang="en-US"/>
          </a:p>
        </p:txBody>
      </p:sp>
      <p:pic>
        <p:nvPicPr>
          <p:cNvPr id="4103" name="图片 6">
            <a:extLst>
              <a:ext uri="{FF2B5EF4-FFF2-40B4-BE49-F238E27FC236}">
                <a16:creationId xmlns:a16="http://schemas.microsoft.com/office/drawing/2014/main" id="{104C4D6B-48AB-D145-474F-B9CDBEEA89E0}"/>
              </a:ext>
            </a:extLst>
          </p:cNvPr>
          <p:cNvPicPr>
            <a:picLocks noChangeAspect="1"/>
          </p:cNvPicPr>
          <p:nvPr userDrawn="1"/>
        </p:nvPicPr>
        <p:blipFill>
          <a:blip r:embed="rId12">
            <a:extLst>
              <a:ext uri="{28A0092B-C50C-407E-A947-70E740481C1C}">
                <a14:useLocalDpi xmlns:a14="http://schemas.microsoft.com/office/drawing/2010/main" val="0"/>
              </a:ext>
            </a:extLst>
          </a:blip>
          <a:srcRect r="15935" b="15584"/>
          <a:stretch>
            <a:fillRect/>
          </a:stretch>
        </p:blipFill>
        <p:spPr bwMode="auto">
          <a:xfrm>
            <a:off x="-55563" y="0"/>
            <a:ext cx="9199563" cy="692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1">
            <a:extLst>
              <a:ext uri="{FF2B5EF4-FFF2-40B4-BE49-F238E27FC236}">
                <a16:creationId xmlns:a16="http://schemas.microsoft.com/office/drawing/2014/main" id="{249D3742-45BA-1C33-A7E7-5399FA8AC046}"/>
              </a:ext>
            </a:extLst>
          </p:cNvPr>
          <p:cNvSpPr>
            <a:spLocks noChangeArrowheads="1"/>
          </p:cNvSpPr>
          <p:nvPr userDrawn="1"/>
        </p:nvSpPr>
        <p:spPr bwMode="auto">
          <a:xfrm>
            <a:off x="654050" y="363538"/>
            <a:ext cx="669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3600" b="1" dirty="0">
                <a:solidFill>
                  <a:prstClr val="white"/>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solidFill>
                <a:prstClr val="black"/>
              </a:solidFill>
            </a:endParaRPr>
          </a:p>
        </p:txBody>
      </p:sp>
    </p:spTree>
    <p:extLst>
      <p:ext uri="{BB962C8B-B14F-4D97-AF65-F5344CB8AC3E}">
        <p14:creationId xmlns:p14="http://schemas.microsoft.com/office/powerpoint/2010/main" val="230166994"/>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等线"/>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等线"/>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等线"/>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等线"/>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等线"/>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0.xml"/></Relationships>
</file>

<file path=ppt/slides/_rels/slide10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5.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7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1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hyperlink" Target="mailto:hchensl2000@163.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2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2.xml"/></Relationships>
</file>

<file path=ppt/slides/_rels/slide2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5.xml"/></Relationships>
</file>

<file path=ppt/slides/_rels/slide2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2.xml"/><Relationship Id="rId4" Type="http://schemas.openxmlformats.org/officeDocument/2006/relationships/image" Target="../media/image85.png"/></Relationships>
</file>

<file path=ppt/slides/_rels/slide2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6.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3.xml"/></Relationships>
</file>

<file path=ppt/slides/_rels/slide2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3.xml"/></Relationships>
</file>

<file path=ppt/slides/_rels/slide2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3.xml"/></Relationships>
</file>

<file path=ppt/slides/_rels/slide2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7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6.xml"/></Relationships>
</file>

<file path=ppt/slides/_rels/slide2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3.xml"/></Relationships>
</file>

<file path=ppt/slides/_rels/slide2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3.xml"/></Relationships>
</file>

<file path=ppt/slides/_rels/slide2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6.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0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42.xml"/></Relationships>
</file>

<file path=ppt/slides/_rels/slide3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30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4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7.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43.xml"/></Relationships>
</file>

<file path=ppt/slides/_rels/slide32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32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6.xml"/></Relationships>
</file>

<file path=ppt/slides/_rels/slide33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6.xml"/></Relationships>
</file>

<file path=ppt/slides/_rels/slide33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2.xml"/></Relationships>
</file>

<file path=ppt/slides/_rels/slide3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3.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3.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4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3.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emf"/><Relationship Id="rId1" Type="http://schemas.openxmlformats.org/officeDocument/2006/relationships/slideLayout" Target="../slideLayouts/slideLayout43.xml"/></Relationships>
</file>

<file path=ppt/slides/_rels/slide3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3.xml"/></Relationships>
</file>

<file path=ppt/slides/_rels/slide3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6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6.xml"/></Relationships>
</file>

<file path=ppt/slides/_rels/slide3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6.xml"/></Relationships>
</file>

<file path=ppt/slides/_rels/slide36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6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3.xml"/></Relationships>
</file>

<file path=ppt/slides/_rels/slide3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3.xml"/></Relationships>
</file>

<file path=ppt/slides/_rels/slide3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56.xml"/></Relationships>
</file>

<file path=ppt/slides/_rels/slide372.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4.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7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85.xml"/></Relationships>
</file>

<file path=ppt/slides/_rels/slide38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85.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8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96.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8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8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9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85.xml"/></Relationships>
</file>

<file path=ppt/slides/_rels/slide39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8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07.xml.rels><?xml version="1.0" encoding="UTF-8" standalone="yes"?>
<Relationships xmlns="http://schemas.openxmlformats.org/package/2006/relationships"><Relationship Id="rId2" Type="http://schemas.openxmlformats.org/officeDocument/2006/relationships/hyperlink" Target="http://baike.baidu.com/view/17423.htm" TargetMode="External"/><Relationship Id="rId1" Type="http://schemas.openxmlformats.org/officeDocument/2006/relationships/slideLayout" Target="../slideLayouts/slideLayout7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7.xml"/></Relationships>
</file>

<file path=ppt/slides/_rels/slide41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2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82.xml"/></Relationships>
</file>

<file path=ppt/slides/_rels/slide4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8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26.xml.rels><?xml version="1.0" encoding="UTF-8" standalone="yes"?>
<Relationships xmlns="http://schemas.openxmlformats.org/package/2006/relationships"><Relationship Id="rId2" Type="http://schemas.openxmlformats.org/officeDocument/2006/relationships/hyperlink" Target="ftp://192.168.224.1/" TargetMode="External"/><Relationship Id="rId1" Type="http://schemas.openxmlformats.org/officeDocument/2006/relationships/slideLayout" Target="../slideLayouts/slideLayout77.xml"/></Relationships>
</file>

<file path=ppt/slides/_rels/slide42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7.xml"/></Relationships>
</file>

<file path=ppt/slides/_rels/slide42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34.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35.png"/><Relationship Id="rId7" Type="http://schemas.openxmlformats.org/officeDocument/2006/relationships/image" Target="../media/image137.png"/><Relationship Id="rId12" Type="http://schemas.openxmlformats.org/officeDocument/2006/relationships/image" Target="../media/image140.png"/><Relationship Id="rId2" Type="http://schemas.openxmlformats.org/officeDocument/2006/relationships/customXml" Target="../ink/ink1.xml"/><Relationship Id="rId1" Type="http://schemas.openxmlformats.org/officeDocument/2006/relationships/slideLayout" Target="../slideLayouts/slideLayout82.xml"/><Relationship Id="rId6" Type="http://schemas.openxmlformats.org/officeDocument/2006/relationships/customXml" Target="../ink/ink3.xml"/><Relationship Id="rId11" Type="http://schemas.openxmlformats.org/officeDocument/2006/relationships/image" Target="../media/image139.png"/><Relationship Id="rId5" Type="http://schemas.openxmlformats.org/officeDocument/2006/relationships/image" Target="../media/image136.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38.png"/></Relationships>
</file>

<file path=ppt/slides/_rels/slide43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8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42.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customXml" Target="../ink/ink11.xml"/><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82.xml"/><Relationship Id="rId6" Type="http://schemas.openxmlformats.org/officeDocument/2006/relationships/image" Target="../media/image144.png"/><Relationship Id="rId11" Type="http://schemas.openxmlformats.org/officeDocument/2006/relationships/customXml" Target="../ink/ink10.xml"/><Relationship Id="rId5" Type="http://schemas.openxmlformats.org/officeDocument/2006/relationships/customXml" Target="../ink/ink7.xml"/><Relationship Id="rId10" Type="http://schemas.openxmlformats.org/officeDocument/2006/relationships/image" Target="../media/image146.png"/><Relationship Id="rId4" Type="http://schemas.openxmlformats.org/officeDocument/2006/relationships/image" Target="../media/image143.png"/><Relationship Id="rId9" Type="http://schemas.openxmlformats.org/officeDocument/2006/relationships/customXml" Target="../ink/ink9.xml"/><Relationship Id="rId14" Type="http://schemas.openxmlformats.org/officeDocument/2006/relationships/image" Target="../media/image148.png"/></Relationships>
</file>

<file path=ppt/slides/_rels/slide443.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customXml" Target="../ink/ink12.xml"/><Relationship Id="rId7" Type="http://schemas.openxmlformats.org/officeDocument/2006/relationships/customXml" Target="../ink/ink14.xml"/><Relationship Id="rId12"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77.xml"/><Relationship Id="rId6" Type="http://schemas.openxmlformats.org/officeDocument/2006/relationships/image" Target="../media/image151.png"/><Relationship Id="rId11" Type="http://schemas.openxmlformats.org/officeDocument/2006/relationships/customXml" Target="../ink/ink16.xml"/><Relationship Id="rId5" Type="http://schemas.openxmlformats.org/officeDocument/2006/relationships/customXml" Target="../ink/ink13.xml"/><Relationship Id="rId10" Type="http://schemas.openxmlformats.org/officeDocument/2006/relationships/image" Target="../media/image153.png"/><Relationship Id="rId4" Type="http://schemas.openxmlformats.org/officeDocument/2006/relationships/image" Target="../media/image150.png"/><Relationship Id="rId9" Type="http://schemas.openxmlformats.org/officeDocument/2006/relationships/customXml" Target="../ink/ink15.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centos.org/download/"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files.jb51.net/file_images/article/201611/2016111515215720.png" TargetMode="Externa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1.xml"/><Relationship Id="rId5" Type="http://schemas.openxmlformats.org/officeDocument/2006/relationships/image" Target="../media/image64.jpeg"/><Relationship Id="rId4" Type="http://schemas.openxmlformats.org/officeDocument/2006/relationships/image" Target="../media/image63.png"/></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5536" y="2132856"/>
            <a:ext cx="8229600" cy="4525962"/>
          </a:xfrm>
        </p:spPr>
        <p:txBody>
          <a:bodyPr/>
          <a:lstStyle/>
          <a:p>
            <a:pPr marL="109537" indent="0" algn="ctr">
              <a:buNone/>
            </a:pPr>
            <a:endParaRPr lang="en-US" altLang="zh-CN" sz="3600" dirty="0"/>
          </a:p>
          <a:p>
            <a:pPr marL="109537" indent="0" algn="ctr">
              <a:buNone/>
            </a:pPr>
            <a:r>
              <a:rPr lang="zh-CN" altLang="en-US" sz="3600" b="1" dirty="0"/>
              <a:t>陈世亮</a:t>
            </a:r>
          </a:p>
          <a:p>
            <a:pPr marL="109537" indent="0" algn="ctr">
              <a:buNone/>
            </a:pPr>
            <a:endParaRPr lang="zh-CN" altLang="en-US" dirty="0"/>
          </a:p>
          <a:p>
            <a:pPr marL="109537" indent="0" algn="ctr">
              <a:buNone/>
            </a:pPr>
            <a:r>
              <a:rPr lang="zh-CN" altLang="en-US" b="1" dirty="0"/>
              <a:t>西安明德理工学院</a:t>
            </a:r>
            <a:endParaRPr lang="en-US" altLang="zh-CN" b="1" dirty="0"/>
          </a:p>
          <a:p>
            <a:pPr marL="109537" indent="0" algn="ctr">
              <a:buNone/>
            </a:pPr>
            <a:r>
              <a:rPr lang="zh-CN" altLang="en-US" b="1" dirty="0"/>
              <a:t>信息工程学院</a:t>
            </a:r>
            <a:endParaRPr lang="en-US" altLang="zh-CN" b="1" dirty="0"/>
          </a:p>
          <a:p>
            <a:pPr marL="109537" indent="0" algn="ctr">
              <a:buNone/>
            </a:pPr>
            <a:r>
              <a:rPr lang="en-US" altLang="zh-CN" b="1" dirty="0"/>
              <a:t> 2022.01</a:t>
            </a:r>
          </a:p>
          <a:p>
            <a:pPr marL="109537" indent="0" algn="ctr">
              <a:buNone/>
            </a:pPr>
            <a:endParaRPr lang="zh-CN" altLang="en-US" dirty="0"/>
          </a:p>
        </p:txBody>
      </p:sp>
      <p:sp>
        <p:nvSpPr>
          <p:cNvPr id="3" name="标题 2"/>
          <p:cNvSpPr>
            <a:spLocks noGrp="1"/>
          </p:cNvSpPr>
          <p:nvPr>
            <p:ph type="title"/>
          </p:nvPr>
        </p:nvSpPr>
        <p:spPr>
          <a:xfrm>
            <a:off x="878904" y="908720"/>
            <a:ext cx="8229600" cy="1143000"/>
          </a:xfrm>
        </p:spPr>
        <p:txBody>
          <a:bodyPr>
            <a:normAutofit/>
          </a:bodyPr>
          <a:lstStyle/>
          <a:p>
            <a:pPr algn="ctr"/>
            <a:r>
              <a:rPr lang="en-US" altLang="zh-CN" sz="4400" dirty="0">
                <a:solidFill>
                  <a:schemeClr val="tx1"/>
                </a:solidFill>
              </a:rPr>
              <a:t>LINUX</a:t>
            </a:r>
            <a:r>
              <a:rPr lang="zh-CN" altLang="en-US" sz="4400" dirty="0">
                <a:solidFill>
                  <a:schemeClr val="tx1"/>
                </a:solidFill>
              </a:rPr>
              <a:t>操作系统</a:t>
            </a:r>
          </a:p>
        </p:txBody>
      </p:sp>
      <p:pic>
        <p:nvPicPr>
          <p:cNvPr id="4" name="Picture 4">
            <a:extLst>
              <a:ext uri="{FF2B5EF4-FFF2-40B4-BE49-F238E27FC236}">
                <a16:creationId xmlns:a16="http://schemas.microsoft.com/office/drawing/2014/main" id="{506E97C5-8372-492D-B673-E1446FEFC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4149080"/>
            <a:ext cx="1984375"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8681"/>
            <a:ext cx="2196351"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4446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378BA141-7484-4AAB-9B6F-0CBBB86654D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1166" y="404812"/>
            <a:ext cx="9250013" cy="5472460"/>
          </a:xfrm>
          <a:noFill/>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6431" y="1830249"/>
            <a:ext cx="8449573" cy="1400512"/>
          </a:xfrm>
          <a:prstGeom prst="rect">
            <a:avLst/>
          </a:prstGeom>
        </p:spPr>
        <p:txBody>
          <a:bodyPr wrap="square">
            <a:spAutoFit/>
          </a:bodyPr>
          <a:lstStyle/>
          <a:p>
            <a:pPr defTabSz="685800" eaLnBrk="1" fontAlgn="auto" hangingPunct="1">
              <a:lnSpc>
                <a:spcPct val="120000"/>
              </a:lnSpc>
              <a:spcBef>
                <a:spcPts val="0"/>
              </a:spcBef>
              <a:spcAft>
                <a:spcPts val="0"/>
              </a:spcAft>
            </a:pPr>
            <a:r>
              <a:rPr lang="zh-CN" altLang="en-US" dirty="0">
                <a:solidFill>
                  <a:prstClr val="black"/>
                </a:solidFill>
                <a:latin typeface="等线"/>
                <a:ea typeface="等线" panose="02010600030101010101" pitchFamily="2" charset="-122"/>
              </a:rPr>
              <a:t>（</a:t>
            </a:r>
            <a:r>
              <a:rPr lang="en-US" altLang="zh-CN" dirty="0">
                <a:solidFill>
                  <a:prstClr val="black"/>
                </a:solidFill>
                <a:latin typeface="等线"/>
                <a:ea typeface="等线" panose="02010600030101010101" pitchFamily="2" charset="-122"/>
              </a:rPr>
              <a:t>1</a:t>
            </a:r>
            <a:r>
              <a:rPr lang="zh-CN" altLang="en-US" dirty="0">
                <a:solidFill>
                  <a:prstClr val="black"/>
                </a:solidFill>
                <a:latin typeface="等线"/>
                <a:ea typeface="等线" panose="02010600030101010101" pitchFamily="2" charset="-122"/>
              </a:rPr>
              <a:t>）分配组</a:t>
            </a:r>
            <a:r>
              <a:rPr lang="en-US" altLang="zh-CN" dirty="0">
                <a:solidFill>
                  <a:prstClr val="black"/>
                </a:solidFill>
                <a:latin typeface="等线"/>
                <a:ea typeface="等线" panose="02010600030101010101" pitchFamily="2" charset="-122"/>
              </a:rPr>
              <a:t>AG</a:t>
            </a:r>
            <a:r>
              <a:rPr lang="zh-CN" altLang="en-US" dirty="0">
                <a:solidFill>
                  <a:prstClr val="black"/>
                </a:solidFill>
                <a:latin typeface="等线"/>
                <a:ea typeface="等线" panose="02010600030101010101" pitchFamily="2" charset="-122"/>
              </a:rPr>
              <a:t>（</a:t>
            </a:r>
            <a:r>
              <a:rPr lang="en-US" altLang="zh-CN" dirty="0">
                <a:solidFill>
                  <a:prstClr val="black"/>
                </a:solidFill>
                <a:latin typeface="等线"/>
                <a:ea typeface="等线" panose="02010600030101010101" pitchFamily="2" charset="-122"/>
              </a:rPr>
              <a:t>Allocation Group</a:t>
            </a:r>
            <a:r>
              <a:rPr lang="zh-CN" altLang="en-US" dirty="0">
                <a:solidFill>
                  <a:prstClr val="black"/>
                </a:solidFill>
                <a:latin typeface="等线"/>
                <a:ea typeface="等线" panose="02010600030101010101" pitchFamily="2" charset="-122"/>
              </a:rPr>
              <a:t>）</a:t>
            </a:r>
          </a:p>
          <a:p>
            <a:pPr defTabSz="685800" eaLnBrk="1" fontAlgn="auto" hangingPunct="1">
              <a:lnSpc>
                <a:spcPct val="120000"/>
              </a:lnSpc>
              <a:spcBef>
                <a:spcPts val="0"/>
              </a:spcBef>
              <a:spcAft>
                <a:spcPts val="0"/>
              </a:spcAft>
            </a:pPr>
            <a:r>
              <a:rPr lang="en-US" altLang="zh-CN" dirty="0">
                <a:solidFill>
                  <a:prstClr val="black"/>
                </a:solidFill>
                <a:latin typeface="等线"/>
                <a:ea typeface="等线" panose="02010600030101010101" pitchFamily="2" charset="-122"/>
              </a:rPr>
              <a:t>        </a:t>
            </a:r>
            <a:r>
              <a:rPr lang="zh-CN" altLang="en-US" dirty="0">
                <a:solidFill>
                  <a:prstClr val="black"/>
                </a:solidFill>
                <a:latin typeface="等线"/>
                <a:ea typeface="等线" panose="02010600030101010101" pitchFamily="2" charset="-122"/>
              </a:rPr>
              <a:t>分配组是</a:t>
            </a:r>
            <a:r>
              <a:rPr lang="en-US" altLang="zh-CN" dirty="0">
                <a:solidFill>
                  <a:prstClr val="black"/>
                </a:solidFill>
                <a:latin typeface="等线"/>
                <a:ea typeface="等线" panose="02010600030101010101" pitchFamily="2" charset="-122"/>
              </a:rPr>
              <a:t>XFS</a:t>
            </a:r>
            <a:r>
              <a:rPr lang="zh-CN" altLang="en-US" dirty="0">
                <a:solidFill>
                  <a:prstClr val="black"/>
                </a:solidFill>
                <a:latin typeface="等线"/>
                <a:ea typeface="等线" panose="02010600030101010101" pitchFamily="2" charset="-122"/>
              </a:rPr>
              <a:t>抽象程度最高的概念。</a:t>
            </a:r>
            <a:r>
              <a:rPr lang="en-US" altLang="zh-CN" dirty="0">
                <a:solidFill>
                  <a:prstClr val="black"/>
                </a:solidFill>
                <a:latin typeface="等线"/>
                <a:ea typeface="等线" panose="02010600030101010101" pitchFamily="2" charset="-122"/>
              </a:rPr>
              <a:t>XFS</a:t>
            </a:r>
            <a:r>
              <a:rPr lang="zh-CN" altLang="en-US" dirty="0">
                <a:solidFill>
                  <a:prstClr val="black"/>
                </a:solidFill>
                <a:latin typeface="等线"/>
                <a:ea typeface="等线" panose="02010600030101010101" pitchFamily="2" charset="-122"/>
              </a:rPr>
              <a:t>文件系统内部被分为多个“分配组</a:t>
            </a:r>
            <a:r>
              <a:rPr lang="en-US" altLang="zh-CN" dirty="0">
                <a:solidFill>
                  <a:prstClr val="black"/>
                </a:solidFill>
                <a:latin typeface="等线"/>
                <a:ea typeface="等线" panose="02010600030101010101" pitchFamily="2" charset="-122"/>
              </a:rPr>
              <a:t>AG</a:t>
            </a:r>
            <a:r>
              <a:rPr lang="zh-CN" altLang="en-US" dirty="0">
                <a:solidFill>
                  <a:prstClr val="black"/>
                </a:solidFill>
                <a:latin typeface="等线"/>
                <a:ea typeface="等线" panose="02010600030101010101" pitchFamily="2" charset="-122"/>
              </a:rPr>
              <a:t>”，在一个磁盘上创建</a:t>
            </a:r>
            <a:r>
              <a:rPr lang="en-US" altLang="zh-CN" dirty="0">
                <a:solidFill>
                  <a:prstClr val="black"/>
                </a:solidFill>
                <a:latin typeface="等线"/>
                <a:ea typeface="等线" panose="02010600030101010101" pitchFamily="2" charset="-122"/>
              </a:rPr>
              <a:t>XFS</a:t>
            </a:r>
            <a:r>
              <a:rPr lang="zh-CN" altLang="en-US" dirty="0">
                <a:solidFill>
                  <a:prstClr val="black"/>
                </a:solidFill>
                <a:latin typeface="等线"/>
                <a:ea typeface="等线" panose="02010600030101010101" pitchFamily="2" charset="-122"/>
              </a:rPr>
              <a:t>文件系统之后，在</a:t>
            </a:r>
            <a:r>
              <a:rPr lang="en-US" altLang="zh-CN" dirty="0">
                <a:solidFill>
                  <a:srgbClr val="FF0000"/>
                </a:solidFill>
                <a:latin typeface="等线"/>
                <a:ea typeface="等线" panose="02010600030101010101" pitchFamily="2" charset="-122"/>
              </a:rPr>
              <a:t>CentOS7</a:t>
            </a:r>
            <a:r>
              <a:rPr lang="zh-CN" altLang="en-US" dirty="0">
                <a:solidFill>
                  <a:prstClr val="black"/>
                </a:solidFill>
                <a:latin typeface="等线"/>
                <a:ea typeface="等线" panose="02010600030101010101" pitchFamily="2" charset="-122"/>
              </a:rPr>
              <a:t>上</a:t>
            </a:r>
            <a:r>
              <a:rPr lang="zh-CN" altLang="en-US" dirty="0">
                <a:solidFill>
                  <a:srgbClr val="FF0000"/>
                </a:solidFill>
                <a:latin typeface="等线"/>
                <a:ea typeface="等线" panose="02010600030101010101" pitchFamily="2" charset="-122"/>
              </a:rPr>
              <a:t>默认</a:t>
            </a:r>
            <a:r>
              <a:rPr lang="zh-CN" altLang="en-US" dirty="0">
                <a:solidFill>
                  <a:prstClr val="black"/>
                </a:solidFill>
                <a:latin typeface="等线"/>
                <a:ea typeface="等线" panose="02010600030101010101" pitchFamily="2" charset="-122"/>
              </a:rPr>
              <a:t>的是创建</a:t>
            </a:r>
            <a:r>
              <a:rPr lang="en-US" altLang="zh-CN" dirty="0">
                <a:solidFill>
                  <a:srgbClr val="FF0000"/>
                </a:solidFill>
                <a:latin typeface="等线"/>
                <a:ea typeface="等线" panose="02010600030101010101" pitchFamily="2" charset="-122"/>
              </a:rPr>
              <a:t>4</a:t>
            </a:r>
            <a:r>
              <a:rPr lang="zh-CN" altLang="en-US" dirty="0">
                <a:solidFill>
                  <a:srgbClr val="FF0000"/>
                </a:solidFill>
                <a:latin typeface="等线"/>
                <a:ea typeface="等线" panose="02010600030101010101" pitchFamily="2" charset="-122"/>
              </a:rPr>
              <a:t>个</a:t>
            </a:r>
            <a:r>
              <a:rPr lang="en-US" altLang="zh-CN" dirty="0">
                <a:solidFill>
                  <a:srgbClr val="FF0000"/>
                </a:solidFill>
                <a:latin typeface="等线"/>
                <a:ea typeface="等线" panose="02010600030101010101" pitchFamily="2" charset="-122"/>
              </a:rPr>
              <a:t>AG</a:t>
            </a:r>
            <a:r>
              <a:rPr lang="zh-CN" altLang="en-US" dirty="0">
                <a:solidFill>
                  <a:prstClr val="black"/>
                </a:solidFill>
                <a:latin typeface="等线"/>
                <a:ea typeface="等线" panose="02010600030101010101" pitchFamily="2" charset="-122"/>
              </a:rPr>
              <a:t>。</a:t>
            </a:r>
            <a:r>
              <a:rPr lang="zh-CN" altLang="en-US" dirty="0">
                <a:solidFill>
                  <a:srgbClr val="FF0000"/>
                </a:solidFill>
                <a:latin typeface="等线"/>
                <a:ea typeface="等线" panose="02010600030101010101" pitchFamily="2" charset="-122"/>
              </a:rPr>
              <a:t>每个</a:t>
            </a:r>
            <a:r>
              <a:rPr lang="en-US" altLang="zh-CN" dirty="0">
                <a:solidFill>
                  <a:srgbClr val="FF0000"/>
                </a:solidFill>
                <a:latin typeface="等线"/>
                <a:ea typeface="等线" panose="02010600030101010101" pitchFamily="2" charset="-122"/>
              </a:rPr>
              <a:t>AG</a:t>
            </a:r>
            <a:r>
              <a:rPr lang="zh-CN" altLang="en-US" dirty="0">
                <a:solidFill>
                  <a:prstClr val="black"/>
                </a:solidFill>
                <a:latin typeface="等线"/>
                <a:ea typeface="等线" panose="02010600030101010101" pitchFamily="2" charset="-122"/>
              </a:rPr>
              <a:t>都相当于是</a:t>
            </a:r>
            <a:r>
              <a:rPr lang="en-US" altLang="zh-CN" dirty="0">
                <a:solidFill>
                  <a:srgbClr val="FF0000"/>
                </a:solidFill>
                <a:latin typeface="等线"/>
                <a:ea typeface="等线" panose="02010600030101010101" pitchFamily="2" charset="-122"/>
              </a:rPr>
              <a:t>1</a:t>
            </a:r>
            <a:r>
              <a:rPr lang="zh-CN" altLang="en-US" dirty="0">
                <a:solidFill>
                  <a:srgbClr val="FF0000"/>
                </a:solidFill>
                <a:latin typeface="等线"/>
                <a:ea typeface="等线" panose="02010600030101010101" pitchFamily="2" charset="-122"/>
              </a:rPr>
              <a:t>个独立的</a:t>
            </a:r>
            <a:r>
              <a:rPr lang="zh-CN" altLang="en-US" dirty="0">
                <a:solidFill>
                  <a:prstClr val="black"/>
                </a:solidFill>
                <a:latin typeface="等线"/>
                <a:ea typeface="等线" panose="02010600030101010101" pitchFamily="2" charset="-122"/>
              </a:rPr>
              <a:t>文件系统，它们是文件系统中的</a:t>
            </a:r>
            <a:r>
              <a:rPr lang="zh-CN" altLang="en-US" dirty="0">
                <a:solidFill>
                  <a:srgbClr val="FF0000"/>
                </a:solidFill>
                <a:latin typeface="等线"/>
                <a:ea typeface="等线" panose="02010600030101010101" pitchFamily="2" charset="-122"/>
              </a:rPr>
              <a:t>等长线性存储区</a:t>
            </a:r>
            <a:r>
              <a:rPr lang="zh-CN" altLang="en-US" dirty="0">
                <a:solidFill>
                  <a:prstClr val="black"/>
                </a:solidFill>
                <a:latin typeface="等线"/>
                <a:ea typeface="等线" panose="02010600030101010101" pitchFamily="2" charset="-122"/>
              </a:rPr>
              <a:t>。</a:t>
            </a:r>
            <a:endParaRPr lang="en-US" altLang="zh-CN" dirty="0">
              <a:solidFill>
                <a:prstClr val="black"/>
              </a:solidFill>
              <a:latin typeface="等线"/>
              <a:ea typeface="等线" panose="02010600030101010101" pitchFamily="2" charset="-122"/>
            </a:endParaRPr>
          </a:p>
        </p:txBody>
      </p:sp>
      <p:sp>
        <p:nvSpPr>
          <p:cNvPr id="4" name="TextBox 1"/>
          <p:cNvSpPr txBox="1"/>
          <p:nvPr/>
        </p:nvSpPr>
        <p:spPr>
          <a:xfrm>
            <a:off x="1574131" y="1013589"/>
            <a:ext cx="5002058"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等线"/>
                <a:ea typeface="等线" panose="02010600030101010101" pitchFamily="2" charset="-122"/>
              </a:rPr>
              <a:t> 3. XFS</a:t>
            </a:r>
            <a:r>
              <a:rPr lang="zh-CN" altLang="zh-CN" sz="2400" dirty="0">
                <a:solidFill>
                  <a:srgbClr val="1353A2"/>
                </a:solidFill>
                <a:latin typeface="等线"/>
                <a:ea typeface="等线" panose="02010600030101010101" pitchFamily="2" charset="-122"/>
              </a:rPr>
              <a:t>文件系统</a:t>
            </a:r>
            <a:r>
              <a:rPr lang="zh-CN" altLang="en-US" sz="2400" dirty="0">
                <a:solidFill>
                  <a:srgbClr val="1353A2"/>
                </a:solidFill>
                <a:latin typeface="等线"/>
                <a:ea typeface="等线" panose="02010600030101010101" pitchFamily="2" charset="-122"/>
              </a:rPr>
              <a:t>特性</a:t>
            </a:r>
            <a:endParaRPr lang="zh-CN" altLang="zh-CN" sz="2400" dirty="0">
              <a:solidFill>
                <a:srgbClr val="1353A2"/>
              </a:solidFill>
              <a:latin typeface="等线"/>
              <a:ea typeface="等线" panose="02010600030101010101" pitchFamily="2" charset="-122"/>
            </a:endParaRPr>
          </a:p>
        </p:txBody>
      </p:sp>
      <p:sp>
        <p:nvSpPr>
          <p:cNvPr id="3" name="矩形 2"/>
          <p:cNvSpPr/>
          <p:nvPr/>
        </p:nvSpPr>
        <p:spPr>
          <a:xfrm>
            <a:off x="353160" y="3324501"/>
            <a:ext cx="8449573" cy="2065309"/>
          </a:xfrm>
          <a:prstGeom prst="rect">
            <a:avLst/>
          </a:prstGeom>
        </p:spPr>
        <p:txBody>
          <a:bodyPr wrap="square">
            <a:spAutoFit/>
          </a:bodyPr>
          <a:lstStyle/>
          <a:p>
            <a:pPr defTabSz="685800" eaLnBrk="1" fontAlgn="auto" hangingPunct="1">
              <a:lnSpc>
                <a:spcPct val="120000"/>
              </a:lnSpc>
              <a:spcBef>
                <a:spcPts val="0"/>
              </a:spcBef>
              <a:spcAft>
                <a:spcPts val="0"/>
              </a:spcAft>
            </a:pPr>
            <a:r>
              <a:rPr lang="zh-CN" altLang="en-US" dirty="0">
                <a:solidFill>
                  <a:srgbClr val="1353A2"/>
                </a:solidFill>
                <a:latin typeface="等线"/>
                <a:ea typeface="等线" panose="02010600030101010101" pitchFamily="2" charset="-122"/>
              </a:rPr>
              <a:t>（</a:t>
            </a:r>
            <a:r>
              <a:rPr lang="en-US" altLang="zh-CN" dirty="0">
                <a:solidFill>
                  <a:srgbClr val="1353A2"/>
                </a:solidFill>
                <a:latin typeface="等线"/>
                <a:ea typeface="等线" panose="02010600030101010101" pitchFamily="2" charset="-122"/>
              </a:rPr>
              <a:t>2</a:t>
            </a:r>
            <a:r>
              <a:rPr lang="zh-CN" altLang="en-US" dirty="0">
                <a:solidFill>
                  <a:srgbClr val="1353A2"/>
                </a:solidFill>
                <a:latin typeface="等线"/>
                <a:ea typeface="等线" panose="02010600030101010101" pitchFamily="2" charset="-122"/>
              </a:rPr>
              <a:t>）</a:t>
            </a:r>
            <a:r>
              <a:rPr lang="en-US" altLang="zh-CN" dirty="0">
                <a:solidFill>
                  <a:srgbClr val="1353A2"/>
                </a:solidFill>
                <a:latin typeface="等线"/>
                <a:ea typeface="等线" panose="02010600030101010101" pitchFamily="2" charset="-122"/>
              </a:rPr>
              <a:t>XFS</a:t>
            </a:r>
            <a:r>
              <a:rPr lang="zh-CN" altLang="en-US" dirty="0">
                <a:solidFill>
                  <a:srgbClr val="1353A2"/>
                </a:solidFill>
                <a:latin typeface="等线"/>
                <a:ea typeface="等线" panose="02010600030101010101" pitchFamily="2" charset="-122"/>
              </a:rPr>
              <a:t>中的块</a:t>
            </a:r>
            <a:endParaRPr lang="en-US" altLang="zh-CN" dirty="0">
              <a:solidFill>
                <a:srgbClr val="1353A2"/>
              </a:solidFill>
              <a:latin typeface="等线"/>
              <a:ea typeface="等线" panose="02010600030101010101" pitchFamily="2" charset="-122"/>
            </a:endParaRPr>
          </a:p>
          <a:p>
            <a:pPr defTabSz="685800" eaLnBrk="1" fontAlgn="auto" hangingPunct="1">
              <a:lnSpc>
                <a:spcPct val="120000"/>
              </a:lnSpc>
              <a:spcBef>
                <a:spcPts val="0"/>
              </a:spcBef>
              <a:spcAft>
                <a:spcPts val="0"/>
              </a:spcAft>
            </a:pPr>
            <a:r>
              <a:rPr lang="en-US" altLang="zh-CN" dirty="0">
                <a:solidFill>
                  <a:srgbClr val="1353A2"/>
                </a:solidFill>
                <a:latin typeface="等线"/>
                <a:ea typeface="等线" panose="02010600030101010101" pitchFamily="2" charset="-122"/>
              </a:rPr>
              <a:t>       </a:t>
            </a:r>
            <a:r>
              <a:rPr lang="zh-CN" altLang="en-US" dirty="0">
                <a:solidFill>
                  <a:srgbClr val="1353A2"/>
                </a:solidFill>
                <a:latin typeface="等线"/>
                <a:ea typeface="等线" panose="02010600030101010101" pitchFamily="2" charset="-122"/>
              </a:rPr>
              <a:t>对于一个磁盘分区来说，指定为相应的文件系统后，整个分区被分为 </a:t>
            </a:r>
            <a:r>
              <a:rPr lang="en-US" altLang="zh-CN" dirty="0">
                <a:solidFill>
                  <a:srgbClr val="1353A2"/>
                </a:solidFill>
                <a:latin typeface="等线"/>
                <a:ea typeface="等线" panose="02010600030101010101" pitchFamily="2" charset="-122"/>
              </a:rPr>
              <a:t>1024</a:t>
            </a:r>
            <a:r>
              <a:rPr lang="zh-CN" altLang="en-US" dirty="0">
                <a:solidFill>
                  <a:srgbClr val="1353A2"/>
                </a:solidFill>
                <a:latin typeface="等线"/>
                <a:ea typeface="等线" panose="02010600030101010101" pitchFamily="2" charset="-122"/>
              </a:rPr>
              <a:t>，</a:t>
            </a:r>
            <a:r>
              <a:rPr lang="en-US" altLang="zh-CN" dirty="0">
                <a:solidFill>
                  <a:srgbClr val="1353A2"/>
                </a:solidFill>
                <a:latin typeface="等线"/>
                <a:ea typeface="等线" panose="02010600030101010101" pitchFamily="2" charset="-122"/>
              </a:rPr>
              <a:t>2048 </a:t>
            </a:r>
            <a:r>
              <a:rPr lang="zh-CN" altLang="en-US" dirty="0">
                <a:solidFill>
                  <a:srgbClr val="1353A2"/>
                </a:solidFill>
                <a:latin typeface="等线"/>
                <a:ea typeface="等线" panose="02010600030101010101" pitchFamily="2" charset="-122"/>
              </a:rPr>
              <a:t>和 </a:t>
            </a:r>
            <a:r>
              <a:rPr lang="en-US" altLang="zh-CN" dirty="0">
                <a:solidFill>
                  <a:srgbClr val="1353A2"/>
                </a:solidFill>
                <a:latin typeface="等线"/>
                <a:ea typeface="等线" panose="02010600030101010101" pitchFamily="2" charset="-122"/>
              </a:rPr>
              <a:t>4096 </a:t>
            </a:r>
            <a:r>
              <a:rPr lang="zh-CN" altLang="en-US" dirty="0">
                <a:solidFill>
                  <a:srgbClr val="1353A2"/>
                </a:solidFill>
                <a:latin typeface="等线"/>
                <a:ea typeface="等线" panose="02010600030101010101" pitchFamily="2" charset="-122"/>
              </a:rPr>
              <a:t>字节大小的块（类似</a:t>
            </a:r>
            <a:r>
              <a:rPr lang="zh-CN" altLang="en-US" dirty="0">
                <a:solidFill>
                  <a:srgbClr val="FF0000"/>
                </a:solidFill>
                <a:latin typeface="等线"/>
                <a:ea typeface="等线" panose="02010600030101010101" pitchFamily="2" charset="-122"/>
              </a:rPr>
              <a:t>簇</a:t>
            </a:r>
            <a:r>
              <a:rPr lang="zh-CN" altLang="en-US" dirty="0">
                <a:solidFill>
                  <a:srgbClr val="1353A2"/>
                </a:solidFill>
                <a:latin typeface="等线"/>
                <a:ea typeface="等线" panose="02010600030101010101" pitchFamily="2" charset="-122"/>
              </a:rPr>
              <a:t>）。根据块使用性质的不同，可分为：</a:t>
            </a:r>
          </a:p>
          <a:p>
            <a:pPr defTabSz="685800" eaLnBrk="1" fontAlgn="auto" hangingPunct="1">
              <a:lnSpc>
                <a:spcPct val="120000"/>
              </a:lnSpc>
              <a:spcBef>
                <a:spcPts val="0"/>
              </a:spcBef>
              <a:spcAft>
                <a:spcPts val="0"/>
              </a:spcAft>
            </a:pPr>
            <a:r>
              <a:rPr lang="zh-CN" altLang="en-US" dirty="0">
                <a:solidFill>
                  <a:srgbClr val="FF0000"/>
                </a:solidFill>
                <a:latin typeface="等线"/>
                <a:ea typeface="等线" panose="02010600030101010101" pitchFamily="2" charset="-122"/>
              </a:rPr>
              <a:t>          超级块</a:t>
            </a:r>
            <a:r>
              <a:rPr lang="en-US" altLang="zh-CN" dirty="0">
                <a:solidFill>
                  <a:prstClr val="black"/>
                </a:solidFill>
                <a:latin typeface="等线"/>
                <a:ea typeface="等线" panose="02010600030101010101" pitchFamily="2" charset="-122"/>
              </a:rPr>
              <a:t>(superblock)</a:t>
            </a:r>
          </a:p>
          <a:p>
            <a:pPr defTabSz="685800" eaLnBrk="1" fontAlgn="auto" hangingPunct="1">
              <a:lnSpc>
                <a:spcPct val="120000"/>
              </a:lnSpc>
              <a:spcBef>
                <a:spcPts val="0"/>
              </a:spcBef>
              <a:spcAft>
                <a:spcPts val="0"/>
              </a:spcAft>
            </a:pPr>
            <a:r>
              <a:rPr lang="en-US" altLang="zh-CN" dirty="0">
                <a:solidFill>
                  <a:srgbClr val="FF0000"/>
                </a:solidFill>
                <a:latin typeface="等线"/>
                <a:ea typeface="等线" panose="02010600030101010101" pitchFamily="2" charset="-122"/>
              </a:rPr>
              <a:t>          </a:t>
            </a:r>
            <a:r>
              <a:rPr lang="en-US" altLang="zh-CN" dirty="0" err="1">
                <a:solidFill>
                  <a:srgbClr val="FF0000"/>
                </a:solidFill>
                <a:latin typeface="等线"/>
                <a:ea typeface="等线" panose="02010600030101010101" pitchFamily="2" charset="-122"/>
              </a:rPr>
              <a:t>inode</a:t>
            </a:r>
            <a:r>
              <a:rPr lang="zh-CN" altLang="en-US" dirty="0">
                <a:solidFill>
                  <a:srgbClr val="FF0000"/>
                </a:solidFill>
                <a:latin typeface="等线"/>
                <a:ea typeface="等线" panose="02010600030101010101" pitchFamily="2" charset="-122"/>
              </a:rPr>
              <a:t>块</a:t>
            </a:r>
            <a:r>
              <a:rPr lang="en-US" altLang="zh-CN" dirty="0">
                <a:solidFill>
                  <a:prstClr val="black"/>
                </a:solidFill>
                <a:latin typeface="等线"/>
                <a:ea typeface="等线" panose="02010600030101010101" pitchFamily="2" charset="-122"/>
              </a:rPr>
              <a:t>(</a:t>
            </a:r>
            <a:r>
              <a:rPr lang="zh-CN" altLang="en-US" dirty="0">
                <a:solidFill>
                  <a:prstClr val="black"/>
                </a:solidFill>
                <a:latin typeface="等线"/>
                <a:ea typeface="等线" panose="02010600030101010101" pitchFamily="2" charset="-122"/>
              </a:rPr>
              <a:t>文件索引节点</a:t>
            </a:r>
            <a:r>
              <a:rPr lang="en-US" altLang="zh-CN" dirty="0">
                <a:solidFill>
                  <a:prstClr val="black"/>
                </a:solidFill>
                <a:latin typeface="等线"/>
                <a:ea typeface="等线" panose="02010600030101010101" pitchFamily="2" charset="-122"/>
              </a:rPr>
              <a:t>) </a:t>
            </a:r>
          </a:p>
          <a:p>
            <a:pPr defTabSz="685800" eaLnBrk="1" fontAlgn="auto" hangingPunct="1">
              <a:lnSpc>
                <a:spcPct val="120000"/>
              </a:lnSpc>
              <a:spcBef>
                <a:spcPts val="0"/>
              </a:spcBef>
              <a:spcAft>
                <a:spcPts val="0"/>
              </a:spcAft>
            </a:pPr>
            <a:r>
              <a:rPr lang="zh-CN" altLang="en-US" dirty="0">
                <a:solidFill>
                  <a:srgbClr val="FF0000"/>
                </a:solidFill>
                <a:latin typeface="等线"/>
                <a:ea typeface="等线" panose="02010600030101010101" pitchFamily="2" charset="-122"/>
              </a:rPr>
              <a:t>          数据块</a:t>
            </a:r>
            <a:r>
              <a:rPr lang="en-US" altLang="zh-CN" dirty="0">
                <a:solidFill>
                  <a:prstClr val="black"/>
                </a:solidFill>
                <a:latin typeface="等线"/>
                <a:ea typeface="等线" panose="02010600030101010101" pitchFamily="2" charset="-122"/>
              </a:rPr>
              <a:t>(block)</a:t>
            </a:r>
            <a:endParaRPr lang="zh-CN" altLang="en-US" dirty="0">
              <a:solidFill>
                <a:srgbClr val="1353A2"/>
              </a:solidFill>
              <a:latin typeface="等线"/>
              <a:ea typeface="等线" panose="02010600030101010101" pitchFamily="2" charset="-122"/>
            </a:endParaRPr>
          </a:p>
        </p:txBody>
      </p:sp>
    </p:spTree>
    <p:extLst>
      <p:ext uri="{BB962C8B-B14F-4D97-AF65-F5344CB8AC3E}">
        <p14:creationId xmlns:p14="http://schemas.microsoft.com/office/powerpoint/2010/main" val="34550256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C0C5849-F094-48F3-8D18-EA235CC35CBF}"/>
              </a:ext>
            </a:extLst>
          </p:cNvPr>
          <p:cNvPicPr/>
          <p:nvPr/>
        </p:nvPicPr>
        <p:blipFill>
          <a:blip r:embed="rId2">
            <a:extLst>
              <a:ext uri="{28A0092B-C50C-407E-A947-70E740481C1C}">
                <a14:useLocalDpi xmlns:a14="http://schemas.microsoft.com/office/drawing/2010/main" val="0"/>
              </a:ext>
            </a:extLst>
          </a:blip>
          <a:srcRect/>
          <a:stretch>
            <a:fillRect/>
          </a:stretch>
        </p:blipFill>
        <p:spPr>
          <a:xfrm>
            <a:off x="634042" y="1788903"/>
            <a:ext cx="3361490" cy="3764887"/>
          </a:xfrm>
          <a:prstGeom prst="rect">
            <a:avLst/>
          </a:prstGeom>
          <a:noFill/>
          <a:ln>
            <a:noFill/>
          </a:ln>
        </p:spPr>
      </p:pic>
      <p:sp>
        <p:nvSpPr>
          <p:cNvPr id="3" name="文本框 2">
            <a:extLst>
              <a:ext uri="{FF2B5EF4-FFF2-40B4-BE49-F238E27FC236}">
                <a16:creationId xmlns:a16="http://schemas.microsoft.com/office/drawing/2014/main" id="{4CF841A3-7B80-4F3F-8D5C-969440C186BC}"/>
              </a:ext>
            </a:extLst>
          </p:cNvPr>
          <p:cNvSpPr txBox="1"/>
          <p:nvPr/>
        </p:nvSpPr>
        <p:spPr>
          <a:xfrm>
            <a:off x="4438291" y="1905360"/>
            <a:ext cx="4399472" cy="3185487"/>
          </a:xfrm>
          <a:prstGeom prst="rect">
            <a:avLst/>
          </a:prstGeom>
          <a:noFill/>
        </p:spPr>
        <p:txBody>
          <a:bodyPr wrap="square" rtlCol="0">
            <a:spAutoFit/>
          </a:bodyPr>
          <a:lstStyle/>
          <a:p>
            <a:pPr marL="214313" indent="-214313" defTabSz="685800" eaLnBrk="1" fontAlgn="auto" hangingPunct="1">
              <a:spcBef>
                <a:spcPts val="900"/>
              </a:spcBef>
              <a:spcAft>
                <a:spcPts val="0"/>
              </a:spcAft>
              <a:buFont typeface="Arial" panose="020B0604020202020204" pitchFamily="34" charset="0"/>
              <a:buChar char="•"/>
            </a:pPr>
            <a:r>
              <a:rPr lang="zh-CN" altLang="en-US" sz="2100" dirty="0">
                <a:solidFill>
                  <a:prstClr val="black"/>
                </a:solidFill>
                <a:ea typeface="等线" panose="02010600030101010101" pitchFamily="2" charset="-122"/>
                <a:cs typeface="Arial" panose="020B0604020202020204" pitchFamily="34" charset="0"/>
              </a:rPr>
              <a:t>一个文件系统（</a:t>
            </a:r>
            <a:r>
              <a:rPr lang="en-US" altLang="zh-CN" sz="2100" dirty="0">
                <a:solidFill>
                  <a:prstClr val="black"/>
                </a:solidFill>
                <a:ea typeface="等线" panose="02010600030101010101" pitchFamily="2" charset="-122"/>
                <a:cs typeface="Arial" panose="020B0604020202020204" pitchFamily="34" charset="0"/>
              </a:rPr>
              <a:t>AG</a:t>
            </a:r>
            <a:r>
              <a:rPr lang="zh-CN" altLang="en-US" sz="2100" dirty="0">
                <a:solidFill>
                  <a:prstClr val="black"/>
                </a:solidFill>
                <a:ea typeface="等线" panose="02010600030101010101" pitchFamily="2" charset="-122"/>
                <a:cs typeface="Arial" panose="020B0604020202020204" pitchFamily="34" charset="0"/>
              </a:rPr>
              <a:t>）由一个超级块、</a:t>
            </a:r>
            <a:r>
              <a:rPr lang="en-US" altLang="zh-CN" sz="2100" dirty="0" err="1">
                <a:solidFill>
                  <a:prstClr val="black"/>
                </a:solidFill>
                <a:ea typeface="等线" panose="02010600030101010101" pitchFamily="2" charset="-122"/>
                <a:cs typeface="Arial" panose="020B0604020202020204" pitchFamily="34" charset="0"/>
              </a:rPr>
              <a:t>inode</a:t>
            </a:r>
            <a:r>
              <a:rPr lang="zh-CN" altLang="en-US" sz="2100" dirty="0">
                <a:solidFill>
                  <a:prstClr val="black"/>
                </a:solidFill>
                <a:ea typeface="等线" panose="02010600030101010101" pitchFamily="2" charset="-122"/>
                <a:cs typeface="Arial" panose="020B0604020202020204" pitchFamily="34" charset="0"/>
              </a:rPr>
              <a:t>和数据块组成。</a:t>
            </a:r>
            <a:endParaRPr lang="en-US" altLang="zh-CN" sz="2100" dirty="0">
              <a:solidFill>
                <a:prstClr val="black"/>
              </a:solidFill>
              <a:ea typeface="等线" panose="02010600030101010101" pitchFamily="2" charset="-122"/>
              <a:cs typeface="Arial" panose="020B0604020202020204" pitchFamily="34" charset="0"/>
            </a:endParaRPr>
          </a:p>
          <a:p>
            <a:pPr marL="214313" indent="-214313" defTabSz="685800" eaLnBrk="1" fontAlgn="auto" hangingPunct="1">
              <a:spcBef>
                <a:spcPts val="900"/>
              </a:spcBef>
              <a:spcAft>
                <a:spcPts val="0"/>
              </a:spcAft>
              <a:buFont typeface="Arial" panose="020B0604020202020204" pitchFamily="34" charset="0"/>
              <a:buChar char="•"/>
            </a:pPr>
            <a:r>
              <a:rPr lang="en-US" altLang="zh-CN" sz="2100" dirty="0" err="1">
                <a:solidFill>
                  <a:prstClr val="black"/>
                </a:solidFill>
                <a:ea typeface="等线" panose="02010600030101010101" pitchFamily="2" charset="-122"/>
                <a:cs typeface="Arial" panose="020B0604020202020204" pitchFamily="34" charset="0"/>
              </a:rPr>
              <a:t>inode</a:t>
            </a:r>
            <a:r>
              <a:rPr lang="zh-CN" altLang="en-US" sz="2100" dirty="0">
                <a:solidFill>
                  <a:prstClr val="black"/>
                </a:solidFill>
                <a:ea typeface="等线" panose="02010600030101010101" pitchFamily="2" charset="-122"/>
                <a:cs typeface="Arial" panose="020B0604020202020204" pitchFamily="34" charset="0"/>
              </a:rPr>
              <a:t> 中包含</a:t>
            </a:r>
            <a:r>
              <a:rPr lang="zh-CN" altLang="en-US" sz="2100" dirty="0">
                <a:solidFill>
                  <a:srgbClr val="FF0000"/>
                </a:solidFill>
                <a:ea typeface="等线" panose="02010600030101010101" pitchFamily="2" charset="-122"/>
                <a:cs typeface="Arial" panose="020B0604020202020204" pitchFamily="34" charset="0"/>
              </a:rPr>
              <a:t>文件</a:t>
            </a:r>
            <a:r>
              <a:rPr lang="zh-CN" altLang="en-US" sz="2100" dirty="0">
                <a:solidFill>
                  <a:prstClr val="black"/>
                </a:solidFill>
                <a:ea typeface="等线" panose="02010600030101010101" pitchFamily="2" charset="-122"/>
                <a:cs typeface="Arial" panose="020B0604020202020204" pitchFamily="34" charset="0"/>
              </a:rPr>
              <a:t>的属性，如读写属性，</a:t>
            </a:r>
            <a:r>
              <a:rPr lang="en-US" altLang="zh-CN" sz="2100" dirty="0">
                <a:solidFill>
                  <a:prstClr val="black"/>
                </a:solidFill>
                <a:ea typeface="等线" panose="02010600030101010101" pitchFamily="2" charset="-122"/>
                <a:cs typeface="Arial" panose="020B0604020202020204" pitchFamily="34" charset="0"/>
              </a:rPr>
              <a:t>owner</a:t>
            </a:r>
            <a:r>
              <a:rPr lang="zh-CN" altLang="en-US" sz="2100" dirty="0">
                <a:solidFill>
                  <a:prstClr val="black"/>
                </a:solidFill>
                <a:ea typeface="等线" panose="02010600030101010101" pitchFamily="2" charset="-122"/>
                <a:cs typeface="Arial" panose="020B0604020202020204" pitchFamily="34" charset="0"/>
              </a:rPr>
              <a:t>等，以及指向数据块的指针；</a:t>
            </a:r>
            <a:endParaRPr lang="en-US" altLang="zh-CN" sz="2100" dirty="0">
              <a:solidFill>
                <a:prstClr val="black"/>
              </a:solidFill>
              <a:ea typeface="等线" panose="02010600030101010101" pitchFamily="2" charset="-122"/>
              <a:cs typeface="Arial" panose="020B0604020202020204" pitchFamily="34" charset="0"/>
            </a:endParaRPr>
          </a:p>
          <a:p>
            <a:pPr marL="214313" indent="-214313" defTabSz="685800" eaLnBrk="1" fontAlgn="auto" hangingPunct="1">
              <a:spcBef>
                <a:spcPts val="900"/>
              </a:spcBef>
              <a:spcAft>
                <a:spcPts val="0"/>
              </a:spcAft>
              <a:buFont typeface="Arial" panose="020B0604020202020204" pitchFamily="34" charset="0"/>
              <a:buChar char="•"/>
            </a:pPr>
            <a:r>
              <a:rPr lang="zh-CN" altLang="en-US" sz="2100" dirty="0">
                <a:solidFill>
                  <a:prstClr val="black"/>
                </a:solidFill>
                <a:ea typeface="等线" panose="02010600030101010101" pitchFamily="2" charset="-122"/>
                <a:cs typeface="Arial" panose="020B0604020202020204" pitchFamily="34" charset="0"/>
              </a:rPr>
              <a:t>当查看某个文件时，会先从</a:t>
            </a:r>
            <a:r>
              <a:rPr lang="en-US" altLang="zh-CN" sz="2100" dirty="0" err="1">
                <a:solidFill>
                  <a:prstClr val="black"/>
                </a:solidFill>
                <a:ea typeface="等线" panose="02010600030101010101" pitchFamily="2" charset="-122"/>
                <a:cs typeface="Arial" panose="020B0604020202020204" pitchFamily="34" charset="0"/>
              </a:rPr>
              <a:t>inode</a:t>
            </a:r>
            <a:r>
              <a:rPr lang="en-US" altLang="zh-CN" sz="2100" dirty="0">
                <a:solidFill>
                  <a:prstClr val="black"/>
                </a:solidFill>
                <a:ea typeface="等线" panose="02010600030101010101" pitchFamily="2" charset="-122"/>
                <a:cs typeface="Arial" panose="020B0604020202020204" pitchFamily="34" charset="0"/>
              </a:rPr>
              <a:t> table</a:t>
            </a:r>
            <a:r>
              <a:rPr lang="zh-CN" altLang="en-US" sz="2100" dirty="0">
                <a:solidFill>
                  <a:prstClr val="black"/>
                </a:solidFill>
                <a:ea typeface="等线" panose="02010600030101010101" pitchFamily="2" charset="-122"/>
                <a:cs typeface="Arial" panose="020B0604020202020204" pitchFamily="34" charset="0"/>
              </a:rPr>
              <a:t>中查出</a:t>
            </a:r>
            <a:r>
              <a:rPr lang="zh-CN" altLang="en-US" sz="2100" dirty="0">
                <a:solidFill>
                  <a:srgbClr val="FF0000"/>
                </a:solidFill>
                <a:ea typeface="等线" panose="02010600030101010101" pitchFamily="2" charset="-122"/>
                <a:cs typeface="Arial" panose="020B0604020202020204" pitchFamily="34" charset="0"/>
              </a:rPr>
              <a:t>文件属性</a:t>
            </a:r>
            <a:r>
              <a:rPr lang="zh-CN" altLang="en-US" sz="2100" dirty="0">
                <a:solidFill>
                  <a:prstClr val="black"/>
                </a:solidFill>
                <a:ea typeface="等线" panose="02010600030101010101" pitchFamily="2" charset="-122"/>
                <a:cs typeface="Arial" panose="020B0604020202020204" pitchFamily="34" charset="0"/>
              </a:rPr>
              <a:t>及</a:t>
            </a:r>
            <a:r>
              <a:rPr lang="zh-CN" altLang="en-US" sz="2100" dirty="0">
                <a:solidFill>
                  <a:srgbClr val="FF0000"/>
                </a:solidFill>
                <a:ea typeface="等线" panose="02010600030101010101" pitchFamily="2" charset="-122"/>
                <a:cs typeface="Arial" panose="020B0604020202020204" pitchFamily="34" charset="0"/>
              </a:rPr>
              <a:t>数据存放点</a:t>
            </a:r>
            <a:r>
              <a:rPr lang="zh-CN" altLang="en-US" sz="2100" dirty="0">
                <a:solidFill>
                  <a:prstClr val="black"/>
                </a:solidFill>
                <a:ea typeface="等线" panose="02010600030101010101" pitchFamily="2" charset="-122"/>
                <a:cs typeface="Arial" panose="020B0604020202020204" pitchFamily="34" charset="0"/>
              </a:rPr>
              <a:t>，再去数据块读取数据</a:t>
            </a:r>
            <a:endParaRPr lang="en-US" altLang="zh-CN" sz="2100" dirty="0">
              <a:solidFill>
                <a:prstClr val="black"/>
              </a:solidFill>
              <a:ea typeface="等线" panose="02010600030101010101" pitchFamily="2" charset="-122"/>
              <a:cs typeface="Arial" panose="020B0604020202020204" pitchFamily="34" charset="0"/>
            </a:endParaRPr>
          </a:p>
          <a:p>
            <a:pPr marL="214313" indent="-214313" defTabSz="685800" eaLnBrk="1" fontAlgn="auto" hangingPunct="1">
              <a:spcBef>
                <a:spcPts val="0"/>
              </a:spcBef>
              <a:spcAft>
                <a:spcPts val="0"/>
              </a:spcAft>
              <a:buFont typeface="Arial" panose="020B0604020202020204" pitchFamily="34" charset="0"/>
              <a:buChar char="•"/>
            </a:pPr>
            <a:endParaRPr lang="zh-CN" altLang="en-US" b="0" dirty="0">
              <a:solidFill>
                <a:prstClr val="black"/>
              </a:solidFill>
              <a:ea typeface="等线" panose="02010600030101010101" pitchFamily="2" charset="-122"/>
              <a:cs typeface="Arial" panose="020B0604020202020204" pitchFamily="34" charset="0"/>
            </a:endParaRPr>
          </a:p>
        </p:txBody>
      </p:sp>
      <p:sp>
        <p:nvSpPr>
          <p:cNvPr id="6" name="标题 1">
            <a:extLst>
              <a:ext uri="{FF2B5EF4-FFF2-40B4-BE49-F238E27FC236}">
                <a16:creationId xmlns:a16="http://schemas.microsoft.com/office/drawing/2014/main" id="{317E6FD7-452D-4248-BF67-E01EDC976F92}"/>
              </a:ext>
            </a:extLst>
          </p:cNvPr>
          <p:cNvSpPr txBox="1">
            <a:spLocks/>
          </p:cNvSpPr>
          <p:nvPr/>
        </p:nvSpPr>
        <p:spPr>
          <a:xfrm>
            <a:off x="1575247" y="1092458"/>
            <a:ext cx="4882703" cy="489230"/>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fontAlgn="auto">
              <a:spcAft>
                <a:spcPts val="0"/>
              </a:spcAft>
            </a:pPr>
            <a:r>
              <a:rPr lang="zh-CN" altLang="en-US" sz="3300" dirty="0">
                <a:solidFill>
                  <a:prstClr val="black"/>
                </a:solidFill>
                <a:latin typeface="等线 Light"/>
                <a:ea typeface="等线 Light" panose="02010600030101010101" pitchFamily="2" charset="-122"/>
              </a:rPr>
              <a:t> </a:t>
            </a:r>
            <a:r>
              <a:rPr lang="en-US" altLang="zh-CN" sz="3300" dirty="0">
                <a:solidFill>
                  <a:prstClr val="black"/>
                </a:solidFill>
                <a:latin typeface="等线 Light"/>
                <a:ea typeface="等线 Light" panose="02010600030101010101" pitchFamily="2" charset="-122"/>
              </a:rPr>
              <a:t>3. XFS</a:t>
            </a:r>
            <a:r>
              <a:rPr lang="zh-CN" altLang="en-US" sz="3300" dirty="0">
                <a:solidFill>
                  <a:prstClr val="black"/>
                </a:solidFill>
                <a:latin typeface="等线 Light"/>
                <a:ea typeface="等线 Light" panose="02010600030101010101" pitchFamily="2" charset="-122"/>
              </a:rPr>
              <a:t>文件系统特性</a:t>
            </a:r>
          </a:p>
        </p:txBody>
      </p:sp>
    </p:spTree>
    <p:extLst>
      <p:ext uri="{BB962C8B-B14F-4D97-AF65-F5344CB8AC3E}">
        <p14:creationId xmlns:p14="http://schemas.microsoft.com/office/powerpoint/2010/main" val="32967401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5002058"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等线"/>
                <a:ea typeface="等线" panose="02010600030101010101" pitchFamily="2" charset="-122"/>
              </a:rPr>
              <a:t> </a:t>
            </a:r>
            <a:r>
              <a:rPr lang="en-US" altLang="zh-CN" sz="2400" dirty="0">
                <a:solidFill>
                  <a:srgbClr val="1353A2"/>
                </a:solidFill>
                <a:latin typeface="等线"/>
                <a:ea typeface="等线" panose="02010600030101010101" pitchFamily="2" charset="-122"/>
              </a:rPr>
              <a:t>3. XFS</a:t>
            </a:r>
            <a:r>
              <a:rPr lang="zh-CN" altLang="zh-CN" sz="2400" dirty="0">
                <a:solidFill>
                  <a:srgbClr val="1353A2"/>
                </a:solidFill>
                <a:latin typeface="等线"/>
                <a:ea typeface="等线" panose="02010600030101010101" pitchFamily="2" charset="-122"/>
              </a:rPr>
              <a:t>文件系统</a:t>
            </a:r>
            <a:r>
              <a:rPr lang="zh-CN" altLang="en-US" sz="2400" dirty="0">
                <a:solidFill>
                  <a:srgbClr val="1353A2"/>
                </a:solidFill>
                <a:latin typeface="等线"/>
                <a:ea typeface="等线" panose="02010600030101010101" pitchFamily="2" charset="-122"/>
              </a:rPr>
              <a:t>特性</a:t>
            </a:r>
            <a:endParaRPr lang="zh-CN" altLang="zh-CN" sz="2400" dirty="0">
              <a:solidFill>
                <a:srgbClr val="1353A2"/>
              </a:solidFill>
              <a:latin typeface="等线"/>
              <a:ea typeface="等线" panose="02010600030101010101" pitchFamily="2" charset="-122"/>
            </a:endParaRPr>
          </a:p>
        </p:txBody>
      </p:sp>
      <p:sp>
        <p:nvSpPr>
          <p:cNvPr id="11" name="Text Box 44"/>
          <p:cNvSpPr txBox="1">
            <a:spLocks noChangeArrowheads="1"/>
          </p:cNvSpPr>
          <p:nvPr/>
        </p:nvSpPr>
        <p:spPr bwMode="auto">
          <a:xfrm>
            <a:off x="214686" y="1808924"/>
            <a:ext cx="8766312" cy="2581156"/>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2100" dirty="0">
                <a:solidFill>
                  <a:srgbClr val="FF0000"/>
                </a:solidFill>
              </a:rPr>
              <a:t>超级块</a:t>
            </a:r>
            <a:r>
              <a:rPr lang="en-US" altLang="zh-CN" sz="2100" dirty="0">
                <a:solidFill>
                  <a:prstClr val="black"/>
                </a:solidFill>
              </a:rPr>
              <a:t>(Superblock)</a:t>
            </a:r>
          </a:p>
          <a:p>
            <a:pPr marL="600075" lvl="1" indent="-257175" defTabSz="540544" fontAlgn="auto">
              <a:lnSpc>
                <a:spcPct val="150000"/>
              </a:lnSpc>
              <a:spcBef>
                <a:spcPts val="0"/>
              </a:spcBef>
              <a:spcAft>
                <a:spcPts val="0"/>
              </a:spcAft>
              <a:buFont typeface="Arial" panose="020B0604020202020204" pitchFamily="34" charset="0"/>
              <a:buChar char="•"/>
            </a:pPr>
            <a:r>
              <a:rPr lang="zh-CN" altLang="en-US" sz="2100" dirty="0">
                <a:solidFill>
                  <a:prstClr val="black"/>
                </a:solidFill>
              </a:rPr>
              <a:t>整个文件系统的</a:t>
            </a:r>
            <a:r>
              <a:rPr lang="zh-CN" altLang="en-US" sz="2100" dirty="0">
                <a:solidFill>
                  <a:srgbClr val="FF0000"/>
                </a:solidFill>
              </a:rPr>
              <a:t>第一块</a:t>
            </a:r>
            <a:r>
              <a:rPr lang="zh-CN" altLang="en-US" sz="2100" dirty="0">
                <a:solidFill>
                  <a:prstClr val="black"/>
                </a:solidFill>
              </a:rPr>
              <a:t>空间。</a:t>
            </a:r>
            <a:endParaRPr lang="en-US" altLang="zh-CN" sz="2100" dirty="0">
              <a:solidFill>
                <a:prstClr val="black"/>
              </a:solidFill>
            </a:endParaRPr>
          </a:p>
          <a:p>
            <a:pPr marL="600075" lvl="1" indent="-257175" defTabSz="540544" fontAlgn="auto">
              <a:lnSpc>
                <a:spcPct val="150000"/>
              </a:lnSpc>
              <a:spcBef>
                <a:spcPts val="0"/>
              </a:spcBef>
              <a:spcAft>
                <a:spcPts val="0"/>
              </a:spcAft>
              <a:buFont typeface="Arial" panose="020B0604020202020204" pitchFamily="34" charset="0"/>
              <a:buChar char="•"/>
            </a:pPr>
            <a:r>
              <a:rPr lang="zh-CN" altLang="en-US" sz="2100" dirty="0">
                <a:solidFill>
                  <a:prstClr val="black"/>
                </a:solidFill>
              </a:rPr>
              <a:t>整个文件系统的</a:t>
            </a:r>
            <a:r>
              <a:rPr lang="zh-CN" altLang="en-US" sz="2100" dirty="0">
                <a:solidFill>
                  <a:srgbClr val="FF0000"/>
                </a:solidFill>
              </a:rPr>
              <a:t>基本信息</a:t>
            </a:r>
            <a:r>
              <a:rPr lang="zh-CN" altLang="en-US" sz="2100" dirty="0">
                <a:solidFill>
                  <a:prstClr val="black"/>
                </a:solidFill>
              </a:rPr>
              <a:t>：如块大小，</a:t>
            </a:r>
            <a:r>
              <a:rPr lang="en-US" altLang="zh-CN" sz="2100" dirty="0" err="1">
                <a:solidFill>
                  <a:prstClr val="black"/>
                </a:solidFill>
              </a:rPr>
              <a:t>inode</a:t>
            </a:r>
            <a:r>
              <a:rPr lang="zh-CN" altLang="en-US" sz="2100" dirty="0">
                <a:solidFill>
                  <a:prstClr val="black"/>
                </a:solidFill>
              </a:rPr>
              <a:t>和</a:t>
            </a:r>
            <a:r>
              <a:rPr lang="en-US" altLang="zh-CN" sz="2100" dirty="0">
                <a:solidFill>
                  <a:prstClr val="black"/>
                </a:solidFill>
              </a:rPr>
              <a:t>block</a:t>
            </a:r>
            <a:r>
              <a:rPr lang="zh-CN" altLang="en-US" sz="2100" dirty="0">
                <a:solidFill>
                  <a:prstClr val="black"/>
                </a:solidFill>
              </a:rPr>
              <a:t>的总量、使用量、剩余量，指向空间 </a:t>
            </a:r>
            <a:r>
              <a:rPr lang="en-US" altLang="zh-CN" sz="2100" dirty="0" err="1">
                <a:solidFill>
                  <a:prstClr val="black"/>
                </a:solidFill>
              </a:rPr>
              <a:t>inode</a:t>
            </a:r>
            <a:r>
              <a:rPr lang="en-US" altLang="zh-CN" sz="2100" dirty="0">
                <a:solidFill>
                  <a:prstClr val="black"/>
                </a:solidFill>
              </a:rPr>
              <a:t> </a:t>
            </a:r>
            <a:r>
              <a:rPr lang="zh-CN" altLang="en-US" sz="2100" dirty="0">
                <a:solidFill>
                  <a:prstClr val="black"/>
                </a:solidFill>
              </a:rPr>
              <a:t>和数据块</a:t>
            </a:r>
            <a:r>
              <a:rPr lang="en-US" altLang="zh-CN" sz="2100" dirty="0">
                <a:solidFill>
                  <a:prstClr val="black"/>
                </a:solidFill>
              </a:rPr>
              <a:t>block</a:t>
            </a:r>
            <a:r>
              <a:rPr lang="zh-CN" altLang="en-US" sz="2100" dirty="0">
                <a:solidFill>
                  <a:prstClr val="black"/>
                </a:solidFill>
              </a:rPr>
              <a:t>的指针等相关信息。</a:t>
            </a:r>
            <a:endParaRPr lang="en-US" altLang="zh-CN" sz="2100" dirty="0">
              <a:solidFill>
                <a:prstClr val="black"/>
              </a:solidFill>
            </a:endParaRPr>
          </a:p>
          <a:p>
            <a:pPr indent="0" defTabSz="540544" eaLnBrk="1" fontAlgn="auto" hangingPunct="1">
              <a:lnSpc>
                <a:spcPct val="150000"/>
              </a:lnSpc>
              <a:spcBef>
                <a:spcPts val="0"/>
              </a:spcBef>
              <a:spcAft>
                <a:spcPts val="0"/>
              </a:spcAft>
            </a:pPr>
            <a:endParaRPr lang="zh-CN" altLang="en-US" sz="2700" b="0" dirty="0">
              <a:solidFill>
                <a:srgbClr val="1353A2"/>
              </a:solidFill>
            </a:endParaRPr>
          </a:p>
        </p:txBody>
      </p:sp>
    </p:spTree>
    <p:extLst>
      <p:ext uri="{BB962C8B-B14F-4D97-AF65-F5344CB8AC3E}">
        <p14:creationId xmlns:p14="http://schemas.microsoft.com/office/powerpoint/2010/main" val="420060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5002058"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等线"/>
                <a:ea typeface="等线" panose="02010600030101010101" pitchFamily="2" charset="-122"/>
              </a:rPr>
              <a:t> 3. XFS</a:t>
            </a:r>
            <a:r>
              <a:rPr lang="zh-CN" altLang="zh-CN" sz="2400" dirty="0">
                <a:solidFill>
                  <a:srgbClr val="1353A2"/>
                </a:solidFill>
                <a:latin typeface="等线"/>
                <a:ea typeface="等线" panose="02010600030101010101" pitchFamily="2" charset="-122"/>
              </a:rPr>
              <a:t>文件系统</a:t>
            </a:r>
            <a:r>
              <a:rPr lang="zh-CN" altLang="en-US" sz="2400" dirty="0">
                <a:solidFill>
                  <a:srgbClr val="1353A2"/>
                </a:solidFill>
                <a:latin typeface="等线"/>
                <a:ea typeface="等线" panose="02010600030101010101" pitchFamily="2" charset="-122"/>
              </a:rPr>
              <a:t>特性</a:t>
            </a:r>
            <a:endParaRPr lang="zh-CN" altLang="zh-CN" sz="2400" dirty="0">
              <a:solidFill>
                <a:srgbClr val="1353A2"/>
              </a:solidFill>
              <a:latin typeface="等线"/>
              <a:ea typeface="等线" panose="02010600030101010101" pitchFamily="2" charset="-122"/>
            </a:endParaRPr>
          </a:p>
        </p:txBody>
      </p:sp>
      <p:sp>
        <p:nvSpPr>
          <p:cNvPr id="11" name="Text Box 44"/>
          <p:cNvSpPr txBox="1">
            <a:spLocks noChangeArrowheads="1"/>
          </p:cNvSpPr>
          <p:nvPr/>
        </p:nvSpPr>
        <p:spPr bwMode="auto">
          <a:xfrm>
            <a:off x="214686" y="1780775"/>
            <a:ext cx="8766312" cy="365106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257175" indent="-257175" defTabSz="540544" eaLnBrk="1" fontAlgn="auto" hangingPunct="1">
              <a:lnSpc>
                <a:spcPct val="120000"/>
              </a:lnSpc>
              <a:spcBef>
                <a:spcPts val="0"/>
              </a:spcBef>
              <a:spcAft>
                <a:spcPts val="0"/>
              </a:spcAft>
              <a:buFont typeface="Arial" panose="020B0604020202020204" pitchFamily="34" charset="0"/>
              <a:buChar char="•"/>
            </a:pPr>
            <a:r>
              <a:rPr lang="en-US" altLang="zh-CN" sz="2100" dirty="0" err="1">
                <a:solidFill>
                  <a:srgbClr val="FF0000"/>
                </a:solidFill>
              </a:rPr>
              <a:t>inode</a:t>
            </a:r>
            <a:r>
              <a:rPr lang="zh-CN" altLang="en-US" sz="2100" dirty="0">
                <a:solidFill>
                  <a:srgbClr val="FF0000"/>
                </a:solidFill>
              </a:rPr>
              <a:t>块</a:t>
            </a:r>
            <a:r>
              <a:rPr lang="en-US" altLang="zh-CN" sz="2100" dirty="0">
                <a:solidFill>
                  <a:prstClr val="black"/>
                </a:solidFill>
              </a:rPr>
              <a:t>(</a:t>
            </a:r>
            <a:r>
              <a:rPr lang="zh-CN" altLang="en-US" sz="2100" dirty="0">
                <a:solidFill>
                  <a:prstClr val="black"/>
                </a:solidFill>
              </a:rPr>
              <a:t>文件索引节点</a:t>
            </a:r>
            <a:r>
              <a:rPr lang="en-US" altLang="zh-CN" sz="2100" dirty="0">
                <a:solidFill>
                  <a:prstClr val="black"/>
                </a:solidFill>
              </a:rPr>
              <a:t>) </a:t>
            </a:r>
          </a:p>
          <a:p>
            <a:pPr marL="600075" lvl="1" indent="-257175" defTabSz="540544" fontAlgn="auto">
              <a:lnSpc>
                <a:spcPct val="120000"/>
              </a:lnSpc>
              <a:spcBef>
                <a:spcPts val="0"/>
              </a:spcBef>
              <a:spcAft>
                <a:spcPts val="0"/>
              </a:spcAft>
              <a:buFont typeface="Arial" panose="020B0604020202020204" pitchFamily="34" charset="0"/>
              <a:buChar char="•"/>
            </a:pPr>
            <a:r>
              <a:rPr lang="en-US" altLang="zh-CN" sz="2100" dirty="0">
                <a:solidFill>
                  <a:srgbClr val="1353A2"/>
                </a:solidFill>
              </a:rPr>
              <a:t> </a:t>
            </a:r>
            <a:r>
              <a:rPr lang="zh-CN" altLang="en-US" sz="2100" dirty="0">
                <a:solidFill>
                  <a:prstClr val="black"/>
                </a:solidFill>
              </a:rPr>
              <a:t> </a:t>
            </a:r>
            <a:r>
              <a:rPr lang="en-US" altLang="zh-CN" sz="2100" dirty="0" err="1">
                <a:solidFill>
                  <a:prstClr val="black"/>
                </a:solidFill>
              </a:rPr>
              <a:t>inode</a:t>
            </a:r>
            <a:r>
              <a:rPr lang="zh-CN" altLang="en-US" sz="2100" dirty="0">
                <a:solidFill>
                  <a:prstClr val="black"/>
                </a:solidFill>
              </a:rPr>
              <a:t>以</a:t>
            </a:r>
            <a:r>
              <a:rPr lang="en-US" altLang="zh-CN" sz="2100" dirty="0">
                <a:solidFill>
                  <a:prstClr val="black"/>
                </a:solidFill>
              </a:rPr>
              <a:t>64</a:t>
            </a:r>
            <a:r>
              <a:rPr lang="zh-CN" altLang="en-US" sz="2100" dirty="0">
                <a:solidFill>
                  <a:prstClr val="black"/>
                </a:solidFill>
              </a:rPr>
              <a:t>个</a:t>
            </a:r>
            <a:r>
              <a:rPr lang="en-US" altLang="zh-CN" sz="2100" dirty="0" err="1">
                <a:solidFill>
                  <a:prstClr val="black"/>
                </a:solidFill>
              </a:rPr>
              <a:t>inode</a:t>
            </a:r>
            <a:r>
              <a:rPr lang="zh-CN" altLang="en-US" sz="2100" dirty="0">
                <a:solidFill>
                  <a:prstClr val="black"/>
                </a:solidFill>
              </a:rPr>
              <a:t>为一个</a:t>
            </a:r>
            <a:r>
              <a:rPr lang="en-US" altLang="zh-CN" sz="2100" dirty="0">
                <a:solidFill>
                  <a:prstClr val="black"/>
                </a:solidFill>
              </a:rPr>
              <a:t>chunk</a:t>
            </a:r>
            <a:r>
              <a:rPr lang="zh-CN" altLang="en-US" sz="2100" dirty="0">
                <a:solidFill>
                  <a:prstClr val="black"/>
                </a:solidFill>
              </a:rPr>
              <a:t>进行分配，组织结构是</a:t>
            </a:r>
            <a:r>
              <a:rPr lang="en-US" altLang="zh-CN" sz="2100" dirty="0">
                <a:solidFill>
                  <a:srgbClr val="FF0000"/>
                </a:solidFill>
              </a:rPr>
              <a:t>B+</a:t>
            </a:r>
            <a:r>
              <a:rPr lang="zh-CN" altLang="en-US" sz="2100" dirty="0">
                <a:solidFill>
                  <a:srgbClr val="FF0000"/>
                </a:solidFill>
              </a:rPr>
              <a:t>树</a:t>
            </a:r>
            <a:r>
              <a:rPr lang="zh-CN" altLang="en-US" sz="2100" dirty="0">
                <a:solidFill>
                  <a:srgbClr val="1353A2"/>
                </a:solidFill>
              </a:rPr>
              <a:t>。</a:t>
            </a:r>
            <a:endParaRPr lang="en-US" altLang="zh-CN" sz="2100" dirty="0">
              <a:solidFill>
                <a:srgbClr val="1353A2"/>
              </a:solidFill>
            </a:endParaRPr>
          </a:p>
          <a:p>
            <a:pPr marL="600075" lvl="1" indent="-257175" defTabSz="540544" fontAlgn="auto">
              <a:lnSpc>
                <a:spcPct val="120000"/>
              </a:lnSpc>
              <a:spcBef>
                <a:spcPts val="0"/>
              </a:spcBef>
              <a:spcAft>
                <a:spcPts val="0"/>
              </a:spcAft>
              <a:buFont typeface="Arial" panose="020B0604020202020204" pitchFamily="34" charset="0"/>
              <a:buChar char="•"/>
            </a:pPr>
            <a:r>
              <a:rPr lang="zh-CN" altLang="en-US" sz="2100" dirty="0">
                <a:solidFill>
                  <a:prstClr val="black"/>
                </a:solidFill>
              </a:rPr>
              <a:t>文件系统</a:t>
            </a:r>
            <a:r>
              <a:rPr lang="zh-CN" altLang="en-US" sz="2100" dirty="0">
                <a:solidFill>
                  <a:srgbClr val="FF0000"/>
                </a:solidFill>
              </a:rPr>
              <a:t>索引，</a:t>
            </a:r>
            <a:r>
              <a:rPr lang="zh-CN" altLang="en-US" sz="2100" dirty="0">
                <a:solidFill>
                  <a:prstClr val="black"/>
                </a:solidFill>
              </a:rPr>
              <a:t>记录文件的属性。</a:t>
            </a:r>
            <a:endParaRPr lang="en-US" altLang="zh-CN" sz="2100" dirty="0">
              <a:solidFill>
                <a:prstClr val="black"/>
              </a:solidFill>
            </a:endParaRPr>
          </a:p>
          <a:p>
            <a:pPr marL="600075" lvl="1" indent="-257175" defTabSz="540544" fontAlgn="auto">
              <a:lnSpc>
                <a:spcPct val="120000"/>
              </a:lnSpc>
              <a:spcBef>
                <a:spcPts val="0"/>
              </a:spcBef>
              <a:spcAft>
                <a:spcPts val="0"/>
              </a:spcAft>
              <a:buFont typeface="Arial" panose="020B0604020202020204" pitchFamily="34" charset="0"/>
              <a:buChar char="•"/>
            </a:pPr>
            <a:r>
              <a:rPr lang="zh-CN" altLang="en-US" sz="2100" dirty="0">
                <a:solidFill>
                  <a:srgbClr val="FF0000"/>
                </a:solidFill>
              </a:rPr>
              <a:t>文件系统的最基本单元</a:t>
            </a:r>
            <a:r>
              <a:rPr lang="zh-CN" altLang="en-US" sz="2100" dirty="0">
                <a:solidFill>
                  <a:prstClr val="black"/>
                </a:solidFill>
              </a:rPr>
              <a:t>，是文件系统连接任何子目录、任何文件的桥梁。每个子目录和文件只有</a:t>
            </a:r>
            <a:r>
              <a:rPr lang="zh-CN" altLang="en-US" sz="2100" dirty="0">
                <a:solidFill>
                  <a:srgbClr val="FF0000"/>
                </a:solidFill>
              </a:rPr>
              <a:t>唯一</a:t>
            </a:r>
            <a:r>
              <a:rPr lang="zh-CN" altLang="en-US" sz="2100" dirty="0">
                <a:solidFill>
                  <a:prstClr val="black"/>
                </a:solidFill>
              </a:rPr>
              <a:t>的一个 </a:t>
            </a:r>
            <a:r>
              <a:rPr lang="en-US" altLang="zh-CN" sz="2100" dirty="0" err="1">
                <a:solidFill>
                  <a:prstClr val="black"/>
                </a:solidFill>
              </a:rPr>
              <a:t>inode</a:t>
            </a:r>
            <a:r>
              <a:rPr lang="en-US" altLang="zh-CN" sz="2100" dirty="0">
                <a:solidFill>
                  <a:prstClr val="black"/>
                </a:solidFill>
              </a:rPr>
              <a:t> </a:t>
            </a:r>
            <a:r>
              <a:rPr lang="zh-CN" altLang="en-US" sz="2100" dirty="0">
                <a:solidFill>
                  <a:prstClr val="black"/>
                </a:solidFill>
              </a:rPr>
              <a:t>块。</a:t>
            </a:r>
            <a:endParaRPr lang="en-US" altLang="zh-CN" sz="2100" dirty="0">
              <a:solidFill>
                <a:prstClr val="black"/>
              </a:solidFill>
            </a:endParaRPr>
          </a:p>
          <a:p>
            <a:pPr marL="600075" lvl="1" indent="-257175" defTabSz="540544" fontAlgn="auto">
              <a:lnSpc>
                <a:spcPct val="120000"/>
              </a:lnSpc>
              <a:spcBef>
                <a:spcPts val="0"/>
              </a:spcBef>
              <a:spcAft>
                <a:spcPts val="0"/>
              </a:spcAft>
              <a:buFont typeface="Arial" panose="020B0604020202020204" pitchFamily="34" charset="0"/>
              <a:buChar char="•"/>
            </a:pPr>
            <a:r>
              <a:rPr lang="zh-CN" altLang="en-US" sz="2100" dirty="0">
                <a:solidFill>
                  <a:prstClr val="black"/>
                </a:solidFill>
              </a:rPr>
              <a:t>包含了文件系统中文件的</a:t>
            </a:r>
            <a:r>
              <a:rPr lang="zh-CN" altLang="en-US" sz="2100" dirty="0">
                <a:solidFill>
                  <a:srgbClr val="FF0000"/>
                </a:solidFill>
              </a:rPr>
              <a:t>基本属性</a:t>
            </a:r>
            <a:r>
              <a:rPr lang="en-US" altLang="zh-CN" sz="2100" dirty="0">
                <a:solidFill>
                  <a:srgbClr val="1353A2"/>
                </a:solidFill>
              </a:rPr>
              <a:t>(</a:t>
            </a:r>
            <a:r>
              <a:rPr lang="zh-CN" altLang="en-US" sz="2100" dirty="0">
                <a:solidFill>
                  <a:srgbClr val="0070C0"/>
                </a:solidFill>
              </a:rPr>
              <a:t>文件的长度、创建及修改时间、权限、所属关系</a:t>
            </a:r>
            <a:r>
              <a:rPr lang="en-US" altLang="zh-CN" sz="2100" dirty="0">
                <a:solidFill>
                  <a:srgbClr val="1353A2"/>
                </a:solidFill>
              </a:rPr>
              <a:t>)</a:t>
            </a:r>
            <a:r>
              <a:rPr lang="zh-CN" altLang="en-US" sz="2100" dirty="0">
                <a:solidFill>
                  <a:srgbClr val="1353A2"/>
                </a:solidFill>
              </a:rPr>
              <a:t>、</a:t>
            </a:r>
            <a:r>
              <a:rPr lang="zh-CN" altLang="en-US" sz="2100" dirty="0">
                <a:solidFill>
                  <a:srgbClr val="FF0000"/>
                </a:solidFill>
              </a:rPr>
              <a:t>存放数据的位置</a:t>
            </a:r>
            <a:r>
              <a:rPr lang="zh-CN" altLang="en-US" sz="2100" dirty="0">
                <a:solidFill>
                  <a:prstClr val="black"/>
                </a:solidFill>
              </a:rPr>
              <a:t>等相关信息。</a:t>
            </a:r>
            <a:endParaRPr lang="en-US" altLang="zh-CN" sz="2100" dirty="0">
              <a:solidFill>
                <a:prstClr val="black"/>
              </a:solidFill>
            </a:endParaRPr>
          </a:p>
          <a:p>
            <a:pPr marL="600075" lvl="1" indent="-257175" defTabSz="540544" fontAlgn="auto">
              <a:lnSpc>
                <a:spcPct val="120000"/>
              </a:lnSpc>
              <a:spcBef>
                <a:spcPts val="0"/>
              </a:spcBef>
              <a:spcAft>
                <a:spcPts val="0"/>
              </a:spcAft>
              <a:buFont typeface="Arial" panose="020B0604020202020204" pitchFamily="34" charset="0"/>
              <a:buChar char="•"/>
            </a:pPr>
            <a:r>
              <a:rPr lang="zh-CN" altLang="en-US" sz="2100" dirty="0">
                <a:solidFill>
                  <a:prstClr val="black"/>
                </a:solidFill>
              </a:rPr>
              <a:t>在 </a:t>
            </a:r>
            <a:r>
              <a:rPr lang="en-US" altLang="zh-CN" sz="2100" dirty="0">
                <a:solidFill>
                  <a:prstClr val="black"/>
                </a:solidFill>
              </a:rPr>
              <a:t>Linux </a:t>
            </a:r>
            <a:r>
              <a:rPr lang="zh-CN" altLang="en-US" sz="2100" dirty="0">
                <a:solidFill>
                  <a:prstClr val="black"/>
                </a:solidFill>
              </a:rPr>
              <a:t>下可以通过 “</a:t>
            </a:r>
            <a:r>
              <a:rPr lang="en-US" altLang="zh-CN" sz="2100" dirty="0">
                <a:solidFill>
                  <a:prstClr val="black"/>
                </a:solidFill>
              </a:rPr>
              <a:t>ls -l” </a:t>
            </a:r>
            <a:r>
              <a:rPr lang="zh-CN" altLang="en-US" sz="2100" dirty="0">
                <a:solidFill>
                  <a:prstClr val="black"/>
                </a:solidFill>
              </a:rPr>
              <a:t>命令查看文件的 </a:t>
            </a:r>
            <a:r>
              <a:rPr lang="en-US" altLang="zh-CN" sz="2100" dirty="0" err="1">
                <a:solidFill>
                  <a:prstClr val="black"/>
                </a:solidFill>
              </a:rPr>
              <a:t>inode</a:t>
            </a:r>
            <a:r>
              <a:rPr lang="en-US" altLang="zh-CN" sz="2100" dirty="0">
                <a:solidFill>
                  <a:prstClr val="black"/>
                </a:solidFill>
              </a:rPr>
              <a:t> </a:t>
            </a:r>
            <a:r>
              <a:rPr lang="zh-CN" altLang="en-US" sz="2100" dirty="0">
                <a:solidFill>
                  <a:prstClr val="black"/>
                </a:solidFill>
              </a:rPr>
              <a:t>信息。</a:t>
            </a:r>
            <a:endParaRPr lang="en-US" altLang="zh-CN" sz="2100" dirty="0">
              <a:solidFill>
                <a:prstClr val="black"/>
              </a:solidFill>
            </a:endParaRPr>
          </a:p>
          <a:p>
            <a:pPr indent="0" defTabSz="540544" eaLnBrk="1" fontAlgn="auto" hangingPunct="1">
              <a:lnSpc>
                <a:spcPct val="120000"/>
              </a:lnSpc>
              <a:spcBef>
                <a:spcPts val="0"/>
              </a:spcBef>
              <a:spcAft>
                <a:spcPts val="0"/>
              </a:spcAft>
            </a:pPr>
            <a:endParaRPr lang="zh-CN" altLang="en-US" sz="2700" b="0" dirty="0">
              <a:solidFill>
                <a:srgbClr val="1353A2"/>
              </a:solidFill>
            </a:endParaRPr>
          </a:p>
        </p:txBody>
      </p:sp>
    </p:spTree>
    <p:extLst>
      <p:ext uri="{BB962C8B-B14F-4D97-AF65-F5344CB8AC3E}">
        <p14:creationId xmlns:p14="http://schemas.microsoft.com/office/powerpoint/2010/main" val="378287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5002058"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等线"/>
                <a:ea typeface="等线" panose="02010600030101010101" pitchFamily="2" charset="-122"/>
              </a:rPr>
              <a:t> 3. XFS</a:t>
            </a:r>
            <a:r>
              <a:rPr lang="zh-CN" altLang="zh-CN" sz="2400" dirty="0">
                <a:solidFill>
                  <a:srgbClr val="1353A2"/>
                </a:solidFill>
                <a:latin typeface="等线"/>
                <a:ea typeface="等线" panose="02010600030101010101" pitchFamily="2" charset="-122"/>
              </a:rPr>
              <a:t>文件系统</a:t>
            </a:r>
            <a:r>
              <a:rPr lang="zh-CN" altLang="en-US" sz="2400" dirty="0">
                <a:solidFill>
                  <a:srgbClr val="1353A2"/>
                </a:solidFill>
                <a:latin typeface="等线"/>
                <a:ea typeface="等线" panose="02010600030101010101" pitchFamily="2" charset="-122"/>
              </a:rPr>
              <a:t>特性</a:t>
            </a:r>
            <a:endParaRPr lang="zh-CN" altLang="zh-CN" sz="2400" dirty="0">
              <a:solidFill>
                <a:srgbClr val="1353A2"/>
              </a:solidFill>
              <a:latin typeface="等线"/>
              <a:ea typeface="等线" panose="02010600030101010101" pitchFamily="2" charset="-122"/>
            </a:endParaRPr>
          </a:p>
        </p:txBody>
      </p:sp>
      <p:sp>
        <p:nvSpPr>
          <p:cNvPr id="11" name="Text Box 44"/>
          <p:cNvSpPr txBox="1">
            <a:spLocks noChangeArrowheads="1"/>
          </p:cNvSpPr>
          <p:nvPr/>
        </p:nvSpPr>
        <p:spPr bwMode="auto">
          <a:xfrm>
            <a:off x="214686" y="1808925"/>
            <a:ext cx="8766312" cy="348954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2100" b="0" dirty="0">
                <a:solidFill>
                  <a:srgbClr val="FF0000"/>
                </a:solidFill>
              </a:rPr>
              <a:t>数据块</a:t>
            </a:r>
            <a:r>
              <a:rPr lang="en-US" altLang="zh-CN" sz="2100" b="0" dirty="0">
                <a:solidFill>
                  <a:prstClr val="black"/>
                </a:solidFill>
              </a:rPr>
              <a:t>(block) </a:t>
            </a:r>
          </a:p>
          <a:p>
            <a:pPr marL="600075" lvl="1" indent="-257175" defTabSz="540544" fontAlgn="auto">
              <a:lnSpc>
                <a:spcPct val="150000"/>
              </a:lnSpc>
              <a:spcBef>
                <a:spcPts val="0"/>
              </a:spcBef>
              <a:spcAft>
                <a:spcPts val="0"/>
              </a:spcAft>
              <a:buFont typeface="Arial" panose="020B0604020202020204" pitchFamily="34" charset="0"/>
              <a:buChar char="•"/>
            </a:pPr>
            <a:r>
              <a:rPr lang="zh-CN" altLang="en-US" sz="2100" dirty="0">
                <a:solidFill>
                  <a:srgbClr val="1353A2"/>
                </a:solidFill>
              </a:rPr>
              <a:t>实际记录</a:t>
            </a:r>
            <a:r>
              <a:rPr lang="zh-CN" altLang="en-US" sz="2100" dirty="0">
                <a:solidFill>
                  <a:srgbClr val="FF0000"/>
                </a:solidFill>
              </a:rPr>
              <a:t>文件的内容</a:t>
            </a:r>
            <a:endParaRPr lang="en-US" altLang="zh-CN" sz="2100" dirty="0">
              <a:solidFill>
                <a:srgbClr val="FF0000"/>
              </a:solidFill>
            </a:endParaRPr>
          </a:p>
          <a:p>
            <a:pPr marL="600075" lvl="1" indent="-257175" defTabSz="540544" fontAlgn="auto">
              <a:lnSpc>
                <a:spcPct val="150000"/>
              </a:lnSpc>
              <a:spcBef>
                <a:spcPts val="0"/>
              </a:spcBef>
              <a:spcAft>
                <a:spcPts val="0"/>
              </a:spcAft>
              <a:buFont typeface="Arial" panose="020B0604020202020204" pitchFamily="34" charset="0"/>
              <a:buChar char="•"/>
            </a:pPr>
            <a:r>
              <a:rPr lang="zh-CN" altLang="en-US" sz="2100" dirty="0">
                <a:solidFill>
                  <a:srgbClr val="1353A2"/>
                </a:solidFill>
              </a:rPr>
              <a:t>若文件太大时，会占用多个</a:t>
            </a:r>
            <a:r>
              <a:rPr lang="en-US" altLang="zh-CN" sz="2100" dirty="0">
                <a:solidFill>
                  <a:srgbClr val="1353A2"/>
                </a:solidFill>
              </a:rPr>
              <a:t>block</a:t>
            </a:r>
            <a:r>
              <a:rPr lang="zh-CN" altLang="en-US" sz="2100" dirty="0">
                <a:solidFill>
                  <a:srgbClr val="1353A2"/>
                </a:solidFill>
              </a:rPr>
              <a:t>。</a:t>
            </a:r>
            <a:endParaRPr lang="en-US" altLang="zh-CN" sz="2100" dirty="0">
              <a:solidFill>
                <a:srgbClr val="1353A2"/>
              </a:solidFill>
            </a:endParaRPr>
          </a:p>
          <a:p>
            <a:pPr marL="600075" lvl="1" indent="-257175" defTabSz="540544" fontAlgn="auto">
              <a:lnSpc>
                <a:spcPct val="150000"/>
              </a:lnSpc>
              <a:spcBef>
                <a:spcPts val="0"/>
              </a:spcBef>
              <a:spcAft>
                <a:spcPts val="0"/>
              </a:spcAft>
              <a:buFont typeface="Arial" panose="020B0604020202020204" pitchFamily="34" charset="0"/>
              <a:buChar char="•"/>
            </a:pPr>
            <a:r>
              <a:rPr lang="zh-CN" altLang="en-US" sz="2100" dirty="0">
                <a:solidFill>
                  <a:srgbClr val="1353A2"/>
                </a:solidFill>
              </a:rPr>
              <a:t>为了提高目录访问效率，</a:t>
            </a:r>
            <a:r>
              <a:rPr lang="en-US" altLang="zh-CN" sz="2100" dirty="0">
                <a:solidFill>
                  <a:srgbClr val="1353A2"/>
                </a:solidFill>
              </a:rPr>
              <a:t>Linux</a:t>
            </a:r>
            <a:r>
              <a:rPr lang="zh-CN" altLang="en-US" sz="2100" dirty="0">
                <a:solidFill>
                  <a:srgbClr val="1353A2"/>
                </a:solidFill>
              </a:rPr>
              <a:t>还提供了表达路径与</a:t>
            </a:r>
            <a:r>
              <a:rPr lang="en-US" altLang="zh-CN" sz="2100" dirty="0" err="1">
                <a:solidFill>
                  <a:srgbClr val="1353A2"/>
                </a:solidFill>
              </a:rPr>
              <a:t>inode</a:t>
            </a:r>
            <a:r>
              <a:rPr lang="zh-CN" altLang="en-US" sz="2100" dirty="0">
                <a:solidFill>
                  <a:srgbClr val="1353A2"/>
                </a:solidFill>
              </a:rPr>
              <a:t>对应关系的</a:t>
            </a:r>
            <a:r>
              <a:rPr lang="en-US" altLang="zh-CN" sz="2100" dirty="0" err="1">
                <a:solidFill>
                  <a:srgbClr val="FF0000"/>
                </a:solidFill>
              </a:rPr>
              <a:t>dentry</a:t>
            </a:r>
            <a:r>
              <a:rPr lang="zh-CN" altLang="en-US" sz="2100" dirty="0">
                <a:solidFill>
                  <a:srgbClr val="FF0000"/>
                </a:solidFill>
              </a:rPr>
              <a:t>结构（目录项）</a:t>
            </a:r>
            <a:r>
              <a:rPr lang="zh-CN" altLang="en-US" sz="2100" dirty="0">
                <a:solidFill>
                  <a:srgbClr val="1353A2"/>
                </a:solidFill>
              </a:rPr>
              <a:t>，描述了路径信息并连接到节点</a:t>
            </a:r>
            <a:r>
              <a:rPr lang="en-US" altLang="zh-CN" sz="2100" dirty="0" err="1">
                <a:solidFill>
                  <a:srgbClr val="1353A2"/>
                </a:solidFill>
              </a:rPr>
              <a:t>inode</a:t>
            </a:r>
            <a:r>
              <a:rPr lang="zh-CN" altLang="en-US" sz="2100" dirty="0">
                <a:solidFill>
                  <a:srgbClr val="1353A2"/>
                </a:solidFill>
              </a:rPr>
              <a:t>，它包括各种目录信息，还指向了</a:t>
            </a:r>
            <a:r>
              <a:rPr lang="en-US" altLang="zh-CN" sz="2100" dirty="0" err="1">
                <a:solidFill>
                  <a:srgbClr val="1353A2"/>
                </a:solidFill>
              </a:rPr>
              <a:t>inode</a:t>
            </a:r>
            <a:r>
              <a:rPr lang="zh-CN" altLang="en-US" sz="2100" dirty="0">
                <a:solidFill>
                  <a:srgbClr val="1353A2"/>
                </a:solidFill>
              </a:rPr>
              <a:t>和超级块。</a:t>
            </a:r>
            <a:endParaRPr lang="en-US" altLang="zh-CN" sz="2100" dirty="0">
              <a:solidFill>
                <a:srgbClr val="1353A2"/>
              </a:solidFill>
            </a:endParaRPr>
          </a:p>
          <a:p>
            <a:pPr indent="0" defTabSz="540544" eaLnBrk="1" fontAlgn="auto" hangingPunct="1">
              <a:lnSpc>
                <a:spcPct val="150000"/>
              </a:lnSpc>
              <a:spcBef>
                <a:spcPts val="0"/>
              </a:spcBef>
              <a:spcAft>
                <a:spcPts val="0"/>
              </a:spcAft>
            </a:pPr>
            <a:endParaRPr lang="zh-CN" altLang="en-US" sz="2400" b="0" dirty="0">
              <a:solidFill>
                <a:srgbClr val="1353A2"/>
              </a:solidFill>
            </a:endParaRPr>
          </a:p>
        </p:txBody>
      </p:sp>
    </p:spTree>
    <p:extLst>
      <p:ext uri="{BB962C8B-B14F-4D97-AF65-F5344CB8AC3E}">
        <p14:creationId xmlns:p14="http://schemas.microsoft.com/office/powerpoint/2010/main" val="96998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7E6FD7-452D-4248-BF67-E01EDC976F92}"/>
              </a:ext>
            </a:extLst>
          </p:cNvPr>
          <p:cNvSpPr>
            <a:spLocks noGrp="1"/>
          </p:cNvSpPr>
          <p:nvPr>
            <p:ph type="title"/>
          </p:nvPr>
        </p:nvSpPr>
        <p:spPr/>
        <p:txBody>
          <a:bodyPr>
            <a:normAutofit/>
          </a:bodyPr>
          <a:lstStyle/>
          <a:p>
            <a:r>
              <a:rPr lang="zh-CN" altLang="en-US" b="1" dirty="0"/>
              <a:t> </a:t>
            </a:r>
            <a:r>
              <a:rPr lang="en-US" altLang="zh-CN" b="1" dirty="0"/>
              <a:t>3. XFS</a:t>
            </a:r>
            <a:r>
              <a:rPr lang="zh-CN" altLang="en-US" b="1" dirty="0"/>
              <a:t>文件系统特性</a:t>
            </a:r>
          </a:p>
        </p:txBody>
      </p:sp>
      <p:sp>
        <p:nvSpPr>
          <p:cNvPr id="3" name="内容占位符 2">
            <a:extLst>
              <a:ext uri="{FF2B5EF4-FFF2-40B4-BE49-F238E27FC236}">
                <a16:creationId xmlns:a16="http://schemas.microsoft.com/office/drawing/2014/main" id="{1F3C0473-941B-450F-ACAF-EF99F9F7D949}"/>
              </a:ext>
            </a:extLst>
          </p:cNvPr>
          <p:cNvSpPr>
            <a:spLocks noGrp="1"/>
          </p:cNvSpPr>
          <p:nvPr>
            <p:ph idx="1"/>
          </p:nvPr>
        </p:nvSpPr>
        <p:spPr>
          <a:xfrm>
            <a:off x="587775" y="1935799"/>
            <a:ext cx="7886700" cy="3263504"/>
          </a:xfrm>
        </p:spPr>
        <p:txBody>
          <a:bodyPr/>
          <a:lstStyle/>
          <a:p>
            <a:pPr marL="0" indent="0">
              <a:lnSpc>
                <a:spcPct val="150000"/>
              </a:lnSpc>
              <a:buNone/>
            </a:pPr>
            <a:r>
              <a:rPr lang="zh-CN" altLang="en-US" dirty="0">
                <a:solidFill>
                  <a:srgbClr val="1353A2"/>
                </a:solidFill>
                <a:latin typeface="微软雅黑" pitchFamily="34" charset="-122"/>
                <a:ea typeface="微软雅黑" pitchFamily="34" charset="-122"/>
              </a:rPr>
              <a:t>将文件系统比喻成一本书：</a:t>
            </a:r>
            <a:endParaRPr lang="en-US" altLang="zh-CN" dirty="0">
              <a:solidFill>
                <a:srgbClr val="1353A2"/>
              </a:solidFill>
              <a:latin typeface="微软雅黑" pitchFamily="34" charset="-122"/>
              <a:ea typeface="微软雅黑" pitchFamily="34" charset="-122"/>
            </a:endParaRPr>
          </a:p>
          <a:p>
            <a:pPr>
              <a:lnSpc>
                <a:spcPct val="150000"/>
              </a:lnSpc>
            </a:pPr>
            <a:r>
              <a:rPr lang="zh-CN" altLang="en-US" b="1" dirty="0"/>
              <a:t>在文件系统中，</a:t>
            </a:r>
            <a:r>
              <a:rPr lang="zh-CN" altLang="en-US" b="1" dirty="0">
                <a:solidFill>
                  <a:srgbClr val="FF0000"/>
                </a:solidFill>
              </a:rPr>
              <a:t>超级块</a:t>
            </a:r>
            <a:r>
              <a:rPr lang="zh-CN" altLang="en-US" b="1" dirty="0"/>
              <a:t>相当于</a:t>
            </a:r>
            <a:r>
              <a:rPr lang="zh-CN" altLang="en-US" b="1" dirty="0">
                <a:solidFill>
                  <a:srgbClr val="FF0000"/>
                </a:solidFill>
              </a:rPr>
              <a:t>封面</a:t>
            </a:r>
            <a:r>
              <a:rPr lang="zh-CN" altLang="en-US" b="1" dirty="0"/>
              <a:t>，可知文件基本信息；</a:t>
            </a:r>
            <a:endParaRPr lang="en-US" altLang="zh-CN" b="1" dirty="0"/>
          </a:p>
          <a:p>
            <a:pPr>
              <a:lnSpc>
                <a:spcPct val="150000"/>
              </a:lnSpc>
            </a:pPr>
            <a:r>
              <a:rPr lang="en-US" altLang="zh-CN" b="1" dirty="0" err="1">
                <a:solidFill>
                  <a:srgbClr val="FF0000"/>
                </a:solidFill>
              </a:rPr>
              <a:t>inode</a:t>
            </a:r>
            <a:r>
              <a:rPr lang="zh-CN" altLang="en-US" b="1" dirty="0">
                <a:solidFill>
                  <a:srgbClr val="FF0000"/>
                </a:solidFill>
              </a:rPr>
              <a:t>块</a:t>
            </a:r>
            <a:r>
              <a:rPr lang="zh-CN" altLang="en-US" b="1" dirty="0"/>
              <a:t>相当于</a:t>
            </a:r>
            <a:r>
              <a:rPr lang="zh-CN" altLang="en-US" b="1" dirty="0">
                <a:solidFill>
                  <a:srgbClr val="FF0000"/>
                </a:solidFill>
              </a:rPr>
              <a:t>目录</a:t>
            </a:r>
            <a:r>
              <a:rPr lang="zh-CN" altLang="en-US" b="1" dirty="0"/>
              <a:t>；</a:t>
            </a:r>
            <a:endParaRPr lang="en-US" altLang="zh-CN" b="1" dirty="0"/>
          </a:p>
          <a:p>
            <a:pPr>
              <a:lnSpc>
                <a:spcPct val="150000"/>
              </a:lnSpc>
            </a:pPr>
            <a:r>
              <a:rPr lang="zh-CN" altLang="en-US" b="1" dirty="0">
                <a:solidFill>
                  <a:srgbClr val="FF0000"/>
                </a:solidFill>
              </a:rPr>
              <a:t>数据块</a:t>
            </a:r>
            <a:r>
              <a:rPr lang="zh-CN" altLang="en-US" b="1" dirty="0"/>
              <a:t>相当于书的</a:t>
            </a:r>
            <a:r>
              <a:rPr lang="zh-CN" altLang="en-US" b="1" dirty="0">
                <a:solidFill>
                  <a:srgbClr val="FF0000"/>
                </a:solidFill>
              </a:rPr>
              <a:t>正文</a:t>
            </a:r>
          </a:p>
        </p:txBody>
      </p:sp>
    </p:spTree>
    <p:extLst>
      <p:ext uri="{BB962C8B-B14F-4D97-AF65-F5344CB8AC3E}">
        <p14:creationId xmlns:p14="http://schemas.microsoft.com/office/powerpoint/2010/main" val="970910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7EED7BA-84C0-4BA9-BF97-27B40286713C}"/>
              </a:ext>
            </a:extLst>
          </p:cNvPr>
          <p:cNvPicPr>
            <a:picLocks noChangeAspect="1"/>
          </p:cNvPicPr>
          <p:nvPr/>
        </p:nvPicPr>
        <p:blipFill>
          <a:blip r:embed="rId2"/>
          <a:stretch>
            <a:fillRect/>
          </a:stretch>
        </p:blipFill>
        <p:spPr>
          <a:xfrm>
            <a:off x="1528143" y="1737367"/>
            <a:ext cx="6217721" cy="3466893"/>
          </a:xfrm>
          <a:prstGeom prst="rect">
            <a:avLst/>
          </a:prstGeom>
        </p:spPr>
      </p:pic>
      <p:pic>
        <p:nvPicPr>
          <p:cNvPr id="5" name="图片 4">
            <a:extLst>
              <a:ext uri="{FF2B5EF4-FFF2-40B4-BE49-F238E27FC236}">
                <a16:creationId xmlns:a16="http://schemas.microsoft.com/office/drawing/2014/main" id="{8F7B6847-BD92-40F0-A293-BD3C5942C7A6}"/>
              </a:ext>
            </a:extLst>
          </p:cNvPr>
          <p:cNvPicPr>
            <a:picLocks noChangeAspect="1"/>
          </p:cNvPicPr>
          <p:nvPr/>
        </p:nvPicPr>
        <p:blipFill>
          <a:blip r:embed="rId3"/>
          <a:stretch>
            <a:fillRect/>
          </a:stretch>
        </p:blipFill>
        <p:spPr>
          <a:xfrm>
            <a:off x="4493024" y="1124666"/>
            <a:ext cx="2007282" cy="612701"/>
          </a:xfrm>
          <a:prstGeom prst="rect">
            <a:avLst/>
          </a:prstGeom>
        </p:spPr>
      </p:pic>
      <p:sp>
        <p:nvSpPr>
          <p:cNvPr id="6" name="文本框 5">
            <a:extLst>
              <a:ext uri="{FF2B5EF4-FFF2-40B4-BE49-F238E27FC236}">
                <a16:creationId xmlns:a16="http://schemas.microsoft.com/office/drawing/2014/main" id="{938B935C-086F-48C4-B2DE-78C2CD69DD0A}"/>
              </a:ext>
            </a:extLst>
          </p:cNvPr>
          <p:cNvSpPr txBox="1"/>
          <p:nvPr/>
        </p:nvSpPr>
        <p:spPr>
          <a:xfrm>
            <a:off x="966788" y="1234809"/>
            <a:ext cx="1539204" cy="415498"/>
          </a:xfrm>
          <a:prstGeom prst="rect">
            <a:avLst/>
          </a:prstGeom>
          <a:noFill/>
        </p:spPr>
        <p:txBody>
          <a:bodyPr wrap="none" rtlCol="0">
            <a:spAutoFit/>
          </a:bodyPr>
          <a:lstStyle/>
          <a:p>
            <a:pPr defTabSz="685800" eaLnBrk="1" fontAlgn="auto" hangingPunct="1">
              <a:spcBef>
                <a:spcPts val="0"/>
              </a:spcBef>
              <a:spcAft>
                <a:spcPts val="0"/>
              </a:spcAft>
            </a:pPr>
            <a:r>
              <a:rPr lang="zh-CN" altLang="en-US" sz="2100" dirty="0">
                <a:solidFill>
                  <a:srgbClr val="000000"/>
                </a:solidFill>
                <a:latin typeface="Arial"/>
                <a:ea typeface="宋体"/>
              </a:rPr>
              <a:t>数据的读取</a:t>
            </a:r>
          </a:p>
        </p:txBody>
      </p:sp>
    </p:spTree>
    <p:extLst>
      <p:ext uri="{BB962C8B-B14F-4D97-AF65-F5344CB8AC3E}">
        <p14:creationId xmlns:p14="http://schemas.microsoft.com/office/powerpoint/2010/main" val="11724793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7E6FD7-452D-4248-BF67-E01EDC976F92}"/>
              </a:ext>
            </a:extLst>
          </p:cNvPr>
          <p:cNvSpPr>
            <a:spLocks noGrp="1"/>
          </p:cNvSpPr>
          <p:nvPr>
            <p:ph type="title"/>
          </p:nvPr>
        </p:nvSpPr>
        <p:spPr>
          <a:xfrm>
            <a:off x="214662" y="971232"/>
            <a:ext cx="3749597" cy="580182"/>
          </a:xfrm>
        </p:spPr>
        <p:txBody>
          <a:bodyPr>
            <a:normAutofit/>
          </a:bodyPr>
          <a:lstStyle/>
          <a:p>
            <a:r>
              <a:rPr lang="zh-CN" altLang="en-US" sz="2400" b="1" dirty="0"/>
              <a:t> </a:t>
            </a:r>
            <a:r>
              <a:rPr lang="en-US" altLang="zh-CN" sz="2400" b="1" dirty="0"/>
              <a:t>3. XFS</a:t>
            </a:r>
            <a:r>
              <a:rPr lang="zh-CN" altLang="en-US" sz="2400" b="1" dirty="0"/>
              <a:t>文件系统特性</a:t>
            </a:r>
          </a:p>
        </p:txBody>
      </p:sp>
      <p:sp>
        <p:nvSpPr>
          <p:cNvPr id="3" name="内容占位符 2">
            <a:extLst>
              <a:ext uri="{FF2B5EF4-FFF2-40B4-BE49-F238E27FC236}">
                <a16:creationId xmlns:a16="http://schemas.microsoft.com/office/drawing/2014/main" id="{1F3C0473-941B-450F-ACAF-EF99F9F7D949}"/>
              </a:ext>
            </a:extLst>
          </p:cNvPr>
          <p:cNvSpPr>
            <a:spLocks noGrp="1"/>
          </p:cNvSpPr>
          <p:nvPr>
            <p:ph idx="1"/>
          </p:nvPr>
        </p:nvSpPr>
        <p:spPr>
          <a:xfrm>
            <a:off x="420506" y="1626352"/>
            <a:ext cx="3644114" cy="3696961"/>
          </a:xfrm>
        </p:spPr>
        <p:txBody>
          <a:bodyPr/>
          <a:lstStyle/>
          <a:p>
            <a:pPr marL="0" indent="0">
              <a:lnSpc>
                <a:spcPct val="150000"/>
              </a:lnSpc>
              <a:buNone/>
            </a:pPr>
            <a:r>
              <a:rPr lang="zh-CN" altLang="en-US" sz="1800" b="1" dirty="0">
                <a:solidFill>
                  <a:srgbClr val="FF0000"/>
                </a:solidFill>
              </a:rPr>
              <a:t>（</a:t>
            </a:r>
            <a:r>
              <a:rPr lang="en-US" altLang="zh-CN" sz="1800" b="1" dirty="0">
                <a:solidFill>
                  <a:srgbClr val="FF0000"/>
                </a:solidFill>
              </a:rPr>
              <a:t>3</a:t>
            </a:r>
            <a:r>
              <a:rPr lang="zh-CN" altLang="en-US" sz="1800" b="1" dirty="0">
                <a:solidFill>
                  <a:srgbClr val="FF0000"/>
                </a:solidFill>
              </a:rPr>
              <a:t>）</a:t>
            </a:r>
            <a:r>
              <a:rPr lang="en-US" altLang="zh-CN" sz="1800" b="1" dirty="0">
                <a:solidFill>
                  <a:srgbClr val="FF0000"/>
                </a:solidFill>
              </a:rPr>
              <a:t>XFS</a:t>
            </a:r>
            <a:r>
              <a:rPr lang="zh-CN" altLang="en-US" sz="1800" b="1" dirty="0">
                <a:solidFill>
                  <a:srgbClr val="FF0000"/>
                </a:solidFill>
              </a:rPr>
              <a:t>中磁盘空间的分配（文件创建后）</a:t>
            </a:r>
            <a:endParaRPr lang="en-US" altLang="zh-CN" sz="1800" b="1" dirty="0">
              <a:solidFill>
                <a:srgbClr val="FF0000"/>
              </a:solidFill>
            </a:endParaRPr>
          </a:p>
          <a:p>
            <a:pPr marL="385763" indent="-385763">
              <a:lnSpc>
                <a:spcPct val="150000"/>
              </a:lnSpc>
              <a:buFont typeface="+mj-ea"/>
              <a:buAutoNum type="circleNumDbPlain"/>
            </a:pPr>
            <a:r>
              <a:rPr lang="zh-CN" altLang="en-US" sz="1800" b="1" dirty="0">
                <a:solidFill>
                  <a:srgbClr val="FF0000"/>
                </a:solidFill>
              </a:rPr>
              <a:t>根据</a:t>
            </a:r>
            <a:r>
              <a:rPr lang="en-US" altLang="zh-CN" sz="1800" b="1" dirty="0">
                <a:solidFill>
                  <a:srgbClr val="FF0000"/>
                </a:solidFill>
              </a:rPr>
              <a:t>AG</a:t>
            </a:r>
            <a:r>
              <a:rPr lang="zh-CN" altLang="en-US" sz="1800" b="1" dirty="0">
                <a:solidFill>
                  <a:srgbClr val="FF0000"/>
                </a:solidFill>
              </a:rPr>
              <a:t>中全局信息描述，差</a:t>
            </a:r>
            <a:r>
              <a:rPr lang="en-US" altLang="zh-CN" sz="1800" b="1" dirty="0">
                <a:solidFill>
                  <a:srgbClr val="FF0000"/>
                </a:solidFill>
              </a:rPr>
              <a:t>AG</a:t>
            </a:r>
            <a:r>
              <a:rPr lang="zh-CN" altLang="en-US" sz="1800" b="1" dirty="0">
                <a:solidFill>
                  <a:srgbClr val="FF0000"/>
                </a:solidFill>
              </a:rPr>
              <a:t>中</a:t>
            </a:r>
            <a:r>
              <a:rPr lang="en-US" altLang="zh-CN" sz="1800" b="1" dirty="0" err="1">
                <a:solidFill>
                  <a:srgbClr val="FF0000"/>
                </a:solidFill>
              </a:rPr>
              <a:t>inode</a:t>
            </a:r>
            <a:r>
              <a:rPr lang="zh-CN" altLang="en-US" sz="1800" b="1" dirty="0">
                <a:solidFill>
                  <a:srgbClr val="FF0000"/>
                </a:solidFill>
              </a:rPr>
              <a:t>有无剩余，如有，找到</a:t>
            </a:r>
            <a:r>
              <a:rPr lang="en-US" altLang="zh-CN" sz="1800" b="1" dirty="0" err="1">
                <a:solidFill>
                  <a:srgbClr val="FF0000"/>
                </a:solidFill>
              </a:rPr>
              <a:t>inode</a:t>
            </a:r>
            <a:r>
              <a:rPr lang="en-US" altLang="zh-CN" sz="1800" b="1" dirty="0">
                <a:solidFill>
                  <a:srgbClr val="FF0000"/>
                </a:solidFill>
              </a:rPr>
              <a:t> B+</a:t>
            </a:r>
            <a:r>
              <a:rPr lang="zh-CN" altLang="en-US" sz="1800" b="1" dirty="0">
                <a:solidFill>
                  <a:srgbClr val="FF0000"/>
                </a:solidFill>
              </a:rPr>
              <a:t>树的根；</a:t>
            </a:r>
            <a:endParaRPr lang="en-US" altLang="zh-CN" sz="1800" b="1" dirty="0">
              <a:solidFill>
                <a:srgbClr val="FF0000"/>
              </a:solidFill>
            </a:endParaRPr>
          </a:p>
          <a:p>
            <a:pPr marL="385763" indent="-385763">
              <a:lnSpc>
                <a:spcPct val="150000"/>
              </a:lnSpc>
              <a:buFont typeface="+mj-ea"/>
              <a:buAutoNum type="circleNumDbPlain"/>
            </a:pPr>
            <a:r>
              <a:rPr lang="zh-CN" altLang="en-US" sz="1800" b="1" dirty="0">
                <a:solidFill>
                  <a:srgbClr val="FF0000"/>
                </a:solidFill>
              </a:rPr>
              <a:t>根据根结点，遍历整棵</a:t>
            </a:r>
            <a:r>
              <a:rPr lang="en-US" altLang="zh-CN" sz="1800" b="1" dirty="0">
                <a:solidFill>
                  <a:srgbClr val="FF0000"/>
                </a:solidFill>
              </a:rPr>
              <a:t>B+</a:t>
            </a:r>
            <a:r>
              <a:rPr lang="zh-CN" altLang="en-US" sz="1800" b="1" dirty="0">
                <a:solidFill>
                  <a:srgbClr val="FF0000"/>
                </a:solidFill>
              </a:rPr>
              <a:t>树，找到可用的</a:t>
            </a:r>
            <a:r>
              <a:rPr lang="en-US" altLang="zh-CN" sz="1800" b="1" dirty="0" err="1">
                <a:solidFill>
                  <a:srgbClr val="FF0000"/>
                </a:solidFill>
              </a:rPr>
              <a:t>inode</a:t>
            </a:r>
            <a:r>
              <a:rPr lang="zh-CN" altLang="en-US" sz="1800" b="1" dirty="0">
                <a:solidFill>
                  <a:srgbClr val="FF0000"/>
                </a:solidFill>
              </a:rPr>
              <a:t>分配</a:t>
            </a:r>
            <a:endParaRPr lang="en-US" altLang="zh-CN" sz="1800" b="1" dirty="0">
              <a:solidFill>
                <a:srgbClr val="FF0000"/>
              </a:solidFill>
            </a:endParaRPr>
          </a:p>
          <a:p>
            <a:pPr marL="385763" indent="-385763">
              <a:lnSpc>
                <a:spcPct val="150000"/>
              </a:lnSpc>
              <a:buFont typeface="+mj-ea"/>
              <a:buAutoNum type="circleNumDbPlain"/>
            </a:pPr>
            <a:r>
              <a:rPr lang="zh-CN" altLang="en-US" sz="1800" b="1" dirty="0">
                <a:solidFill>
                  <a:srgbClr val="FF0000"/>
                </a:solidFill>
              </a:rPr>
              <a:t>分配相应的</a:t>
            </a:r>
            <a:r>
              <a:rPr lang="en-US" altLang="zh-CN" sz="1800" b="1" dirty="0">
                <a:solidFill>
                  <a:srgbClr val="FF0000"/>
                </a:solidFill>
              </a:rPr>
              <a:t>block</a:t>
            </a:r>
            <a:endParaRPr lang="zh-CN" altLang="en-US" sz="1800" b="1" dirty="0">
              <a:solidFill>
                <a:srgbClr val="FF0000"/>
              </a:solidFill>
            </a:endParaRPr>
          </a:p>
        </p:txBody>
      </p:sp>
      <p:pic>
        <p:nvPicPr>
          <p:cNvPr id="4" name="图片 3">
            <a:extLst>
              <a:ext uri="{FF2B5EF4-FFF2-40B4-BE49-F238E27FC236}">
                <a16:creationId xmlns:a16="http://schemas.microsoft.com/office/drawing/2014/main" id="{EC0C5849-F094-48F3-8D18-EA235CC35CBF}"/>
              </a:ext>
            </a:extLst>
          </p:cNvPr>
          <p:cNvPicPr/>
          <p:nvPr/>
        </p:nvPicPr>
        <p:blipFill>
          <a:blip r:embed="rId2">
            <a:extLst>
              <a:ext uri="{28A0092B-C50C-407E-A947-70E740481C1C}">
                <a14:useLocalDpi xmlns:a14="http://schemas.microsoft.com/office/drawing/2010/main" val="0"/>
              </a:ext>
            </a:extLst>
          </a:blip>
          <a:srcRect/>
          <a:stretch>
            <a:fillRect/>
          </a:stretch>
        </p:blipFill>
        <p:spPr>
          <a:xfrm>
            <a:off x="4707024" y="1362369"/>
            <a:ext cx="3361490" cy="3764887"/>
          </a:xfrm>
          <a:prstGeom prst="rect">
            <a:avLst/>
          </a:prstGeom>
          <a:noFill/>
          <a:ln>
            <a:noFill/>
          </a:ln>
        </p:spPr>
      </p:pic>
    </p:spTree>
    <p:extLst>
      <p:ext uri="{BB962C8B-B14F-4D97-AF65-F5344CB8AC3E}">
        <p14:creationId xmlns:p14="http://schemas.microsoft.com/office/powerpoint/2010/main" val="42641015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6076" y="4427652"/>
            <a:ext cx="1382839" cy="1124335"/>
          </a:xfrm>
          <a:prstGeom prst="rect">
            <a:avLst/>
          </a:prstGeom>
        </p:spPr>
      </p:pic>
      <p:sp>
        <p:nvSpPr>
          <p:cNvPr id="8" name="Text Box 44"/>
          <p:cNvSpPr txBox="1">
            <a:spLocks noChangeArrowheads="1"/>
          </p:cNvSpPr>
          <p:nvPr/>
        </p:nvSpPr>
        <p:spPr bwMode="auto">
          <a:xfrm>
            <a:off x="214136" y="1741799"/>
            <a:ext cx="3816994" cy="415498"/>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342900" defTabSz="540544" eaLnBrk="1" fontAlgn="auto" hangingPunct="1">
              <a:lnSpc>
                <a:spcPct val="100000"/>
              </a:lnSpc>
              <a:spcBef>
                <a:spcPts val="0"/>
              </a:spcBef>
              <a:spcAft>
                <a:spcPts val="0"/>
              </a:spcAft>
            </a:pPr>
            <a:r>
              <a:rPr lang="en-US" altLang="zh-CN" sz="2100" dirty="0">
                <a:solidFill>
                  <a:srgbClr val="1353A2"/>
                </a:solidFill>
              </a:rPr>
              <a:t>Linux </a:t>
            </a:r>
            <a:r>
              <a:rPr lang="zh-CN" altLang="en-US" sz="2100" dirty="0">
                <a:solidFill>
                  <a:srgbClr val="1353A2"/>
                </a:solidFill>
              </a:rPr>
              <a:t>系统中一切都是文件</a:t>
            </a:r>
          </a:p>
        </p:txBody>
      </p:sp>
      <p:sp>
        <p:nvSpPr>
          <p:cNvPr id="5" name="TextBox 1"/>
          <p:cNvSpPr txBox="1"/>
          <p:nvPr/>
        </p:nvSpPr>
        <p:spPr>
          <a:xfrm>
            <a:off x="1748993" y="1203726"/>
            <a:ext cx="4852578"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2.2.2  Linux</a:t>
            </a:r>
            <a:r>
              <a:rPr lang="zh-CN" altLang="en-US" sz="2400" dirty="0">
                <a:solidFill>
                  <a:srgbClr val="1353A2"/>
                </a:solidFill>
                <a:latin typeface="微软雅黑" pitchFamily="34" charset="-122"/>
                <a:ea typeface="微软雅黑" pitchFamily="34" charset="-122"/>
              </a:rPr>
              <a:t>文件系统目录结构</a:t>
            </a:r>
          </a:p>
        </p:txBody>
      </p:sp>
      <p:pic>
        <p:nvPicPr>
          <p:cNvPr id="6" name="图片 5">
            <a:extLst>
              <a:ext uri="{FF2B5EF4-FFF2-40B4-BE49-F238E27FC236}">
                <a16:creationId xmlns:a16="http://schemas.microsoft.com/office/drawing/2014/main" id="{7BDB468F-9DB4-4A80-BCAB-6080E95E6FD4}"/>
              </a:ext>
            </a:extLst>
          </p:cNvPr>
          <p:cNvPicPr/>
          <p:nvPr/>
        </p:nvPicPr>
        <p:blipFill>
          <a:blip r:embed="rId3"/>
          <a:stretch>
            <a:fillRect/>
          </a:stretch>
        </p:blipFill>
        <p:spPr>
          <a:xfrm>
            <a:off x="1" y="2134214"/>
            <a:ext cx="5369312" cy="3072011"/>
          </a:xfrm>
          <a:prstGeom prst="rect">
            <a:avLst/>
          </a:prstGeom>
        </p:spPr>
      </p:pic>
      <p:sp>
        <p:nvSpPr>
          <p:cNvPr id="4" name="矩形 3"/>
          <p:cNvSpPr/>
          <p:nvPr/>
        </p:nvSpPr>
        <p:spPr>
          <a:xfrm>
            <a:off x="5001323" y="1741799"/>
            <a:ext cx="3822081" cy="3693319"/>
          </a:xfrm>
          <a:prstGeom prst="rect">
            <a:avLst/>
          </a:prstGeom>
        </p:spPr>
        <p:txBody>
          <a:bodyPr wrap="square">
            <a:spAutoFit/>
          </a:bodyPr>
          <a:lstStyle/>
          <a:p>
            <a:pPr defTabSz="685800" eaLnBrk="1" fontAlgn="auto" hangingPunct="1">
              <a:spcBef>
                <a:spcPts val="0"/>
              </a:spcBef>
              <a:spcAft>
                <a:spcPts val="0"/>
              </a:spcAft>
            </a:pPr>
            <a:r>
              <a:rPr lang="en-US" altLang="zh-CN" dirty="0">
                <a:solidFill>
                  <a:prstClr val="black"/>
                </a:solidFill>
                <a:latin typeface="等线"/>
                <a:ea typeface="等线" panose="02010600030101010101" pitchFamily="2" charset="-122"/>
              </a:rPr>
              <a:t>  FHS(</a:t>
            </a:r>
            <a:r>
              <a:rPr lang="en-US" altLang="zh-CN" dirty="0" err="1">
                <a:solidFill>
                  <a:prstClr val="black"/>
                </a:solidFill>
                <a:latin typeface="等线"/>
                <a:ea typeface="等线" panose="02010600030101010101" pitchFamily="2" charset="-122"/>
              </a:rPr>
              <a:t>Filesystem</a:t>
            </a:r>
            <a:r>
              <a:rPr lang="en-US" altLang="zh-CN" dirty="0">
                <a:solidFill>
                  <a:prstClr val="black"/>
                </a:solidFill>
                <a:latin typeface="等线"/>
                <a:ea typeface="等线" panose="02010600030101010101" pitchFamily="2" charset="-122"/>
              </a:rPr>
              <a:t> Hierarchy Standard</a:t>
            </a:r>
            <a:r>
              <a:rPr lang="zh-CN" altLang="en-US" dirty="0">
                <a:solidFill>
                  <a:prstClr val="black"/>
                </a:solidFill>
                <a:latin typeface="等线"/>
                <a:ea typeface="等线" panose="02010600030101010101" pitchFamily="2" charset="-122"/>
              </a:rPr>
              <a:t>）</a:t>
            </a:r>
            <a:r>
              <a:rPr lang="en-US" altLang="zh-CN" dirty="0">
                <a:solidFill>
                  <a:prstClr val="black"/>
                </a:solidFill>
                <a:latin typeface="等线"/>
                <a:ea typeface="等线" panose="02010600030101010101" pitchFamily="2" charset="-122"/>
              </a:rPr>
              <a:t> </a:t>
            </a:r>
            <a:r>
              <a:rPr lang="zh-CN" altLang="en-US" dirty="0">
                <a:solidFill>
                  <a:prstClr val="black"/>
                </a:solidFill>
                <a:latin typeface="等线"/>
                <a:ea typeface="等线" panose="02010600030101010101" pitchFamily="2" charset="-122"/>
              </a:rPr>
              <a:t>文件系统层次结构标准，</a:t>
            </a:r>
            <a:r>
              <a:rPr lang="en-US" altLang="zh-CN" dirty="0">
                <a:solidFill>
                  <a:prstClr val="black"/>
                </a:solidFill>
                <a:latin typeface="等线"/>
                <a:ea typeface="等线" panose="02010600030101010101" pitchFamily="2" charset="-122"/>
              </a:rPr>
              <a:t>FHS</a:t>
            </a:r>
            <a:r>
              <a:rPr lang="zh-CN" altLang="en-US" dirty="0">
                <a:solidFill>
                  <a:prstClr val="black"/>
                </a:solidFill>
                <a:latin typeface="等线"/>
                <a:ea typeface="等线" panose="02010600030101010101" pitchFamily="2" charset="-122"/>
              </a:rPr>
              <a:t>以树型结构存放文件并定义了常见目录的用途。</a:t>
            </a:r>
            <a:endParaRPr lang="en-US" altLang="zh-CN" dirty="0">
              <a:solidFill>
                <a:prstClr val="black"/>
              </a:solidFill>
              <a:latin typeface="等线"/>
              <a:ea typeface="等线" panose="02010600030101010101" pitchFamily="2" charset="-122"/>
            </a:endParaRPr>
          </a:p>
          <a:p>
            <a:pPr defTabSz="685800" eaLnBrk="1" fontAlgn="auto" hangingPunct="1">
              <a:spcBef>
                <a:spcPts val="0"/>
              </a:spcBef>
              <a:spcAft>
                <a:spcPts val="0"/>
              </a:spcAft>
            </a:pPr>
            <a:r>
              <a:rPr lang="en-US" altLang="zh-CN" dirty="0">
                <a:solidFill>
                  <a:prstClr val="black"/>
                </a:solidFill>
                <a:latin typeface="等线"/>
                <a:ea typeface="等线" panose="02010600030101010101" pitchFamily="2" charset="-122"/>
              </a:rPr>
              <a:t>FHS</a:t>
            </a:r>
            <a:r>
              <a:rPr lang="zh-CN" altLang="en-US" dirty="0">
                <a:solidFill>
                  <a:prstClr val="black"/>
                </a:solidFill>
                <a:latin typeface="等线"/>
                <a:ea typeface="等线" panose="02010600030101010101" pitchFamily="2" charset="-122"/>
              </a:rPr>
              <a:t>定义了两层规范，</a:t>
            </a:r>
            <a:endParaRPr lang="en-US" altLang="zh-CN" dirty="0">
              <a:solidFill>
                <a:prstClr val="black"/>
              </a:solidFill>
              <a:latin typeface="等线"/>
              <a:ea typeface="等线" panose="02010600030101010101" pitchFamily="2" charset="-122"/>
            </a:endParaRPr>
          </a:p>
          <a:p>
            <a:pPr defTabSz="685800" eaLnBrk="1" fontAlgn="auto" hangingPunct="1">
              <a:spcBef>
                <a:spcPts val="0"/>
              </a:spcBef>
              <a:spcAft>
                <a:spcPts val="0"/>
              </a:spcAft>
            </a:pPr>
            <a:r>
              <a:rPr lang="zh-CN" altLang="en-US" dirty="0">
                <a:solidFill>
                  <a:prstClr val="black"/>
                </a:solidFill>
                <a:latin typeface="等线"/>
                <a:ea typeface="等线" panose="02010600030101010101" pitchFamily="2" charset="-122"/>
              </a:rPr>
              <a:t>       第一层：</a:t>
            </a:r>
            <a:r>
              <a:rPr lang="en-US" altLang="zh-CN" dirty="0">
                <a:solidFill>
                  <a:prstClr val="black"/>
                </a:solidFill>
                <a:latin typeface="等线"/>
                <a:ea typeface="等线" panose="02010600030101010101" pitchFamily="2" charset="-122"/>
              </a:rPr>
              <a:t>/</a:t>
            </a:r>
            <a:r>
              <a:rPr lang="zh-CN" altLang="en-US" dirty="0">
                <a:solidFill>
                  <a:prstClr val="black"/>
                </a:solidFill>
                <a:latin typeface="等线"/>
                <a:ea typeface="等线" panose="02010600030101010101" pitchFamily="2" charset="-122"/>
              </a:rPr>
              <a:t>下面的各个目录应该要放什么文件数据，例如：</a:t>
            </a:r>
            <a:endParaRPr lang="en-US" altLang="zh-CN" dirty="0">
              <a:solidFill>
                <a:prstClr val="black"/>
              </a:solidFill>
              <a:latin typeface="等线"/>
              <a:ea typeface="等线" panose="02010600030101010101" pitchFamily="2" charset="-122"/>
            </a:endParaRPr>
          </a:p>
          <a:p>
            <a:pPr defTabSz="685800" eaLnBrk="1" fontAlgn="auto" hangingPunct="1">
              <a:spcBef>
                <a:spcPts val="0"/>
              </a:spcBef>
              <a:spcAft>
                <a:spcPts val="0"/>
              </a:spcAft>
            </a:pPr>
            <a:r>
              <a:rPr lang="en-US" altLang="zh-CN" dirty="0">
                <a:solidFill>
                  <a:prstClr val="black"/>
                </a:solidFill>
                <a:latin typeface="等线"/>
                <a:ea typeface="等线" panose="02010600030101010101" pitchFamily="2" charset="-122"/>
              </a:rPr>
              <a:t>     /</a:t>
            </a:r>
            <a:r>
              <a:rPr lang="en-US" altLang="zh-CN" dirty="0" err="1">
                <a:solidFill>
                  <a:prstClr val="black"/>
                </a:solidFill>
                <a:latin typeface="等线"/>
                <a:ea typeface="等线" panose="02010600030101010101" pitchFamily="2" charset="-122"/>
              </a:rPr>
              <a:t>etc</a:t>
            </a:r>
            <a:r>
              <a:rPr lang="zh-CN" altLang="en-US" dirty="0">
                <a:solidFill>
                  <a:prstClr val="black"/>
                </a:solidFill>
                <a:latin typeface="等线"/>
                <a:ea typeface="等线" panose="02010600030101010101" pitchFamily="2" charset="-122"/>
              </a:rPr>
              <a:t>应该要放置设置文件</a:t>
            </a:r>
            <a:endParaRPr lang="en-US" altLang="zh-CN" dirty="0">
              <a:solidFill>
                <a:prstClr val="black"/>
              </a:solidFill>
              <a:latin typeface="等线"/>
              <a:ea typeface="等线" panose="02010600030101010101" pitchFamily="2" charset="-122"/>
            </a:endParaRPr>
          </a:p>
          <a:p>
            <a:pPr defTabSz="685800" eaLnBrk="1" fontAlgn="auto" hangingPunct="1">
              <a:spcBef>
                <a:spcPts val="0"/>
              </a:spcBef>
              <a:spcAft>
                <a:spcPts val="0"/>
              </a:spcAft>
            </a:pPr>
            <a:r>
              <a:rPr lang="en-US" altLang="zh-CN" dirty="0">
                <a:solidFill>
                  <a:prstClr val="black"/>
                </a:solidFill>
                <a:latin typeface="等线"/>
                <a:ea typeface="等线" panose="02010600030101010101" pitchFamily="2" charset="-122"/>
              </a:rPr>
              <a:t>     /bin</a:t>
            </a:r>
            <a:r>
              <a:rPr lang="zh-CN" altLang="en-US" dirty="0">
                <a:solidFill>
                  <a:prstClr val="black"/>
                </a:solidFill>
                <a:latin typeface="等线"/>
                <a:ea typeface="等线" panose="02010600030101010101" pitchFamily="2" charset="-122"/>
              </a:rPr>
              <a:t>与</a:t>
            </a:r>
            <a:r>
              <a:rPr lang="en-US" altLang="zh-CN" dirty="0">
                <a:solidFill>
                  <a:prstClr val="black"/>
                </a:solidFill>
                <a:latin typeface="等线"/>
                <a:ea typeface="等线" panose="02010600030101010101" pitchFamily="2" charset="-122"/>
              </a:rPr>
              <a:t>/</a:t>
            </a:r>
            <a:r>
              <a:rPr lang="en-US" altLang="zh-CN" dirty="0" err="1">
                <a:solidFill>
                  <a:prstClr val="black"/>
                </a:solidFill>
                <a:latin typeface="等线"/>
                <a:ea typeface="等线" panose="02010600030101010101" pitchFamily="2" charset="-122"/>
              </a:rPr>
              <a:t>sbin</a:t>
            </a:r>
            <a:r>
              <a:rPr lang="zh-CN" altLang="en-US" dirty="0">
                <a:solidFill>
                  <a:prstClr val="black"/>
                </a:solidFill>
                <a:latin typeface="等线"/>
                <a:ea typeface="等线" panose="02010600030101010101" pitchFamily="2" charset="-122"/>
              </a:rPr>
              <a:t>则放置可执行文件       第二层则是针对</a:t>
            </a:r>
            <a:r>
              <a:rPr lang="en-US" altLang="zh-CN" dirty="0">
                <a:solidFill>
                  <a:prstClr val="black"/>
                </a:solidFill>
                <a:latin typeface="等线"/>
                <a:ea typeface="等线" panose="02010600030101010101" pitchFamily="2" charset="-122"/>
              </a:rPr>
              <a:t>/</a:t>
            </a:r>
            <a:r>
              <a:rPr lang="en-US" altLang="zh-CN" dirty="0" err="1">
                <a:solidFill>
                  <a:prstClr val="black"/>
                </a:solidFill>
                <a:latin typeface="等线"/>
                <a:ea typeface="等线" panose="02010600030101010101" pitchFamily="2" charset="-122"/>
              </a:rPr>
              <a:t>usr</a:t>
            </a:r>
            <a:r>
              <a:rPr lang="zh-CN" altLang="en-US" dirty="0">
                <a:solidFill>
                  <a:prstClr val="black"/>
                </a:solidFill>
                <a:latin typeface="等线"/>
                <a:ea typeface="等线" panose="02010600030101010101" pitchFamily="2" charset="-122"/>
              </a:rPr>
              <a:t>及</a:t>
            </a:r>
            <a:r>
              <a:rPr lang="en-US" altLang="zh-CN" dirty="0">
                <a:solidFill>
                  <a:prstClr val="black"/>
                </a:solidFill>
                <a:latin typeface="等线"/>
                <a:ea typeface="等线" panose="02010600030101010101" pitchFamily="2" charset="-122"/>
              </a:rPr>
              <a:t>/</a:t>
            </a:r>
            <a:r>
              <a:rPr lang="en-US" altLang="zh-CN" dirty="0" err="1">
                <a:solidFill>
                  <a:prstClr val="black"/>
                </a:solidFill>
                <a:latin typeface="等线"/>
                <a:ea typeface="等线" panose="02010600030101010101" pitchFamily="2" charset="-122"/>
              </a:rPr>
              <a:t>var</a:t>
            </a:r>
            <a:r>
              <a:rPr lang="zh-CN" altLang="en-US" dirty="0">
                <a:solidFill>
                  <a:prstClr val="black"/>
                </a:solidFill>
                <a:latin typeface="等线"/>
                <a:ea typeface="等线" panose="02010600030101010101" pitchFamily="2" charset="-122"/>
              </a:rPr>
              <a:t>这两个目录的子目录来定义，例如：</a:t>
            </a:r>
            <a:endParaRPr lang="en-US" altLang="zh-CN" dirty="0">
              <a:solidFill>
                <a:prstClr val="black"/>
              </a:solidFill>
              <a:latin typeface="等线"/>
              <a:ea typeface="等线" panose="02010600030101010101" pitchFamily="2" charset="-122"/>
            </a:endParaRPr>
          </a:p>
          <a:p>
            <a:pPr defTabSz="685800" eaLnBrk="1" fontAlgn="auto" hangingPunct="1">
              <a:spcBef>
                <a:spcPts val="0"/>
              </a:spcBef>
              <a:spcAft>
                <a:spcPts val="0"/>
              </a:spcAft>
            </a:pPr>
            <a:r>
              <a:rPr lang="en-US" altLang="zh-CN" dirty="0">
                <a:solidFill>
                  <a:prstClr val="black"/>
                </a:solidFill>
                <a:latin typeface="等线"/>
                <a:ea typeface="等线" panose="02010600030101010101" pitchFamily="2" charset="-122"/>
              </a:rPr>
              <a:t>      </a:t>
            </a:r>
            <a:r>
              <a:rPr lang="zh-CN" altLang="en-US" dirty="0">
                <a:solidFill>
                  <a:prstClr val="black"/>
                </a:solidFill>
                <a:latin typeface="等线"/>
                <a:ea typeface="等线" panose="02010600030101010101" pitchFamily="2" charset="-122"/>
              </a:rPr>
              <a:t>  </a:t>
            </a:r>
            <a:r>
              <a:rPr lang="en-US" altLang="zh-CN" dirty="0">
                <a:solidFill>
                  <a:prstClr val="black"/>
                </a:solidFill>
                <a:latin typeface="等线"/>
                <a:ea typeface="等线" panose="02010600030101010101" pitchFamily="2" charset="-122"/>
              </a:rPr>
              <a:t>/</a:t>
            </a:r>
            <a:r>
              <a:rPr lang="en-US" altLang="zh-CN" dirty="0" err="1">
                <a:solidFill>
                  <a:prstClr val="black"/>
                </a:solidFill>
                <a:latin typeface="等线"/>
                <a:ea typeface="等线" panose="02010600030101010101" pitchFamily="2" charset="-122"/>
              </a:rPr>
              <a:t>var</a:t>
            </a:r>
            <a:r>
              <a:rPr lang="en-US" altLang="zh-CN" dirty="0">
                <a:solidFill>
                  <a:prstClr val="black"/>
                </a:solidFill>
                <a:latin typeface="等线"/>
                <a:ea typeface="等线" panose="02010600030101010101" pitchFamily="2" charset="-122"/>
              </a:rPr>
              <a:t>/log</a:t>
            </a:r>
            <a:r>
              <a:rPr lang="zh-CN" altLang="en-US" dirty="0">
                <a:solidFill>
                  <a:prstClr val="black"/>
                </a:solidFill>
                <a:latin typeface="等线"/>
                <a:ea typeface="等线" panose="02010600030101010101" pitchFamily="2" charset="-122"/>
              </a:rPr>
              <a:t>放置系统登录文件</a:t>
            </a:r>
            <a:endParaRPr lang="en-US" altLang="zh-CN" dirty="0">
              <a:solidFill>
                <a:prstClr val="black"/>
              </a:solidFill>
              <a:latin typeface="等线"/>
              <a:ea typeface="等线" panose="02010600030101010101" pitchFamily="2" charset="-122"/>
            </a:endParaRPr>
          </a:p>
          <a:p>
            <a:pPr defTabSz="685800" eaLnBrk="1" fontAlgn="auto" hangingPunct="1">
              <a:spcBef>
                <a:spcPts val="0"/>
              </a:spcBef>
              <a:spcAft>
                <a:spcPts val="0"/>
              </a:spcAft>
            </a:pPr>
            <a:r>
              <a:rPr lang="en-US" altLang="zh-CN" dirty="0">
                <a:solidFill>
                  <a:prstClr val="black"/>
                </a:solidFill>
                <a:latin typeface="等线"/>
                <a:ea typeface="等线" panose="02010600030101010101" pitchFamily="2" charset="-122"/>
              </a:rPr>
              <a:t>    </a:t>
            </a:r>
            <a:r>
              <a:rPr lang="zh-CN" altLang="en-US" dirty="0">
                <a:solidFill>
                  <a:prstClr val="black"/>
                </a:solidFill>
                <a:latin typeface="等线"/>
                <a:ea typeface="等线" panose="02010600030101010101" pitchFamily="2" charset="-122"/>
              </a:rPr>
              <a:t>    </a:t>
            </a:r>
            <a:r>
              <a:rPr lang="en-US" altLang="zh-CN" dirty="0">
                <a:solidFill>
                  <a:prstClr val="black"/>
                </a:solidFill>
                <a:latin typeface="等线"/>
                <a:ea typeface="等线" panose="02010600030101010101" pitchFamily="2" charset="-122"/>
              </a:rPr>
              <a:t>/</a:t>
            </a:r>
            <a:r>
              <a:rPr lang="en-US" altLang="zh-CN" dirty="0" err="1">
                <a:solidFill>
                  <a:prstClr val="black"/>
                </a:solidFill>
                <a:latin typeface="等线"/>
                <a:ea typeface="等线" panose="02010600030101010101" pitchFamily="2" charset="-122"/>
              </a:rPr>
              <a:t>usr</a:t>
            </a:r>
            <a:r>
              <a:rPr lang="en-US" altLang="zh-CN" dirty="0">
                <a:solidFill>
                  <a:prstClr val="black"/>
                </a:solidFill>
                <a:latin typeface="等线"/>
                <a:ea typeface="等线" panose="02010600030101010101" pitchFamily="2" charset="-122"/>
              </a:rPr>
              <a:t>/share</a:t>
            </a:r>
            <a:r>
              <a:rPr lang="zh-CN" altLang="en-US" dirty="0">
                <a:solidFill>
                  <a:prstClr val="black"/>
                </a:solidFill>
                <a:latin typeface="等线"/>
                <a:ea typeface="等线" panose="02010600030101010101" pitchFamily="2" charset="-122"/>
              </a:rPr>
              <a:t>放置共享数据等等</a:t>
            </a:r>
            <a:r>
              <a:rPr lang="zh-CN" altLang="en-US" b="0" dirty="0">
                <a:solidFill>
                  <a:prstClr val="black"/>
                </a:solidFill>
                <a:latin typeface="等线"/>
                <a:ea typeface="等线" panose="02010600030101010101" pitchFamily="2" charset="-122"/>
              </a:rPr>
              <a:t>。</a:t>
            </a:r>
          </a:p>
        </p:txBody>
      </p:sp>
    </p:spTree>
    <p:extLst>
      <p:ext uri="{BB962C8B-B14F-4D97-AF65-F5344CB8AC3E}">
        <p14:creationId xmlns:p14="http://schemas.microsoft.com/office/powerpoint/2010/main" val="23789531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a:extLst>
              <a:ext uri="{FF2B5EF4-FFF2-40B4-BE49-F238E27FC236}">
                <a16:creationId xmlns:a16="http://schemas.microsoft.com/office/drawing/2014/main" id="{36073B15-78D3-41B8-80F9-D13761CFC154}"/>
              </a:ext>
            </a:extLst>
          </p:cNvPr>
          <p:cNvSpPr>
            <a:spLocks noGrp="1" noChangeArrowheads="1"/>
          </p:cNvSpPr>
          <p:nvPr>
            <p:ph idx="1"/>
          </p:nvPr>
        </p:nvSpPr>
        <p:spPr>
          <a:xfrm>
            <a:off x="1050974" y="1796421"/>
            <a:ext cx="6621065" cy="3394472"/>
          </a:xfrm>
        </p:spPr>
        <p:txBody>
          <a:bodyPr>
            <a:normAutofit fontScale="92500" lnSpcReduction="10000"/>
          </a:bodyPr>
          <a:lstStyle/>
          <a:p>
            <a:pPr marL="274320" indent="-192024">
              <a:lnSpc>
                <a:spcPct val="150000"/>
              </a:lnSpc>
              <a:buFont typeface="Wingdings 3"/>
              <a:buChar char=""/>
              <a:defRPr/>
            </a:pPr>
            <a:r>
              <a:rPr lang="zh-CN" altLang="en-US" b="1" dirty="0">
                <a:latin typeface="华文楷体" pitchFamily="2" charset="-122"/>
                <a:ea typeface="华文楷体" pitchFamily="2" charset="-122"/>
              </a:rPr>
              <a:t>硬盘的分区主要分为</a:t>
            </a:r>
            <a:r>
              <a:rPr lang="zh-CN" altLang="en-US" b="1" dirty="0">
                <a:solidFill>
                  <a:srgbClr val="FF3300"/>
                </a:solidFill>
                <a:latin typeface="华文楷体" pitchFamily="2" charset="-122"/>
                <a:ea typeface="华文楷体" pitchFamily="2" charset="-122"/>
              </a:rPr>
              <a:t>基本分区</a:t>
            </a:r>
            <a:r>
              <a:rPr lang="en-US" altLang="zh-CN" b="1" dirty="0">
                <a:latin typeface="华文楷体" pitchFamily="2" charset="-122"/>
                <a:ea typeface="华文楷体" pitchFamily="2" charset="-122"/>
              </a:rPr>
              <a:t>(Primary </a:t>
            </a:r>
            <a:r>
              <a:rPr lang="en-US" altLang="zh-CN" b="1" dirty="0" err="1">
                <a:latin typeface="华文楷体" pitchFamily="2" charset="-122"/>
                <a:ea typeface="华文楷体" pitchFamily="2" charset="-122"/>
              </a:rPr>
              <a:t>Partion</a:t>
            </a:r>
            <a:r>
              <a:rPr lang="en-US" altLang="zh-CN" b="1" dirty="0">
                <a:latin typeface="华文楷体" pitchFamily="2" charset="-122"/>
                <a:ea typeface="华文楷体" pitchFamily="2" charset="-122"/>
              </a:rPr>
              <a:t>)</a:t>
            </a:r>
            <a:r>
              <a:rPr lang="zh-CN" altLang="en-US" b="1" dirty="0">
                <a:latin typeface="华文楷体" pitchFamily="2" charset="-122"/>
                <a:ea typeface="华文楷体" pitchFamily="2" charset="-122"/>
              </a:rPr>
              <a:t>和</a:t>
            </a:r>
            <a:r>
              <a:rPr lang="zh-CN" altLang="en-US" b="1" dirty="0">
                <a:solidFill>
                  <a:srgbClr val="FF3300"/>
                </a:solidFill>
                <a:latin typeface="华文楷体" pitchFamily="2" charset="-122"/>
                <a:ea typeface="华文楷体" pitchFamily="2" charset="-122"/>
              </a:rPr>
              <a:t>扩展分区</a:t>
            </a:r>
            <a:r>
              <a:rPr lang="en-US" altLang="zh-CN" b="1" dirty="0">
                <a:latin typeface="华文楷体" pitchFamily="2" charset="-122"/>
                <a:ea typeface="华文楷体" pitchFamily="2" charset="-122"/>
              </a:rPr>
              <a:t>(Extension </a:t>
            </a:r>
            <a:r>
              <a:rPr lang="en-US" altLang="zh-CN" b="1" dirty="0" err="1">
                <a:latin typeface="华文楷体" pitchFamily="2" charset="-122"/>
                <a:ea typeface="华文楷体" pitchFamily="2" charset="-122"/>
              </a:rPr>
              <a:t>Partion</a:t>
            </a:r>
            <a:r>
              <a:rPr lang="en-US" altLang="zh-CN" b="1" dirty="0">
                <a:latin typeface="华文楷体" pitchFamily="2" charset="-122"/>
                <a:ea typeface="华文楷体" pitchFamily="2" charset="-122"/>
              </a:rPr>
              <a:t>)</a:t>
            </a:r>
            <a:r>
              <a:rPr lang="zh-CN" altLang="en-US" b="1" dirty="0">
                <a:latin typeface="华文楷体" pitchFamily="2" charset="-122"/>
                <a:ea typeface="华文楷体" pitchFamily="2" charset="-122"/>
              </a:rPr>
              <a:t>两种</a:t>
            </a:r>
          </a:p>
          <a:p>
            <a:pPr marL="274320" indent="-192024">
              <a:lnSpc>
                <a:spcPct val="150000"/>
              </a:lnSpc>
              <a:buFont typeface="Wingdings 3"/>
              <a:buChar char=""/>
              <a:defRPr/>
            </a:pPr>
            <a:r>
              <a:rPr lang="zh-CN" altLang="en-US" b="1" dirty="0">
                <a:latin typeface="华文楷体" pitchFamily="2" charset="-122"/>
                <a:ea typeface="华文楷体" pitchFamily="2" charset="-122"/>
              </a:rPr>
              <a:t>基本分区和扩展分区的数目之和不能大于</a:t>
            </a:r>
            <a:r>
              <a:rPr lang="zh-CN" altLang="en-US" b="1" dirty="0">
                <a:solidFill>
                  <a:srgbClr val="FF0000"/>
                </a:solidFill>
                <a:latin typeface="华文楷体" pitchFamily="2" charset="-122"/>
                <a:ea typeface="华文楷体" pitchFamily="2" charset="-122"/>
              </a:rPr>
              <a:t>四个</a:t>
            </a:r>
            <a:r>
              <a:rPr lang="zh-CN" altLang="en-US" b="1" dirty="0">
                <a:latin typeface="华文楷体" pitchFamily="2" charset="-122"/>
                <a:ea typeface="华文楷体" pitchFamily="2" charset="-122"/>
              </a:rPr>
              <a:t>。</a:t>
            </a:r>
          </a:p>
          <a:p>
            <a:pPr marL="274320" indent="-192024">
              <a:lnSpc>
                <a:spcPct val="150000"/>
              </a:lnSpc>
              <a:buFont typeface="Wingdings 3"/>
              <a:buChar char=""/>
              <a:defRPr/>
            </a:pPr>
            <a:r>
              <a:rPr lang="zh-CN" altLang="en-US" b="1" dirty="0">
                <a:latin typeface="华文楷体" pitchFamily="2" charset="-122"/>
                <a:ea typeface="华文楷体" pitchFamily="2" charset="-122"/>
              </a:rPr>
              <a:t>基本分区可以马上被使用但不能再分区。</a:t>
            </a:r>
          </a:p>
          <a:p>
            <a:pPr marL="274320" indent="-192024">
              <a:lnSpc>
                <a:spcPct val="150000"/>
              </a:lnSpc>
              <a:buFont typeface="Wingdings 3"/>
              <a:buChar char=""/>
              <a:defRPr/>
            </a:pPr>
            <a:r>
              <a:rPr lang="zh-CN" altLang="en-US" b="1" dirty="0">
                <a:latin typeface="华文楷体" pitchFamily="2" charset="-122"/>
                <a:ea typeface="华文楷体" pitchFamily="2" charset="-122"/>
              </a:rPr>
              <a:t>扩展分区必须再进行分区后才能使用，也就是说它必须还要进行二次分区为</a:t>
            </a:r>
            <a:r>
              <a:rPr lang="zh-CN" altLang="en-US" b="1" dirty="0">
                <a:solidFill>
                  <a:srgbClr val="FF3300"/>
                </a:solidFill>
                <a:latin typeface="华文楷体" pitchFamily="2" charset="-122"/>
                <a:ea typeface="华文楷体" pitchFamily="2" charset="-122"/>
              </a:rPr>
              <a:t>逻辑分区</a:t>
            </a:r>
            <a:r>
              <a:rPr lang="en-US" altLang="zh-CN" b="1" dirty="0">
                <a:latin typeface="华文楷体" pitchFamily="2" charset="-122"/>
                <a:ea typeface="华文楷体" pitchFamily="2" charset="-122"/>
              </a:rPr>
              <a:t>(Logical </a:t>
            </a:r>
            <a:r>
              <a:rPr lang="en-US" altLang="zh-CN" b="1" dirty="0" err="1">
                <a:latin typeface="华文楷体" pitchFamily="2" charset="-122"/>
                <a:ea typeface="华文楷体" pitchFamily="2" charset="-122"/>
              </a:rPr>
              <a:t>Partion</a:t>
            </a:r>
            <a:r>
              <a:rPr lang="en-US" altLang="zh-CN" b="1" dirty="0">
                <a:latin typeface="华文楷体" pitchFamily="2" charset="-122"/>
                <a:ea typeface="华文楷体" pitchFamily="2" charset="-122"/>
              </a:rPr>
              <a:t>)</a:t>
            </a:r>
            <a:r>
              <a:rPr lang="zh-CN" altLang="en-US" b="1" dirty="0">
                <a:latin typeface="华文楷体" pitchFamily="2" charset="-122"/>
                <a:ea typeface="华文楷体" pitchFamily="2" charset="-122"/>
              </a:rPr>
              <a:t>。</a:t>
            </a:r>
          </a:p>
          <a:p>
            <a:pPr marL="274320" indent="-192024">
              <a:lnSpc>
                <a:spcPct val="150000"/>
              </a:lnSpc>
              <a:buFont typeface="Wingdings 3"/>
              <a:buChar char=""/>
              <a:defRPr/>
            </a:pPr>
            <a:r>
              <a:rPr lang="zh-CN" altLang="en-US" b="1" dirty="0">
                <a:latin typeface="华文楷体" pitchFamily="2" charset="-122"/>
                <a:ea typeface="华文楷体" pitchFamily="2" charset="-122"/>
              </a:rPr>
              <a:t>逻辑分区没有数量上的限制。</a:t>
            </a:r>
          </a:p>
        </p:txBody>
      </p:sp>
      <p:sp>
        <p:nvSpPr>
          <p:cNvPr id="58370" name="Rectangle 2">
            <a:extLst>
              <a:ext uri="{FF2B5EF4-FFF2-40B4-BE49-F238E27FC236}">
                <a16:creationId xmlns:a16="http://schemas.microsoft.com/office/drawing/2014/main" id="{7857854B-666B-45D5-90AE-0C29F59F1E45}"/>
              </a:ext>
            </a:extLst>
          </p:cNvPr>
          <p:cNvSpPr>
            <a:spLocks noGrp="1" noChangeArrowheads="1"/>
          </p:cNvSpPr>
          <p:nvPr>
            <p:ph type="title"/>
          </p:nvPr>
        </p:nvSpPr>
        <p:spPr/>
        <p:txBody>
          <a:bodyPr/>
          <a:lstStyle/>
          <a:p>
            <a:pPr>
              <a:defRPr/>
            </a:pPr>
            <a:r>
              <a:rPr lang="en-US" altLang="zh-CN" dirty="0"/>
              <a:t>2.  </a:t>
            </a:r>
            <a:r>
              <a:rPr lang="zh-CN" altLang="en-US" dirty="0"/>
              <a:t>硬盘分区</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a:extLst>
              <a:ext uri="{FF2B5EF4-FFF2-40B4-BE49-F238E27FC236}">
                <a16:creationId xmlns:a16="http://schemas.microsoft.com/office/drawing/2014/main" id="{20CD7E9B-416F-4521-947E-75EEBD352910}"/>
              </a:ext>
            </a:extLst>
          </p:cNvPr>
          <p:cNvSpPr>
            <a:spLocks noGrp="1"/>
          </p:cNvSpPr>
          <p:nvPr>
            <p:ph idx="1"/>
          </p:nvPr>
        </p:nvSpPr>
        <p:spPr/>
        <p:txBody>
          <a:bodyPr/>
          <a:lstStyle/>
          <a:p>
            <a:pPr eaLnBrk="1" hangingPunct="1">
              <a:lnSpc>
                <a:spcPct val="150000"/>
              </a:lnSpc>
            </a:pPr>
            <a:r>
              <a:rPr lang="zh-CN" altLang="en-US" sz="2800" dirty="0"/>
              <a:t>运行于苹果系列电脑上的操作系统</a:t>
            </a:r>
            <a:endParaRPr lang="en-US" altLang="zh-CN" sz="2800" dirty="0"/>
          </a:p>
          <a:p>
            <a:pPr eaLnBrk="1" hangingPunct="1">
              <a:lnSpc>
                <a:spcPct val="150000"/>
              </a:lnSpc>
            </a:pPr>
            <a:r>
              <a:rPr lang="zh-CN" altLang="en-US" sz="2800" dirty="0"/>
              <a:t>出现年月：</a:t>
            </a:r>
            <a:r>
              <a:rPr lang="en-US" altLang="zh-CN" sz="2800" dirty="0"/>
              <a:t>1984</a:t>
            </a:r>
            <a:r>
              <a:rPr lang="zh-CN" altLang="en-US" sz="2800" dirty="0"/>
              <a:t>年</a:t>
            </a:r>
            <a:endParaRPr lang="en-US" altLang="zh-CN" sz="2800" dirty="0"/>
          </a:p>
          <a:p>
            <a:pPr eaLnBrk="1" hangingPunct="1">
              <a:lnSpc>
                <a:spcPct val="150000"/>
              </a:lnSpc>
            </a:pPr>
            <a:r>
              <a:rPr lang="en-US" altLang="zh-CN" sz="2800" dirty="0"/>
              <a:t>Mac</a:t>
            </a:r>
            <a:r>
              <a:rPr lang="zh-CN" altLang="en-US" sz="2800" dirty="0"/>
              <a:t>系统是基于</a:t>
            </a:r>
            <a:r>
              <a:rPr lang="en-US" altLang="zh-CN" sz="2800" dirty="0"/>
              <a:t>Unix</a:t>
            </a:r>
            <a:r>
              <a:rPr lang="zh-CN" altLang="en-US" sz="2800" dirty="0"/>
              <a:t>内核的图形化操作系统</a:t>
            </a:r>
            <a:endParaRPr lang="en-US" altLang="zh-CN" sz="2800" dirty="0"/>
          </a:p>
          <a:p>
            <a:pPr eaLnBrk="1" hangingPunct="1">
              <a:lnSpc>
                <a:spcPct val="150000"/>
              </a:lnSpc>
            </a:pPr>
            <a:r>
              <a:rPr lang="zh-CN" altLang="en-US" sz="2800" dirty="0"/>
              <a:t>一般情况下在普通</a:t>
            </a:r>
            <a:r>
              <a:rPr lang="en-US" altLang="zh-CN" sz="2800" dirty="0"/>
              <a:t>PC</a:t>
            </a:r>
            <a:r>
              <a:rPr lang="zh-CN" altLang="en-US" sz="2800" dirty="0"/>
              <a:t>上无法安装的操作系统</a:t>
            </a:r>
            <a:endParaRPr lang="en-US" altLang="zh-CN" sz="2800" dirty="0"/>
          </a:p>
          <a:p>
            <a:pPr eaLnBrk="1" hangingPunct="1">
              <a:lnSpc>
                <a:spcPct val="150000"/>
              </a:lnSpc>
            </a:pPr>
            <a:r>
              <a:rPr lang="en-US" altLang="zh-CN" sz="2800" dirty="0"/>
              <a:t>MAC</a:t>
            </a:r>
            <a:r>
              <a:rPr lang="zh-CN" altLang="en-US" sz="2800" dirty="0"/>
              <a:t>的架构与</a:t>
            </a:r>
            <a:r>
              <a:rPr lang="en-US" altLang="zh-CN" sz="2800" dirty="0"/>
              <a:t>Windows</a:t>
            </a:r>
            <a:r>
              <a:rPr lang="zh-CN" altLang="en-US" sz="2800" dirty="0"/>
              <a:t>不同，所以很少受到病毒的袭击。</a:t>
            </a:r>
          </a:p>
        </p:txBody>
      </p:sp>
      <p:sp>
        <p:nvSpPr>
          <p:cNvPr id="8194" name="标题 1">
            <a:extLst>
              <a:ext uri="{FF2B5EF4-FFF2-40B4-BE49-F238E27FC236}">
                <a16:creationId xmlns:a16="http://schemas.microsoft.com/office/drawing/2014/main" id="{13C40DD7-0117-48B2-B361-12467BAC5773}"/>
              </a:ext>
            </a:extLst>
          </p:cNvPr>
          <p:cNvSpPr>
            <a:spLocks noGrp="1"/>
          </p:cNvSpPr>
          <p:nvPr>
            <p:ph type="title"/>
          </p:nvPr>
        </p:nvSpPr>
        <p:spPr>
          <a:xfrm>
            <a:off x="466725" y="548680"/>
            <a:ext cx="8229600" cy="1143000"/>
          </a:xfrm>
        </p:spPr>
        <p:txBody>
          <a:bodyPr/>
          <a:lstStyle/>
          <a:p>
            <a:pPr eaLnBrk="1" fontAlgn="auto" hangingPunct="1">
              <a:spcAft>
                <a:spcPts val="0"/>
              </a:spcAft>
              <a:defRPr/>
            </a:pPr>
            <a:r>
              <a:rPr lang="en-US" altLang="zh-CN" dirty="0"/>
              <a:t>MAC OS</a:t>
            </a:r>
            <a:endParaRPr lang="zh-CN" altLang="en-US" dirty="0"/>
          </a:p>
        </p:txBody>
      </p:sp>
      <p:pic>
        <p:nvPicPr>
          <p:cNvPr id="18436" name="Picture 2">
            <a:extLst>
              <a:ext uri="{FF2B5EF4-FFF2-40B4-BE49-F238E27FC236}">
                <a16:creationId xmlns:a16="http://schemas.microsoft.com/office/drawing/2014/main" id="{30219F4D-EAB5-40C5-B3EF-789A675B8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625" y="0"/>
            <a:ext cx="25527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a:extLst>
              <a:ext uri="{FF2B5EF4-FFF2-40B4-BE49-F238E27FC236}">
                <a16:creationId xmlns:a16="http://schemas.microsoft.com/office/drawing/2014/main" id="{D81766AF-8D5A-4025-980F-292A20A7BEB2}"/>
              </a:ext>
            </a:extLst>
          </p:cNvPr>
          <p:cNvSpPr>
            <a:spLocks noGrp="1" noChangeArrowheads="1"/>
          </p:cNvSpPr>
          <p:nvPr>
            <p:ph idx="1"/>
          </p:nvPr>
        </p:nvSpPr>
        <p:spPr>
          <a:xfrm>
            <a:off x="322659" y="1801974"/>
            <a:ext cx="8378429" cy="4021931"/>
          </a:xfrm>
        </p:spPr>
        <p:txBody>
          <a:bodyPr>
            <a:normAutofit/>
          </a:bodyPr>
          <a:lstStyle/>
          <a:p>
            <a:pPr marL="274320" indent="-192024">
              <a:lnSpc>
                <a:spcPct val="150000"/>
              </a:lnSpc>
              <a:buFont typeface="Wingdings 3"/>
              <a:buChar char=""/>
              <a:defRPr/>
            </a:pPr>
            <a:r>
              <a:rPr lang="zh-CN" altLang="en-US" sz="1800" b="1" dirty="0">
                <a:latin typeface="华文楷体" pitchFamily="2" charset="-122"/>
                <a:ea typeface="华文楷体" pitchFamily="2" charset="-122"/>
              </a:rPr>
              <a:t>对</a:t>
            </a:r>
            <a:r>
              <a:rPr lang="en-US" altLang="zh-CN" sz="1800" b="1" dirty="0">
                <a:latin typeface="华文楷体" pitchFamily="2" charset="-122"/>
                <a:ea typeface="华文楷体" pitchFamily="2" charset="-122"/>
              </a:rPr>
              <a:t>windows</a:t>
            </a:r>
            <a:r>
              <a:rPr lang="zh-CN" altLang="en-US" sz="1800" b="1" dirty="0">
                <a:latin typeface="华文楷体" pitchFamily="2" charset="-122"/>
                <a:ea typeface="华文楷体" pitchFamily="2" charset="-122"/>
              </a:rPr>
              <a:t>用户来说，有</a:t>
            </a:r>
            <a:r>
              <a:rPr lang="zh-CN" altLang="en-US" sz="1800" b="1" dirty="0">
                <a:solidFill>
                  <a:srgbClr val="FF0000"/>
                </a:solidFill>
                <a:latin typeface="华文楷体" pitchFamily="2" charset="-122"/>
                <a:ea typeface="华文楷体" pitchFamily="2" charset="-122"/>
              </a:rPr>
              <a:t>几个分区</a:t>
            </a:r>
            <a:r>
              <a:rPr lang="zh-CN" altLang="en-US" sz="1800" b="1" dirty="0">
                <a:latin typeface="华文楷体" pitchFamily="2" charset="-122"/>
                <a:ea typeface="华文楷体" pitchFamily="2" charset="-122"/>
              </a:rPr>
              <a:t>就有</a:t>
            </a:r>
            <a:r>
              <a:rPr lang="zh-CN" altLang="en-US" sz="1800" b="1" dirty="0">
                <a:solidFill>
                  <a:srgbClr val="FF0000"/>
                </a:solidFill>
                <a:latin typeface="华文楷体" pitchFamily="2" charset="-122"/>
                <a:ea typeface="华文楷体" pitchFamily="2" charset="-122"/>
              </a:rPr>
              <a:t>几个逻辑盘</a:t>
            </a:r>
            <a:r>
              <a:rPr lang="zh-CN" altLang="en-US" sz="1800" b="1" dirty="0">
                <a:latin typeface="华文楷体" pitchFamily="2" charset="-122"/>
                <a:ea typeface="华文楷体" pitchFamily="2" charset="-122"/>
              </a:rPr>
              <a:t>，并且每个分区都会获得一个字母标识符，然后就可以选用这个字母来指定在这个分区上的文件和目录，它们的文件结构都是独立的</a:t>
            </a:r>
          </a:p>
          <a:p>
            <a:pPr marL="274320" indent="-192024">
              <a:lnSpc>
                <a:spcPct val="150000"/>
              </a:lnSpc>
              <a:buFont typeface="Wingdings 3"/>
              <a:buChar char=""/>
              <a:defRPr/>
            </a:pPr>
            <a:r>
              <a:rPr lang="zh-CN" altLang="en-US" sz="1800" b="1" dirty="0">
                <a:latin typeface="华文楷体" pitchFamily="2" charset="-122"/>
                <a:ea typeface="华文楷体" pitchFamily="2" charset="-122"/>
              </a:rPr>
              <a:t>对</a:t>
            </a:r>
            <a:r>
              <a:rPr lang="en-US" altLang="zh-CN" sz="1800" b="1" dirty="0">
                <a:latin typeface="华文楷体" pitchFamily="2" charset="-122"/>
                <a:ea typeface="华文楷体" pitchFamily="2" charset="-122"/>
              </a:rPr>
              <a:t>Red Hat </a:t>
            </a:r>
            <a:r>
              <a:rPr lang="en-US" altLang="zh-CN" sz="1800" b="1" dirty="0" err="1">
                <a:latin typeface="华文楷体" pitchFamily="2" charset="-122"/>
                <a:ea typeface="华文楷体" pitchFamily="2" charset="-122"/>
              </a:rPr>
              <a:t>linux</a:t>
            </a:r>
            <a:r>
              <a:rPr lang="en-US" altLang="zh-CN" sz="1800" b="1" dirty="0">
                <a:latin typeface="华文楷体" pitchFamily="2" charset="-122"/>
                <a:ea typeface="华文楷体" pitchFamily="2" charset="-122"/>
              </a:rPr>
              <a:t> </a:t>
            </a:r>
            <a:r>
              <a:rPr lang="zh-CN" altLang="en-US" sz="1800" b="1" dirty="0">
                <a:latin typeface="华文楷体" pitchFamily="2" charset="-122"/>
                <a:ea typeface="华文楷体" pitchFamily="2" charset="-122"/>
              </a:rPr>
              <a:t>用户来说无论有几个分区，分给哪一个目录使用，它归根结底就</a:t>
            </a:r>
            <a:r>
              <a:rPr lang="zh-CN" altLang="en-US" sz="1800" b="1" dirty="0">
                <a:solidFill>
                  <a:srgbClr val="FF0000"/>
                </a:solidFill>
                <a:latin typeface="华文楷体" pitchFamily="2" charset="-122"/>
                <a:ea typeface="华文楷体" pitchFamily="2" charset="-122"/>
              </a:rPr>
              <a:t>只有一个根目录</a:t>
            </a:r>
            <a:r>
              <a:rPr lang="zh-CN" altLang="en-US" sz="1800" b="1" dirty="0">
                <a:latin typeface="华文楷体" pitchFamily="2" charset="-122"/>
                <a:ea typeface="华文楷体" pitchFamily="2" charset="-122"/>
              </a:rPr>
              <a:t>。一个独立且唯一的文件结构。</a:t>
            </a:r>
            <a:r>
              <a:rPr lang="en-US" altLang="zh-CN" sz="1800" b="1" dirty="0">
                <a:latin typeface="华文楷体" pitchFamily="2" charset="-122"/>
                <a:ea typeface="华文楷体" pitchFamily="2" charset="-122"/>
              </a:rPr>
              <a:t>Red Hat </a:t>
            </a:r>
            <a:r>
              <a:rPr lang="en-US" altLang="zh-CN" sz="1800" b="1" dirty="0" err="1">
                <a:latin typeface="华文楷体" pitchFamily="2" charset="-122"/>
                <a:ea typeface="华文楷体" pitchFamily="2" charset="-122"/>
              </a:rPr>
              <a:t>linux</a:t>
            </a:r>
            <a:r>
              <a:rPr lang="zh-CN" altLang="en-US" sz="1800" b="1" dirty="0">
                <a:latin typeface="华文楷体" pitchFamily="2" charset="-122"/>
                <a:ea typeface="华文楷体" pitchFamily="2" charset="-122"/>
              </a:rPr>
              <a:t>中每一个分区都是用来组成整个文件系统的一部分，因为它采用了一种“</a:t>
            </a:r>
            <a:r>
              <a:rPr lang="zh-CN" altLang="en-US" sz="1800" b="1" dirty="0">
                <a:solidFill>
                  <a:srgbClr val="FF0000"/>
                </a:solidFill>
                <a:latin typeface="华文楷体" pitchFamily="2" charset="-122"/>
                <a:ea typeface="华文楷体" pitchFamily="2" charset="-122"/>
              </a:rPr>
              <a:t>挂载</a:t>
            </a:r>
            <a:r>
              <a:rPr lang="zh-CN" altLang="en-US" sz="1800" b="1" dirty="0">
                <a:latin typeface="华文楷体" pitchFamily="2" charset="-122"/>
                <a:ea typeface="华文楷体" pitchFamily="2" charset="-122"/>
              </a:rPr>
              <a:t>”的处理方法，整个文件系统中包含了一整套的文件和目录，且将一个分区和一个目录联系起来。这时要载入的一个分区将使它的存储空间在一个目录下获得</a:t>
            </a:r>
            <a:r>
              <a:rPr lang="en-US" altLang="zh-CN" sz="1800" dirty="0">
                <a:latin typeface="华文楷体" pitchFamily="2" charset="-122"/>
                <a:ea typeface="华文楷体" pitchFamily="2" charset="-122"/>
              </a:rPr>
              <a:t>.</a:t>
            </a:r>
          </a:p>
        </p:txBody>
      </p:sp>
      <p:sp>
        <p:nvSpPr>
          <p:cNvPr id="59394" name="Rectangle 2">
            <a:extLst>
              <a:ext uri="{FF2B5EF4-FFF2-40B4-BE49-F238E27FC236}">
                <a16:creationId xmlns:a16="http://schemas.microsoft.com/office/drawing/2014/main" id="{6ADD4E24-8A38-4480-86F6-C227E39DA6DD}"/>
              </a:ext>
            </a:extLst>
          </p:cNvPr>
          <p:cNvSpPr>
            <a:spLocks noGrp="1" noChangeArrowheads="1"/>
          </p:cNvSpPr>
          <p:nvPr>
            <p:ph type="title"/>
          </p:nvPr>
        </p:nvSpPr>
        <p:spPr>
          <a:xfrm>
            <a:off x="1439652" y="944724"/>
            <a:ext cx="6172200" cy="857250"/>
          </a:xfrm>
        </p:spPr>
        <p:txBody>
          <a:bodyPr/>
          <a:lstStyle/>
          <a:p>
            <a:pPr>
              <a:defRPr/>
            </a:pPr>
            <a:r>
              <a:rPr lang="zh-CN" altLang="en-US" sz="3600" dirty="0">
                <a:latin typeface="华文新魏" pitchFamily="2" charset="-122"/>
                <a:ea typeface="华文新魏" pitchFamily="2" charset="-122"/>
              </a:rPr>
              <a:t>分区小知识</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a:extLst>
              <a:ext uri="{FF2B5EF4-FFF2-40B4-BE49-F238E27FC236}">
                <a16:creationId xmlns:a16="http://schemas.microsoft.com/office/drawing/2014/main" id="{35121ED7-07C7-434D-BC41-35E2E15BBDAC}"/>
              </a:ext>
            </a:extLst>
          </p:cNvPr>
          <p:cNvSpPr>
            <a:spLocks noGrp="1" noChangeArrowheads="1"/>
          </p:cNvSpPr>
          <p:nvPr>
            <p:ph idx="1"/>
          </p:nvPr>
        </p:nvSpPr>
        <p:spPr>
          <a:xfrm>
            <a:off x="628650" y="2012156"/>
            <a:ext cx="7886700" cy="3263504"/>
          </a:xfrm>
        </p:spPr>
        <p:txBody>
          <a:bodyPr/>
          <a:lstStyle/>
          <a:p>
            <a:pPr>
              <a:lnSpc>
                <a:spcPct val="150000"/>
              </a:lnSpc>
            </a:pPr>
            <a:r>
              <a:rPr lang="zh-CN" altLang="en-US" b="1" dirty="0">
                <a:latin typeface="华文楷体" panose="02010600040101010101" pitchFamily="2" charset="-122"/>
                <a:ea typeface="华文楷体" panose="02010600040101010101" pitchFamily="2" charset="-122"/>
              </a:rPr>
              <a:t>在</a:t>
            </a:r>
            <a:r>
              <a:rPr lang="en-US" altLang="zh-CN" b="1" dirty="0">
                <a:latin typeface="华文楷体" panose="02010600040101010101" pitchFamily="2" charset="-122"/>
                <a:ea typeface="华文楷体" panose="02010600040101010101" pitchFamily="2" charset="-122"/>
              </a:rPr>
              <a:t>windows</a:t>
            </a:r>
            <a:r>
              <a:rPr lang="zh-CN" altLang="en-US" b="1" dirty="0">
                <a:latin typeface="华文楷体" panose="02010600040101010101" pitchFamily="2" charset="-122"/>
                <a:ea typeface="华文楷体" panose="02010600040101010101" pitchFamily="2" charset="-122"/>
              </a:rPr>
              <a:t>操作系统中， </a:t>
            </a:r>
            <a:r>
              <a:rPr lang="zh-CN" altLang="en-US" b="1" dirty="0">
                <a:solidFill>
                  <a:srgbClr val="FF3300"/>
                </a:solidFill>
                <a:latin typeface="华文楷体" panose="02010600040101010101" pitchFamily="2" charset="-122"/>
                <a:ea typeface="华文楷体" panose="02010600040101010101" pitchFamily="2" charset="-122"/>
              </a:rPr>
              <a:t>挂载</a:t>
            </a:r>
            <a:r>
              <a:rPr lang="zh-CN" altLang="en-US" b="1" dirty="0">
                <a:latin typeface="华文楷体" panose="02010600040101010101" pitchFamily="2" charset="-122"/>
                <a:ea typeface="华文楷体" panose="02010600040101010101" pitchFamily="2" charset="-122"/>
              </a:rPr>
              <a:t>通常是指给磁盘分区（包括被虚拟出来的磁盘分区）分配一个盘符。 </a:t>
            </a:r>
          </a:p>
          <a:p>
            <a:pPr>
              <a:lnSpc>
                <a:spcPct val="150000"/>
              </a:lnSpc>
            </a:pPr>
            <a:r>
              <a:rPr lang="zh-CN" altLang="en-US" b="1" dirty="0">
                <a:latin typeface="华文楷体" panose="02010600040101010101" pitchFamily="2" charset="-122"/>
                <a:ea typeface="华文楷体" panose="02010600040101010101" pitchFamily="2" charset="-122"/>
              </a:rPr>
              <a:t>在</a:t>
            </a:r>
            <a:r>
              <a:rPr lang="en-US" altLang="zh-CN" b="1" dirty="0" err="1">
                <a:latin typeface="华文楷体" panose="02010600040101010101" pitchFamily="2" charset="-122"/>
                <a:ea typeface="华文楷体" panose="02010600040101010101" pitchFamily="2" charset="-122"/>
              </a:rPr>
              <a:t>linux</a:t>
            </a:r>
            <a:r>
              <a:rPr lang="zh-CN" altLang="en-US" b="1" dirty="0">
                <a:latin typeface="华文楷体" panose="02010600040101010101" pitchFamily="2" charset="-122"/>
                <a:ea typeface="华文楷体" panose="02010600040101010101" pitchFamily="2" charset="-122"/>
              </a:rPr>
              <a:t>操作系统中， </a:t>
            </a:r>
            <a:r>
              <a:rPr lang="zh-CN" altLang="en-US" b="1" dirty="0">
                <a:solidFill>
                  <a:srgbClr val="FF3300"/>
                </a:solidFill>
                <a:latin typeface="华文楷体" panose="02010600040101010101" pitchFamily="2" charset="-122"/>
                <a:ea typeface="华文楷体" panose="02010600040101010101" pitchFamily="2" charset="-122"/>
              </a:rPr>
              <a:t>挂载</a:t>
            </a:r>
            <a:r>
              <a:rPr lang="zh-CN" altLang="en-US" b="1" dirty="0">
                <a:latin typeface="华文楷体" panose="02010600040101010101" pitchFamily="2" charset="-122"/>
                <a:ea typeface="华文楷体" panose="02010600040101010101" pitchFamily="2" charset="-122"/>
              </a:rPr>
              <a:t>是指将一个设备（通常是存储设备）挂接到一个已存在的目录上。 要访问存储设备中的文件，必须将文件所在的分区挂载到一个已存在的目录上， 然后通过访问这个目录来访问存储设备。</a:t>
            </a:r>
          </a:p>
        </p:txBody>
      </p:sp>
      <p:sp>
        <p:nvSpPr>
          <p:cNvPr id="60418" name="Rectangle 2">
            <a:extLst>
              <a:ext uri="{FF2B5EF4-FFF2-40B4-BE49-F238E27FC236}">
                <a16:creationId xmlns:a16="http://schemas.microsoft.com/office/drawing/2014/main" id="{84DB3989-4789-4178-A636-376174A8D684}"/>
              </a:ext>
            </a:extLst>
          </p:cNvPr>
          <p:cNvSpPr>
            <a:spLocks noGrp="1" noChangeArrowheads="1"/>
          </p:cNvSpPr>
          <p:nvPr>
            <p:ph type="title"/>
          </p:nvPr>
        </p:nvSpPr>
        <p:spPr/>
        <p:txBody>
          <a:bodyPr>
            <a:normAutofit/>
          </a:bodyPr>
          <a:lstStyle/>
          <a:p>
            <a:pPr>
              <a:defRPr/>
            </a:pPr>
            <a:r>
              <a:rPr lang="en-US" altLang="zh-CN" sz="3600" dirty="0">
                <a:latin typeface="华文新魏" pitchFamily="2" charset="-122"/>
                <a:ea typeface="华文新魏" pitchFamily="2" charset="-122"/>
              </a:rPr>
              <a:t>Linux</a:t>
            </a:r>
            <a:r>
              <a:rPr lang="zh-CN" altLang="en-US" sz="3600" dirty="0">
                <a:latin typeface="华文新魏" pitchFamily="2" charset="-122"/>
                <a:ea typeface="华文新魏" pitchFamily="2" charset="-122"/>
              </a:rPr>
              <a:t>分区知识</a:t>
            </a:r>
            <a:r>
              <a:rPr lang="en-US" altLang="zh-CN" sz="3600" dirty="0">
                <a:ea typeface="华文新魏" pitchFamily="2" charset="-122"/>
              </a:rPr>
              <a:t>—</a:t>
            </a:r>
            <a:r>
              <a:rPr lang="zh-CN" altLang="en-US" sz="3600" dirty="0">
                <a:latin typeface="华文新魏" pitchFamily="2" charset="-122"/>
                <a:ea typeface="华文新魏" pitchFamily="2" charset="-122"/>
              </a:rPr>
              <a:t>挂载</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a:extLst>
              <a:ext uri="{FF2B5EF4-FFF2-40B4-BE49-F238E27FC236}">
                <a16:creationId xmlns:a16="http://schemas.microsoft.com/office/drawing/2014/main" id="{AB141CC9-BB59-450D-87E1-3927632B7C63}"/>
              </a:ext>
            </a:extLst>
          </p:cNvPr>
          <p:cNvSpPr>
            <a:spLocks noGrp="1" noChangeArrowheads="1"/>
          </p:cNvSpPr>
          <p:nvPr>
            <p:ph idx="1"/>
          </p:nvPr>
        </p:nvSpPr>
        <p:spPr>
          <a:xfrm>
            <a:off x="628650" y="2069306"/>
            <a:ext cx="7886700" cy="3263504"/>
          </a:xfrm>
        </p:spPr>
        <p:txBody>
          <a:bodyPr/>
          <a:lstStyle/>
          <a:p>
            <a:pPr>
              <a:lnSpc>
                <a:spcPct val="200000"/>
              </a:lnSpc>
            </a:pPr>
            <a:r>
              <a:rPr lang="zh-CN" altLang="en-US" b="1" dirty="0"/>
              <a:t>查看</a:t>
            </a:r>
            <a:r>
              <a:rPr lang="en-US" altLang="zh-CN" b="1" dirty="0"/>
              <a:t>Linux </a:t>
            </a:r>
            <a:r>
              <a:rPr lang="zh-CN" altLang="en-US" b="1" dirty="0"/>
              <a:t>分区具体情况：</a:t>
            </a:r>
            <a:r>
              <a:rPr lang="en-US" altLang="zh-CN" b="1" dirty="0" err="1"/>
              <a:t>fdisk</a:t>
            </a:r>
            <a:r>
              <a:rPr lang="en-US" altLang="zh-CN" b="1" dirty="0"/>
              <a:t> –l</a:t>
            </a:r>
          </a:p>
          <a:p>
            <a:pPr>
              <a:lnSpc>
                <a:spcPct val="200000"/>
              </a:lnSpc>
            </a:pPr>
            <a:r>
              <a:rPr lang="zh-CN" altLang="en-US" b="1" dirty="0"/>
              <a:t>查看某个目录在哪个分区： </a:t>
            </a:r>
            <a:r>
              <a:rPr lang="en-US" altLang="zh-CN" b="1" dirty="0"/>
              <a:t>df</a:t>
            </a:r>
          </a:p>
          <a:p>
            <a:pPr>
              <a:lnSpc>
                <a:spcPct val="200000"/>
              </a:lnSpc>
            </a:pPr>
            <a:r>
              <a:rPr lang="zh-CN" altLang="en-US" b="1" dirty="0"/>
              <a:t>卸载：</a:t>
            </a:r>
            <a:r>
              <a:rPr lang="en-US" altLang="zh-CN" b="1" dirty="0" err="1"/>
              <a:t>umount</a:t>
            </a:r>
            <a:endParaRPr lang="en-US" altLang="zh-CN" b="1" dirty="0"/>
          </a:p>
          <a:p>
            <a:pPr>
              <a:lnSpc>
                <a:spcPct val="200000"/>
              </a:lnSpc>
            </a:pPr>
            <a:r>
              <a:rPr lang="zh-CN" altLang="en-US" b="1" dirty="0"/>
              <a:t>挂载：</a:t>
            </a:r>
            <a:r>
              <a:rPr lang="en-US" altLang="zh-CN" b="1" dirty="0"/>
              <a:t>mount</a:t>
            </a:r>
          </a:p>
        </p:txBody>
      </p:sp>
      <p:sp>
        <p:nvSpPr>
          <p:cNvPr id="61442" name="Rectangle 2">
            <a:extLst>
              <a:ext uri="{FF2B5EF4-FFF2-40B4-BE49-F238E27FC236}">
                <a16:creationId xmlns:a16="http://schemas.microsoft.com/office/drawing/2014/main" id="{D252A4B4-1E81-44BA-A8BB-2B7AC1638557}"/>
              </a:ext>
            </a:extLst>
          </p:cNvPr>
          <p:cNvSpPr>
            <a:spLocks noGrp="1" noChangeArrowheads="1"/>
          </p:cNvSpPr>
          <p:nvPr>
            <p:ph type="title"/>
          </p:nvPr>
        </p:nvSpPr>
        <p:spPr/>
        <p:txBody>
          <a:bodyPr>
            <a:normAutofit/>
          </a:bodyPr>
          <a:lstStyle/>
          <a:p>
            <a:pPr>
              <a:defRPr/>
            </a:pPr>
            <a:r>
              <a:rPr lang="en-US" altLang="zh-CN" sz="3600">
                <a:latin typeface="华文新魏" pitchFamily="2" charset="-122"/>
                <a:ea typeface="华文新魏" pitchFamily="2" charset="-122"/>
              </a:rPr>
              <a:t>Linux</a:t>
            </a:r>
            <a:r>
              <a:rPr lang="zh-CN" altLang="en-US" sz="3600">
                <a:latin typeface="华文新魏" pitchFamily="2" charset="-122"/>
                <a:ea typeface="华文新魏" pitchFamily="2" charset="-122"/>
              </a:rPr>
              <a:t>分区知识</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内容占位符 2">
            <a:extLst>
              <a:ext uri="{FF2B5EF4-FFF2-40B4-BE49-F238E27FC236}">
                <a16:creationId xmlns:a16="http://schemas.microsoft.com/office/drawing/2014/main" id="{B764A216-0DE6-495E-9E1A-8FE7DE9DF877}"/>
              </a:ext>
            </a:extLst>
          </p:cNvPr>
          <p:cNvSpPr>
            <a:spLocks noGrp="1"/>
          </p:cNvSpPr>
          <p:nvPr>
            <p:ph idx="1"/>
          </p:nvPr>
        </p:nvSpPr>
        <p:spPr>
          <a:xfrm>
            <a:off x="175763" y="1773762"/>
            <a:ext cx="8765516" cy="3897028"/>
          </a:xfrm>
        </p:spPr>
        <p:txBody>
          <a:bodyPr>
            <a:noAutofit/>
          </a:bodyPr>
          <a:lstStyle/>
          <a:p>
            <a:r>
              <a:rPr lang="en-US" altLang="zh-CN" b="1" dirty="0">
                <a:latin typeface="华文楷体" panose="02010600040101010101" pitchFamily="2" charset="-122"/>
                <a:ea typeface="华文楷体" panose="02010600040101010101" pitchFamily="2" charset="-122"/>
              </a:rPr>
              <a:t>/ </a:t>
            </a:r>
            <a:r>
              <a:rPr lang="zh-CN" altLang="en-US" b="1" dirty="0">
                <a:latin typeface="华文楷体" panose="02010600040101010101" pitchFamily="2" charset="-122"/>
                <a:ea typeface="华文楷体" panose="02010600040101010101" pitchFamily="2" charset="-122"/>
              </a:rPr>
              <a:t>分区：  这是“</a:t>
            </a:r>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（根目录）将被挂载的位置，主要用于存放系统的命令和数据</a:t>
            </a:r>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必须建立（建议大小</a:t>
            </a:r>
            <a:r>
              <a:rPr lang="en-US" altLang="zh-CN" b="1" dirty="0">
                <a:latin typeface="华文楷体" panose="02010600040101010101" pitchFamily="2" charset="-122"/>
                <a:ea typeface="华文楷体" panose="02010600040101010101" pitchFamily="2" charset="-122"/>
              </a:rPr>
              <a:t>1G</a:t>
            </a:r>
            <a:r>
              <a:rPr lang="zh-CN" altLang="en-US" b="1" dirty="0">
                <a:latin typeface="华文楷体" panose="02010600040101010101" pitchFamily="2" charset="-122"/>
                <a:ea typeface="华文楷体" panose="02010600040101010101" pitchFamily="2" charset="-122"/>
              </a:rPr>
              <a:t>）</a:t>
            </a:r>
            <a:r>
              <a:rPr lang="en-US" altLang="zh-CN" b="1" dirty="0">
                <a:latin typeface="华文楷体" panose="02010600040101010101" pitchFamily="2" charset="-122"/>
                <a:ea typeface="华文楷体" panose="02010600040101010101" pitchFamily="2" charset="-122"/>
              </a:rPr>
              <a:t>.</a:t>
            </a:r>
          </a:p>
          <a:p>
            <a:r>
              <a:rPr lang="en-US" altLang="zh-CN" b="1" dirty="0">
                <a:latin typeface="华文楷体" panose="02010600040101010101" pitchFamily="2" charset="-122"/>
                <a:ea typeface="华文楷体" panose="02010600040101010101" pitchFamily="2" charset="-122"/>
              </a:rPr>
              <a:t>/boot</a:t>
            </a:r>
            <a:r>
              <a:rPr lang="zh-CN" altLang="en-US" b="1" dirty="0">
                <a:latin typeface="华文楷体" panose="02010600040101010101" pitchFamily="2" charset="-122"/>
                <a:ea typeface="华文楷体" panose="02010600040101010101" pitchFamily="2" charset="-122"/>
              </a:rPr>
              <a:t>分区：存放与</a:t>
            </a:r>
            <a:r>
              <a:rPr lang="en-US" altLang="zh-CN" b="1" dirty="0">
                <a:latin typeface="华文楷体" panose="02010600040101010101" pitchFamily="2" charset="-122"/>
                <a:ea typeface="华文楷体" panose="02010600040101010101" pitchFamily="2" charset="-122"/>
              </a:rPr>
              <a:t>Linux</a:t>
            </a:r>
            <a:r>
              <a:rPr lang="zh-CN" altLang="en-US" b="1" dirty="0">
                <a:latin typeface="华文楷体" panose="02010600040101010101" pitchFamily="2" charset="-122"/>
                <a:ea typeface="华文楷体" panose="02010600040101010101" pitchFamily="2" charset="-122"/>
              </a:rPr>
              <a:t>启动相关的程序－内核（建议大小为≥</a:t>
            </a:r>
            <a:r>
              <a:rPr lang="en-US" altLang="zh-CN" b="1" dirty="0">
                <a:latin typeface="华文楷体" panose="02010600040101010101" pitchFamily="2" charset="-122"/>
                <a:ea typeface="华文楷体" panose="02010600040101010101" pitchFamily="2" charset="-122"/>
              </a:rPr>
              <a:t>128M</a:t>
            </a:r>
            <a:r>
              <a:rPr lang="zh-CN" altLang="en-US" b="1" dirty="0">
                <a:latin typeface="华文楷体" panose="02010600040101010101" pitchFamily="2" charset="-122"/>
                <a:ea typeface="华文楷体" panose="02010600040101010101" pitchFamily="2" charset="-122"/>
              </a:rPr>
              <a:t>）</a:t>
            </a:r>
          </a:p>
          <a:p>
            <a:r>
              <a:rPr lang="en-US" altLang="zh-CN" b="1" dirty="0">
                <a:latin typeface="华文楷体" panose="02010600040101010101" pitchFamily="2" charset="-122"/>
                <a:ea typeface="华文楷体" panose="02010600040101010101" pitchFamily="2" charset="-122"/>
              </a:rPr>
              <a:t>/</a:t>
            </a:r>
            <a:r>
              <a:rPr lang="en-US" altLang="zh-CN" b="1" dirty="0" err="1">
                <a:latin typeface="华文楷体" panose="02010600040101010101" pitchFamily="2" charset="-122"/>
                <a:ea typeface="华文楷体" panose="02010600040101010101" pitchFamily="2" charset="-122"/>
              </a:rPr>
              <a:t>usr</a:t>
            </a:r>
            <a:r>
              <a:rPr lang="en-US" altLang="zh-CN" b="1" dirty="0">
                <a:latin typeface="华文楷体" panose="02010600040101010101" pitchFamily="2" charset="-122"/>
                <a:ea typeface="华文楷体" panose="02010600040101010101" pitchFamily="2" charset="-122"/>
              </a:rPr>
              <a:t> </a:t>
            </a:r>
            <a:r>
              <a:rPr lang="zh-CN" altLang="en-US" b="1" dirty="0">
                <a:latin typeface="华文楷体" panose="02010600040101010101" pitchFamily="2" charset="-122"/>
                <a:ea typeface="华文楷体" panose="02010600040101010101" pitchFamily="2" charset="-122"/>
              </a:rPr>
              <a:t>分区：存放</a:t>
            </a:r>
            <a:r>
              <a:rPr lang="en-US" altLang="zh-CN" b="1" dirty="0">
                <a:latin typeface="华文楷体" panose="02010600040101010101" pitchFamily="2" charset="-122"/>
                <a:ea typeface="华文楷体" panose="02010600040101010101" pitchFamily="2" charset="-122"/>
              </a:rPr>
              <a:t>Linux</a:t>
            </a:r>
            <a:r>
              <a:rPr lang="zh-CN" altLang="en-US" b="1" dirty="0">
                <a:latin typeface="华文楷体" panose="02010600040101010101" pitchFamily="2" charset="-122"/>
                <a:ea typeface="华文楷体" panose="02010600040101010101" pitchFamily="2" charset="-122"/>
              </a:rPr>
              <a:t>的应用程序（建议大小：</a:t>
            </a:r>
            <a:r>
              <a:rPr lang="en-US" altLang="zh-CN" b="1" dirty="0">
                <a:latin typeface="华文楷体" panose="02010600040101010101" pitchFamily="2" charset="-122"/>
                <a:ea typeface="华文楷体" panose="02010600040101010101" pitchFamily="2" charset="-122"/>
              </a:rPr>
              <a:t>3G</a:t>
            </a:r>
            <a:r>
              <a:rPr lang="zh-CN" altLang="en-US" b="1" dirty="0">
                <a:latin typeface="华文楷体" panose="02010600040101010101" pitchFamily="2" charset="-122"/>
                <a:ea typeface="华文楷体" panose="02010600040101010101" pitchFamily="2" charset="-122"/>
              </a:rPr>
              <a:t>）</a:t>
            </a:r>
            <a:r>
              <a:rPr lang="en-US" altLang="zh-CN" b="1" dirty="0">
                <a:latin typeface="华文楷体" panose="02010600040101010101" pitchFamily="2" charset="-122"/>
                <a:ea typeface="华文楷体" panose="02010600040101010101" pitchFamily="2" charset="-122"/>
              </a:rPr>
              <a:t>.</a:t>
            </a:r>
          </a:p>
          <a:p>
            <a:r>
              <a:rPr lang="en-US" altLang="zh-CN" b="1" dirty="0">
                <a:latin typeface="华文楷体" panose="02010600040101010101" pitchFamily="2" charset="-122"/>
                <a:ea typeface="华文楷体" panose="02010600040101010101" pitchFamily="2" charset="-122"/>
              </a:rPr>
              <a:t>/home</a:t>
            </a:r>
            <a:r>
              <a:rPr lang="zh-CN" altLang="en-US" b="1" dirty="0">
                <a:latin typeface="华文楷体" panose="02010600040101010101" pitchFamily="2" charset="-122"/>
                <a:ea typeface="华文楷体" panose="02010600040101010101" pitchFamily="2" charset="-122"/>
              </a:rPr>
              <a:t>分区：存放用户目录和数据的分区，需根据服务环境的用户数量和数据量来设定，推荐建立</a:t>
            </a:r>
            <a:r>
              <a:rPr lang="en-US" altLang="zh-CN" b="1" dirty="0">
                <a:latin typeface="华文楷体" panose="02010600040101010101" pitchFamily="2" charset="-122"/>
                <a:ea typeface="华文楷体" panose="02010600040101010101" pitchFamily="2" charset="-122"/>
              </a:rPr>
              <a:t>.</a:t>
            </a:r>
          </a:p>
          <a:p>
            <a:r>
              <a:rPr lang="en-US" altLang="zh-CN" b="1" dirty="0">
                <a:latin typeface="华文楷体" panose="02010600040101010101" pitchFamily="2" charset="-122"/>
                <a:ea typeface="华文楷体" panose="02010600040101010101" pitchFamily="2" charset="-122"/>
              </a:rPr>
              <a:t>/</a:t>
            </a:r>
            <a:r>
              <a:rPr lang="en-US" altLang="zh-CN" b="1" dirty="0" err="1">
                <a:latin typeface="华文楷体" panose="02010600040101010101" pitchFamily="2" charset="-122"/>
                <a:ea typeface="华文楷体" panose="02010600040101010101" pitchFamily="2" charset="-122"/>
              </a:rPr>
              <a:t>tmp</a:t>
            </a:r>
            <a:r>
              <a:rPr lang="zh-CN" altLang="en-US" b="1" dirty="0">
                <a:latin typeface="华文楷体" panose="02010600040101010101" pitchFamily="2" charset="-122"/>
                <a:ea typeface="华文楷体" panose="02010600040101010101" pitchFamily="2" charset="-122"/>
              </a:rPr>
              <a:t>分区：存放临时文件的分区，其占用空间是动态变化的，考虑备份时进行光盘刻录的需要，推荐建立（建议大小：≥</a:t>
            </a:r>
            <a:r>
              <a:rPr lang="en-US" altLang="zh-CN" b="1" dirty="0">
                <a:latin typeface="华文楷体" panose="02010600040101010101" pitchFamily="2" charset="-122"/>
                <a:ea typeface="华文楷体" panose="02010600040101010101" pitchFamily="2" charset="-122"/>
              </a:rPr>
              <a:t>1G</a:t>
            </a:r>
            <a:r>
              <a:rPr lang="zh-CN" altLang="en-US" b="1" dirty="0">
                <a:latin typeface="华文楷体" panose="02010600040101010101" pitchFamily="2" charset="-122"/>
                <a:ea typeface="华文楷体" panose="02010600040101010101" pitchFamily="2" charset="-122"/>
              </a:rPr>
              <a:t>）</a:t>
            </a:r>
            <a:r>
              <a:rPr lang="en-US" altLang="zh-CN" b="1" dirty="0">
                <a:latin typeface="华文楷体" panose="02010600040101010101" pitchFamily="2" charset="-122"/>
                <a:ea typeface="华文楷体" panose="02010600040101010101" pitchFamily="2" charset="-122"/>
              </a:rPr>
              <a:t>. </a:t>
            </a:r>
          </a:p>
          <a:p>
            <a:r>
              <a:rPr lang="en-US" altLang="zh-CN" b="1" dirty="0">
                <a:latin typeface="华文楷体" panose="02010600040101010101" pitchFamily="2" charset="-122"/>
                <a:ea typeface="华文楷体" panose="02010600040101010101" pitchFamily="2" charset="-122"/>
              </a:rPr>
              <a:t>/var</a:t>
            </a:r>
            <a:r>
              <a:rPr lang="zh-CN" altLang="en-US" b="1" dirty="0">
                <a:latin typeface="华文楷体" panose="02010600040101010101" pitchFamily="2" charset="-122"/>
                <a:ea typeface="华文楷体" panose="02010600040101010101" pitchFamily="2" charset="-122"/>
              </a:rPr>
              <a:t>分区：存放各种日志、邮件等，其占用空间是动态变化的，需根据服务环境的数据量来设定。</a:t>
            </a:r>
          </a:p>
          <a:p>
            <a:r>
              <a:rPr lang="en-US" altLang="zh-CN" b="1" dirty="0">
                <a:latin typeface="华文楷体" panose="02010600040101010101" pitchFamily="2" charset="-122"/>
                <a:ea typeface="华文楷体" panose="02010600040101010101" pitchFamily="2" charset="-122"/>
              </a:rPr>
              <a:t>swap</a:t>
            </a:r>
            <a:r>
              <a:rPr lang="zh-CN" altLang="en-US" b="1" dirty="0">
                <a:latin typeface="华文楷体" panose="02010600040101010101" pitchFamily="2" charset="-122"/>
                <a:ea typeface="华文楷体" panose="02010600040101010101" pitchFamily="2" charset="-122"/>
              </a:rPr>
              <a:t>分区：用于实现虚拟内存，建议至少应为物理内存的</a:t>
            </a:r>
            <a:r>
              <a:rPr lang="en-US" altLang="zh-CN" b="1" dirty="0">
                <a:latin typeface="华文楷体" panose="02010600040101010101" pitchFamily="2" charset="-122"/>
                <a:ea typeface="华文楷体" panose="02010600040101010101" pitchFamily="2" charset="-122"/>
              </a:rPr>
              <a:t>2</a:t>
            </a:r>
            <a:r>
              <a:rPr lang="zh-CN" altLang="en-US" b="1" dirty="0">
                <a:latin typeface="华文楷体" panose="02010600040101010101" pitchFamily="2" charset="-122"/>
                <a:ea typeface="华文楷体" panose="02010600040101010101" pitchFamily="2" charset="-122"/>
              </a:rPr>
              <a:t>倍</a:t>
            </a:r>
          </a:p>
        </p:txBody>
      </p:sp>
      <p:sp>
        <p:nvSpPr>
          <p:cNvPr id="64514" name="标题 1">
            <a:extLst>
              <a:ext uri="{FF2B5EF4-FFF2-40B4-BE49-F238E27FC236}">
                <a16:creationId xmlns:a16="http://schemas.microsoft.com/office/drawing/2014/main" id="{F12A069C-A2FC-4A56-84CD-E1C2D503DADF}"/>
              </a:ext>
            </a:extLst>
          </p:cNvPr>
          <p:cNvSpPr>
            <a:spLocks noGrp="1"/>
          </p:cNvSpPr>
          <p:nvPr>
            <p:ph type="title"/>
          </p:nvPr>
        </p:nvSpPr>
        <p:spPr/>
        <p:txBody>
          <a:bodyPr/>
          <a:lstStyle/>
          <a:p>
            <a:pPr>
              <a:defRPr/>
            </a:pPr>
            <a:r>
              <a:rPr lang="en-US" altLang="zh-CN">
                <a:latin typeface="华文新魏" pitchFamily="2" charset="-122"/>
                <a:ea typeface="华文新魏" pitchFamily="2" charset="-122"/>
              </a:rPr>
              <a:t>Linux</a:t>
            </a:r>
            <a:r>
              <a:rPr lang="zh-CN" altLang="en-US">
                <a:latin typeface="华文新魏" pitchFamily="2" charset="-122"/>
                <a:ea typeface="华文新魏" pitchFamily="2" charset="-122"/>
              </a:rPr>
              <a:t>分区知识</a:t>
            </a:r>
            <a:r>
              <a:rPr lang="en-US" altLang="zh-CN">
                <a:latin typeface="华文新魏" pitchFamily="2" charset="-122"/>
                <a:ea typeface="华文新魏" pitchFamily="2" charset="-122"/>
              </a:rPr>
              <a:t>—</a:t>
            </a:r>
            <a:r>
              <a:rPr lang="zh-CN" altLang="en-US">
                <a:latin typeface="华文新魏" pitchFamily="2" charset="-122"/>
                <a:ea typeface="华文新魏" pitchFamily="2" charset="-122"/>
              </a:rPr>
              <a:t>常用分区</a:t>
            </a:r>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3952487"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2.2.3 </a:t>
            </a:r>
            <a:r>
              <a:rPr lang="zh-CN" altLang="en-US" sz="2400" dirty="0">
                <a:solidFill>
                  <a:srgbClr val="1353A2"/>
                </a:solidFill>
                <a:latin typeface="微软雅黑" pitchFamily="34" charset="-122"/>
                <a:ea typeface="微软雅黑" pitchFamily="34" charset="-122"/>
              </a:rPr>
              <a:t>绝对路径和相对路径</a:t>
            </a:r>
          </a:p>
        </p:txBody>
      </p:sp>
      <p:sp>
        <p:nvSpPr>
          <p:cNvPr id="11" name="Text Box 44"/>
          <p:cNvSpPr txBox="1">
            <a:spLocks noChangeArrowheads="1"/>
          </p:cNvSpPr>
          <p:nvPr/>
        </p:nvSpPr>
        <p:spPr bwMode="auto">
          <a:xfrm>
            <a:off x="523444" y="1900028"/>
            <a:ext cx="8379016" cy="336739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342900" indent="-342900" defTabSz="540544" eaLnBrk="1" fontAlgn="auto" hangingPunct="1">
              <a:lnSpc>
                <a:spcPct val="150000"/>
              </a:lnSpc>
              <a:spcBef>
                <a:spcPts val="0"/>
              </a:spcBef>
              <a:spcAft>
                <a:spcPts val="0"/>
              </a:spcAft>
              <a:buFont typeface="Arial" panose="020B0604020202020204" pitchFamily="34" charset="0"/>
              <a:buChar char="•"/>
            </a:pPr>
            <a:r>
              <a:rPr lang="zh-CN" altLang="en-US" sz="2100" dirty="0">
                <a:solidFill>
                  <a:srgbClr val="1353A2"/>
                </a:solidFill>
              </a:rPr>
              <a:t>路径指的是如何定位到某个文件，分为绝对路径与相对路径。</a:t>
            </a:r>
            <a:endParaRPr lang="en-US" altLang="zh-CN" sz="2100" dirty="0">
              <a:solidFill>
                <a:srgbClr val="1353A2"/>
              </a:solidFill>
            </a:endParaRPr>
          </a:p>
          <a:p>
            <a:pPr marL="685800" lvl="1" indent="-342900" defTabSz="540544" fontAlgn="auto">
              <a:lnSpc>
                <a:spcPct val="150000"/>
              </a:lnSpc>
              <a:spcBef>
                <a:spcPts val="0"/>
              </a:spcBef>
              <a:spcAft>
                <a:spcPts val="0"/>
              </a:spcAft>
              <a:buFont typeface="Arial" panose="020B0604020202020204" pitchFamily="34" charset="0"/>
              <a:buChar char="•"/>
            </a:pPr>
            <a:r>
              <a:rPr lang="zh-CN" altLang="en-US" sz="2100" dirty="0">
                <a:solidFill>
                  <a:srgbClr val="FF0000"/>
                </a:solidFill>
              </a:rPr>
              <a:t>绝对路径</a:t>
            </a:r>
            <a:r>
              <a:rPr lang="zh-CN" altLang="en-US" sz="2100" dirty="0">
                <a:solidFill>
                  <a:srgbClr val="1353A2"/>
                </a:solidFill>
              </a:rPr>
              <a:t>指的是从</a:t>
            </a:r>
            <a:r>
              <a:rPr lang="zh-CN" altLang="en-US" sz="2100" dirty="0">
                <a:solidFill>
                  <a:srgbClr val="FF0000"/>
                </a:solidFill>
              </a:rPr>
              <a:t>根目录（</a:t>
            </a:r>
            <a:r>
              <a:rPr lang="en-US" altLang="zh-CN" sz="2100" dirty="0">
                <a:solidFill>
                  <a:srgbClr val="FF0000"/>
                </a:solidFill>
              </a:rPr>
              <a:t>/</a:t>
            </a:r>
            <a:r>
              <a:rPr lang="zh-CN" altLang="en-US" sz="2100" dirty="0">
                <a:solidFill>
                  <a:srgbClr val="FF0000"/>
                </a:solidFill>
              </a:rPr>
              <a:t>）开始</a:t>
            </a:r>
            <a:r>
              <a:rPr lang="zh-CN" altLang="en-US" sz="2100" dirty="0">
                <a:solidFill>
                  <a:srgbClr val="1353A2"/>
                </a:solidFill>
              </a:rPr>
              <a:t>写起的文件或目录名称</a:t>
            </a:r>
            <a:endParaRPr lang="en-US" altLang="zh-CN" sz="2100" dirty="0">
              <a:solidFill>
                <a:srgbClr val="1353A2"/>
              </a:solidFill>
            </a:endParaRPr>
          </a:p>
          <a:p>
            <a:pPr marL="685800" lvl="1" indent="-342900" defTabSz="540544" fontAlgn="auto">
              <a:lnSpc>
                <a:spcPct val="150000"/>
              </a:lnSpc>
              <a:spcBef>
                <a:spcPts val="0"/>
              </a:spcBef>
              <a:spcAft>
                <a:spcPts val="0"/>
              </a:spcAft>
              <a:buFont typeface="Arial" panose="020B0604020202020204" pitchFamily="34" charset="0"/>
              <a:buChar char="•"/>
            </a:pPr>
            <a:r>
              <a:rPr lang="zh-CN" altLang="en-US" sz="2100" dirty="0">
                <a:solidFill>
                  <a:srgbClr val="FF0000"/>
                </a:solidFill>
              </a:rPr>
              <a:t>相对路径</a:t>
            </a:r>
            <a:r>
              <a:rPr lang="zh-CN" altLang="en-US" sz="2100" dirty="0">
                <a:solidFill>
                  <a:srgbClr val="1353A2"/>
                </a:solidFill>
              </a:rPr>
              <a:t>则指的是相对于</a:t>
            </a:r>
            <a:r>
              <a:rPr lang="zh-CN" altLang="en-US" sz="2100" dirty="0">
                <a:solidFill>
                  <a:srgbClr val="FF0000"/>
                </a:solidFill>
              </a:rPr>
              <a:t>当前路径</a:t>
            </a:r>
            <a:r>
              <a:rPr lang="zh-CN" altLang="en-US" sz="2100" dirty="0">
                <a:solidFill>
                  <a:srgbClr val="1353A2"/>
                </a:solidFill>
              </a:rPr>
              <a:t>的写法。</a:t>
            </a:r>
            <a:endParaRPr lang="en-US" altLang="zh-CN" sz="2100" dirty="0">
              <a:solidFill>
                <a:srgbClr val="1353A2"/>
              </a:solidFill>
            </a:endParaRPr>
          </a:p>
          <a:p>
            <a:pPr marL="342900" indent="-342900" defTabSz="540544" eaLnBrk="1" fontAlgn="auto" hangingPunct="1">
              <a:lnSpc>
                <a:spcPct val="150000"/>
              </a:lnSpc>
              <a:spcBef>
                <a:spcPts val="0"/>
              </a:spcBef>
              <a:spcAft>
                <a:spcPts val="0"/>
              </a:spcAft>
              <a:buFont typeface="Arial" panose="020B0604020202020204" pitchFamily="34" charset="0"/>
              <a:buChar char="•"/>
            </a:pPr>
            <a:r>
              <a:rPr lang="zh-CN" altLang="zh-CN" sz="2100" dirty="0">
                <a:solidFill>
                  <a:srgbClr val="1353A2"/>
                </a:solidFill>
              </a:rPr>
              <a:t>两个特殊目录</a:t>
            </a:r>
          </a:p>
          <a:p>
            <a:pPr marL="685800" lvl="2" defTabSz="540544" fontAlgn="auto">
              <a:lnSpc>
                <a:spcPct val="150000"/>
              </a:lnSpc>
              <a:spcBef>
                <a:spcPts val="0"/>
              </a:spcBef>
              <a:spcAft>
                <a:spcPts val="0"/>
              </a:spcAft>
            </a:pPr>
            <a:r>
              <a:rPr lang="zh-CN" altLang="zh-CN" sz="2100" dirty="0">
                <a:solidFill>
                  <a:srgbClr val="FF0000"/>
                </a:solidFill>
                <a:latin typeface="微软雅黑" pitchFamily="34" charset="-122"/>
                <a:ea typeface="微软雅黑" pitchFamily="34" charset="-122"/>
              </a:rPr>
              <a:t>．</a:t>
            </a:r>
            <a:r>
              <a:rPr lang="en-US" altLang="zh-CN" sz="2100" dirty="0">
                <a:solidFill>
                  <a:srgbClr val="1353A2"/>
                </a:solidFill>
                <a:latin typeface="微软雅黑" pitchFamily="34" charset="-122"/>
                <a:ea typeface="微软雅黑" pitchFamily="34" charset="-122"/>
              </a:rPr>
              <a:t>    </a:t>
            </a:r>
            <a:r>
              <a:rPr lang="zh-CN" altLang="zh-CN" sz="2100" dirty="0">
                <a:solidFill>
                  <a:srgbClr val="1353A2"/>
                </a:solidFill>
                <a:latin typeface="微软雅黑" pitchFamily="34" charset="-122"/>
                <a:ea typeface="微软雅黑" pitchFamily="34" charset="-122"/>
              </a:rPr>
              <a:t>代表当前的目录，也可以使用</a:t>
            </a:r>
            <a:r>
              <a:rPr lang="en-US" altLang="zh-CN" sz="2100" dirty="0">
                <a:solidFill>
                  <a:srgbClr val="1353A2"/>
                </a:solidFill>
                <a:latin typeface="微软雅黑" pitchFamily="34" charset="-122"/>
                <a:ea typeface="微软雅黑" pitchFamily="34" charset="-122"/>
              </a:rPr>
              <a:t>./</a:t>
            </a:r>
            <a:r>
              <a:rPr lang="zh-CN" altLang="zh-CN" sz="2100" dirty="0">
                <a:solidFill>
                  <a:srgbClr val="1353A2"/>
                </a:solidFill>
                <a:latin typeface="微软雅黑" pitchFamily="34" charset="-122"/>
                <a:ea typeface="微软雅黑" pitchFamily="34" charset="-122"/>
              </a:rPr>
              <a:t>来表示。</a:t>
            </a:r>
          </a:p>
          <a:p>
            <a:pPr marL="685800" lvl="2" defTabSz="540544" fontAlgn="auto">
              <a:lnSpc>
                <a:spcPct val="150000"/>
              </a:lnSpc>
              <a:spcBef>
                <a:spcPts val="0"/>
              </a:spcBef>
              <a:spcAft>
                <a:spcPts val="0"/>
              </a:spcAft>
            </a:pPr>
            <a:r>
              <a:rPr lang="zh-CN" altLang="zh-CN" sz="2100" dirty="0">
                <a:solidFill>
                  <a:srgbClr val="FF0000"/>
                </a:solidFill>
                <a:latin typeface="微软雅黑" pitchFamily="34" charset="-122"/>
                <a:ea typeface="微软雅黑" pitchFamily="34" charset="-122"/>
              </a:rPr>
              <a:t>．．</a:t>
            </a:r>
            <a:r>
              <a:rPr lang="zh-CN" altLang="zh-CN" sz="2100" dirty="0">
                <a:solidFill>
                  <a:srgbClr val="1353A2"/>
                </a:solidFill>
                <a:latin typeface="微软雅黑" pitchFamily="34" charset="-122"/>
                <a:ea typeface="微软雅黑" pitchFamily="34" charset="-122"/>
              </a:rPr>
              <a:t> 代表上—层目录，也可以用</a:t>
            </a:r>
            <a:r>
              <a:rPr lang="en-US" altLang="zh-CN" sz="2100" dirty="0">
                <a:solidFill>
                  <a:srgbClr val="1353A2"/>
                </a:solidFill>
                <a:latin typeface="微软雅黑" pitchFamily="34" charset="-122"/>
                <a:ea typeface="微软雅黑" pitchFamily="34" charset="-122"/>
              </a:rPr>
              <a:t>../</a:t>
            </a:r>
            <a:r>
              <a:rPr lang="zh-CN" altLang="zh-CN" sz="2100" dirty="0">
                <a:solidFill>
                  <a:srgbClr val="1353A2"/>
                </a:solidFill>
                <a:latin typeface="微软雅黑" pitchFamily="34" charset="-122"/>
                <a:ea typeface="微软雅黑" pitchFamily="34" charset="-122"/>
              </a:rPr>
              <a:t>来代表。</a:t>
            </a:r>
          </a:p>
          <a:p>
            <a:pPr indent="0" defTabSz="540544" eaLnBrk="1" fontAlgn="auto" hangingPunct="1">
              <a:lnSpc>
                <a:spcPct val="150000"/>
              </a:lnSpc>
              <a:spcBef>
                <a:spcPts val="0"/>
              </a:spcBef>
              <a:spcAft>
                <a:spcPts val="0"/>
              </a:spcAft>
            </a:pPr>
            <a:endParaRPr lang="en-US" altLang="zh-CN" sz="1800" b="0" dirty="0">
              <a:solidFill>
                <a:srgbClr val="1353A2"/>
              </a:solidFill>
            </a:endParaRPr>
          </a:p>
        </p:txBody>
      </p:sp>
    </p:spTree>
    <p:extLst>
      <p:ext uri="{BB962C8B-B14F-4D97-AF65-F5344CB8AC3E}">
        <p14:creationId xmlns:p14="http://schemas.microsoft.com/office/powerpoint/2010/main" val="266576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3940559"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defRPr/>
            </a:pPr>
            <a:r>
              <a:rPr lang="en-US" altLang="zh-CN" sz="2400" dirty="0">
                <a:solidFill>
                  <a:srgbClr val="1353A2"/>
                </a:solidFill>
                <a:latin typeface="微软雅黑" pitchFamily="34" charset="-122"/>
                <a:ea typeface="微软雅黑" pitchFamily="34" charset="-122"/>
              </a:rPr>
              <a:t>2.2.4  </a:t>
            </a:r>
            <a:r>
              <a:rPr lang="zh-CN" altLang="en-US" sz="2400" dirty="0">
                <a:solidFill>
                  <a:srgbClr val="1353A2"/>
                </a:solidFill>
                <a:latin typeface="微软雅黑" pitchFamily="34" charset="-122"/>
                <a:ea typeface="微软雅黑" pitchFamily="34" charset="-122"/>
              </a:rPr>
              <a:t>文件权限与归属</a:t>
            </a:r>
          </a:p>
        </p:txBody>
      </p:sp>
      <p:sp>
        <p:nvSpPr>
          <p:cNvPr id="11" name="Text Box 44"/>
          <p:cNvSpPr txBox="1">
            <a:spLocks noChangeArrowheads="1"/>
          </p:cNvSpPr>
          <p:nvPr/>
        </p:nvSpPr>
        <p:spPr bwMode="auto">
          <a:xfrm>
            <a:off x="197963" y="1935695"/>
            <a:ext cx="8653806" cy="318273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342900" indent="-342900" defTabSz="540544" eaLnBrk="1" fontAlgn="auto" hangingPunct="1">
              <a:lnSpc>
                <a:spcPct val="100000"/>
              </a:lnSpc>
              <a:spcBef>
                <a:spcPts val="0"/>
              </a:spcBef>
              <a:spcAft>
                <a:spcPts val="0"/>
              </a:spcAft>
              <a:buFont typeface="Arial" panose="020B0604020202020204" pitchFamily="34" charset="0"/>
              <a:buChar char="•"/>
              <a:defRPr/>
            </a:pPr>
            <a:r>
              <a:rPr lang="zh-CN" altLang="en-US" sz="2100" dirty="0">
                <a:solidFill>
                  <a:srgbClr val="1353A2"/>
                </a:solidFill>
              </a:rPr>
              <a:t> 在 </a:t>
            </a:r>
            <a:r>
              <a:rPr lang="en-US" altLang="zh-CN" sz="2100" dirty="0">
                <a:solidFill>
                  <a:srgbClr val="1353A2"/>
                </a:solidFill>
              </a:rPr>
              <a:t>Linux </a:t>
            </a:r>
            <a:r>
              <a:rPr lang="zh-CN" altLang="en-US" sz="2100" dirty="0">
                <a:solidFill>
                  <a:srgbClr val="1353A2"/>
                </a:solidFill>
              </a:rPr>
              <a:t>系统中，一切都是</a:t>
            </a:r>
            <a:r>
              <a:rPr lang="zh-CN" altLang="en-US" sz="2100" dirty="0">
                <a:solidFill>
                  <a:srgbClr val="FF0000"/>
                </a:solidFill>
              </a:rPr>
              <a:t>文件</a:t>
            </a:r>
            <a:r>
              <a:rPr lang="zh-CN" altLang="en-US" sz="2100" dirty="0">
                <a:solidFill>
                  <a:srgbClr val="1353A2"/>
                </a:solidFill>
              </a:rPr>
              <a:t>，但</a:t>
            </a:r>
            <a:r>
              <a:rPr lang="zh-CN" altLang="en-US" sz="2100" dirty="0">
                <a:solidFill>
                  <a:srgbClr val="FF0000"/>
                </a:solidFill>
              </a:rPr>
              <a:t>类型</a:t>
            </a:r>
            <a:r>
              <a:rPr lang="zh-CN" altLang="en-US" sz="2100" dirty="0">
                <a:solidFill>
                  <a:srgbClr val="1353A2"/>
                </a:solidFill>
              </a:rPr>
              <a:t>不相同，系统使用了不同字符来区分</a:t>
            </a:r>
            <a:endParaRPr lang="en-US" altLang="zh-CN" sz="2100" dirty="0">
              <a:solidFill>
                <a:srgbClr val="1353A2"/>
              </a:solidFill>
            </a:endParaRPr>
          </a:p>
          <a:p>
            <a:pPr marL="685800" lvl="1" indent="-342900" defTabSz="540544" eaLnBrk="1" fontAlgn="auto" hangingPunct="1">
              <a:lnSpc>
                <a:spcPct val="150000"/>
              </a:lnSpc>
              <a:spcBef>
                <a:spcPts val="0"/>
              </a:spcBef>
              <a:spcAft>
                <a:spcPts val="0"/>
              </a:spcAft>
              <a:buFont typeface="Wingdings" panose="05000000000000000000" pitchFamily="2" charset="2"/>
              <a:buChar char="Ø"/>
            </a:pPr>
            <a:r>
              <a:rPr lang="en-US" altLang="zh-CN" sz="1800" dirty="0">
                <a:solidFill>
                  <a:srgbClr val="1353A2"/>
                </a:solidFill>
                <a:latin typeface="微软雅黑" pitchFamily="34" charset="-122"/>
                <a:ea typeface="微软雅黑" pitchFamily="34" charset="-122"/>
              </a:rPr>
              <a:t>-  </a:t>
            </a:r>
            <a:r>
              <a:rPr lang="zh-CN" altLang="en-US" sz="1800" dirty="0">
                <a:solidFill>
                  <a:srgbClr val="1353A2"/>
                </a:solidFill>
                <a:latin typeface="微软雅黑" pitchFamily="34" charset="-122"/>
                <a:ea typeface="微软雅黑" pitchFamily="34" charset="-122"/>
              </a:rPr>
              <a:t>普通文件</a:t>
            </a:r>
            <a:endParaRPr lang="en-US" altLang="zh-CN" sz="1800" dirty="0">
              <a:solidFill>
                <a:srgbClr val="1353A2"/>
              </a:solidFill>
              <a:latin typeface="微软雅黑" pitchFamily="34" charset="-122"/>
              <a:ea typeface="微软雅黑" pitchFamily="34" charset="-122"/>
            </a:endParaRPr>
          </a:p>
          <a:p>
            <a:pPr marL="685800" lvl="1" indent="-342900" defTabSz="540544" eaLnBrk="1" fontAlgn="auto" hangingPunct="1">
              <a:lnSpc>
                <a:spcPct val="150000"/>
              </a:lnSpc>
              <a:spcBef>
                <a:spcPts val="0"/>
              </a:spcBef>
              <a:spcAft>
                <a:spcPts val="0"/>
              </a:spcAft>
              <a:buFont typeface="Wingdings" panose="05000000000000000000" pitchFamily="2" charset="2"/>
              <a:buChar char="Ø"/>
            </a:pPr>
            <a:r>
              <a:rPr lang="en-US" altLang="zh-CN" sz="1800" dirty="0">
                <a:solidFill>
                  <a:srgbClr val="1353A2"/>
                </a:solidFill>
                <a:latin typeface="微软雅黑" pitchFamily="34" charset="-122"/>
                <a:ea typeface="微软雅黑" pitchFamily="34" charset="-122"/>
              </a:rPr>
              <a:t>d </a:t>
            </a:r>
            <a:r>
              <a:rPr lang="zh-CN" altLang="en-US" sz="1800" dirty="0">
                <a:solidFill>
                  <a:srgbClr val="1353A2"/>
                </a:solidFill>
                <a:latin typeface="微软雅黑" pitchFamily="34" charset="-122"/>
                <a:ea typeface="微软雅黑" pitchFamily="34" charset="-122"/>
              </a:rPr>
              <a:t>目录文件</a:t>
            </a:r>
            <a:endParaRPr lang="en-US" altLang="zh-CN" sz="1800" dirty="0">
              <a:solidFill>
                <a:srgbClr val="1353A2"/>
              </a:solidFill>
              <a:latin typeface="微软雅黑" pitchFamily="34" charset="-122"/>
              <a:ea typeface="微软雅黑" pitchFamily="34" charset="-122"/>
            </a:endParaRPr>
          </a:p>
          <a:p>
            <a:pPr marL="685800" lvl="1" indent="-342900" defTabSz="540544" eaLnBrk="1" fontAlgn="auto" hangingPunct="1">
              <a:lnSpc>
                <a:spcPct val="150000"/>
              </a:lnSpc>
              <a:spcBef>
                <a:spcPts val="0"/>
              </a:spcBef>
              <a:spcAft>
                <a:spcPts val="0"/>
              </a:spcAft>
              <a:buFont typeface="Wingdings" panose="05000000000000000000" pitchFamily="2" charset="2"/>
              <a:buChar char="Ø"/>
            </a:pPr>
            <a:r>
              <a:rPr lang="en-US" altLang="zh-CN" sz="1800" dirty="0">
                <a:solidFill>
                  <a:srgbClr val="1353A2"/>
                </a:solidFill>
                <a:latin typeface="微软雅黑" pitchFamily="34" charset="-122"/>
                <a:ea typeface="微软雅黑" pitchFamily="34" charset="-122"/>
              </a:rPr>
              <a:t>l </a:t>
            </a:r>
            <a:r>
              <a:rPr lang="zh-CN" altLang="en-US" sz="1800" dirty="0">
                <a:solidFill>
                  <a:srgbClr val="1353A2"/>
                </a:solidFill>
                <a:latin typeface="微软雅黑" pitchFamily="34" charset="-122"/>
                <a:ea typeface="微软雅黑" pitchFamily="34" charset="-122"/>
              </a:rPr>
              <a:t>链接文件</a:t>
            </a:r>
            <a:endParaRPr lang="en-US" altLang="zh-CN" sz="1800" dirty="0">
              <a:solidFill>
                <a:srgbClr val="1353A2"/>
              </a:solidFill>
              <a:latin typeface="微软雅黑" pitchFamily="34" charset="-122"/>
              <a:ea typeface="微软雅黑" pitchFamily="34" charset="-122"/>
            </a:endParaRPr>
          </a:p>
          <a:p>
            <a:pPr marL="685800" lvl="1" indent="-342900" defTabSz="540544" eaLnBrk="1" fontAlgn="auto" hangingPunct="1">
              <a:lnSpc>
                <a:spcPct val="150000"/>
              </a:lnSpc>
              <a:spcBef>
                <a:spcPts val="0"/>
              </a:spcBef>
              <a:spcAft>
                <a:spcPts val="0"/>
              </a:spcAft>
              <a:buFont typeface="Wingdings" panose="05000000000000000000" pitchFamily="2" charset="2"/>
              <a:buChar char="Ø"/>
            </a:pPr>
            <a:r>
              <a:rPr lang="en-US" altLang="zh-CN" sz="1800" dirty="0">
                <a:solidFill>
                  <a:srgbClr val="1353A2"/>
                </a:solidFill>
                <a:latin typeface="微软雅黑" pitchFamily="34" charset="-122"/>
                <a:ea typeface="微软雅黑" pitchFamily="34" charset="-122"/>
              </a:rPr>
              <a:t>b </a:t>
            </a:r>
            <a:r>
              <a:rPr lang="zh-CN" altLang="en-US" sz="1800" dirty="0">
                <a:solidFill>
                  <a:srgbClr val="1353A2"/>
                </a:solidFill>
                <a:latin typeface="微软雅黑" pitchFamily="34" charset="-122"/>
                <a:ea typeface="微软雅黑" pitchFamily="34" charset="-122"/>
              </a:rPr>
              <a:t>块设备文件</a:t>
            </a:r>
            <a:endParaRPr lang="en-US" altLang="zh-CN" sz="1800" dirty="0">
              <a:solidFill>
                <a:srgbClr val="1353A2"/>
              </a:solidFill>
              <a:latin typeface="微软雅黑" pitchFamily="34" charset="-122"/>
              <a:ea typeface="微软雅黑" pitchFamily="34" charset="-122"/>
            </a:endParaRPr>
          </a:p>
          <a:p>
            <a:pPr marL="685800" lvl="1" indent="-342900" defTabSz="540544" eaLnBrk="1" fontAlgn="auto" hangingPunct="1">
              <a:lnSpc>
                <a:spcPct val="150000"/>
              </a:lnSpc>
              <a:spcBef>
                <a:spcPts val="0"/>
              </a:spcBef>
              <a:spcAft>
                <a:spcPts val="0"/>
              </a:spcAft>
              <a:buFont typeface="Wingdings" panose="05000000000000000000" pitchFamily="2" charset="2"/>
              <a:buChar char="Ø"/>
            </a:pPr>
            <a:r>
              <a:rPr lang="en-US" altLang="zh-CN" sz="1800" dirty="0">
                <a:solidFill>
                  <a:srgbClr val="1353A2"/>
                </a:solidFill>
                <a:latin typeface="微软雅黑" pitchFamily="34" charset="-122"/>
                <a:ea typeface="微软雅黑" pitchFamily="34" charset="-122"/>
              </a:rPr>
              <a:t>c </a:t>
            </a:r>
            <a:r>
              <a:rPr lang="zh-CN" altLang="en-US" sz="1800" dirty="0">
                <a:solidFill>
                  <a:srgbClr val="1353A2"/>
                </a:solidFill>
                <a:latin typeface="微软雅黑" pitchFamily="34" charset="-122"/>
                <a:ea typeface="微软雅黑" pitchFamily="34" charset="-122"/>
              </a:rPr>
              <a:t>字符设备文件</a:t>
            </a:r>
            <a:endParaRPr lang="en-US" altLang="zh-CN" sz="1800" dirty="0">
              <a:solidFill>
                <a:srgbClr val="1353A2"/>
              </a:solidFill>
              <a:latin typeface="微软雅黑" pitchFamily="34" charset="-122"/>
              <a:ea typeface="微软雅黑" pitchFamily="34" charset="-122"/>
            </a:endParaRPr>
          </a:p>
          <a:p>
            <a:pPr marL="685800" lvl="1" indent="-342900" defTabSz="540544" eaLnBrk="1" fontAlgn="auto" hangingPunct="1">
              <a:lnSpc>
                <a:spcPct val="150000"/>
              </a:lnSpc>
              <a:spcBef>
                <a:spcPts val="0"/>
              </a:spcBef>
              <a:spcAft>
                <a:spcPts val="0"/>
              </a:spcAft>
              <a:buFont typeface="Wingdings" panose="05000000000000000000" pitchFamily="2" charset="2"/>
              <a:buChar char="Ø"/>
            </a:pPr>
            <a:r>
              <a:rPr lang="en-US" altLang="zh-CN" sz="1800" dirty="0">
                <a:solidFill>
                  <a:srgbClr val="1353A2"/>
                </a:solidFill>
                <a:latin typeface="微软雅黑" pitchFamily="34" charset="-122"/>
                <a:ea typeface="微软雅黑" pitchFamily="34" charset="-122"/>
              </a:rPr>
              <a:t>p </a:t>
            </a:r>
            <a:r>
              <a:rPr lang="zh-CN" altLang="en-US" sz="1800" dirty="0">
                <a:solidFill>
                  <a:srgbClr val="1353A2"/>
                </a:solidFill>
                <a:latin typeface="微软雅黑" pitchFamily="34" charset="-122"/>
                <a:ea typeface="微软雅黑" pitchFamily="34" charset="-122"/>
              </a:rPr>
              <a:t>管道设备文件</a:t>
            </a:r>
            <a:endParaRPr lang="en-US" altLang="zh-CN" sz="1800" dirty="0">
              <a:solidFill>
                <a:srgbClr val="1353A2"/>
              </a:solidFill>
              <a:latin typeface="微软雅黑" pitchFamily="34" charset="-122"/>
              <a:ea typeface="微软雅黑" pitchFamily="34" charset="-122"/>
            </a:endParaRPr>
          </a:p>
        </p:txBody>
      </p:sp>
    </p:spTree>
    <p:extLst>
      <p:ext uri="{BB962C8B-B14F-4D97-AF65-F5344CB8AC3E}">
        <p14:creationId xmlns:p14="http://schemas.microsoft.com/office/powerpoint/2010/main" val="125204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3940559"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2.2.4  </a:t>
            </a:r>
            <a:r>
              <a:rPr lang="zh-CN" altLang="en-US" sz="2400" dirty="0">
                <a:solidFill>
                  <a:srgbClr val="1353A2"/>
                </a:solidFill>
                <a:latin typeface="微软雅黑" pitchFamily="34" charset="-122"/>
                <a:ea typeface="微软雅黑" pitchFamily="34" charset="-122"/>
              </a:rPr>
              <a:t>文件权限与归属</a:t>
            </a:r>
          </a:p>
        </p:txBody>
      </p:sp>
      <p:sp>
        <p:nvSpPr>
          <p:cNvPr id="11" name="Text Box 44"/>
          <p:cNvSpPr txBox="1">
            <a:spLocks noChangeArrowheads="1"/>
          </p:cNvSpPr>
          <p:nvPr/>
        </p:nvSpPr>
        <p:spPr bwMode="auto">
          <a:xfrm>
            <a:off x="197963" y="1935695"/>
            <a:ext cx="8653806" cy="294369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342900" indent="-342900" defTabSz="540544" eaLnBrk="1" fontAlgn="auto" hangingPunct="1">
              <a:lnSpc>
                <a:spcPct val="150000"/>
              </a:lnSpc>
              <a:spcBef>
                <a:spcPts val="0"/>
              </a:spcBef>
              <a:spcAft>
                <a:spcPts val="0"/>
              </a:spcAft>
              <a:buFont typeface="Arial" panose="020B0604020202020204" pitchFamily="34" charset="0"/>
              <a:buChar char="•"/>
            </a:pPr>
            <a:r>
              <a:rPr lang="zh-CN" altLang="en-US" sz="2100" dirty="0">
                <a:solidFill>
                  <a:srgbClr val="1353A2"/>
                </a:solidFill>
              </a:rPr>
              <a:t>在 </a:t>
            </a:r>
            <a:r>
              <a:rPr lang="en-US" altLang="zh-CN" sz="2100" dirty="0">
                <a:solidFill>
                  <a:srgbClr val="1353A2"/>
                </a:solidFill>
              </a:rPr>
              <a:t>Linux </a:t>
            </a:r>
            <a:r>
              <a:rPr lang="zh-CN" altLang="en-US" sz="2100" dirty="0">
                <a:solidFill>
                  <a:srgbClr val="1353A2"/>
                </a:solidFill>
              </a:rPr>
              <a:t>系统中，每个文件都有所属的</a:t>
            </a:r>
            <a:r>
              <a:rPr lang="zh-CN" altLang="en-US" sz="2100" dirty="0">
                <a:solidFill>
                  <a:srgbClr val="FF0000"/>
                </a:solidFill>
              </a:rPr>
              <a:t>所有者</a:t>
            </a:r>
            <a:r>
              <a:rPr lang="zh-CN" altLang="en-US" sz="2100" dirty="0">
                <a:solidFill>
                  <a:srgbClr val="1353A2"/>
                </a:solidFill>
              </a:rPr>
              <a:t>和</a:t>
            </a:r>
            <a:r>
              <a:rPr lang="zh-CN" altLang="en-US" sz="2100" dirty="0">
                <a:solidFill>
                  <a:srgbClr val="FF0000"/>
                </a:solidFill>
              </a:rPr>
              <a:t>所有组</a:t>
            </a:r>
            <a:endParaRPr lang="en-US" altLang="zh-CN" sz="2100" dirty="0">
              <a:solidFill>
                <a:srgbClr val="FF0000"/>
              </a:solidFill>
            </a:endParaRPr>
          </a:p>
          <a:p>
            <a:pPr marL="342900" indent="-342900" defTabSz="540544" eaLnBrk="1" fontAlgn="auto" hangingPunct="1">
              <a:lnSpc>
                <a:spcPct val="150000"/>
              </a:lnSpc>
              <a:spcBef>
                <a:spcPts val="0"/>
              </a:spcBef>
              <a:spcAft>
                <a:spcPts val="0"/>
              </a:spcAft>
              <a:buFont typeface="Arial" panose="020B0604020202020204" pitchFamily="34" charset="0"/>
              <a:buChar char="•"/>
            </a:pPr>
            <a:r>
              <a:rPr lang="zh-CN" altLang="en-US" sz="2100" dirty="0">
                <a:solidFill>
                  <a:srgbClr val="1353A2"/>
                </a:solidFill>
              </a:rPr>
              <a:t>规定了文件的</a:t>
            </a:r>
            <a:r>
              <a:rPr lang="zh-CN" altLang="en-US" sz="2100" dirty="0">
                <a:solidFill>
                  <a:srgbClr val="FF0000"/>
                </a:solidFill>
              </a:rPr>
              <a:t>所有者</a:t>
            </a:r>
            <a:r>
              <a:rPr lang="zh-CN" altLang="en-US" sz="2100" dirty="0">
                <a:solidFill>
                  <a:srgbClr val="1353A2"/>
                </a:solidFill>
              </a:rPr>
              <a:t>、</a:t>
            </a:r>
            <a:r>
              <a:rPr lang="zh-CN" altLang="en-US" sz="2100" dirty="0">
                <a:solidFill>
                  <a:srgbClr val="FF0000"/>
                </a:solidFill>
              </a:rPr>
              <a:t>所有组</a:t>
            </a:r>
            <a:r>
              <a:rPr lang="zh-CN" altLang="en-US" sz="2100" dirty="0">
                <a:solidFill>
                  <a:srgbClr val="1353A2"/>
                </a:solidFill>
              </a:rPr>
              <a:t>以及</a:t>
            </a:r>
            <a:r>
              <a:rPr lang="zh-CN" altLang="en-US" sz="2100" dirty="0">
                <a:solidFill>
                  <a:srgbClr val="FF0000"/>
                </a:solidFill>
              </a:rPr>
              <a:t>其他人</a:t>
            </a:r>
            <a:r>
              <a:rPr lang="zh-CN" altLang="en-US" sz="2100" dirty="0">
                <a:solidFill>
                  <a:srgbClr val="1353A2"/>
                </a:solidFill>
              </a:rPr>
              <a:t>对文件所拥有的可读（</a:t>
            </a:r>
            <a:r>
              <a:rPr lang="en-US" altLang="zh-CN" sz="2100" dirty="0">
                <a:solidFill>
                  <a:srgbClr val="1353A2"/>
                </a:solidFill>
              </a:rPr>
              <a:t>r</a:t>
            </a:r>
            <a:r>
              <a:rPr lang="zh-CN" altLang="en-US" sz="2100" dirty="0">
                <a:solidFill>
                  <a:srgbClr val="1353A2"/>
                </a:solidFill>
              </a:rPr>
              <a:t>）、可写（</a:t>
            </a:r>
            <a:r>
              <a:rPr lang="en-US" altLang="zh-CN" sz="2100" dirty="0">
                <a:solidFill>
                  <a:srgbClr val="1353A2"/>
                </a:solidFill>
              </a:rPr>
              <a:t>w</a:t>
            </a:r>
            <a:r>
              <a:rPr lang="zh-CN" altLang="en-US" sz="2100" dirty="0">
                <a:solidFill>
                  <a:srgbClr val="1353A2"/>
                </a:solidFill>
              </a:rPr>
              <a:t>）、可执行（</a:t>
            </a:r>
            <a:r>
              <a:rPr lang="en-US" altLang="zh-CN" sz="2100" dirty="0">
                <a:solidFill>
                  <a:srgbClr val="1353A2"/>
                </a:solidFill>
              </a:rPr>
              <a:t>x</a:t>
            </a:r>
            <a:r>
              <a:rPr lang="zh-CN" altLang="en-US" sz="2100" dirty="0">
                <a:solidFill>
                  <a:srgbClr val="1353A2"/>
                </a:solidFill>
              </a:rPr>
              <a:t>）等</a:t>
            </a:r>
            <a:r>
              <a:rPr lang="zh-CN" altLang="en-US" sz="2100" dirty="0">
                <a:solidFill>
                  <a:srgbClr val="FF0000"/>
                </a:solidFill>
              </a:rPr>
              <a:t>权限</a:t>
            </a:r>
            <a:r>
              <a:rPr lang="zh-CN" altLang="en-US" sz="2100" dirty="0">
                <a:solidFill>
                  <a:srgbClr val="1353A2"/>
                </a:solidFill>
              </a:rPr>
              <a:t>。</a:t>
            </a:r>
            <a:endParaRPr lang="en-US" altLang="zh-CN" sz="2100" dirty="0">
              <a:solidFill>
                <a:srgbClr val="1353A2"/>
              </a:solidFill>
            </a:endParaRPr>
          </a:p>
          <a:p>
            <a:pPr marL="342900" indent="-342900" defTabSz="540544" eaLnBrk="1" fontAlgn="auto" hangingPunct="1">
              <a:lnSpc>
                <a:spcPct val="150000"/>
              </a:lnSpc>
              <a:spcBef>
                <a:spcPts val="0"/>
              </a:spcBef>
              <a:spcAft>
                <a:spcPts val="0"/>
              </a:spcAft>
              <a:buFont typeface="Arial" panose="020B0604020202020204" pitchFamily="34" charset="0"/>
              <a:buChar char="•"/>
            </a:pPr>
            <a:r>
              <a:rPr lang="zh-CN" altLang="en-US" sz="2100" dirty="0">
                <a:solidFill>
                  <a:srgbClr val="1353A2"/>
                </a:solidFill>
              </a:rPr>
              <a:t>文件的读、写、执行权限可以简写为 </a:t>
            </a:r>
            <a:r>
              <a:rPr lang="en-US" altLang="zh-CN" sz="2100" dirty="0" err="1">
                <a:solidFill>
                  <a:srgbClr val="FF0000"/>
                </a:solidFill>
              </a:rPr>
              <a:t>rwx</a:t>
            </a:r>
            <a:r>
              <a:rPr lang="zh-CN" altLang="en-US" sz="2100" dirty="0">
                <a:solidFill>
                  <a:srgbClr val="1353A2"/>
                </a:solidFill>
              </a:rPr>
              <a:t>，亦可分别用数字 </a:t>
            </a:r>
            <a:r>
              <a:rPr lang="en-US" altLang="zh-CN" sz="2100" dirty="0">
                <a:solidFill>
                  <a:srgbClr val="FF0000"/>
                </a:solidFill>
              </a:rPr>
              <a:t>4</a:t>
            </a:r>
            <a:r>
              <a:rPr lang="zh-CN" altLang="en-US" sz="2100" dirty="0">
                <a:solidFill>
                  <a:srgbClr val="FF0000"/>
                </a:solidFill>
              </a:rPr>
              <a:t>、 </a:t>
            </a:r>
            <a:r>
              <a:rPr lang="en-US" altLang="zh-CN" sz="2100" dirty="0">
                <a:solidFill>
                  <a:srgbClr val="FF0000"/>
                </a:solidFill>
              </a:rPr>
              <a:t>2</a:t>
            </a:r>
            <a:r>
              <a:rPr lang="zh-CN" altLang="en-US" sz="2100" dirty="0">
                <a:solidFill>
                  <a:srgbClr val="FF0000"/>
                </a:solidFill>
              </a:rPr>
              <a:t>、 </a:t>
            </a:r>
            <a:r>
              <a:rPr lang="en-US" altLang="zh-CN" sz="2100" dirty="0">
                <a:solidFill>
                  <a:srgbClr val="FF0000"/>
                </a:solidFill>
              </a:rPr>
              <a:t>1 </a:t>
            </a:r>
            <a:r>
              <a:rPr lang="zh-CN" altLang="en-US" sz="2100" dirty="0">
                <a:solidFill>
                  <a:srgbClr val="1353A2"/>
                </a:solidFill>
              </a:rPr>
              <a:t>来表示</a:t>
            </a:r>
            <a:endParaRPr lang="en-US" altLang="zh-CN" sz="2100" dirty="0">
              <a:solidFill>
                <a:srgbClr val="1353A2"/>
              </a:solidFill>
            </a:endParaRPr>
          </a:p>
          <a:p>
            <a:pPr marL="342900" indent="-342900" defTabSz="540544" eaLnBrk="1" fontAlgn="auto" hangingPunct="1">
              <a:lnSpc>
                <a:spcPct val="150000"/>
              </a:lnSpc>
              <a:spcBef>
                <a:spcPts val="0"/>
              </a:spcBef>
              <a:spcAft>
                <a:spcPts val="0"/>
              </a:spcAft>
              <a:buFont typeface="Arial" panose="020B0604020202020204" pitchFamily="34" charset="0"/>
              <a:buChar char="•"/>
            </a:pPr>
            <a:r>
              <a:rPr lang="zh-CN" altLang="en-US" sz="2100" dirty="0">
                <a:solidFill>
                  <a:srgbClr val="1353A2"/>
                </a:solidFill>
              </a:rPr>
              <a:t>文件所有者，所属组及其他用户权限之间无关联</a:t>
            </a:r>
            <a:endParaRPr lang="en-US" altLang="zh-CN" sz="1800" dirty="0">
              <a:solidFill>
                <a:srgbClr val="1353A2"/>
              </a:solidFill>
            </a:endParaRPr>
          </a:p>
        </p:txBody>
      </p:sp>
    </p:spTree>
    <p:extLst>
      <p:ext uri="{BB962C8B-B14F-4D97-AF65-F5344CB8AC3E}">
        <p14:creationId xmlns:p14="http://schemas.microsoft.com/office/powerpoint/2010/main" val="51818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671A546-62A0-4042-9B5D-0C13A38A1C71}"/>
              </a:ext>
            </a:extLst>
          </p:cNvPr>
          <p:cNvPicPr>
            <a:picLocks noChangeAspect="1"/>
          </p:cNvPicPr>
          <p:nvPr/>
        </p:nvPicPr>
        <p:blipFill>
          <a:blip r:embed="rId3"/>
          <a:stretch>
            <a:fillRect/>
          </a:stretch>
        </p:blipFill>
        <p:spPr>
          <a:xfrm>
            <a:off x="554877" y="1959236"/>
            <a:ext cx="4750720" cy="1700932"/>
          </a:xfrm>
          <a:prstGeom prst="rect">
            <a:avLst/>
          </a:prstGeom>
        </p:spPr>
      </p:pic>
      <p:pic>
        <p:nvPicPr>
          <p:cNvPr id="5" name="图片 4">
            <a:extLst>
              <a:ext uri="{FF2B5EF4-FFF2-40B4-BE49-F238E27FC236}">
                <a16:creationId xmlns:a16="http://schemas.microsoft.com/office/drawing/2014/main" id="{55A6476A-BA8B-4E20-A9FF-07C9FBE13C2A}"/>
              </a:ext>
            </a:extLst>
          </p:cNvPr>
          <p:cNvPicPr>
            <a:picLocks noChangeAspect="1"/>
          </p:cNvPicPr>
          <p:nvPr/>
        </p:nvPicPr>
        <p:blipFill>
          <a:blip r:embed="rId4"/>
          <a:stretch>
            <a:fillRect/>
          </a:stretch>
        </p:blipFill>
        <p:spPr>
          <a:xfrm>
            <a:off x="659920" y="3713700"/>
            <a:ext cx="7673197" cy="1753397"/>
          </a:xfrm>
          <a:prstGeom prst="rect">
            <a:avLst/>
          </a:prstGeom>
        </p:spPr>
      </p:pic>
      <p:sp>
        <p:nvSpPr>
          <p:cNvPr id="2" name="文本框 1">
            <a:extLst>
              <a:ext uri="{FF2B5EF4-FFF2-40B4-BE49-F238E27FC236}">
                <a16:creationId xmlns:a16="http://schemas.microsoft.com/office/drawing/2014/main" id="{5483D8E7-7FFA-4854-B7E3-6024BB7B3916}"/>
              </a:ext>
            </a:extLst>
          </p:cNvPr>
          <p:cNvSpPr txBox="1"/>
          <p:nvPr/>
        </p:nvSpPr>
        <p:spPr>
          <a:xfrm>
            <a:off x="5557837" y="2247900"/>
            <a:ext cx="3419526" cy="369332"/>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defTabSz="685800" eaLnBrk="1" fontAlgn="auto" hangingPunct="1">
              <a:spcBef>
                <a:spcPts val="0"/>
              </a:spcBef>
              <a:spcAft>
                <a:spcPts val="0"/>
              </a:spcAft>
            </a:pPr>
            <a:r>
              <a:rPr lang="zh-CN" altLang="en-US" dirty="0">
                <a:ln/>
                <a:solidFill>
                  <a:srgbClr val="FF0000"/>
                </a:solidFill>
                <a:latin typeface="等线"/>
                <a:ea typeface="等线" panose="02010600030101010101" pitchFamily="2" charset="-122"/>
              </a:rPr>
              <a:t>使用</a:t>
            </a:r>
            <a:r>
              <a:rPr lang="en-US" altLang="zh-CN" dirty="0">
                <a:ln/>
                <a:solidFill>
                  <a:srgbClr val="FF0000"/>
                </a:solidFill>
                <a:latin typeface="等线"/>
                <a:ea typeface="等线" panose="02010600030101010101" pitchFamily="2" charset="-122"/>
              </a:rPr>
              <a:t>ls –l </a:t>
            </a:r>
            <a:r>
              <a:rPr lang="zh-CN" altLang="en-US" dirty="0">
                <a:ln/>
                <a:solidFill>
                  <a:srgbClr val="FF0000"/>
                </a:solidFill>
                <a:latin typeface="等线"/>
                <a:ea typeface="等线" panose="02010600030101010101" pitchFamily="2" charset="-122"/>
              </a:rPr>
              <a:t>命令查看文件详细信息</a:t>
            </a:r>
          </a:p>
        </p:txBody>
      </p:sp>
      <p:sp>
        <p:nvSpPr>
          <p:cNvPr id="4" name="圆角矩形标注 3"/>
          <p:cNvSpPr/>
          <p:nvPr/>
        </p:nvSpPr>
        <p:spPr>
          <a:xfrm>
            <a:off x="2930236" y="3529510"/>
            <a:ext cx="1326901" cy="467686"/>
          </a:xfrm>
          <a:prstGeom prst="wedgeRoundRectCallout">
            <a:avLst>
              <a:gd name="adj1" fmla="val -56100"/>
              <a:gd name="adj2" fmla="val 16476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b="0">
              <a:solidFill>
                <a:prstClr val="white"/>
              </a:solidFill>
              <a:latin typeface="等线"/>
              <a:ea typeface="等线" panose="02010600030101010101" pitchFamily="2" charset="-122"/>
            </a:endParaRPr>
          </a:p>
        </p:txBody>
      </p:sp>
      <p:sp>
        <p:nvSpPr>
          <p:cNvPr id="7" name="TextBox 6"/>
          <p:cNvSpPr txBox="1"/>
          <p:nvPr/>
        </p:nvSpPr>
        <p:spPr>
          <a:xfrm>
            <a:off x="3011403" y="3590228"/>
            <a:ext cx="1164566" cy="369332"/>
          </a:xfrm>
          <a:prstGeom prst="rect">
            <a:avLst/>
          </a:prstGeom>
          <a:noFill/>
        </p:spPr>
        <p:txBody>
          <a:bodyPr wrap="square" rtlCol="0">
            <a:spAutoFit/>
          </a:bodyPr>
          <a:lstStyle/>
          <a:p>
            <a:pPr defTabSz="685800" eaLnBrk="1" fontAlgn="auto" hangingPunct="1">
              <a:spcBef>
                <a:spcPts val="0"/>
              </a:spcBef>
              <a:spcAft>
                <a:spcPts val="0"/>
              </a:spcAft>
            </a:pPr>
            <a:r>
              <a:rPr lang="zh-CN" altLang="en-US" dirty="0">
                <a:solidFill>
                  <a:prstClr val="black"/>
                </a:solidFill>
                <a:latin typeface="等线"/>
                <a:ea typeface="等线" panose="02010600030101010101" pitchFamily="2" charset="-122"/>
              </a:rPr>
              <a:t>硬链接数</a:t>
            </a:r>
          </a:p>
        </p:txBody>
      </p:sp>
    </p:spTree>
    <p:extLst>
      <p:ext uri="{BB962C8B-B14F-4D97-AF65-F5344CB8AC3E}">
        <p14:creationId xmlns:p14="http://schemas.microsoft.com/office/powerpoint/2010/main" val="25119216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B884B7B-C29A-4ECD-AE2E-C70E0E69C9C3}"/>
              </a:ext>
            </a:extLst>
          </p:cNvPr>
          <p:cNvSpPr>
            <a:spLocks noGrp="1"/>
          </p:cNvSpPr>
          <p:nvPr>
            <p:ph type="title"/>
          </p:nvPr>
        </p:nvSpPr>
        <p:spPr/>
        <p:txBody>
          <a:bodyPr/>
          <a:lstStyle/>
          <a:p>
            <a:r>
              <a:rPr lang="zh-CN" altLang="en-US" dirty="0"/>
              <a:t>文件权限举例</a:t>
            </a:r>
          </a:p>
        </p:txBody>
      </p:sp>
      <p:sp>
        <p:nvSpPr>
          <p:cNvPr id="5" name="内容占位符 4">
            <a:extLst>
              <a:ext uri="{FF2B5EF4-FFF2-40B4-BE49-F238E27FC236}">
                <a16:creationId xmlns:a16="http://schemas.microsoft.com/office/drawing/2014/main" id="{57509619-EBAB-47AB-817B-06BD43950374}"/>
              </a:ext>
            </a:extLst>
          </p:cNvPr>
          <p:cNvSpPr>
            <a:spLocks noGrp="1"/>
          </p:cNvSpPr>
          <p:nvPr>
            <p:ph idx="1"/>
          </p:nvPr>
        </p:nvSpPr>
        <p:spPr>
          <a:xfrm>
            <a:off x="628650" y="2064371"/>
            <a:ext cx="7900704" cy="2268522"/>
          </a:xfrm>
        </p:spPr>
        <p:txBody>
          <a:bodyPr>
            <a:normAutofit/>
          </a:bodyPr>
          <a:lstStyle/>
          <a:p>
            <a:pPr>
              <a:lnSpc>
                <a:spcPct val="170000"/>
              </a:lnSpc>
            </a:pPr>
            <a:r>
              <a:rPr lang="zh-CN" altLang="en-US" b="1" dirty="0"/>
              <a:t>有这样一个文件，所有人可读、可写、可执行（</a:t>
            </a:r>
            <a:r>
              <a:rPr lang="en-US" altLang="zh-CN" b="1" dirty="0" err="1"/>
              <a:t>rwx</a:t>
            </a:r>
            <a:r>
              <a:rPr lang="en-US" altLang="zh-CN" b="1" dirty="0"/>
              <a:t> 7</a:t>
            </a:r>
            <a:r>
              <a:rPr lang="zh-CN" altLang="en-US" b="1" dirty="0"/>
              <a:t>）</a:t>
            </a:r>
            <a:endParaRPr lang="en-US" altLang="zh-CN" b="1" dirty="0"/>
          </a:p>
          <a:p>
            <a:pPr>
              <a:lnSpc>
                <a:spcPct val="170000"/>
              </a:lnSpc>
            </a:pPr>
            <a:r>
              <a:rPr lang="zh-CN" altLang="en-US" b="1" dirty="0"/>
              <a:t>所属组可读可写（</a:t>
            </a:r>
            <a:r>
              <a:rPr lang="en-US" altLang="zh-CN" b="1" dirty="0" err="1"/>
              <a:t>rw</a:t>
            </a:r>
            <a:r>
              <a:rPr lang="en-US" altLang="zh-CN" b="1" dirty="0"/>
              <a:t> 6</a:t>
            </a:r>
            <a:r>
              <a:rPr lang="zh-CN" altLang="en-US" b="1" dirty="0"/>
              <a:t>）</a:t>
            </a:r>
            <a:endParaRPr lang="en-US" altLang="zh-CN" b="1" dirty="0"/>
          </a:p>
          <a:p>
            <a:pPr>
              <a:lnSpc>
                <a:spcPct val="170000"/>
              </a:lnSpc>
            </a:pPr>
            <a:r>
              <a:rPr lang="zh-CN" altLang="en-US" b="1" dirty="0"/>
              <a:t>其他人只读（</a:t>
            </a:r>
            <a:r>
              <a:rPr lang="en-US" altLang="zh-CN" b="1" dirty="0"/>
              <a:t>r 4</a:t>
            </a:r>
            <a:r>
              <a:rPr lang="zh-CN" altLang="en-US" b="1" dirty="0"/>
              <a:t>）</a:t>
            </a:r>
            <a:endParaRPr lang="en-US" altLang="zh-CN" b="1" dirty="0"/>
          </a:p>
          <a:p>
            <a:pPr marL="0" indent="0">
              <a:lnSpc>
                <a:spcPct val="170000"/>
              </a:lnSpc>
              <a:buNone/>
            </a:pPr>
            <a:endParaRPr lang="en-US" altLang="zh-CN" dirty="0"/>
          </a:p>
          <a:p>
            <a:pPr marL="0" indent="0">
              <a:lnSpc>
                <a:spcPct val="170000"/>
              </a:lnSpc>
              <a:buNone/>
            </a:pPr>
            <a:endParaRPr lang="zh-CN" altLang="en-US" dirty="0"/>
          </a:p>
        </p:txBody>
      </p:sp>
      <p:sp>
        <p:nvSpPr>
          <p:cNvPr id="6" name="文本框 5">
            <a:extLst>
              <a:ext uri="{FF2B5EF4-FFF2-40B4-BE49-F238E27FC236}">
                <a16:creationId xmlns:a16="http://schemas.microsoft.com/office/drawing/2014/main" id="{F2C8D2E0-A9A3-4C09-93A3-E3FEC434C7DE}"/>
              </a:ext>
            </a:extLst>
          </p:cNvPr>
          <p:cNvSpPr txBox="1"/>
          <p:nvPr/>
        </p:nvSpPr>
        <p:spPr>
          <a:xfrm>
            <a:off x="2680387" y="4159768"/>
            <a:ext cx="4206239" cy="461665"/>
          </a:xfrm>
          <a:prstGeom prst="rect">
            <a:avLst/>
          </a:prstGeom>
          <a:noFill/>
        </p:spPr>
        <p:txBody>
          <a:bodyPr wrap="square" rtlCol="0">
            <a:spAutoFit/>
          </a:bodyPr>
          <a:lstStyle/>
          <a:p>
            <a:pPr defTabSz="685800" eaLnBrk="1" fontAlgn="auto" hangingPunct="1">
              <a:spcBef>
                <a:spcPts val="0"/>
              </a:spcBef>
              <a:spcAft>
                <a:spcPts val="0"/>
              </a:spcAft>
            </a:pPr>
            <a:r>
              <a:rPr lang="en-US" altLang="zh-CN" sz="2400" dirty="0">
                <a:solidFill>
                  <a:prstClr val="black"/>
                </a:solidFill>
                <a:latin typeface="等线"/>
                <a:ea typeface="等线" panose="02010600030101010101" pitchFamily="2" charset="-122"/>
              </a:rPr>
              <a:t>-</a:t>
            </a:r>
            <a:r>
              <a:rPr lang="en-US" altLang="zh-CN" sz="2400" dirty="0" err="1">
                <a:solidFill>
                  <a:prstClr val="black"/>
                </a:solidFill>
                <a:latin typeface="等线"/>
                <a:ea typeface="等线" panose="02010600030101010101" pitchFamily="2" charset="-122"/>
              </a:rPr>
              <a:t>rwx</a:t>
            </a:r>
            <a:r>
              <a:rPr lang="en-US" altLang="zh-CN" sz="2400" dirty="0">
                <a:solidFill>
                  <a:prstClr val="black"/>
                </a:solidFill>
                <a:latin typeface="等线"/>
                <a:ea typeface="等线" panose="02010600030101010101" pitchFamily="2" charset="-122"/>
              </a:rPr>
              <a:t>-</a:t>
            </a:r>
            <a:r>
              <a:rPr lang="en-US" altLang="zh-CN" sz="2400" dirty="0" err="1">
                <a:solidFill>
                  <a:prstClr val="black"/>
                </a:solidFill>
                <a:latin typeface="等线"/>
                <a:ea typeface="等线" panose="02010600030101010101" pitchFamily="2" charset="-122"/>
              </a:rPr>
              <a:t>rw</a:t>
            </a:r>
            <a:r>
              <a:rPr lang="en-US" altLang="zh-CN" sz="2400" dirty="0">
                <a:solidFill>
                  <a:prstClr val="black"/>
                </a:solidFill>
                <a:latin typeface="等线"/>
                <a:ea typeface="等线" panose="02010600030101010101" pitchFamily="2" charset="-122"/>
              </a:rPr>
              <a:t>-r-                 764</a:t>
            </a:r>
            <a:endParaRPr lang="zh-CN" altLang="en-US" sz="2400" dirty="0">
              <a:solidFill>
                <a:prstClr val="black"/>
              </a:solidFill>
              <a:latin typeface="等线"/>
              <a:ea typeface="等线" panose="02010600030101010101" pitchFamily="2" charset="-122"/>
            </a:endParaRPr>
          </a:p>
        </p:txBody>
      </p:sp>
    </p:spTree>
    <p:extLst>
      <p:ext uri="{BB962C8B-B14F-4D97-AF65-F5344CB8AC3E}">
        <p14:creationId xmlns:p14="http://schemas.microsoft.com/office/powerpoint/2010/main" val="269341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3952487"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2.2.5 </a:t>
            </a:r>
            <a:r>
              <a:rPr lang="zh-CN" altLang="en-US" sz="2400" b="0" dirty="0">
                <a:solidFill>
                  <a:srgbClr val="1353A2"/>
                </a:solidFill>
                <a:latin typeface="微软雅黑" pitchFamily="34" charset="-122"/>
                <a:ea typeface="微软雅黑" pitchFamily="34" charset="-122"/>
              </a:rPr>
              <a:t>软链接与硬链接</a:t>
            </a:r>
          </a:p>
        </p:txBody>
      </p:sp>
      <p:sp>
        <p:nvSpPr>
          <p:cNvPr id="11" name="Text Box 44"/>
          <p:cNvSpPr txBox="1">
            <a:spLocks noChangeArrowheads="1"/>
          </p:cNvSpPr>
          <p:nvPr/>
        </p:nvSpPr>
        <p:spPr bwMode="auto">
          <a:xfrm>
            <a:off x="286248" y="1840278"/>
            <a:ext cx="8857752" cy="385214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342900" indent="-342900" defTabSz="540544" eaLnBrk="1" fontAlgn="auto" hangingPunct="1">
              <a:lnSpc>
                <a:spcPct val="150000"/>
              </a:lnSpc>
              <a:spcBef>
                <a:spcPts val="0"/>
              </a:spcBef>
              <a:spcAft>
                <a:spcPts val="0"/>
              </a:spcAft>
              <a:buFont typeface="Wingdings" panose="05000000000000000000" pitchFamily="2" charset="2"/>
              <a:buChar char="l"/>
            </a:pPr>
            <a:r>
              <a:rPr lang="zh-CN" altLang="en-US" sz="2100" dirty="0">
                <a:solidFill>
                  <a:srgbClr val="1353A2"/>
                </a:solidFill>
              </a:rPr>
              <a:t>硬链接（</a:t>
            </a:r>
            <a:r>
              <a:rPr lang="en-US" altLang="zh-CN" sz="2100" dirty="0">
                <a:solidFill>
                  <a:srgbClr val="1353A2"/>
                </a:solidFill>
              </a:rPr>
              <a:t>hard link</a:t>
            </a:r>
            <a:r>
              <a:rPr lang="zh-CN" altLang="en-US" sz="2100" dirty="0">
                <a:solidFill>
                  <a:srgbClr val="1353A2"/>
                </a:solidFill>
              </a:rPr>
              <a:t>）</a:t>
            </a:r>
            <a:r>
              <a:rPr lang="en-US" altLang="zh-CN" sz="2100" dirty="0">
                <a:solidFill>
                  <a:srgbClr val="1353A2"/>
                </a:solidFill>
              </a:rPr>
              <a:t>: </a:t>
            </a:r>
            <a:r>
              <a:rPr lang="zh-CN" altLang="en-US" sz="2100" dirty="0">
                <a:solidFill>
                  <a:srgbClr val="1353A2"/>
                </a:solidFill>
              </a:rPr>
              <a:t>可以将它理解为一个“</a:t>
            </a:r>
            <a:r>
              <a:rPr lang="zh-CN" altLang="en-US" sz="2100" dirty="0">
                <a:solidFill>
                  <a:srgbClr val="FF0000"/>
                </a:solidFill>
              </a:rPr>
              <a:t>指向原始文件 </a:t>
            </a:r>
            <a:r>
              <a:rPr lang="en-US" altLang="zh-CN" sz="2100" dirty="0" err="1">
                <a:solidFill>
                  <a:srgbClr val="FF0000"/>
                </a:solidFill>
              </a:rPr>
              <a:t>inode</a:t>
            </a:r>
            <a:r>
              <a:rPr lang="en-US" altLang="zh-CN" sz="2100" dirty="0">
                <a:solidFill>
                  <a:srgbClr val="FF0000"/>
                </a:solidFill>
              </a:rPr>
              <a:t> </a:t>
            </a:r>
            <a:r>
              <a:rPr lang="zh-CN" altLang="en-US" sz="2100" dirty="0">
                <a:solidFill>
                  <a:srgbClr val="FF0000"/>
                </a:solidFill>
              </a:rPr>
              <a:t>的指针</a:t>
            </a:r>
            <a:r>
              <a:rPr lang="zh-CN" altLang="en-US" sz="2100" dirty="0">
                <a:solidFill>
                  <a:srgbClr val="1353A2"/>
                </a:solidFill>
              </a:rPr>
              <a:t>”，系统不为它分配独立的 </a:t>
            </a:r>
            <a:r>
              <a:rPr lang="en-US" altLang="zh-CN" sz="2100" dirty="0" err="1">
                <a:solidFill>
                  <a:srgbClr val="1353A2"/>
                </a:solidFill>
              </a:rPr>
              <a:t>inode</a:t>
            </a:r>
            <a:r>
              <a:rPr lang="en-US" altLang="zh-CN" sz="2100" dirty="0">
                <a:solidFill>
                  <a:srgbClr val="1353A2"/>
                </a:solidFill>
              </a:rPr>
              <a:t> </a:t>
            </a:r>
            <a:r>
              <a:rPr lang="zh-CN" altLang="en-US" sz="2100" dirty="0">
                <a:solidFill>
                  <a:srgbClr val="1353A2"/>
                </a:solidFill>
              </a:rPr>
              <a:t>和文件。</a:t>
            </a:r>
            <a:endParaRPr lang="en-US" altLang="zh-CN" sz="2100" dirty="0">
              <a:solidFill>
                <a:srgbClr val="1353A2"/>
              </a:solidFill>
            </a:endParaRPr>
          </a:p>
          <a:p>
            <a:pPr marL="685800" lvl="1" indent="-342900" defTabSz="540544" fontAlgn="auto">
              <a:lnSpc>
                <a:spcPct val="150000"/>
              </a:lnSpc>
              <a:spcBef>
                <a:spcPts val="0"/>
              </a:spcBef>
              <a:spcAft>
                <a:spcPts val="0"/>
              </a:spcAft>
              <a:buFont typeface="Arial" panose="020B0604020202020204" pitchFamily="34" charset="0"/>
              <a:buChar char="•"/>
            </a:pPr>
            <a:r>
              <a:rPr lang="zh-CN" altLang="en-US" sz="2100" dirty="0">
                <a:solidFill>
                  <a:srgbClr val="FF0000"/>
                </a:solidFill>
              </a:rPr>
              <a:t>硬链接文件与原始文件其实是同一个文件</a:t>
            </a:r>
            <a:r>
              <a:rPr lang="zh-CN" altLang="en-US" sz="2100" dirty="0">
                <a:solidFill>
                  <a:srgbClr val="1353A2"/>
                </a:solidFill>
              </a:rPr>
              <a:t>，只是名字不同。我们每添加一个硬链接，该文件的 </a:t>
            </a:r>
            <a:r>
              <a:rPr lang="en-US" altLang="zh-CN" sz="2100" dirty="0" err="1">
                <a:solidFill>
                  <a:srgbClr val="1353A2"/>
                </a:solidFill>
              </a:rPr>
              <a:t>inode</a:t>
            </a:r>
            <a:r>
              <a:rPr lang="en-US" altLang="zh-CN" sz="2100" dirty="0">
                <a:solidFill>
                  <a:srgbClr val="1353A2"/>
                </a:solidFill>
              </a:rPr>
              <a:t> </a:t>
            </a:r>
            <a:r>
              <a:rPr lang="zh-CN" altLang="en-US" sz="2100" dirty="0">
                <a:solidFill>
                  <a:srgbClr val="FF0000"/>
                </a:solidFill>
              </a:rPr>
              <a:t>连接数就会增加 </a:t>
            </a:r>
            <a:r>
              <a:rPr lang="en-US" altLang="zh-CN" sz="2100" dirty="0">
                <a:solidFill>
                  <a:srgbClr val="FF0000"/>
                </a:solidFill>
              </a:rPr>
              <a:t>1</a:t>
            </a:r>
            <a:r>
              <a:rPr lang="zh-CN" altLang="en-US" sz="2100" dirty="0">
                <a:solidFill>
                  <a:srgbClr val="1353A2"/>
                </a:solidFill>
              </a:rPr>
              <a:t>；而且只有当该文件的 </a:t>
            </a:r>
            <a:r>
              <a:rPr lang="en-US" altLang="zh-CN" sz="2100" dirty="0" err="1">
                <a:solidFill>
                  <a:srgbClr val="1353A2"/>
                </a:solidFill>
              </a:rPr>
              <a:t>inode</a:t>
            </a:r>
            <a:r>
              <a:rPr lang="en-US" altLang="zh-CN" sz="2100" dirty="0">
                <a:solidFill>
                  <a:srgbClr val="1353A2"/>
                </a:solidFill>
              </a:rPr>
              <a:t> </a:t>
            </a:r>
            <a:r>
              <a:rPr lang="zh-CN" altLang="en-US" sz="2100" dirty="0">
                <a:solidFill>
                  <a:srgbClr val="1353A2"/>
                </a:solidFill>
              </a:rPr>
              <a:t>连接数为 </a:t>
            </a:r>
            <a:r>
              <a:rPr lang="en-US" altLang="zh-CN" sz="2100" dirty="0">
                <a:solidFill>
                  <a:srgbClr val="1353A2"/>
                </a:solidFill>
              </a:rPr>
              <a:t>0 </a:t>
            </a:r>
            <a:r>
              <a:rPr lang="zh-CN" altLang="en-US" sz="2100" dirty="0">
                <a:solidFill>
                  <a:srgbClr val="1353A2"/>
                </a:solidFill>
              </a:rPr>
              <a:t>时，才算彻底将它删除。</a:t>
            </a:r>
            <a:endParaRPr lang="en-US" altLang="zh-CN" sz="2100" dirty="0">
              <a:solidFill>
                <a:srgbClr val="1353A2"/>
              </a:solidFill>
            </a:endParaRPr>
          </a:p>
          <a:p>
            <a:pPr marL="685800" lvl="1" indent="-342900" defTabSz="540544" fontAlgn="auto">
              <a:lnSpc>
                <a:spcPct val="150000"/>
              </a:lnSpc>
              <a:spcBef>
                <a:spcPts val="0"/>
              </a:spcBef>
              <a:spcAft>
                <a:spcPts val="0"/>
              </a:spcAft>
              <a:buFont typeface="Arial" panose="020B0604020202020204" pitchFamily="34" charset="0"/>
              <a:buChar char="•"/>
            </a:pPr>
            <a:r>
              <a:rPr lang="zh-CN" altLang="en-US" sz="2100" dirty="0">
                <a:solidFill>
                  <a:srgbClr val="1353A2"/>
                </a:solidFill>
              </a:rPr>
              <a:t>需要注意的是，由于技术的局限性，不能跨分区对目录文件进行链接</a:t>
            </a:r>
          </a:p>
          <a:p>
            <a:pPr marL="257175" indent="-257175" defTabSz="540544" eaLnBrk="1" fontAlgn="auto" hangingPunct="1">
              <a:lnSpc>
                <a:spcPct val="150000"/>
              </a:lnSpc>
              <a:spcBef>
                <a:spcPts val="0"/>
              </a:spcBef>
              <a:spcAft>
                <a:spcPts val="0"/>
              </a:spcAft>
              <a:buFont typeface="Wingdings" panose="05000000000000000000" pitchFamily="2" charset="2"/>
              <a:buChar char="l"/>
            </a:pPr>
            <a:endParaRPr lang="en-US" altLang="zh-CN" sz="1800" b="0" dirty="0">
              <a:solidFill>
                <a:srgbClr val="1353A2"/>
              </a:solidFill>
            </a:endParaRPr>
          </a:p>
        </p:txBody>
      </p:sp>
    </p:spTree>
    <p:extLst>
      <p:ext uri="{BB962C8B-B14F-4D97-AF65-F5344CB8AC3E}">
        <p14:creationId xmlns:p14="http://schemas.microsoft.com/office/powerpoint/2010/main" val="102849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4">
            <a:extLst>
              <a:ext uri="{FF2B5EF4-FFF2-40B4-BE49-F238E27FC236}">
                <a16:creationId xmlns:a16="http://schemas.microsoft.com/office/drawing/2014/main" id="{700D1BD4-A6B5-452C-BAC4-8AD37B7D3CA0}"/>
              </a:ext>
            </a:extLst>
          </p:cNvPr>
          <p:cNvSpPr>
            <a:spLocks noGrp="1"/>
          </p:cNvSpPr>
          <p:nvPr>
            <p:ph idx="1"/>
          </p:nvPr>
        </p:nvSpPr>
        <p:spPr>
          <a:xfrm>
            <a:off x="467544" y="908720"/>
            <a:ext cx="8229600" cy="4525962"/>
          </a:xfrm>
        </p:spPr>
        <p:txBody>
          <a:bodyPr/>
          <a:lstStyle/>
          <a:p>
            <a:pPr eaLnBrk="1" hangingPunct="1">
              <a:lnSpc>
                <a:spcPct val="150000"/>
              </a:lnSpc>
            </a:pPr>
            <a:r>
              <a:rPr lang="zh-CN" altLang="en-US" dirty="0"/>
              <a:t>最新版本为</a:t>
            </a:r>
            <a:r>
              <a:rPr lang="en-US" altLang="zh-CN" dirty="0"/>
              <a:t>2020</a:t>
            </a:r>
            <a:r>
              <a:rPr lang="zh-CN" altLang="en-US" dirty="0"/>
              <a:t>年</a:t>
            </a:r>
            <a:r>
              <a:rPr lang="en-US" altLang="zh-CN" dirty="0"/>
              <a:t>06</a:t>
            </a:r>
            <a:r>
              <a:rPr lang="zh-CN" altLang="en-US" dirty="0"/>
              <a:t>月发布的</a:t>
            </a:r>
            <a:r>
              <a:rPr lang="en-US" altLang="zh-CN" dirty="0" err="1"/>
              <a:t>macOS</a:t>
            </a:r>
            <a:r>
              <a:rPr lang="en-US" altLang="zh-CN" dirty="0"/>
              <a:t> 11.0</a:t>
            </a:r>
            <a:r>
              <a:rPr lang="zh-CN" altLang="en-US" dirty="0"/>
              <a:t>，正式称为</a:t>
            </a:r>
            <a:r>
              <a:rPr lang="en-US" altLang="zh-CN" dirty="0" err="1">
                <a:solidFill>
                  <a:srgbClr val="FF0000"/>
                </a:solidFill>
              </a:rPr>
              <a:t>macOS</a:t>
            </a:r>
            <a:r>
              <a:rPr lang="en-US" altLang="zh-CN" dirty="0">
                <a:solidFill>
                  <a:srgbClr val="FF0000"/>
                </a:solidFill>
              </a:rPr>
              <a:t> Big Sur</a:t>
            </a:r>
            <a:r>
              <a:rPr lang="zh-CN" altLang="en-US" dirty="0"/>
              <a:t>。</a:t>
            </a:r>
            <a:endParaRPr lang="en-US" altLang="zh-CN" dirty="0"/>
          </a:p>
          <a:p>
            <a:pPr eaLnBrk="1" hangingPunct="1"/>
            <a:r>
              <a:rPr lang="en-US" altLang="zh-CN" dirty="0"/>
              <a:t>Mac OS X</a:t>
            </a:r>
            <a:r>
              <a:rPr lang="zh-CN" altLang="en-US" dirty="0"/>
              <a:t>使用基于</a:t>
            </a:r>
            <a:r>
              <a:rPr lang="en-US" altLang="zh-CN" dirty="0"/>
              <a:t>BSD Unix</a:t>
            </a:r>
            <a:r>
              <a:rPr lang="zh-CN" altLang="en-US" dirty="0"/>
              <a:t>的内核</a:t>
            </a:r>
            <a:endParaRPr lang="en-US" altLang="zh-CN" dirty="0"/>
          </a:p>
          <a:p>
            <a:pPr eaLnBrk="1" hangingPunct="1"/>
            <a:r>
              <a:rPr lang="zh-CN" altLang="en-US" dirty="0"/>
              <a:t>首个包括“命令行”模式的</a:t>
            </a:r>
            <a:r>
              <a:rPr lang="en-US" altLang="zh-CN" dirty="0"/>
              <a:t>Mac OS</a:t>
            </a:r>
            <a:r>
              <a:rPr lang="zh-CN" altLang="en-US" dirty="0"/>
              <a:t>，除非执行单独的“终端”（</a:t>
            </a:r>
            <a:r>
              <a:rPr lang="en-US" altLang="zh-CN" dirty="0"/>
              <a:t>terminal</a:t>
            </a:r>
            <a:r>
              <a:rPr lang="zh-CN" altLang="en-US" dirty="0"/>
              <a:t>）程序，否则你可能永远也见不到</a:t>
            </a:r>
            <a:endParaRPr lang="en-US" altLang="zh-CN" dirty="0"/>
          </a:p>
          <a:p>
            <a:pPr eaLnBrk="1" hangingPunct="1"/>
            <a:r>
              <a:rPr lang="zh-CN" altLang="en-US" dirty="0"/>
              <a:t>多平台兼容模式，为安全和服务做准备，占用更少的内存，多种开发工具。</a:t>
            </a:r>
            <a:endParaRPr lang="en-US" altLang="zh-CN" dirty="0"/>
          </a:p>
          <a:p>
            <a:pPr eaLnBrk="1" hangingPunct="1"/>
            <a:r>
              <a:rPr lang="en-US" altLang="zh-CN" dirty="0"/>
              <a:t>Mac App Store </a:t>
            </a:r>
            <a:r>
              <a:rPr lang="zh-CN" altLang="en-US" dirty="0"/>
              <a:t>找到和下载 </a:t>
            </a:r>
            <a:r>
              <a:rPr lang="en-US" altLang="zh-CN" dirty="0"/>
              <a:t>Mac </a:t>
            </a:r>
            <a:r>
              <a:rPr lang="zh-CN" altLang="en-US" dirty="0"/>
              <a:t>应用程序的最佳途径</a:t>
            </a:r>
            <a:endParaRPr lang="en-US" altLang="zh-CN" dirty="0"/>
          </a:p>
          <a:p>
            <a:pPr eaLnBrk="1" hangingPunct="1"/>
            <a:endParaRPr lang="en-US" altLang="zh-CN" dirty="0"/>
          </a:p>
          <a:p>
            <a:pPr eaLnBrk="1" hangingPunct="1"/>
            <a:endParaRPr lang="zh-CN" alt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3952487"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2.2.5 </a:t>
            </a:r>
            <a:r>
              <a:rPr lang="zh-CN" altLang="en-US" sz="2400" b="0" dirty="0">
                <a:solidFill>
                  <a:srgbClr val="1353A2"/>
                </a:solidFill>
                <a:latin typeface="微软雅黑" pitchFamily="34" charset="-122"/>
                <a:ea typeface="微软雅黑" pitchFamily="34" charset="-122"/>
              </a:rPr>
              <a:t>软链接与硬链接</a:t>
            </a:r>
          </a:p>
        </p:txBody>
      </p:sp>
      <p:sp>
        <p:nvSpPr>
          <p:cNvPr id="11" name="Text Box 44"/>
          <p:cNvSpPr txBox="1">
            <a:spLocks noChangeArrowheads="1"/>
          </p:cNvSpPr>
          <p:nvPr/>
        </p:nvSpPr>
        <p:spPr bwMode="auto">
          <a:xfrm>
            <a:off x="866955" y="1840278"/>
            <a:ext cx="7466163" cy="2882649"/>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342900" indent="-342900" defTabSz="540544" eaLnBrk="1" fontAlgn="auto" hangingPunct="1">
              <a:lnSpc>
                <a:spcPct val="150000"/>
              </a:lnSpc>
              <a:spcBef>
                <a:spcPts val="0"/>
              </a:spcBef>
              <a:spcAft>
                <a:spcPts val="0"/>
              </a:spcAft>
              <a:buFont typeface="Wingdings" panose="05000000000000000000" pitchFamily="2" charset="2"/>
              <a:buChar char="l"/>
            </a:pPr>
            <a:r>
              <a:rPr lang="zh-CN" altLang="en-US" sz="2100" dirty="0">
                <a:solidFill>
                  <a:srgbClr val="1353A2"/>
                </a:solidFill>
              </a:rPr>
              <a:t>软链接（也称为符号链接</a:t>
            </a:r>
            <a:r>
              <a:rPr lang="en-US" altLang="zh-CN" sz="2100" dirty="0">
                <a:solidFill>
                  <a:srgbClr val="1353A2"/>
                </a:solidFill>
              </a:rPr>
              <a:t>[symbolic link]</a:t>
            </a:r>
            <a:r>
              <a:rPr lang="zh-CN" altLang="en-US" sz="2100" dirty="0">
                <a:solidFill>
                  <a:srgbClr val="1353A2"/>
                </a:solidFill>
              </a:rPr>
              <a:t>）</a:t>
            </a:r>
            <a:r>
              <a:rPr lang="en-US" altLang="zh-CN" sz="2100" dirty="0">
                <a:solidFill>
                  <a:srgbClr val="1353A2"/>
                </a:solidFill>
              </a:rPr>
              <a:t>: </a:t>
            </a:r>
            <a:r>
              <a:rPr lang="zh-CN" altLang="en-US" sz="2100" dirty="0">
                <a:solidFill>
                  <a:srgbClr val="1353A2"/>
                </a:solidFill>
              </a:rPr>
              <a:t>仅仅包含</a:t>
            </a:r>
            <a:r>
              <a:rPr lang="zh-CN" altLang="en-US" sz="2100" dirty="0">
                <a:solidFill>
                  <a:srgbClr val="FF0000"/>
                </a:solidFill>
              </a:rPr>
              <a:t>所链接文件的路径名</a:t>
            </a:r>
            <a:r>
              <a:rPr lang="zh-CN" altLang="en-US" sz="2100" dirty="0">
                <a:solidFill>
                  <a:srgbClr val="1353A2"/>
                </a:solidFill>
              </a:rPr>
              <a:t>，因此能链接目录文件，也可以跨越文件系统进行链接。但是，当原始文件被删除后，链接文件也将失效，从这一点上来说与 </a:t>
            </a:r>
            <a:r>
              <a:rPr lang="en-US" altLang="zh-CN" sz="2100" dirty="0">
                <a:solidFill>
                  <a:srgbClr val="1353A2"/>
                </a:solidFill>
              </a:rPr>
              <a:t>Windows </a:t>
            </a:r>
            <a:r>
              <a:rPr lang="zh-CN" altLang="en-US" sz="2100" dirty="0">
                <a:solidFill>
                  <a:srgbClr val="1353A2"/>
                </a:solidFill>
              </a:rPr>
              <a:t>系统中的“快捷方式”具有一样的性质。</a:t>
            </a:r>
          </a:p>
          <a:p>
            <a:pPr marL="257175" indent="-257175" defTabSz="540544" eaLnBrk="1" fontAlgn="auto" hangingPunct="1">
              <a:lnSpc>
                <a:spcPct val="150000"/>
              </a:lnSpc>
              <a:spcBef>
                <a:spcPts val="0"/>
              </a:spcBef>
              <a:spcAft>
                <a:spcPts val="0"/>
              </a:spcAft>
              <a:buFont typeface="Wingdings" panose="05000000000000000000" pitchFamily="2" charset="2"/>
              <a:buChar char="l"/>
            </a:pPr>
            <a:endParaRPr lang="en-US" altLang="zh-CN" sz="1800" b="0" dirty="0">
              <a:solidFill>
                <a:srgbClr val="1353A2"/>
              </a:solidFill>
            </a:endParaRPr>
          </a:p>
        </p:txBody>
      </p:sp>
    </p:spTree>
    <p:extLst>
      <p:ext uri="{BB962C8B-B14F-4D97-AF65-F5344CB8AC3E}">
        <p14:creationId xmlns:p14="http://schemas.microsoft.com/office/powerpoint/2010/main" val="414905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05354" y="2780836"/>
            <a:ext cx="1304693" cy="735980"/>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2400" dirty="0" err="1">
                <a:solidFill>
                  <a:srgbClr val="FF0000"/>
                </a:solidFill>
                <a:latin typeface="等线"/>
                <a:ea typeface="等线" panose="02010600030101010101" pitchFamily="2" charset="-122"/>
              </a:rPr>
              <a:t>inode</a:t>
            </a:r>
            <a:endParaRPr lang="zh-CN" altLang="en-US" sz="2400" dirty="0">
              <a:solidFill>
                <a:srgbClr val="FF0000"/>
              </a:solidFill>
              <a:latin typeface="等线"/>
              <a:ea typeface="等线" panose="02010600030101010101" pitchFamily="2" charset="-122"/>
            </a:endParaRPr>
          </a:p>
        </p:txBody>
      </p:sp>
      <p:sp>
        <p:nvSpPr>
          <p:cNvPr id="3" name="矩形 2"/>
          <p:cNvSpPr/>
          <p:nvPr/>
        </p:nvSpPr>
        <p:spPr>
          <a:xfrm>
            <a:off x="5642518" y="1819047"/>
            <a:ext cx="1304693" cy="735980"/>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2400" dirty="0">
                <a:solidFill>
                  <a:srgbClr val="FF0000"/>
                </a:solidFill>
                <a:latin typeface="等线"/>
                <a:ea typeface="等线" panose="02010600030101010101" pitchFamily="2" charset="-122"/>
              </a:rPr>
              <a:t>block1</a:t>
            </a:r>
            <a:endParaRPr lang="zh-CN" altLang="en-US" sz="2400" dirty="0">
              <a:solidFill>
                <a:srgbClr val="FF0000"/>
              </a:solidFill>
              <a:latin typeface="等线"/>
              <a:ea typeface="等线" panose="02010600030101010101" pitchFamily="2" charset="-122"/>
            </a:endParaRPr>
          </a:p>
        </p:txBody>
      </p:sp>
      <p:sp>
        <p:nvSpPr>
          <p:cNvPr id="4" name="矩形 3"/>
          <p:cNvSpPr/>
          <p:nvPr/>
        </p:nvSpPr>
        <p:spPr>
          <a:xfrm>
            <a:off x="5642518" y="2694420"/>
            <a:ext cx="1304693" cy="735980"/>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2400" dirty="0">
                <a:solidFill>
                  <a:srgbClr val="FF0000"/>
                </a:solidFill>
                <a:latin typeface="等线"/>
                <a:ea typeface="等线" panose="02010600030101010101" pitchFamily="2" charset="-122"/>
              </a:rPr>
              <a:t>block2</a:t>
            </a:r>
            <a:endParaRPr lang="zh-CN" altLang="en-US" sz="2400" dirty="0">
              <a:solidFill>
                <a:srgbClr val="FF0000"/>
              </a:solidFill>
              <a:latin typeface="等线"/>
              <a:ea typeface="等线" panose="02010600030101010101" pitchFamily="2" charset="-122"/>
            </a:endParaRPr>
          </a:p>
        </p:txBody>
      </p:sp>
      <p:cxnSp>
        <p:nvCxnSpPr>
          <p:cNvPr id="6" name="直接箭头连接符 5"/>
          <p:cNvCxnSpPr/>
          <p:nvPr/>
        </p:nvCxnSpPr>
        <p:spPr>
          <a:xfrm flipV="1">
            <a:off x="5110046" y="2412844"/>
            <a:ext cx="532472" cy="61610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endCxn id="4" idx="1"/>
          </p:cNvCxnSpPr>
          <p:nvPr/>
        </p:nvCxnSpPr>
        <p:spPr>
          <a:xfrm>
            <a:off x="5149077" y="3028949"/>
            <a:ext cx="493441" cy="3346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954252" y="2768289"/>
            <a:ext cx="1304693" cy="735980"/>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2400" dirty="0">
                <a:solidFill>
                  <a:srgbClr val="FF0000"/>
                </a:solidFill>
                <a:latin typeface="等线"/>
                <a:ea typeface="等线" panose="02010600030101010101" pitchFamily="2" charset="-122"/>
              </a:rPr>
              <a:t>tblnk1</a:t>
            </a:r>
            <a:endParaRPr lang="zh-CN" altLang="en-US" sz="2400" dirty="0">
              <a:solidFill>
                <a:srgbClr val="FF0000"/>
              </a:solidFill>
              <a:latin typeface="等线"/>
              <a:ea typeface="等线" panose="02010600030101010101" pitchFamily="2" charset="-122"/>
            </a:endParaRPr>
          </a:p>
        </p:txBody>
      </p:sp>
      <p:cxnSp>
        <p:nvCxnSpPr>
          <p:cNvPr id="11" name="直接箭头连接符 10"/>
          <p:cNvCxnSpPr/>
          <p:nvPr/>
        </p:nvCxnSpPr>
        <p:spPr>
          <a:xfrm>
            <a:off x="3258944" y="3028949"/>
            <a:ext cx="54641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976561" y="1812072"/>
            <a:ext cx="1304693" cy="735980"/>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2400" dirty="0">
                <a:solidFill>
                  <a:srgbClr val="FF0000"/>
                </a:solidFill>
                <a:latin typeface="等线"/>
                <a:ea typeface="等线" panose="02010600030101010101" pitchFamily="2" charset="-122"/>
              </a:rPr>
              <a:t>hdlnk1</a:t>
            </a:r>
            <a:endParaRPr lang="zh-CN" altLang="en-US" sz="2400" dirty="0">
              <a:solidFill>
                <a:srgbClr val="FF0000"/>
              </a:solidFill>
              <a:latin typeface="等线"/>
              <a:ea typeface="等线" panose="02010600030101010101" pitchFamily="2" charset="-122"/>
            </a:endParaRPr>
          </a:p>
        </p:txBody>
      </p:sp>
      <p:cxnSp>
        <p:nvCxnSpPr>
          <p:cNvPr id="13" name="直接箭头连接符 12"/>
          <p:cNvCxnSpPr>
            <a:stCxn id="12" idx="3"/>
          </p:cNvCxnSpPr>
          <p:nvPr/>
        </p:nvCxnSpPr>
        <p:spPr>
          <a:xfrm>
            <a:off x="3281254" y="2180062"/>
            <a:ext cx="1067722" cy="58822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endCxn id="9" idx="2"/>
          </p:cNvCxnSpPr>
          <p:nvPr/>
        </p:nvCxnSpPr>
        <p:spPr>
          <a:xfrm flipV="1">
            <a:off x="1681047" y="3504268"/>
            <a:ext cx="925551" cy="82658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67009" y="4357336"/>
            <a:ext cx="1304693" cy="735980"/>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2400" dirty="0">
                <a:solidFill>
                  <a:srgbClr val="FF0000"/>
                </a:solidFill>
                <a:latin typeface="等线"/>
                <a:ea typeface="等线" panose="02010600030101010101" pitchFamily="2" charset="-122"/>
              </a:rPr>
              <a:t>sftlnk1</a:t>
            </a:r>
            <a:endParaRPr lang="zh-CN" altLang="en-US" sz="2400" dirty="0">
              <a:solidFill>
                <a:srgbClr val="FF0000"/>
              </a:solidFill>
              <a:latin typeface="等线"/>
              <a:ea typeface="等线" panose="02010600030101010101" pitchFamily="2" charset="-122"/>
            </a:endParaRPr>
          </a:p>
        </p:txBody>
      </p:sp>
      <p:sp>
        <p:nvSpPr>
          <p:cNvPr id="18" name="矩形 17"/>
          <p:cNvSpPr/>
          <p:nvPr/>
        </p:nvSpPr>
        <p:spPr>
          <a:xfrm>
            <a:off x="5681548" y="4263925"/>
            <a:ext cx="1304693" cy="735980"/>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2400" dirty="0" err="1">
                <a:solidFill>
                  <a:srgbClr val="FF0000"/>
                </a:solidFill>
                <a:latin typeface="等线"/>
                <a:ea typeface="等线" panose="02010600030101010101" pitchFamily="2" charset="-122"/>
              </a:rPr>
              <a:t>blockn</a:t>
            </a:r>
            <a:endParaRPr lang="zh-CN" altLang="en-US" sz="2400" dirty="0">
              <a:solidFill>
                <a:srgbClr val="FF0000"/>
              </a:solidFill>
              <a:latin typeface="等线"/>
              <a:ea typeface="等线" panose="02010600030101010101" pitchFamily="2" charset="-122"/>
            </a:endParaRPr>
          </a:p>
        </p:txBody>
      </p:sp>
      <p:cxnSp>
        <p:nvCxnSpPr>
          <p:cNvPr id="19" name="直接箭头连接符 18"/>
          <p:cNvCxnSpPr>
            <a:endCxn id="18" idx="1"/>
          </p:cNvCxnSpPr>
          <p:nvPr/>
        </p:nvCxnSpPr>
        <p:spPr>
          <a:xfrm>
            <a:off x="5149077" y="3028949"/>
            <a:ext cx="532472" cy="160296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854389" y="3500089"/>
            <a:ext cx="1011974" cy="643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zh-CN" altLang="en-US" b="0" dirty="0">
                <a:solidFill>
                  <a:srgbClr val="FF0000"/>
                </a:solidFill>
                <a:latin typeface="等线"/>
                <a:ea typeface="等线" panose="02010600030101010101" pitchFamily="2" charset="-122"/>
              </a:rPr>
              <a:t>。</a:t>
            </a:r>
            <a:endParaRPr lang="en-US" altLang="zh-CN" b="0" dirty="0">
              <a:solidFill>
                <a:srgbClr val="FF0000"/>
              </a:solidFill>
              <a:latin typeface="等线"/>
              <a:ea typeface="等线" panose="02010600030101010101" pitchFamily="2" charset="-122"/>
            </a:endParaRPr>
          </a:p>
          <a:p>
            <a:pPr algn="ctr" defTabSz="685800" eaLnBrk="1" fontAlgn="auto" hangingPunct="1">
              <a:spcBef>
                <a:spcPts val="0"/>
              </a:spcBef>
              <a:spcAft>
                <a:spcPts val="0"/>
              </a:spcAft>
            </a:pPr>
            <a:r>
              <a:rPr lang="zh-CN" altLang="en-US" b="0" dirty="0">
                <a:solidFill>
                  <a:srgbClr val="FF0000"/>
                </a:solidFill>
                <a:latin typeface="等线"/>
                <a:ea typeface="等线" panose="02010600030101010101" pitchFamily="2" charset="-122"/>
              </a:rPr>
              <a:t>。</a:t>
            </a:r>
            <a:endParaRPr lang="en-US" altLang="zh-CN" b="0" dirty="0">
              <a:solidFill>
                <a:srgbClr val="FF0000"/>
              </a:solidFill>
              <a:latin typeface="等线"/>
              <a:ea typeface="等线" panose="02010600030101010101" pitchFamily="2" charset="-122"/>
            </a:endParaRPr>
          </a:p>
          <a:p>
            <a:pPr algn="ctr" defTabSz="685800" eaLnBrk="1" fontAlgn="auto" hangingPunct="1">
              <a:spcBef>
                <a:spcPts val="0"/>
              </a:spcBef>
              <a:spcAft>
                <a:spcPts val="0"/>
              </a:spcAft>
            </a:pPr>
            <a:r>
              <a:rPr lang="zh-CN" altLang="en-US" b="0" dirty="0">
                <a:solidFill>
                  <a:srgbClr val="FF0000"/>
                </a:solidFill>
                <a:latin typeface="等线"/>
                <a:ea typeface="等线" panose="02010600030101010101" pitchFamily="2" charset="-122"/>
              </a:rPr>
              <a:t>。</a:t>
            </a:r>
          </a:p>
        </p:txBody>
      </p:sp>
      <p:sp>
        <p:nvSpPr>
          <p:cNvPr id="25" name="TextBox 24"/>
          <p:cNvSpPr txBox="1"/>
          <p:nvPr/>
        </p:nvSpPr>
        <p:spPr>
          <a:xfrm>
            <a:off x="1572331" y="1133243"/>
            <a:ext cx="3576746" cy="461665"/>
          </a:xfrm>
          <a:prstGeom prst="rect">
            <a:avLst/>
          </a:prstGeom>
          <a:noFill/>
        </p:spPr>
        <p:txBody>
          <a:bodyPr wrap="square" rtlCol="0">
            <a:spAutoFit/>
          </a:bodyPr>
          <a:lstStyle/>
          <a:p>
            <a:pPr defTabSz="685800" eaLnBrk="1" fontAlgn="auto" hangingPunct="1">
              <a:spcBef>
                <a:spcPts val="0"/>
              </a:spcBef>
              <a:spcAft>
                <a:spcPts val="0"/>
              </a:spcAft>
            </a:pPr>
            <a:r>
              <a:rPr lang="zh-CN" altLang="en-US" sz="2400" dirty="0">
                <a:solidFill>
                  <a:prstClr val="black"/>
                </a:solidFill>
                <a:latin typeface="等线"/>
                <a:ea typeface="等线" panose="02010600030101010101" pitchFamily="2" charset="-122"/>
              </a:rPr>
              <a:t>硬链接与软链接的比较</a:t>
            </a:r>
          </a:p>
        </p:txBody>
      </p:sp>
    </p:spTree>
    <p:extLst>
      <p:ext uri="{BB962C8B-B14F-4D97-AF65-F5344CB8AC3E}">
        <p14:creationId xmlns:p14="http://schemas.microsoft.com/office/powerpoint/2010/main" val="119544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2"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12"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43FE2D02-64DD-4BA7-A996-8F67DF7876E5}"/>
              </a:ext>
            </a:extLst>
          </p:cNvPr>
          <p:cNvSpPr>
            <a:spLocks noGrp="1" noChangeArrowheads="1"/>
          </p:cNvSpPr>
          <p:nvPr>
            <p:ph type="title"/>
          </p:nvPr>
        </p:nvSpPr>
        <p:spPr>
          <a:xfrm>
            <a:off x="1589096" y="1032013"/>
            <a:ext cx="5844778" cy="857250"/>
          </a:xfrm>
        </p:spPr>
        <p:txBody>
          <a:bodyPr/>
          <a:lstStyle/>
          <a:p>
            <a:r>
              <a:rPr lang="en-US" altLang="zh-CN" dirty="0"/>
              <a:t>2.2.5 </a:t>
            </a:r>
            <a:r>
              <a:rPr lang="zh-CN" altLang="en-US" dirty="0"/>
              <a:t>软链接与硬链接</a:t>
            </a:r>
          </a:p>
        </p:txBody>
      </p:sp>
      <p:sp>
        <p:nvSpPr>
          <p:cNvPr id="57347" name="Rectangle 3">
            <a:extLst>
              <a:ext uri="{FF2B5EF4-FFF2-40B4-BE49-F238E27FC236}">
                <a16:creationId xmlns:a16="http://schemas.microsoft.com/office/drawing/2014/main" id="{DAF0D18B-57DF-4D40-8655-ECA2ED432A26}"/>
              </a:ext>
            </a:extLst>
          </p:cNvPr>
          <p:cNvSpPr>
            <a:spLocks noGrp="1" noChangeArrowheads="1"/>
          </p:cNvSpPr>
          <p:nvPr>
            <p:ph type="body" idx="1"/>
          </p:nvPr>
        </p:nvSpPr>
        <p:spPr>
          <a:xfrm>
            <a:off x="572258" y="1889263"/>
            <a:ext cx="7318851" cy="3219608"/>
          </a:xfrm>
        </p:spPr>
        <p:txBody>
          <a:bodyPr>
            <a:noAutofit/>
          </a:bodyPr>
          <a:lstStyle/>
          <a:p>
            <a:pPr marL="162000">
              <a:lnSpc>
                <a:spcPct val="150000"/>
              </a:lnSpc>
              <a:spcBef>
                <a:spcPts val="0"/>
              </a:spcBef>
            </a:pPr>
            <a:r>
              <a:rPr lang="zh-CN" altLang="en-US" b="1" dirty="0">
                <a:solidFill>
                  <a:srgbClr val="1353A2"/>
                </a:solidFill>
                <a:latin typeface="微软雅黑" pitchFamily="34" charset="-122"/>
                <a:ea typeface="微软雅黑" pitchFamily="34" charset="-122"/>
                <a:cs typeface="+mj-cs"/>
              </a:rPr>
              <a:t>硬链接和软链接的比较</a:t>
            </a:r>
          </a:p>
          <a:p>
            <a:pPr marL="162000">
              <a:lnSpc>
                <a:spcPct val="150000"/>
              </a:lnSpc>
              <a:spcBef>
                <a:spcPts val="0"/>
              </a:spcBef>
              <a:buFont typeface="Wingdings" panose="05000000000000000000" pitchFamily="2" charset="2"/>
              <a:buChar char="o"/>
            </a:pPr>
            <a:r>
              <a:rPr lang="zh-CN" altLang="en-US" b="1" dirty="0"/>
              <a:t>硬链接</a:t>
            </a:r>
          </a:p>
          <a:p>
            <a:pPr marL="162000">
              <a:lnSpc>
                <a:spcPct val="150000"/>
              </a:lnSpc>
              <a:spcBef>
                <a:spcPts val="0"/>
              </a:spcBef>
            </a:pPr>
            <a:r>
              <a:rPr lang="zh-CN" altLang="en-US" b="1" dirty="0"/>
              <a:t>    链接文件和被链接文件必须位于同一个文件系统内</a:t>
            </a:r>
          </a:p>
          <a:p>
            <a:pPr marL="162000">
              <a:lnSpc>
                <a:spcPct val="150000"/>
              </a:lnSpc>
              <a:spcBef>
                <a:spcPts val="0"/>
              </a:spcBef>
            </a:pPr>
            <a:r>
              <a:rPr lang="zh-CN" altLang="en-US" b="1" dirty="0"/>
              <a:t>    不能创建对目录的硬链接</a:t>
            </a:r>
          </a:p>
          <a:p>
            <a:pPr marL="162000">
              <a:lnSpc>
                <a:spcPct val="150000"/>
              </a:lnSpc>
              <a:spcBef>
                <a:spcPts val="0"/>
              </a:spcBef>
              <a:buFont typeface="Wingdings" panose="05000000000000000000" pitchFamily="2" charset="2"/>
              <a:buChar char="o"/>
            </a:pPr>
            <a:r>
              <a:rPr lang="zh-CN" altLang="en-US" b="1" dirty="0"/>
              <a:t>软链接</a:t>
            </a:r>
          </a:p>
          <a:p>
            <a:pPr marL="162000">
              <a:lnSpc>
                <a:spcPct val="150000"/>
              </a:lnSpc>
              <a:spcBef>
                <a:spcPts val="0"/>
              </a:spcBef>
            </a:pPr>
            <a:r>
              <a:rPr lang="zh-CN" altLang="en-US" b="1" dirty="0"/>
              <a:t>    链接文件和被链接文件可以位于不同文件系统</a:t>
            </a:r>
          </a:p>
          <a:p>
            <a:pPr marL="162000">
              <a:lnSpc>
                <a:spcPct val="150000"/>
              </a:lnSpc>
              <a:spcBef>
                <a:spcPts val="0"/>
              </a:spcBef>
            </a:pPr>
            <a:r>
              <a:rPr lang="zh-CN" altLang="en-US" b="1" dirty="0"/>
              <a:t>   可以创建对目录的软链接</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FFE3989C-25C4-4B8B-A113-892837E1E2F9}"/>
              </a:ext>
            </a:extLst>
          </p:cNvPr>
          <p:cNvSpPr>
            <a:spLocks noGrp="1" noChangeArrowheads="1"/>
          </p:cNvSpPr>
          <p:nvPr>
            <p:ph type="title"/>
          </p:nvPr>
        </p:nvSpPr>
        <p:spPr>
          <a:xfrm>
            <a:off x="1485900" y="1063229"/>
            <a:ext cx="6172200" cy="732234"/>
          </a:xfrm>
        </p:spPr>
        <p:txBody>
          <a:bodyPr/>
          <a:lstStyle/>
          <a:p>
            <a:pPr eaLnBrk="1" hangingPunct="1"/>
            <a:r>
              <a:rPr lang="en-US" altLang="zh-CN" b="1">
                <a:solidFill>
                  <a:srgbClr val="FF0000"/>
                </a:solidFill>
              </a:rPr>
              <a:t>ln </a:t>
            </a:r>
            <a:r>
              <a:rPr lang="zh-CN" altLang="en-US" b="1">
                <a:solidFill>
                  <a:srgbClr val="FF0000"/>
                </a:solidFill>
              </a:rPr>
              <a:t>命令</a:t>
            </a:r>
          </a:p>
        </p:txBody>
      </p:sp>
      <p:sp>
        <p:nvSpPr>
          <p:cNvPr id="58371" name="Rectangle 3">
            <a:extLst>
              <a:ext uri="{FF2B5EF4-FFF2-40B4-BE49-F238E27FC236}">
                <a16:creationId xmlns:a16="http://schemas.microsoft.com/office/drawing/2014/main" id="{A8A7759F-62BE-400C-B9B0-BAC84B6AFA0C}"/>
              </a:ext>
            </a:extLst>
          </p:cNvPr>
          <p:cNvSpPr>
            <a:spLocks noGrp="1" noChangeArrowheads="1"/>
          </p:cNvSpPr>
          <p:nvPr>
            <p:ph type="body" idx="1"/>
          </p:nvPr>
        </p:nvSpPr>
        <p:spPr>
          <a:xfrm>
            <a:off x="1203724" y="2078831"/>
            <a:ext cx="6716315" cy="3086100"/>
          </a:xfrm>
        </p:spPr>
        <p:txBody>
          <a:bodyPr>
            <a:normAutofit lnSpcReduction="10000"/>
          </a:bodyPr>
          <a:lstStyle/>
          <a:p>
            <a:pPr eaLnBrk="1" hangingPunct="1">
              <a:buFont typeface="Wingdings" panose="05000000000000000000" pitchFamily="2" charset="2"/>
              <a:buChar char="l"/>
            </a:pPr>
            <a:r>
              <a:rPr lang="zh-CN" altLang="en-US" b="1" dirty="0"/>
              <a:t>创建硬链接</a:t>
            </a:r>
          </a:p>
          <a:p>
            <a:pPr eaLnBrk="1" hangingPunct="1">
              <a:buFontTx/>
              <a:buNone/>
            </a:pPr>
            <a:r>
              <a:rPr lang="zh-CN" altLang="en-US" b="1" dirty="0"/>
              <a:t>      </a:t>
            </a:r>
            <a:r>
              <a:rPr lang="en-US" altLang="zh-CN" b="1" dirty="0" err="1"/>
              <a:t>ln</a:t>
            </a:r>
            <a:r>
              <a:rPr lang="en-US" altLang="zh-CN" b="1" dirty="0"/>
              <a:t> &lt;</a:t>
            </a:r>
            <a:r>
              <a:rPr lang="zh-CN" altLang="en-US" b="1" dirty="0"/>
              <a:t>被链接文件</a:t>
            </a:r>
            <a:r>
              <a:rPr lang="en-US" altLang="zh-CN" b="1" dirty="0"/>
              <a:t>&gt; &lt;</a:t>
            </a:r>
            <a:r>
              <a:rPr lang="zh-CN" altLang="en-US" b="1" dirty="0"/>
              <a:t>链接文件名</a:t>
            </a:r>
            <a:r>
              <a:rPr lang="en-US" altLang="zh-CN" b="1" dirty="0"/>
              <a:t>&gt;</a:t>
            </a:r>
          </a:p>
          <a:p>
            <a:pPr eaLnBrk="1" hangingPunct="1">
              <a:buFont typeface="Wingdings" panose="05000000000000000000" pitchFamily="2" charset="2"/>
              <a:buChar char="l"/>
            </a:pPr>
            <a:r>
              <a:rPr lang="zh-CN" altLang="en-US" b="1" dirty="0"/>
              <a:t>创建软链接</a:t>
            </a:r>
          </a:p>
          <a:p>
            <a:pPr eaLnBrk="1" hangingPunct="1">
              <a:buFontTx/>
              <a:buNone/>
            </a:pPr>
            <a:r>
              <a:rPr lang="zh-CN" altLang="en-US" b="1" dirty="0"/>
              <a:t>      </a:t>
            </a:r>
            <a:r>
              <a:rPr lang="en-US" altLang="zh-CN" b="1" dirty="0" err="1"/>
              <a:t>ln</a:t>
            </a:r>
            <a:r>
              <a:rPr lang="en-US" altLang="zh-CN" b="1" dirty="0"/>
              <a:t> -s &lt;</a:t>
            </a:r>
            <a:r>
              <a:rPr lang="zh-CN" altLang="en-US" b="1" dirty="0"/>
              <a:t>被链接文件</a:t>
            </a:r>
            <a:r>
              <a:rPr lang="en-US" altLang="zh-CN" b="1" dirty="0"/>
              <a:t>&gt; &lt;</a:t>
            </a:r>
            <a:r>
              <a:rPr lang="zh-CN" altLang="en-US" b="1" dirty="0"/>
              <a:t>链接文件名</a:t>
            </a:r>
            <a:r>
              <a:rPr lang="en-US" altLang="zh-CN" b="1" dirty="0"/>
              <a:t>&gt;</a:t>
            </a:r>
          </a:p>
          <a:p>
            <a:pPr eaLnBrk="1" hangingPunct="1">
              <a:buFont typeface="Wingdings" panose="05000000000000000000" pitchFamily="2" charset="2"/>
              <a:buChar char="l"/>
            </a:pPr>
            <a:r>
              <a:rPr lang="zh-CN" altLang="en-US" b="1" dirty="0"/>
              <a:t>使用方法</a:t>
            </a:r>
          </a:p>
          <a:p>
            <a:pPr eaLnBrk="1" hangingPunct="1">
              <a:buFont typeface="Wingdings" panose="05000000000000000000" pitchFamily="2" charset="2"/>
              <a:buChar char="o"/>
            </a:pPr>
            <a:r>
              <a:rPr lang="zh-CN" altLang="en-US" b="1" dirty="0"/>
              <a:t>对目标文件创建硬链接</a:t>
            </a:r>
            <a:r>
              <a:rPr lang="en-US" altLang="zh-CN" b="1" dirty="0"/>
              <a:t>:$ </a:t>
            </a:r>
            <a:r>
              <a:rPr lang="en-US" altLang="zh-CN" b="1" dirty="0" err="1"/>
              <a:t>ln</a:t>
            </a:r>
            <a:r>
              <a:rPr lang="en-US" altLang="zh-CN" b="1" dirty="0"/>
              <a:t> </a:t>
            </a:r>
            <a:r>
              <a:rPr lang="en-US" altLang="zh-CN" b="1" dirty="0" err="1"/>
              <a:t>somefile</a:t>
            </a:r>
            <a:r>
              <a:rPr lang="en-US" altLang="zh-CN" b="1" dirty="0"/>
              <a:t> </a:t>
            </a:r>
            <a:r>
              <a:rPr lang="en-US" altLang="zh-CN" b="1" dirty="0" err="1"/>
              <a:t>hardlinkfile</a:t>
            </a:r>
            <a:endParaRPr lang="en-US" altLang="zh-CN" b="1" dirty="0"/>
          </a:p>
          <a:p>
            <a:pPr eaLnBrk="1" hangingPunct="1">
              <a:buFont typeface="Wingdings" panose="05000000000000000000" pitchFamily="2" charset="2"/>
              <a:buChar char="o"/>
            </a:pPr>
            <a:r>
              <a:rPr lang="zh-CN" altLang="en-US" b="1" dirty="0"/>
              <a:t>对目标文件创建软链接</a:t>
            </a:r>
            <a:r>
              <a:rPr lang="en-US" altLang="zh-CN" b="1" dirty="0"/>
              <a:t>:$ </a:t>
            </a:r>
            <a:r>
              <a:rPr lang="en-US" altLang="zh-CN" b="1" dirty="0" err="1"/>
              <a:t>ln</a:t>
            </a:r>
            <a:r>
              <a:rPr lang="en-US" altLang="zh-CN" b="1" dirty="0"/>
              <a:t> -s </a:t>
            </a:r>
            <a:r>
              <a:rPr lang="en-US" altLang="zh-CN" b="1" dirty="0" err="1"/>
              <a:t>somefile</a:t>
            </a:r>
            <a:r>
              <a:rPr lang="en-US" altLang="zh-CN" b="1" dirty="0"/>
              <a:t> </a:t>
            </a:r>
            <a:r>
              <a:rPr lang="en-US" altLang="zh-CN" b="1" dirty="0" err="1"/>
              <a:t>softlinkfile</a:t>
            </a:r>
            <a:endParaRPr lang="en-US" altLang="zh-CN" b="1" dirty="0"/>
          </a:p>
          <a:p>
            <a:pPr eaLnBrk="1" hangingPunct="1">
              <a:buFont typeface="Wingdings" panose="05000000000000000000" pitchFamily="2" charset="2"/>
              <a:buChar char="o"/>
            </a:pPr>
            <a:r>
              <a:rPr lang="zh-CN" altLang="en-US" b="1" dirty="0"/>
              <a:t>对目标目录创建软链接</a:t>
            </a:r>
            <a:r>
              <a:rPr lang="en-US" altLang="zh-CN" b="1" dirty="0"/>
              <a:t>:$ </a:t>
            </a:r>
            <a:r>
              <a:rPr lang="en-US" altLang="zh-CN" b="1" dirty="0" err="1"/>
              <a:t>ln</a:t>
            </a:r>
            <a:r>
              <a:rPr lang="en-US" altLang="zh-CN" b="1" dirty="0"/>
              <a:t> -s </a:t>
            </a:r>
            <a:r>
              <a:rPr lang="en-US" altLang="zh-CN" b="1" dirty="0" err="1"/>
              <a:t>somedir</a:t>
            </a:r>
            <a:r>
              <a:rPr lang="en-US" altLang="zh-CN" b="1" dirty="0"/>
              <a:t> </a:t>
            </a:r>
            <a:r>
              <a:rPr lang="en-US" altLang="zh-CN" b="1" dirty="0" err="1"/>
              <a:t>softlinkfile</a:t>
            </a:r>
            <a:endParaRPr lang="en-US" altLang="zh-CN" b="1"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26128726-DB10-4F59-A945-54C1D3A491BC}"/>
              </a:ext>
            </a:extLst>
          </p:cNvPr>
          <p:cNvSpPr>
            <a:spLocks noGrp="1" noChangeArrowheads="1"/>
          </p:cNvSpPr>
          <p:nvPr>
            <p:ph type="title"/>
          </p:nvPr>
        </p:nvSpPr>
        <p:spPr>
          <a:xfrm>
            <a:off x="1485900" y="1063230"/>
            <a:ext cx="6172200" cy="688181"/>
          </a:xfrm>
        </p:spPr>
        <p:txBody>
          <a:bodyPr/>
          <a:lstStyle/>
          <a:p>
            <a:pPr eaLnBrk="1" hangingPunct="1"/>
            <a:r>
              <a:rPr lang="zh-CN" altLang="en-US" b="1">
                <a:solidFill>
                  <a:srgbClr val="FF0000"/>
                </a:solidFill>
              </a:rPr>
              <a:t>硬链接的使用</a:t>
            </a:r>
          </a:p>
        </p:txBody>
      </p:sp>
      <p:sp>
        <p:nvSpPr>
          <p:cNvPr id="59395" name="Rectangle 3">
            <a:extLst>
              <a:ext uri="{FF2B5EF4-FFF2-40B4-BE49-F238E27FC236}">
                <a16:creationId xmlns:a16="http://schemas.microsoft.com/office/drawing/2014/main" id="{0F6299DA-9194-4A4F-8236-CB07C076280A}"/>
              </a:ext>
            </a:extLst>
          </p:cNvPr>
          <p:cNvSpPr>
            <a:spLocks noGrp="1" noChangeArrowheads="1"/>
          </p:cNvSpPr>
          <p:nvPr>
            <p:ph type="body" idx="1"/>
          </p:nvPr>
        </p:nvSpPr>
        <p:spPr>
          <a:xfrm>
            <a:off x="490537" y="1750085"/>
            <a:ext cx="8043863" cy="3855378"/>
          </a:xfrm>
        </p:spPr>
        <p:txBody>
          <a:bodyPr>
            <a:normAutofit lnSpcReduction="10000"/>
          </a:bodyPr>
          <a:lstStyle/>
          <a:p>
            <a:pPr algn="just" eaLnBrk="1" hangingPunct="1">
              <a:lnSpc>
                <a:spcPct val="110000"/>
              </a:lnSpc>
            </a:pPr>
            <a:r>
              <a:rPr lang="zh-CN" altLang="en-US" sz="1800" b="1" dirty="0">
                <a:latin typeface="Times New Roman" panose="02020603050405020304" pitchFamily="18" charset="0"/>
              </a:rPr>
              <a:t>两个文件名指向的是硬盘上的同一个存储空间，对两个文件中的任何一个的内容进行修改都会影响到另一个文件，这种链接关系称为硬链接。首先查看一下目录中的文件情况：</a:t>
            </a:r>
          </a:p>
          <a:p>
            <a:pPr marL="0" indent="0" algn="just">
              <a:lnSpc>
                <a:spcPct val="100000"/>
              </a:lnSpc>
              <a:buNone/>
            </a:pPr>
            <a:r>
              <a:rPr lang="en-US" altLang="zh-CN" sz="1500" b="1" dirty="0">
                <a:solidFill>
                  <a:srgbClr val="0000FF"/>
                </a:solidFill>
                <a:latin typeface="宋体" panose="02010600030101010101" pitchFamily="2" charset="-122"/>
              </a:rPr>
              <a:t>ls -1</a:t>
            </a:r>
          </a:p>
          <a:p>
            <a:pPr algn="just" eaLnBrk="1" hangingPunct="1">
              <a:lnSpc>
                <a:spcPct val="90000"/>
              </a:lnSpc>
              <a:buFontTx/>
              <a:buNone/>
            </a:pPr>
            <a:r>
              <a:rPr lang="en-US" altLang="zh-CN" sz="1500" b="1" dirty="0">
                <a:latin typeface="Times New Roman" panose="02020603050405020304" pitchFamily="18" charset="0"/>
              </a:rPr>
              <a:t>   -</a:t>
            </a:r>
            <a:r>
              <a:rPr lang="en-US" altLang="zh-CN" sz="1500" b="1" dirty="0" err="1">
                <a:latin typeface="Times New Roman" panose="02020603050405020304" pitchFamily="18" charset="0"/>
              </a:rPr>
              <a:t>rwxr</a:t>
            </a:r>
            <a:r>
              <a:rPr lang="en-US" altLang="zh-CN" sz="1500" b="1" dirty="0">
                <a:latin typeface="Times New Roman" panose="02020603050405020304" pitchFamily="18" charset="0"/>
              </a:rPr>
              <a:t>-</a:t>
            </a:r>
            <a:r>
              <a:rPr lang="en-US" altLang="zh-CN" sz="1500" b="1" dirty="0" err="1">
                <a:latin typeface="Times New Roman" panose="02020603050405020304" pitchFamily="18" charset="0"/>
              </a:rPr>
              <a:t>xr</a:t>
            </a:r>
            <a:r>
              <a:rPr lang="en-US" altLang="zh-CN" sz="1500" b="1" dirty="0">
                <a:latin typeface="Times New Roman" panose="02020603050405020304" pitchFamily="18" charset="0"/>
              </a:rPr>
              <a:t>-x 1 Mike users 58 Jun 21 10:05 </a:t>
            </a:r>
            <a:r>
              <a:rPr lang="en-US" altLang="zh-CN" sz="1500" b="1" dirty="0" err="1">
                <a:latin typeface="Times New Roman" panose="02020603050405020304" pitchFamily="18" charset="0"/>
              </a:rPr>
              <a:t>filel</a:t>
            </a:r>
            <a:endParaRPr lang="en-US" altLang="zh-CN" sz="1500" b="1" dirty="0">
              <a:latin typeface="Times New Roman" panose="02020603050405020304" pitchFamily="18" charset="0"/>
            </a:endParaRPr>
          </a:p>
          <a:p>
            <a:pPr marL="0" indent="0" algn="just">
              <a:buNone/>
            </a:pPr>
            <a:r>
              <a:rPr lang="en-US" altLang="zh-CN" sz="1500" b="1" dirty="0">
                <a:solidFill>
                  <a:srgbClr val="0000FF"/>
                </a:solidFill>
                <a:latin typeface="宋体" panose="02010600030101010101" pitchFamily="2" charset="-122"/>
              </a:rPr>
              <a:t>cat  file1</a:t>
            </a:r>
          </a:p>
          <a:p>
            <a:pPr algn="just"/>
            <a:r>
              <a:rPr lang="zh-CN" altLang="en-US" sz="1800" b="1" dirty="0">
                <a:latin typeface="Times New Roman" panose="02020603050405020304" pitchFamily="18" charset="0"/>
              </a:rPr>
              <a:t>建立文件</a:t>
            </a:r>
            <a:r>
              <a:rPr lang="en-US" altLang="zh-CN" sz="1800" b="1" dirty="0">
                <a:latin typeface="Times New Roman" panose="02020603050405020304" pitchFamily="18" charset="0"/>
              </a:rPr>
              <a:t>file l</a:t>
            </a:r>
            <a:r>
              <a:rPr lang="zh-CN" altLang="en-US" sz="1800" b="1" dirty="0">
                <a:latin typeface="Times New Roman" panose="02020603050405020304" pitchFamily="18" charset="0"/>
              </a:rPr>
              <a:t>的硬链接文件</a:t>
            </a:r>
            <a:r>
              <a:rPr lang="en-US" altLang="zh-CN" sz="1800" b="1" dirty="0">
                <a:latin typeface="Times New Roman" panose="02020603050405020304" pitchFamily="18" charset="0"/>
              </a:rPr>
              <a:t>file2</a:t>
            </a:r>
            <a:r>
              <a:rPr lang="zh-CN" altLang="en-US" sz="1800" b="1" dirty="0">
                <a:latin typeface="Times New Roman" panose="02020603050405020304" pitchFamily="18" charset="0"/>
              </a:rPr>
              <a:t>：</a:t>
            </a:r>
            <a:endParaRPr lang="en-US" altLang="zh-CN" sz="1800" b="1" dirty="0">
              <a:latin typeface="Times New Roman" panose="02020603050405020304" pitchFamily="18" charset="0"/>
            </a:endParaRPr>
          </a:p>
          <a:p>
            <a:pPr marL="0" indent="0" algn="just">
              <a:lnSpc>
                <a:spcPct val="100000"/>
              </a:lnSpc>
              <a:buNone/>
            </a:pPr>
            <a:r>
              <a:rPr lang="en-US" altLang="zh-CN" sz="1500" b="1" dirty="0">
                <a:solidFill>
                  <a:srgbClr val="0000FF"/>
                </a:solidFill>
                <a:latin typeface="宋体" panose="02010600030101010101" pitchFamily="2" charset="-122"/>
              </a:rPr>
              <a:t>ln  </a:t>
            </a:r>
            <a:r>
              <a:rPr lang="en-US" altLang="zh-CN" sz="1500" b="1" dirty="0" err="1">
                <a:solidFill>
                  <a:srgbClr val="0000FF"/>
                </a:solidFill>
                <a:latin typeface="宋体" panose="02010600030101010101" pitchFamily="2" charset="-122"/>
              </a:rPr>
              <a:t>filel</a:t>
            </a:r>
            <a:r>
              <a:rPr lang="en-US" altLang="zh-CN" sz="1500" b="1" dirty="0">
                <a:solidFill>
                  <a:srgbClr val="0000FF"/>
                </a:solidFill>
                <a:latin typeface="宋体" panose="02010600030101010101" pitchFamily="2" charset="-122"/>
              </a:rPr>
              <a:t>  file2</a:t>
            </a:r>
          </a:p>
          <a:p>
            <a:pPr marL="0" indent="0" algn="just">
              <a:buNone/>
            </a:pPr>
            <a:r>
              <a:rPr lang="en-US" altLang="zh-CN" sz="1500" b="1" dirty="0">
                <a:solidFill>
                  <a:srgbClr val="0000FF"/>
                </a:solidFill>
                <a:latin typeface="宋体" panose="02010600030101010101" pitchFamily="2" charset="-122"/>
              </a:rPr>
              <a:t>cat file2</a:t>
            </a:r>
          </a:p>
          <a:p>
            <a:pPr algn="just" eaLnBrk="1" hangingPunct="1">
              <a:lnSpc>
                <a:spcPct val="90000"/>
              </a:lnSpc>
              <a:buFontTx/>
              <a:buNone/>
            </a:pPr>
            <a:r>
              <a:rPr lang="en-US" altLang="zh-CN" sz="1500" b="1" dirty="0">
                <a:latin typeface="宋体" panose="02010600030101010101" pitchFamily="2" charset="-122"/>
              </a:rPr>
              <a:t>   This is </a:t>
            </a:r>
            <a:r>
              <a:rPr lang="en-US" altLang="zh-CN" sz="1500" b="1" dirty="0" err="1">
                <a:latin typeface="宋体" panose="02010600030101010101" pitchFamily="2" charset="-122"/>
              </a:rPr>
              <a:t>filel</a:t>
            </a:r>
            <a:r>
              <a:rPr lang="zh-CN" altLang="en-US" sz="1500" b="1" dirty="0">
                <a:latin typeface="Times New Roman" panose="02020603050405020304" pitchFamily="18" charset="0"/>
              </a:rPr>
              <a:t>．</a:t>
            </a:r>
          </a:p>
          <a:p>
            <a:pPr marL="0" indent="0" algn="just">
              <a:buNone/>
            </a:pPr>
            <a:r>
              <a:rPr lang="en-US" altLang="zh-CN" sz="1500" b="1" dirty="0">
                <a:solidFill>
                  <a:srgbClr val="0000FF"/>
                </a:solidFill>
                <a:latin typeface="宋体" panose="02010600030101010101" pitchFamily="2" charset="-122"/>
              </a:rPr>
              <a:t>ls -l</a:t>
            </a:r>
          </a:p>
          <a:p>
            <a:pPr algn="just" eaLnBrk="1" hangingPunct="1">
              <a:lnSpc>
                <a:spcPct val="90000"/>
              </a:lnSpc>
              <a:buFontTx/>
              <a:buNone/>
            </a:pPr>
            <a:r>
              <a:rPr lang="en-US" altLang="zh-CN" sz="1500" b="1" dirty="0">
                <a:latin typeface="宋体" panose="02010600030101010101" pitchFamily="2" charset="-122"/>
              </a:rPr>
              <a:t>  -</a:t>
            </a:r>
            <a:r>
              <a:rPr lang="en-US" altLang="zh-CN" sz="1500" b="1" dirty="0" err="1">
                <a:latin typeface="宋体" panose="02010600030101010101" pitchFamily="2" charset="-122"/>
              </a:rPr>
              <a:t>rwxr</a:t>
            </a:r>
            <a:r>
              <a:rPr lang="en-US" altLang="zh-CN" sz="1500" b="1" dirty="0">
                <a:latin typeface="宋体" panose="02010600030101010101" pitchFamily="2" charset="-122"/>
              </a:rPr>
              <a:t>-</a:t>
            </a:r>
            <a:r>
              <a:rPr lang="en-US" altLang="zh-CN" sz="1500" b="1" dirty="0" err="1">
                <a:latin typeface="宋体" panose="02010600030101010101" pitchFamily="2" charset="-122"/>
              </a:rPr>
              <a:t>xr</a:t>
            </a:r>
            <a:r>
              <a:rPr lang="en-US" altLang="zh-CN" sz="1500" b="1" dirty="0">
                <a:latin typeface="宋体" panose="02010600030101010101" pitchFamily="2" charset="-122"/>
              </a:rPr>
              <a:t>-x </a:t>
            </a:r>
            <a:r>
              <a:rPr lang="en-US" altLang="zh-CN" sz="1500" b="1" dirty="0">
                <a:solidFill>
                  <a:srgbClr val="FF0000"/>
                </a:solidFill>
                <a:latin typeface="宋体" panose="02010600030101010101" pitchFamily="2" charset="-122"/>
              </a:rPr>
              <a:t>2</a:t>
            </a:r>
            <a:r>
              <a:rPr lang="en-US" altLang="zh-CN" sz="1500" b="1" dirty="0">
                <a:latin typeface="宋体" panose="02010600030101010101" pitchFamily="2" charset="-122"/>
              </a:rPr>
              <a:t> Mike users 58 Jun 21 10:05 </a:t>
            </a:r>
            <a:r>
              <a:rPr lang="en-US" altLang="zh-CN" sz="1500" b="1" dirty="0" err="1">
                <a:latin typeface="宋体" panose="02010600030101010101" pitchFamily="2" charset="-122"/>
              </a:rPr>
              <a:t>filel</a:t>
            </a:r>
            <a:endParaRPr lang="en-US" altLang="zh-CN" sz="1500" b="1" dirty="0">
              <a:latin typeface="宋体" panose="02010600030101010101" pitchFamily="2" charset="-122"/>
            </a:endParaRPr>
          </a:p>
          <a:p>
            <a:pPr algn="just" eaLnBrk="1" hangingPunct="1">
              <a:lnSpc>
                <a:spcPct val="90000"/>
              </a:lnSpc>
              <a:buFontTx/>
              <a:buNone/>
            </a:pPr>
            <a:r>
              <a:rPr lang="en-US" altLang="zh-CN" sz="1500" b="1" dirty="0">
                <a:latin typeface="宋体" panose="02010600030101010101" pitchFamily="2" charset="-122"/>
              </a:rPr>
              <a:t>  -</a:t>
            </a:r>
            <a:r>
              <a:rPr lang="en-US" altLang="zh-CN" sz="1500" b="1" dirty="0" err="1">
                <a:latin typeface="宋体" panose="02010600030101010101" pitchFamily="2" charset="-122"/>
              </a:rPr>
              <a:t>rwxf</a:t>
            </a:r>
            <a:r>
              <a:rPr lang="en-US" altLang="zh-CN" sz="1500" b="1" dirty="0">
                <a:latin typeface="宋体" panose="02010600030101010101" pitchFamily="2" charset="-122"/>
              </a:rPr>
              <a:t>-</a:t>
            </a:r>
            <a:r>
              <a:rPr lang="en-US" altLang="zh-CN" sz="1500" b="1" dirty="0" err="1">
                <a:latin typeface="宋体" panose="02010600030101010101" pitchFamily="2" charset="-122"/>
              </a:rPr>
              <a:t>xr</a:t>
            </a:r>
            <a:r>
              <a:rPr lang="en-US" altLang="zh-CN" sz="1500" b="1" dirty="0">
                <a:latin typeface="宋体" panose="02010600030101010101" pitchFamily="2" charset="-122"/>
              </a:rPr>
              <a:t>-x </a:t>
            </a:r>
            <a:r>
              <a:rPr lang="en-US" altLang="zh-CN" sz="1500" b="1" dirty="0">
                <a:solidFill>
                  <a:srgbClr val="FF0000"/>
                </a:solidFill>
                <a:latin typeface="宋体" panose="02010600030101010101" pitchFamily="2" charset="-122"/>
              </a:rPr>
              <a:t>2</a:t>
            </a:r>
            <a:r>
              <a:rPr lang="en-US" altLang="zh-CN" sz="1500" b="1" dirty="0">
                <a:latin typeface="宋体" panose="02010600030101010101" pitchFamily="2" charset="-122"/>
              </a:rPr>
              <a:t> Mike users 58 Jun 21 10:07 file2</a:t>
            </a:r>
            <a:endParaRPr lang="en-US" altLang="zh-CN" b="1"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D5A6513E-035D-40BB-91CA-F525251B331F}"/>
              </a:ext>
            </a:extLst>
          </p:cNvPr>
          <p:cNvSpPr>
            <a:spLocks noGrp="1" noChangeArrowheads="1"/>
          </p:cNvSpPr>
          <p:nvPr>
            <p:ph type="body" idx="1"/>
          </p:nvPr>
        </p:nvSpPr>
        <p:spPr>
          <a:xfrm>
            <a:off x="122535" y="1842418"/>
            <a:ext cx="8691113" cy="3115865"/>
          </a:xfrm>
        </p:spPr>
        <p:txBody>
          <a:bodyPr>
            <a:noAutofit/>
          </a:bodyPr>
          <a:lstStyle/>
          <a:p>
            <a:pPr algn="just" eaLnBrk="1" hangingPunct="1">
              <a:lnSpc>
                <a:spcPct val="150000"/>
              </a:lnSpc>
            </a:pPr>
            <a:r>
              <a:rPr lang="zh-CN" altLang="en-US" b="1" dirty="0">
                <a:latin typeface="Times New Roman" panose="02020603050405020304" pitchFamily="18" charset="0"/>
              </a:rPr>
              <a:t>可以看出，</a:t>
            </a:r>
            <a:r>
              <a:rPr lang="en-US" altLang="zh-CN" b="1" dirty="0"/>
              <a:t>file2</a:t>
            </a:r>
            <a:r>
              <a:rPr lang="zh-CN" altLang="en-US" b="1" dirty="0">
                <a:latin typeface="Times New Roman" panose="02020603050405020304" pitchFamily="18" charset="0"/>
              </a:rPr>
              <a:t>和</a:t>
            </a:r>
            <a:r>
              <a:rPr lang="en-US" altLang="zh-CN" b="1" dirty="0"/>
              <a:t>file1</a:t>
            </a:r>
            <a:r>
              <a:rPr lang="zh-CN" altLang="en-US" b="1" dirty="0">
                <a:latin typeface="Times New Roman" panose="02020603050405020304" pitchFamily="18" charset="0"/>
              </a:rPr>
              <a:t>的大小相同，内容相同。再看详细信息的第</a:t>
            </a:r>
            <a:r>
              <a:rPr lang="en-US" altLang="zh-CN" b="1" dirty="0"/>
              <a:t>2</a:t>
            </a:r>
            <a:r>
              <a:rPr lang="zh-CN" altLang="en-US" b="1" dirty="0">
                <a:latin typeface="Times New Roman" panose="02020603050405020304" pitchFamily="18" charset="0"/>
              </a:rPr>
              <a:t>列，原来</a:t>
            </a:r>
            <a:r>
              <a:rPr lang="en-US" altLang="zh-CN" b="1" dirty="0"/>
              <a:t>file1</a:t>
            </a:r>
            <a:r>
              <a:rPr lang="zh-CN" altLang="en-US" b="1" dirty="0">
                <a:latin typeface="Times New Roman" panose="02020603050405020304" pitchFamily="18" charset="0"/>
              </a:rPr>
              <a:t>的链接数是</a:t>
            </a:r>
            <a:r>
              <a:rPr lang="en-US" altLang="zh-CN" b="1" dirty="0"/>
              <a:t>1</a:t>
            </a:r>
            <a:r>
              <a:rPr lang="zh-CN" altLang="en-US" b="1" dirty="0">
                <a:latin typeface="Times New Roman" panose="02020603050405020304" pitchFamily="18" charset="0"/>
              </a:rPr>
              <a:t>，说明这一块硬盘存储空间只有</a:t>
            </a:r>
            <a:r>
              <a:rPr lang="en-US" altLang="zh-CN" b="1" dirty="0"/>
              <a:t>file1</a:t>
            </a:r>
            <a:r>
              <a:rPr lang="zh-CN" altLang="en-US" b="1" dirty="0">
                <a:latin typeface="Times New Roman" panose="02020603050405020304" pitchFamily="18" charset="0"/>
              </a:rPr>
              <a:t>一个文件指向它，而建立起</a:t>
            </a:r>
            <a:r>
              <a:rPr lang="en-US" altLang="zh-CN" b="1" dirty="0"/>
              <a:t>file1</a:t>
            </a:r>
            <a:r>
              <a:rPr lang="zh-CN" altLang="en-US" b="1" dirty="0">
                <a:latin typeface="Times New Roman" panose="02020603050405020304" pitchFamily="18" charset="0"/>
              </a:rPr>
              <a:t>和</a:t>
            </a:r>
            <a:r>
              <a:rPr lang="en-US" altLang="zh-CN" b="1" dirty="0"/>
              <a:t>file2</a:t>
            </a:r>
            <a:r>
              <a:rPr lang="zh-CN" altLang="en-US" b="1" dirty="0">
                <a:latin typeface="Times New Roman" panose="02020603050405020304" pitchFamily="18" charset="0"/>
              </a:rPr>
              <a:t>的硬链接关系之后，这块硬盘空间就有</a:t>
            </a:r>
            <a:r>
              <a:rPr lang="en-US" altLang="zh-CN" b="1" dirty="0"/>
              <a:t>file1</a:t>
            </a:r>
            <a:r>
              <a:rPr lang="zh-CN" altLang="en-US" b="1" dirty="0">
                <a:latin typeface="Times New Roman" panose="02020603050405020304" pitchFamily="18" charset="0"/>
              </a:rPr>
              <a:t>和</a:t>
            </a:r>
            <a:r>
              <a:rPr lang="en-US" altLang="zh-CN" b="1" dirty="0"/>
              <a:t>file2</a:t>
            </a:r>
            <a:r>
              <a:rPr lang="zh-CN" altLang="en-US" b="1" dirty="0">
                <a:latin typeface="Times New Roman" panose="02020603050405020304" pitchFamily="18" charset="0"/>
              </a:rPr>
              <a:t>两个文件同时指向它，所以</a:t>
            </a:r>
            <a:r>
              <a:rPr lang="en-US" altLang="zh-CN" b="1" dirty="0"/>
              <a:t>file1</a:t>
            </a:r>
            <a:r>
              <a:rPr lang="zh-CN" altLang="en-US" b="1" dirty="0">
                <a:latin typeface="Times New Roman" panose="02020603050405020304" pitchFamily="18" charset="0"/>
              </a:rPr>
              <a:t>和</a:t>
            </a:r>
            <a:r>
              <a:rPr lang="en-US" altLang="zh-CN" b="1" dirty="0"/>
              <a:t>file2</a:t>
            </a:r>
            <a:r>
              <a:rPr lang="zh-CN" altLang="en-US" b="1" dirty="0">
                <a:latin typeface="Times New Roman" panose="02020603050405020304" pitchFamily="18" charset="0"/>
              </a:rPr>
              <a:t>的链接数就都变为了</a:t>
            </a:r>
            <a:r>
              <a:rPr lang="en-US" altLang="zh-CN" b="1" dirty="0"/>
              <a:t>2.</a:t>
            </a:r>
          </a:p>
          <a:p>
            <a:pPr algn="just" eaLnBrk="1" hangingPunct="1">
              <a:lnSpc>
                <a:spcPct val="150000"/>
              </a:lnSpc>
            </a:pPr>
            <a:r>
              <a:rPr lang="zh-CN" altLang="en-US" b="1" dirty="0">
                <a:latin typeface="Times New Roman" panose="02020603050405020304" pitchFamily="18" charset="0"/>
              </a:rPr>
              <a:t>因为两个文件指向一块硬盘空间，所以如果现在修改</a:t>
            </a:r>
            <a:r>
              <a:rPr lang="en-US" altLang="zh-CN" b="1" dirty="0"/>
              <a:t>file2</a:t>
            </a:r>
            <a:r>
              <a:rPr lang="zh-CN" altLang="en-US" b="1" dirty="0">
                <a:latin typeface="Times New Roman" panose="02020603050405020304" pitchFamily="18" charset="0"/>
              </a:rPr>
              <a:t>的内容为</a:t>
            </a:r>
            <a:r>
              <a:rPr lang="zh-CN" altLang="en-US" b="1" dirty="0"/>
              <a:t>“</a:t>
            </a:r>
            <a:r>
              <a:rPr lang="en-US" altLang="zh-CN" b="1" dirty="0"/>
              <a:t>This is file2.”</a:t>
            </a:r>
            <a:r>
              <a:rPr lang="zh-CN" altLang="en-US" b="1" dirty="0">
                <a:latin typeface="Times New Roman" panose="02020603050405020304" pitchFamily="18" charset="0"/>
              </a:rPr>
              <a:t>，再查看</a:t>
            </a:r>
            <a:r>
              <a:rPr lang="en-US" altLang="zh-CN" b="1" dirty="0"/>
              <a:t>file 1</a:t>
            </a:r>
            <a:r>
              <a:rPr lang="zh-CN" altLang="en-US" b="1" dirty="0">
                <a:latin typeface="Times New Roman" panose="02020603050405020304" pitchFamily="18" charset="0"/>
              </a:rPr>
              <a:t>的内容，就会有：</a:t>
            </a:r>
            <a:r>
              <a:rPr lang="en-US" altLang="zh-CN" b="1" dirty="0">
                <a:solidFill>
                  <a:srgbClr val="0000FF"/>
                </a:solidFill>
                <a:latin typeface="宋体" panose="02010600030101010101" pitchFamily="2" charset="-122"/>
              </a:rPr>
              <a:t>cat file1</a:t>
            </a:r>
          </a:p>
          <a:p>
            <a:pPr algn="just" eaLnBrk="1" hangingPunct="1">
              <a:lnSpc>
                <a:spcPct val="150000"/>
              </a:lnSpc>
              <a:buFontTx/>
              <a:buNone/>
            </a:pPr>
            <a:r>
              <a:rPr lang="en-US" altLang="zh-CN" b="1" dirty="0">
                <a:latin typeface="Times New Roman" panose="02020603050405020304" pitchFamily="18" charset="0"/>
              </a:rPr>
              <a:t>                  This is file2</a:t>
            </a:r>
            <a:endParaRPr lang="en-US" altLang="zh-CN" b="1" dirty="0"/>
          </a:p>
        </p:txBody>
      </p:sp>
      <p:sp>
        <p:nvSpPr>
          <p:cNvPr id="60419" name="Rectangle 3">
            <a:extLst>
              <a:ext uri="{FF2B5EF4-FFF2-40B4-BE49-F238E27FC236}">
                <a16:creationId xmlns:a16="http://schemas.microsoft.com/office/drawing/2014/main" id="{6F4C6DF1-CADF-4C4A-8737-820EB4222575}"/>
              </a:ext>
            </a:extLst>
          </p:cNvPr>
          <p:cNvSpPr>
            <a:spLocks noChangeArrowheads="1"/>
          </p:cNvSpPr>
          <p:nvPr/>
        </p:nvSpPr>
        <p:spPr bwMode="auto">
          <a:xfrm>
            <a:off x="1381991" y="1017314"/>
            <a:ext cx="6172200" cy="82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ct val="0"/>
              </a:spcBef>
              <a:spcAft>
                <a:spcPts val="0"/>
              </a:spcAft>
              <a:buNone/>
            </a:pPr>
            <a:r>
              <a:rPr lang="zh-CN" altLang="en-US" sz="3300" dirty="0">
                <a:solidFill>
                  <a:srgbClr val="FF0000"/>
                </a:solidFill>
              </a:rPr>
              <a:t>硬链接的使用</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3454F444-CDAE-4249-8C0B-316FDED532D9}"/>
              </a:ext>
            </a:extLst>
          </p:cNvPr>
          <p:cNvSpPr>
            <a:spLocks noGrp="1" noChangeArrowheads="1"/>
          </p:cNvSpPr>
          <p:nvPr>
            <p:ph type="body" idx="1"/>
          </p:nvPr>
        </p:nvSpPr>
        <p:spPr>
          <a:xfrm>
            <a:off x="737559" y="1895858"/>
            <a:ext cx="7388524" cy="3086100"/>
          </a:xfrm>
        </p:spPr>
        <p:txBody>
          <a:bodyPr>
            <a:noAutofit/>
          </a:bodyPr>
          <a:lstStyle/>
          <a:p>
            <a:pPr algn="just" eaLnBrk="1" hangingPunct="1">
              <a:lnSpc>
                <a:spcPct val="90000"/>
              </a:lnSpc>
            </a:pPr>
            <a:r>
              <a:rPr lang="zh-CN" altLang="en-US" b="1" dirty="0">
                <a:latin typeface="Times New Roman" panose="02020603050405020304" pitchFamily="18" charset="0"/>
              </a:rPr>
              <a:t>如果删除其中的一个文件（不管是哪一个），就是删除了该文件和硬盘空间的指向关系，该硬盘空间不会释放，另外一个文件的内容也不会发生改变，但是目录详细信息中的链接数会减少。</a:t>
            </a:r>
            <a:endParaRPr lang="zh-CN" altLang="en-US" b="1" dirty="0"/>
          </a:p>
          <a:p>
            <a:pPr marL="0" indent="0" algn="just">
              <a:buNone/>
            </a:pPr>
            <a:r>
              <a:rPr lang="en-US" altLang="zh-CN" b="1" dirty="0">
                <a:solidFill>
                  <a:srgbClr val="0000FF"/>
                </a:solidFill>
              </a:rPr>
              <a:t>rm -f file1</a:t>
            </a:r>
          </a:p>
          <a:p>
            <a:pPr marL="0" indent="0" algn="just">
              <a:buNone/>
            </a:pPr>
            <a:r>
              <a:rPr lang="en-US" altLang="zh-CN" b="1" dirty="0">
                <a:solidFill>
                  <a:srgbClr val="0000FF"/>
                </a:solidFill>
              </a:rPr>
              <a:t>ls -l</a:t>
            </a:r>
          </a:p>
          <a:p>
            <a:pPr algn="just" eaLnBrk="1" hangingPunct="1">
              <a:lnSpc>
                <a:spcPct val="90000"/>
              </a:lnSpc>
              <a:buFontTx/>
              <a:buNone/>
            </a:pPr>
            <a:r>
              <a:rPr lang="en-US" altLang="zh-CN" b="1" dirty="0"/>
              <a:t>     </a:t>
            </a:r>
            <a:r>
              <a:rPr lang="en-US" altLang="zh-CN" b="1" dirty="0" err="1"/>
              <a:t>rwxr</a:t>
            </a:r>
            <a:r>
              <a:rPr lang="en-US" altLang="zh-CN" b="1" dirty="0"/>
              <a:t>-</a:t>
            </a:r>
            <a:r>
              <a:rPr lang="en-US" altLang="zh-CN" b="1" dirty="0" err="1"/>
              <a:t>xr</a:t>
            </a:r>
            <a:r>
              <a:rPr lang="en-US" altLang="zh-CN" b="1" dirty="0"/>
              <a:t>-x </a:t>
            </a:r>
            <a:r>
              <a:rPr lang="en-US" altLang="zh-CN" b="1" dirty="0">
                <a:latin typeface="Times New Roman" panose="02020603050405020304" pitchFamily="18" charset="0"/>
              </a:rPr>
              <a:t>1 </a:t>
            </a:r>
            <a:r>
              <a:rPr lang="en-US" altLang="zh-CN" b="1" dirty="0"/>
              <a:t>Mike users 58 Jun 21 10:07 file2</a:t>
            </a:r>
          </a:p>
          <a:p>
            <a:pPr marL="0" indent="0" algn="just">
              <a:buNone/>
            </a:pPr>
            <a:r>
              <a:rPr lang="en-US" altLang="zh-CN" b="1" dirty="0">
                <a:solidFill>
                  <a:srgbClr val="0000FF"/>
                </a:solidFill>
              </a:rPr>
              <a:t>cat file2</a:t>
            </a:r>
          </a:p>
          <a:p>
            <a:pPr algn="just" eaLnBrk="1" hangingPunct="1">
              <a:lnSpc>
                <a:spcPct val="90000"/>
              </a:lnSpc>
              <a:buFontTx/>
              <a:buNone/>
            </a:pPr>
            <a:r>
              <a:rPr lang="en-US" altLang="zh-CN" b="1" dirty="0"/>
              <a:t>       This is file2.</a:t>
            </a:r>
          </a:p>
        </p:txBody>
      </p:sp>
      <p:sp>
        <p:nvSpPr>
          <p:cNvPr id="61443" name="Rectangle 3">
            <a:extLst>
              <a:ext uri="{FF2B5EF4-FFF2-40B4-BE49-F238E27FC236}">
                <a16:creationId xmlns:a16="http://schemas.microsoft.com/office/drawing/2014/main" id="{6D91857C-2685-4BB3-907C-244244A0B3EE}"/>
              </a:ext>
            </a:extLst>
          </p:cNvPr>
          <p:cNvSpPr>
            <a:spLocks noChangeArrowheads="1"/>
          </p:cNvSpPr>
          <p:nvPr/>
        </p:nvSpPr>
        <p:spPr bwMode="auto">
          <a:xfrm>
            <a:off x="1551385" y="921543"/>
            <a:ext cx="6172200" cy="82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ct val="0"/>
              </a:spcBef>
              <a:spcAft>
                <a:spcPts val="0"/>
              </a:spcAft>
              <a:buNone/>
            </a:pPr>
            <a:r>
              <a:rPr lang="zh-CN" altLang="en-US" sz="3300" dirty="0">
                <a:solidFill>
                  <a:srgbClr val="FF0000"/>
                </a:solidFill>
              </a:rPr>
              <a:t>硬链接的使用</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12CD5049-E75B-4D88-8552-C6EB2B004330}"/>
              </a:ext>
            </a:extLst>
          </p:cNvPr>
          <p:cNvSpPr>
            <a:spLocks noGrp="1" noChangeArrowheads="1"/>
          </p:cNvSpPr>
          <p:nvPr>
            <p:ph type="body" idx="1"/>
          </p:nvPr>
        </p:nvSpPr>
        <p:spPr>
          <a:xfrm>
            <a:off x="338138" y="1885950"/>
            <a:ext cx="8181975" cy="3810000"/>
          </a:xfrm>
        </p:spPr>
        <p:txBody>
          <a:bodyPr>
            <a:normAutofit fontScale="47500" lnSpcReduction="20000"/>
          </a:bodyPr>
          <a:lstStyle/>
          <a:p>
            <a:pPr algn="just" eaLnBrk="1" hangingPunct="1">
              <a:lnSpc>
                <a:spcPct val="170000"/>
              </a:lnSpc>
            </a:pPr>
            <a:r>
              <a:rPr lang="zh-CN" altLang="en-US" sz="3375" b="1" dirty="0">
                <a:latin typeface="Times New Roman" panose="02020603050405020304" pitchFamily="18" charset="0"/>
              </a:rPr>
              <a:t>符号链接（也称软链接），是指将一个文件指向另外一个文件的文件名。这种符号链接的关系由</a:t>
            </a:r>
            <a:r>
              <a:rPr lang="en-US" altLang="zh-CN" sz="3375" b="1" dirty="0"/>
              <a:t>In -s</a:t>
            </a:r>
            <a:r>
              <a:rPr lang="zh-CN" altLang="en-US" sz="3375" b="1" dirty="0">
                <a:latin typeface="Times New Roman" panose="02020603050405020304" pitchFamily="18" charset="0"/>
              </a:rPr>
              <a:t>命令行来建立。首先查看一下目录中的文件信息：</a:t>
            </a:r>
            <a:endParaRPr lang="zh-CN" altLang="en-US" sz="3375" b="1" dirty="0"/>
          </a:p>
          <a:p>
            <a:pPr marL="0" indent="0" algn="just">
              <a:lnSpc>
                <a:spcPct val="120000"/>
              </a:lnSpc>
              <a:buNone/>
            </a:pPr>
            <a:r>
              <a:rPr lang="en-US" altLang="zh-CN" sz="3375" b="1" dirty="0">
                <a:solidFill>
                  <a:srgbClr val="0000FF"/>
                </a:solidFill>
              </a:rPr>
              <a:t>ls -l</a:t>
            </a:r>
          </a:p>
          <a:p>
            <a:pPr eaLnBrk="1" hangingPunct="1">
              <a:lnSpc>
                <a:spcPct val="120000"/>
              </a:lnSpc>
              <a:buFontTx/>
              <a:buNone/>
            </a:pPr>
            <a:r>
              <a:rPr lang="en-US" altLang="zh-CN" sz="3375" b="1" dirty="0"/>
              <a:t>    -</a:t>
            </a:r>
            <a:r>
              <a:rPr lang="en-US" altLang="zh-CN" sz="3375" b="1" dirty="0" err="1"/>
              <a:t>rwxrxr</a:t>
            </a:r>
            <a:r>
              <a:rPr lang="en-US" altLang="zh-CN" sz="3375" b="1" dirty="0"/>
              <a:t>-x 1 Mike users 58 Jun 21 10:05 file1</a:t>
            </a:r>
          </a:p>
          <a:p>
            <a:pPr marL="0" indent="0" algn="just">
              <a:lnSpc>
                <a:spcPct val="120000"/>
              </a:lnSpc>
              <a:buNone/>
            </a:pPr>
            <a:r>
              <a:rPr lang="en-US" altLang="zh-CN" sz="3375" b="1" dirty="0">
                <a:solidFill>
                  <a:srgbClr val="0000FF"/>
                </a:solidFill>
                <a:latin typeface="Times New Roman" panose="02020603050405020304" pitchFamily="18" charset="0"/>
              </a:rPr>
              <a:t>cat file 1</a:t>
            </a:r>
          </a:p>
          <a:p>
            <a:pPr algn="just" eaLnBrk="1" hangingPunct="1">
              <a:lnSpc>
                <a:spcPct val="120000"/>
              </a:lnSpc>
              <a:buFontTx/>
              <a:buNone/>
            </a:pPr>
            <a:r>
              <a:rPr lang="en-US" altLang="zh-CN" sz="3375" b="1" dirty="0">
                <a:latin typeface="Times New Roman" panose="02020603050405020304" pitchFamily="18" charset="0"/>
              </a:rPr>
              <a:t>    This is file l</a:t>
            </a:r>
            <a:r>
              <a:rPr lang="zh-CN" altLang="en-US" sz="3375" b="1" dirty="0">
                <a:latin typeface="Times New Roman" panose="02020603050405020304" pitchFamily="18" charset="0"/>
              </a:rPr>
              <a:t>．</a:t>
            </a:r>
          </a:p>
          <a:p>
            <a:pPr eaLnBrk="1" hangingPunct="1">
              <a:lnSpc>
                <a:spcPct val="120000"/>
              </a:lnSpc>
            </a:pPr>
            <a:r>
              <a:rPr lang="zh-CN" altLang="en-US" sz="3375" b="1" dirty="0">
                <a:latin typeface="宋体" panose="02010600030101010101" pitchFamily="2" charset="-122"/>
              </a:rPr>
              <a:t>建立文件</a:t>
            </a:r>
            <a:r>
              <a:rPr lang="en-US" altLang="zh-CN" sz="3375" b="1" dirty="0"/>
              <a:t>file1</a:t>
            </a:r>
            <a:r>
              <a:rPr lang="zh-CN" altLang="en-US" sz="3375" b="1" dirty="0">
                <a:latin typeface="宋体" panose="02010600030101010101" pitchFamily="2" charset="-122"/>
              </a:rPr>
              <a:t>的符号链接文件</a:t>
            </a:r>
            <a:r>
              <a:rPr lang="en-US" altLang="zh-CN" sz="3375" b="1" dirty="0"/>
              <a:t>file2</a:t>
            </a:r>
            <a:r>
              <a:rPr lang="zh-CN" altLang="en-US" sz="3375" b="1" dirty="0">
                <a:latin typeface="宋体" panose="02010600030101010101" pitchFamily="2" charset="-122"/>
              </a:rPr>
              <a:t>：</a:t>
            </a:r>
          </a:p>
          <a:p>
            <a:pPr marL="0" indent="0" algn="just">
              <a:lnSpc>
                <a:spcPct val="120000"/>
              </a:lnSpc>
              <a:buNone/>
            </a:pPr>
            <a:r>
              <a:rPr lang="en-US" altLang="zh-CN" sz="3375" b="1" dirty="0">
                <a:solidFill>
                  <a:srgbClr val="0000FF"/>
                </a:solidFill>
                <a:latin typeface="宋体" panose="02010600030101010101" pitchFamily="2" charset="-122"/>
              </a:rPr>
              <a:t>ln -s </a:t>
            </a:r>
            <a:r>
              <a:rPr lang="en-US" altLang="zh-CN" sz="3375" b="1" dirty="0" err="1">
                <a:solidFill>
                  <a:srgbClr val="0000FF"/>
                </a:solidFill>
                <a:latin typeface="宋体" panose="02010600030101010101" pitchFamily="2" charset="-122"/>
              </a:rPr>
              <a:t>filel</a:t>
            </a:r>
            <a:r>
              <a:rPr lang="en-US" altLang="zh-CN" sz="3375" b="1" dirty="0">
                <a:solidFill>
                  <a:srgbClr val="0000FF"/>
                </a:solidFill>
                <a:latin typeface="宋体" panose="02010600030101010101" pitchFamily="2" charset="-122"/>
              </a:rPr>
              <a:t>  file2</a:t>
            </a:r>
          </a:p>
          <a:p>
            <a:pPr eaLnBrk="1" hangingPunct="1">
              <a:lnSpc>
                <a:spcPct val="170000"/>
              </a:lnSpc>
              <a:buFontTx/>
              <a:buNone/>
            </a:pPr>
            <a:r>
              <a:rPr lang="en-US" altLang="zh-CN" dirty="0"/>
              <a:t> </a:t>
            </a:r>
          </a:p>
        </p:txBody>
      </p:sp>
      <p:sp>
        <p:nvSpPr>
          <p:cNvPr id="62467" name="Rectangle 3">
            <a:extLst>
              <a:ext uri="{FF2B5EF4-FFF2-40B4-BE49-F238E27FC236}">
                <a16:creationId xmlns:a16="http://schemas.microsoft.com/office/drawing/2014/main" id="{90689B31-9A9A-41AF-A0FE-0C4CE88E757A}"/>
              </a:ext>
            </a:extLst>
          </p:cNvPr>
          <p:cNvSpPr>
            <a:spLocks noChangeArrowheads="1"/>
          </p:cNvSpPr>
          <p:nvPr/>
        </p:nvSpPr>
        <p:spPr bwMode="auto">
          <a:xfrm>
            <a:off x="1485900" y="921543"/>
            <a:ext cx="6172200" cy="82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ct val="0"/>
              </a:spcBef>
              <a:spcAft>
                <a:spcPts val="0"/>
              </a:spcAft>
              <a:buNone/>
            </a:pPr>
            <a:r>
              <a:rPr lang="zh-CN" altLang="en-US" sz="3300" dirty="0">
                <a:solidFill>
                  <a:srgbClr val="FF0000"/>
                </a:solidFill>
              </a:rPr>
              <a:t>软链接的使用</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BA6498C7-9896-4703-A384-E70329E9CEA2}"/>
              </a:ext>
            </a:extLst>
          </p:cNvPr>
          <p:cNvSpPr>
            <a:spLocks noGrp="1" noChangeArrowheads="1"/>
          </p:cNvSpPr>
          <p:nvPr>
            <p:ph type="body" idx="1"/>
          </p:nvPr>
        </p:nvSpPr>
        <p:spPr>
          <a:xfrm>
            <a:off x="566851" y="1698966"/>
            <a:ext cx="8084118" cy="3713032"/>
          </a:xfrm>
        </p:spPr>
        <p:txBody>
          <a:bodyPr>
            <a:noAutofit/>
          </a:bodyPr>
          <a:lstStyle/>
          <a:p>
            <a:pPr algn="just">
              <a:lnSpc>
                <a:spcPct val="150000"/>
              </a:lnSpc>
              <a:spcBef>
                <a:spcPts val="0"/>
              </a:spcBef>
            </a:pPr>
            <a:r>
              <a:rPr lang="zh-CN" altLang="en-US" b="1" dirty="0">
                <a:latin typeface="Times New Roman" panose="02020603050405020304" pitchFamily="18" charset="0"/>
              </a:rPr>
              <a:t>产生一个新的文件</a:t>
            </a:r>
            <a:r>
              <a:rPr lang="en-US" altLang="zh-CN" b="1" dirty="0"/>
              <a:t>file2,</a:t>
            </a:r>
            <a:r>
              <a:rPr lang="zh-CN" altLang="en-US" b="1" dirty="0">
                <a:latin typeface="Times New Roman" panose="02020603050405020304" pitchFamily="18" charset="0"/>
              </a:rPr>
              <a:t> 和己存在的文件</a:t>
            </a:r>
            <a:r>
              <a:rPr lang="en-US" altLang="zh-CN" b="1" dirty="0"/>
              <a:t>file1</a:t>
            </a:r>
            <a:r>
              <a:rPr lang="zh-CN" altLang="en-US" b="1" dirty="0">
                <a:latin typeface="Times New Roman" panose="02020603050405020304" pitchFamily="18" charset="0"/>
              </a:rPr>
              <a:t>建立起符号链接关系：</a:t>
            </a:r>
          </a:p>
          <a:p>
            <a:pPr marL="0" indent="0" algn="just">
              <a:lnSpc>
                <a:spcPct val="150000"/>
              </a:lnSpc>
              <a:spcBef>
                <a:spcPts val="0"/>
              </a:spcBef>
              <a:buNone/>
            </a:pPr>
            <a:r>
              <a:rPr lang="en-US" altLang="zh-CN" b="1" dirty="0">
                <a:solidFill>
                  <a:srgbClr val="0000FF"/>
                </a:solidFill>
              </a:rPr>
              <a:t>cat file2</a:t>
            </a:r>
          </a:p>
          <a:p>
            <a:pPr algn="just">
              <a:lnSpc>
                <a:spcPct val="150000"/>
              </a:lnSpc>
              <a:spcBef>
                <a:spcPts val="0"/>
              </a:spcBef>
              <a:buNone/>
            </a:pPr>
            <a:r>
              <a:rPr lang="en-US" altLang="zh-CN" b="1" dirty="0">
                <a:latin typeface="宋体" panose="02010600030101010101" pitchFamily="2" charset="-122"/>
              </a:rPr>
              <a:t>   This is </a:t>
            </a:r>
            <a:r>
              <a:rPr lang="en-US" altLang="zh-CN" b="1" dirty="0" err="1">
                <a:latin typeface="宋体" panose="02010600030101010101" pitchFamily="2" charset="-122"/>
              </a:rPr>
              <a:t>filel</a:t>
            </a:r>
            <a:r>
              <a:rPr lang="zh-CN" altLang="en-US" b="1" dirty="0">
                <a:latin typeface="Times New Roman" panose="02020603050405020304" pitchFamily="18" charset="0"/>
              </a:rPr>
              <a:t>．</a:t>
            </a:r>
          </a:p>
          <a:p>
            <a:pPr marL="0" indent="0" algn="just">
              <a:lnSpc>
                <a:spcPct val="150000"/>
              </a:lnSpc>
              <a:spcBef>
                <a:spcPts val="0"/>
              </a:spcBef>
              <a:buNone/>
            </a:pPr>
            <a:r>
              <a:rPr lang="en-US" altLang="zh-CN" b="1" dirty="0">
                <a:solidFill>
                  <a:srgbClr val="0000FF"/>
                </a:solidFill>
              </a:rPr>
              <a:t>ls -l</a:t>
            </a:r>
          </a:p>
          <a:p>
            <a:pPr algn="just">
              <a:lnSpc>
                <a:spcPct val="150000"/>
              </a:lnSpc>
              <a:spcBef>
                <a:spcPts val="0"/>
              </a:spcBef>
              <a:buNone/>
            </a:pPr>
            <a:r>
              <a:rPr lang="en-US" altLang="zh-CN" b="1" dirty="0">
                <a:latin typeface="宋体" panose="02010600030101010101" pitchFamily="2" charset="-122"/>
              </a:rPr>
              <a:t> -</a:t>
            </a:r>
            <a:r>
              <a:rPr lang="en-US" altLang="zh-CN" b="1" dirty="0" err="1">
                <a:latin typeface="宋体" panose="02010600030101010101" pitchFamily="2" charset="-122"/>
              </a:rPr>
              <a:t>rwxr</a:t>
            </a:r>
            <a:r>
              <a:rPr lang="en-US" altLang="zh-CN" b="1" dirty="0">
                <a:latin typeface="宋体" panose="02010600030101010101" pitchFamily="2" charset="-122"/>
              </a:rPr>
              <a:t>-</a:t>
            </a:r>
            <a:r>
              <a:rPr lang="en-US" altLang="zh-CN" b="1" dirty="0" err="1">
                <a:latin typeface="宋体" panose="02010600030101010101" pitchFamily="2" charset="-122"/>
              </a:rPr>
              <a:t>xr</a:t>
            </a:r>
            <a:r>
              <a:rPr lang="en-US" altLang="zh-CN" b="1" dirty="0">
                <a:latin typeface="宋体" panose="02010600030101010101" pitchFamily="2" charset="-122"/>
              </a:rPr>
              <a:t>-x 1 Mike users 58 Jun 21 10:05 </a:t>
            </a:r>
            <a:r>
              <a:rPr lang="en-US" altLang="zh-CN" b="1" dirty="0" err="1">
                <a:latin typeface="宋体" panose="02010600030101010101" pitchFamily="2" charset="-122"/>
              </a:rPr>
              <a:t>filel</a:t>
            </a:r>
            <a:endParaRPr lang="en-US" altLang="zh-CN" b="1" dirty="0">
              <a:latin typeface="宋体" panose="02010600030101010101" pitchFamily="2" charset="-122"/>
            </a:endParaRPr>
          </a:p>
          <a:p>
            <a:pPr algn="just">
              <a:lnSpc>
                <a:spcPct val="150000"/>
              </a:lnSpc>
              <a:spcBef>
                <a:spcPts val="0"/>
              </a:spcBef>
              <a:buNone/>
            </a:pPr>
            <a:r>
              <a:rPr lang="en-US" altLang="zh-CN" b="1" dirty="0">
                <a:latin typeface="宋体" panose="02010600030101010101" pitchFamily="2" charset="-122"/>
              </a:rPr>
              <a:t> </a:t>
            </a:r>
            <a:r>
              <a:rPr lang="en-US" altLang="zh-CN" b="1" dirty="0" err="1">
                <a:latin typeface="宋体" panose="02010600030101010101" pitchFamily="2" charset="-122"/>
              </a:rPr>
              <a:t>lrwxrwxrwx</a:t>
            </a:r>
            <a:r>
              <a:rPr lang="en-US" altLang="zh-CN" b="1" dirty="0">
                <a:latin typeface="宋体" panose="02010600030101010101" pitchFamily="2" charset="-122"/>
              </a:rPr>
              <a:t> 1 Mike users 5  Jun 21 10:07 file2-&gt; </a:t>
            </a:r>
            <a:r>
              <a:rPr lang="en-US" altLang="zh-CN" b="1" dirty="0" err="1">
                <a:latin typeface="宋体" panose="02010600030101010101" pitchFamily="2" charset="-122"/>
              </a:rPr>
              <a:t>filel</a:t>
            </a:r>
            <a:endParaRPr lang="en-US" altLang="zh-CN" b="1" dirty="0">
              <a:latin typeface="宋体" panose="02010600030101010101" pitchFamily="2" charset="-122"/>
            </a:endParaRPr>
          </a:p>
          <a:p>
            <a:pPr algn="just">
              <a:lnSpc>
                <a:spcPct val="150000"/>
              </a:lnSpc>
              <a:spcBef>
                <a:spcPts val="0"/>
              </a:spcBef>
            </a:pPr>
            <a:r>
              <a:rPr lang="zh-CN" altLang="en-US" b="1" dirty="0">
                <a:latin typeface="Times New Roman" panose="02020603050405020304" pitchFamily="18" charset="0"/>
              </a:rPr>
              <a:t>可以看出</a:t>
            </a:r>
            <a:r>
              <a:rPr lang="en-US" altLang="zh-CN" b="1" dirty="0">
                <a:latin typeface="Times New Roman" panose="02020603050405020304" pitchFamily="18" charset="0"/>
              </a:rPr>
              <a:t>file2</a:t>
            </a:r>
            <a:r>
              <a:rPr lang="zh-CN" altLang="en-US" b="1" dirty="0">
                <a:latin typeface="Times New Roman" panose="02020603050405020304" pitchFamily="18" charset="0"/>
              </a:rPr>
              <a:t>这个文件很小，因为它只是记录了要指向的文件名而己，注意那个从文件</a:t>
            </a:r>
            <a:r>
              <a:rPr lang="en-US" altLang="zh-CN" b="1" dirty="0">
                <a:latin typeface="Times New Roman" panose="02020603050405020304" pitchFamily="18" charset="0"/>
              </a:rPr>
              <a:t>file2</a:t>
            </a:r>
            <a:r>
              <a:rPr lang="zh-CN" altLang="en-US" b="1" dirty="0">
                <a:latin typeface="Times New Roman" panose="02020603050405020304" pitchFamily="18" charset="0"/>
              </a:rPr>
              <a:t>指向文件</a:t>
            </a:r>
            <a:r>
              <a:rPr lang="en-US" altLang="zh-CN" b="1" dirty="0">
                <a:latin typeface="Times New Roman" panose="02020603050405020304" pitchFamily="18" charset="0"/>
              </a:rPr>
              <a:t>file1</a:t>
            </a:r>
            <a:r>
              <a:rPr lang="zh-CN" altLang="en-US" b="1" dirty="0">
                <a:latin typeface="Times New Roman" panose="02020603050405020304" pitchFamily="18" charset="0"/>
              </a:rPr>
              <a:t>的指针。</a:t>
            </a:r>
            <a:endParaRPr lang="zh-CN" altLang="en-US" b="1" dirty="0"/>
          </a:p>
        </p:txBody>
      </p:sp>
      <p:sp>
        <p:nvSpPr>
          <p:cNvPr id="63491" name="Rectangle 3">
            <a:extLst>
              <a:ext uri="{FF2B5EF4-FFF2-40B4-BE49-F238E27FC236}">
                <a16:creationId xmlns:a16="http://schemas.microsoft.com/office/drawing/2014/main" id="{2540F185-60C9-4F36-A943-7E57C4560E67}"/>
              </a:ext>
            </a:extLst>
          </p:cNvPr>
          <p:cNvSpPr>
            <a:spLocks noChangeArrowheads="1"/>
          </p:cNvSpPr>
          <p:nvPr/>
        </p:nvSpPr>
        <p:spPr bwMode="auto">
          <a:xfrm>
            <a:off x="1522810" y="1016197"/>
            <a:ext cx="6172200" cy="82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ct val="0"/>
              </a:spcBef>
              <a:spcAft>
                <a:spcPts val="0"/>
              </a:spcAft>
              <a:buNone/>
            </a:pPr>
            <a:r>
              <a:rPr lang="zh-CN" altLang="en-US" sz="3300" dirty="0">
                <a:solidFill>
                  <a:srgbClr val="FF0000"/>
                </a:solidFill>
              </a:rPr>
              <a:t>软链接的使用</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486490D3-75DD-4DE7-B86B-0B559A89B37C}"/>
              </a:ext>
            </a:extLst>
          </p:cNvPr>
          <p:cNvSpPr>
            <a:spLocks noGrp="1" noChangeArrowheads="1"/>
          </p:cNvSpPr>
          <p:nvPr>
            <p:ph type="body" idx="1"/>
          </p:nvPr>
        </p:nvSpPr>
        <p:spPr>
          <a:xfrm>
            <a:off x="274855" y="1818623"/>
            <a:ext cx="8591909" cy="3696891"/>
          </a:xfrm>
        </p:spPr>
        <p:txBody>
          <a:bodyPr>
            <a:noAutofit/>
          </a:bodyPr>
          <a:lstStyle/>
          <a:p>
            <a:pPr algn="just">
              <a:lnSpc>
                <a:spcPct val="150000"/>
              </a:lnSpc>
              <a:spcBef>
                <a:spcPts val="450"/>
              </a:spcBef>
            </a:pPr>
            <a:r>
              <a:rPr lang="zh-CN" altLang="en-US" b="1" dirty="0">
                <a:latin typeface="Times New Roman" panose="02020603050405020304" pitchFamily="18" charset="0"/>
              </a:rPr>
              <a:t>为什么</a:t>
            </a:r>
            <a:r>
              <a:rPr lang="en-US" altLang="zh-CN" b="1" dirty="0"/>
              <a:t>cat</a:t>
            </a:r>
            <a:r>
              <a:rPr lang="zh-CN" altLang="en-US" b="1" dirty="0">
                <a:latin typeface="Times New Roman" panose="02020603050405020304" pitchFamily="18" charset="0"/>
              </a:rPr>
              <a:t>命令显示的</a:t>
            </a:r>
            <a:r>
              <a:rPr lang="en-US" altLang="zh-CN" b="1" dirty="0"/>
              <a:t>file2</a:t>
            </a:r>
            <a:r>
              <a:rPr lang="zh-CN" altLang="en-US" b="1" dirty="0">
                <a:latin typeface="Times New Roman" panose="02020603050405020304" pitchFamily="18" charset="0"/>
              </a:rPr>
              <a:t>的内容与</a:t>
            </a:r>
            <a:r>
              <a:rPr lang="en-US" altLang="zh-CN" b="1" dirty="0"/>
              <a:t>file 1</a:t>
            </a:r>
            <a:r>
              <a:rPr lang="zh-CN" altLang="en-US" b="1" dirty="0">
                <a:latin typeface="Times New Roman" panose="02020603050405020304" pitchFamily="18" charset="0"/>
              </a:rPr>
              <a:t>相同呢？因为</a:t>
            </a:r>
            <a:r>
              <a:rPr lang="en-US" altLang="zh-CN" b="1" dirty="0"/>
              <a:t>cat</a:t>
            </a:r>
            <a:r>
              <a:rPr lang="zh-CN" altLang="en-US" b="1" dirty="0">
                <a:latin typeface="Times New Roman" panose="02020603050405020304" pitchFamily="18" charset="0"/>
              </a:rPr>
              <a:t>命令在寻找</a:t>
            </a:r>
            <a:r>
              <a:rPr lang="en-US" altLang="zh-CN" b="1" dirty="0"/>
              <a:t>file2</a:t>
            </a:r>
            <a:r>
              <a:rPr lang="zh-CN" altLang="en-US" b="1" dirty="0">
                <a:latin typeface="Times New Roman" panose="02020603050405020304" pitchFamily="18" charset="0"/>
              </a:rPr>
              <a:t>的内容时，发现</a:t>
            </a:r>
            <a:r>
              <a:rPr lang="en-US" altLang="zh-CN" b="1" dirty="0"/>
              <a:t>file2</a:t>
            </a:r>
            <a:r>
              <a:rPr lang="zh-CN" altLang="en-US" b="1" dirty="0">
                <a:latin typeface="Times New Roman" panose="02020603050405020304" pitchFamily="18" charset="0"/>
              </a:rPr>
              <a:t>是一个符号链接文件，就根据</a:t>
            </a:r>
            <a:r>
              <a:rPr lang="en-US" altLang="zh-CN" b="1" dirty="0"/>
              <a:t>file2</a:t>
            </a:r>
            <a:r>
              <a:rPr lang="zh-CN" altLang="en-US" b="1" dirty="0">
                <a:latin typeface="Times New Roman" panose="02020603050405020304" pitchFamily="18" charset="0"/>
              </a:rPr>
              <a:t>记录的文件名找到了</a:t>
            </a:r>
            <a:r>
              <a:rPr lang="en-US" altLang="zh-CN" b="1" dirty="0"/>
              <a:t>file1</a:t>
            </a:r>
            <a:r>
              <a:rPr lang="zh-CN" altLang="en-US" b="1" dirty="0">
                <a:latin typeface="Times New Roman" panose="02020603050405020304" pitchFamily="18" charset="0"/>
              </a:rPr>
              <a:t>文件，然后将</a:t>
            </a:r>
            <a:r>
              <a:rPr lang="en-US" altLang="zh-CN" b="1" dirty="0" err="1"/>
              <a:t>filel</a:t>
            </a:r>
            <a:r>
              <a:rPr lang="zh-CN" altLang="en-US" b="1" dirty="0">
                <a:latin typeface="Times New Roman" panose="02020603050405020304" pitchFamily="18" charset="0"/>
              </a:rPr>
              <a:t>的内容显示出来。</a:t>
            </a:r>
            <a:endParaRPr lang="zh-CN" altLang="en-US" b="1" dirty="0"/>
          </a:p>
          <a:p>
            <a:pPr algn="just">
              <a:lnSpc>
                <a:spcPct val="150000"/>
              </a:lnSpc>
              <a:spcBef>
                <a:spcPts val="450"/>
              </a:spcBef>
            </a:pPr>
            <a:r>
              <a:rPr lang="zh-CN" altLang="en-US" b="1" dirty="0">
                <a:latin typeface="Times New Roman" panose="02020603050405020304" pitchFamily="18" charset="0"/>
              </a:rPr>
              <a:t>明白了</a:t>
            </a:r>
            <a:r>
              <a:rPr lang="en-US" altLang="zh-CN" b="1" dirty="0"/>
              <a:t>file1</a:t>
            </a:r>
            <a:r>
              <a:rPr lang="zh-CN" altLang="en-US" b="1" dirty="0">
                <a:latin typeface="Times New Roman" panose="02020603050405020304" pitchFamily="18" charset="0"/>
              </a:rPr>
              <a:t>和</a:t>
            </a:r>
            <a:r>
              <a:rPr lang="en-US" altLang="zh-CN" b="1" dirty="0"/>
              <a:t>file2</a:t>
            </a:r>
            <a:r>
              <a:rPr lang="zh-CN" altLang="en-US" b="1" dirty="0">
                <a:latin typeface="Times New Roman" panose="02020603050405020304" pitchFamily="18" charset="0"/>
              </a:rPr>
              <a:t>的符号链接关系，就可以理解为什么</a:t>
            </a:r>
            <a:r>
              <a:rPr lang="en-US" altLang="zh-CN" b="1" dirty="0"/>
              <a:t>file1</a:t>
            </a:r>
            <a:r>
              <a:rPr lang="zh-CN" altLang="en-US" b="1" dirty="0">
                <a:latin typeface="Times New Roman" panose="02020603050405020304" pitchFamily="18" charset="0"/>
              </a:rPr>
              <a:t>的链接数仍然为</a:t>
            </a:r>
            <a:r>
              <a:rPr lang="en-US" altLang="zh-CN" b="1" dirty="0"/>
              <a:t>1,</a:t>
            </a:r>
            <a:r>
              <a:rPr lang="zh-CN" altLang="en-US" b="1" dirty="0">
                <a:latin typeface="Times New Roman" panose="02020603050405020304" pitchFamily="18" charset="0"/>
              </a:rPr>
              <a:t>这是因为</a:t>
            </a:r>
            <a:r>
              <a:rPr lang="en-US" altLang="zh-CN" b="1" dirty="0"/>
              <a:t>file1</a:t>
            </a:r>
            <a:r>
              <a:rPr lang="zh-CN" altLang="en-US" b="1" dirty="0">
                <a:latin typeface="Times New Roman" panose="02020603050405020304" pitchFamily="18" charset="0"/>
              </a:rPr>
              <a:t>指向的硬盘空间仍然只有</a:t>
            </a:r>
            <a:r>
              <a:rPr lang="en-US" altLang="zh-CN" b="1" dirty="0"/>
              <a:t>file1</a:t>
            </a:r>
            <a:r>
              <a:rPr lang="zh-CN" altLang="en-US" b="1" dirty="0">
                <a:latin typeface="Times New Roman" panose="02020603050405020304" pitchFamily="18" charset="0"/>
              </a:rPr>
              <a:t>一个文件在指向。</a:t>
            </a:r>
            <a:endParaRPr lang="zh-CN" altLang="en-US" b="1" dirty="0"/>
          </a:p>
          <a:p>
            <a:pPr algn="just">
              <a:lnSpc>
                <a:spcPct val="150000"/>
              </a:lnSpc>
              <a:spcBef>
                <a:spcPts val="450"/>
              </a:spcBef>
            </a:pPr>
            <a:r>
              <a:rPr lang="zh-CN" altLang="en-US" b="1" dirty="0">
                <a:latin typeface="Times New Roman" panose="02020603050405020304" pitchFamily="18" charset="0"/>
              </a:rPr>
              <a:t>如果现在删除了</a:t>
            </a:r>
            <a:r>
              <a:rPr lang="en-US" altLang="zh-CN" b="1" dirty="0"/>
              <a:t>file2</a:t>
            </a:r>
            <a:r>
              <a:rPr lang="zh-CN" altLang="en-US" b="1" dirty="0">
                <a:latin typeface="Times New Roman" panose="02020603050405020304" pitchFamily="18" charset="0"/>
              </a:rPr>
              <a:t>，对</a:t>
            </a:r>
            <a:r>
              <a:rPr lang="en-US" altLang="zh-CN" b="1" dirty="0"/>
              <a:t>file 1</a:t>
            </a:r>
            <a:r>
              <a:rPr lang="zh-CN" altLang="en-US" b="1" dirty="0">
                <a:latin typeface="Times New Roman" panose="02020603050405020304" pitchFamily="18" charset="0"/>
              </a:rPr>
              <a:t>并不产生任何影响；而如果删除了</a:t>
            </a:r>
            <a:r>
              <a:rPr lang="en-US" altLang="zh-CN" b="1" dirty="0"/>
              <a:t>file1</a:t>
            </a:r>
            <a:r>
              <a:rPr lang="zh-CN" altLang="en-US" b="1" dirty="0">
                <a:latin typeface="Times New Roman" panose="02020603050405020304" pitchFamily="18" charset="0"/>
              </a:rPr>
              <a:t>，那么</a:t>
            </a:r>
            <a:r>
              <a:rPr lang="en-US" altLang="zh-CN" b="1" dirty="0"/>
              <a:t>file2</a:t>
            </a:r>
            <a:r>
              <a:rPr lang="zh-CN" altLang="en-US" b="1" dirty="0">
                <a:latin typeface="Times New Roman" panose="02020603050405020304" pitchFamily="18" charset="0"/>
              </a:rPr>
              <a:t>就因无法找到文件名称为</a:t>
            </a:r>
            <a:r>
              <a:rPr lang="en-US" altLang="zh-CN" b="1" dirty="0"/>
              <a:t>file1</a:t>
            </a:r>
            <a:r>
              <a:rPr lang="zh-CN" altLang="en-US" b="1" dirty="0">
                <a:latin typeface="Times New Roman" panose="02020603050405020304" pitchFamily="18" charset="0"/>
              </a:rPr>
              <a:t>的文件而成为死链接。</a:t>
            </a:r>
            <a:endParaRPr lang="zh-CN" altLang="en-US" b="1" dirty="0"/>
          </a:p>
        </p:txBody>
      </p:sp>
      <p:sp>
        <p:nvSpPr>
          <p:cNvPr id="64515" name="Rectangle 3">
            <a:extLst>
              <a:ext uri="{FF2B5EF4-FFF2-40B4-BE49-F238E27FC236}">
                <a16:creationId xmlns:a16="http://schemas.microsoft.com/office/drawing/2014/main" id="{3E35CDF5-5C01-4614-AE12-EF9F68839AB4}"/>
              </a:ext>
            </a:extLst>
          </p:cNvPr>
          <p:cNvSpPr>
            <a:spLocks noChangeArrowheads="1"/>
          </p:cNvSpPr>
          <p:nvPr/>
        </p:nvSpPr>
        <p:spPr bwMode="auto">
          <a:xfrm>
            <a:off x="1484709" y="900892"/>
            <a:ext cx="6172200" cy="82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ct val="0"/>
              </a:spcBef>
              <a:spcAft>
                <a:spcPts val="0"/>
              </a:spcAft>
              <a:buNone/>
            </a:pPr>
            <a:r>
              <a:rPr lang="zh-CN" altLang="en-US" sz="3300" dirty="0">
                <a:solidFill>
                  <a:srgbClr val="FF0000"/>
                </a:solidFill>
              </a:rPr>
              <a:t>软链接的使用</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a:extLst>
              <a:ext uri="{FF2B5EF4-FFF2-40B4-BE49-F238E27FC236}">
                <a16:creationId xmlns:a16="http://schemas.microsoft.com/office/drawing/2014/main" id="{26845A78-DAE7-40E8-B450-5CC63147FD1B}"/>
              </a:ext>
            </a:extLst>
          </p:cNvPr>
          <p:cNvSpPr>
            <a:spLocks noGrp="1"/>
          </p:cNvSpPr>
          <p:nvPr>
            <p:ph idx="1"/>
          </p:nvPr>
        </p:nvSpPr>
        <p:spPr>
          <a:xfrm>
            <a:off x="539750" y="1783358"/>
            <a:ext cx="8229600" cy="4525962"/>
          </a:xfrm>
        </p:spPr>
        <p:txBody>
          <a:bodyPr/>
          <a:lstStyle/>
          <a:p>
            <a:pPr eaLnBrk="1" hangingPunct="1"/>
            <a:r>
              <a:rPr lang="en-US" altLang="zh-CN" dirty="0"/>
              <a:t>Linux</a:t>
            </a:r>
            <a:r>
              <a:rPr lang="zh-CN" altLang="en-US" dirty="0"/>
              <a:t>操作系统是起源于</a:t>
            </a:r>
            <a:r>
              <a:rPr lang="en-US" altLang="zh-CN" dirty="0">
                <a:solidFill>
                  <a:srgbClr val="FF0000"/>
                </a:solidFill>
              </a:rPr>
              <a:t>UNIX</a:t>
            </a:r>
            <a:r>
              <a:rPr lang="zh-CN" altLang="en-US" dirty="0"/>
              <a:t>操作系统，不受任何版权制约、与</a:t>
            </a:r>
            <a:r>
              <a:rPr lang="en-US" altLang="zh-CN" dirty="0"/>
              <a:t>UNIX</a:t>
            </a:r>
            <a:r>
              <a:rPr lang="zh-CN" altLang="en-US" dirty="0"/>
              <a:t>兼容的操作系统 </a:t>
            </a:r>
          </a:p>
          <a:p>
            <a:pPr eaLnBrk="1" hangingPunct="1">
              <a:lnSpc>
                <a:spcPct val="150000"/>
              </a:lnSpc>
            </a:pPr>
            <a:r>
              <a:rPr lang="en-US" altLang="zh-CN" dirty="0">
                <a:solidFill>
                  <a:srgbClr val="FF0000"/>
                </a:solidFill>
              </a:rPr>
              <a:t>UNIX</a:t>
            </a:r>
            <a:r>
              <a:rPr lang="en-US" altLang="zh-CN" dirty="0"/>
              <a:t> </a:t>
            </a:r>
            <a:r>
              <a:rPr lang="zh-CN" altLang="en-US" dirty="0"/>
              <a:t>，是一个强大的多用户、多任务操作系统，支持多种处理器架构，按照操作系统的分类，属于分时操作系统</a:t>
            </a:r>
          </a:p>
          <a:p>
            <a:pPr eaLnBrk="1" hangingPunct="1"/>
            <a:endParaRPr lang="en-US" altLang="zh-CN" dirty="0"/>
          </a:p>
        </p:txBody>
      </p:sp>
      <p:sp>
        <p:nvSpPr>
          <p:cNvPr id="10242" name="Rectangle 2">
            <a:extLst>
              <a:ext uri="{FF2B5EF4-FFF2-40B4-BE49-F238E27FC236}">
                <a16:creationId xmlns:a16="http://schemas.microsoft.com/office/drawing/2014/main" id="{A13F4A11-1939-42B7-8248-3BD3EF4965A5}"/>
              </a:ext>
            </a:extLst>
          </p:cNvPr>
          <p:cNvSpPr>
            <a:spLocks noGrp="1" noChangeArrowheads="1"/>
          </p:cNvSpPr>
          <p:nvPr>
            <p:ph type="title"/>
          </p:nvPr>
        </p:nvSpPr>
        <p:spPr>
          <a:xfrm>
            <a:off x="457200" y="485800"/>
            <a:ext cx="8229600" cy="1143000"/>
          </a:xfrm>
        </p:spPr>
        <p:txBody>
          <a:bodyPr/>
          <a:lstStyle/>
          <a:p>
            <a:pPr eaLnBrk="1" fontAlgn="auto" hangingPunct="1">
              <a:spcAft>
                <a:spcPts val="0"/>
              </a:spcAft>
              <a:defRPr/>
            </a:pPr>
            <a:r>
              <a:rPr lang="en-US" altLang="zh-CN" sz="4000" dirty="0"/>
              <a:t>Linux</a:t>
            </a:r>
            <a:r>
              <a:rPr lang="zh-CN" altLang="en-US" sz="4000" dirty="0"/>
              <a:t>的起源</a:t>
            </a:r>
            <a:r>
              <a:rPr lang="en-US" altLang="zh-CN" sz="4000" dirty="0"/>
              <a:t>—</a:t>
            </a:r>
            <a:r>
              <a:rPr lang="en-US" altLang="zh-CN" sz="4000" dirty="0">
                <a:solidFill>
                  <a:srgbClr val="FF0000"/>
                </a:solidFill>
              </a:rPr>
              <a:t>Unix</a:t>
            </a:r>
            <a:r>
              <a:rPr lang="zh-CN" altLang="en-US" sz="4000" dirty="0"/>
              <a:t> </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8F158282-9027-438D-8311-F34EC488B64A}"/>
              </a:ext>
            </a:extLst>
          </p:cNvPr>
          <p:cNvSpPr>
            <a:spLocks noGrp="1" noChangeArrowheads="1"/>
          </p:cNvSpPr>
          <p:nvPr>
            <p:ph type="body" idx="1"/>
          </p:nvPr>
        </p:nvSpPr>
        <p:spPr>
          <a:xfrm>
            <a:off x="1428750" y="1970485"/>
            <a:ext cx="6430566" cy="3086100"/>
          </a:xfrm>
        </p:spPr>
        <p:txBody>
          <a:bodyPr>
            <a:normAutofit/>
          </a:bodyPr>
          <a:lstStyle/>
          <a:p>
            <a:pPr marL="0" indent="0" algn="just">
              <a:buNone/>
            </a:pPr>
            <a:r>
              <a:rPr lang="en-US" altLang="zh-CN" b="1" dirty="0">
                <a:solidFill>
                  <a:srgbClr val="0000FF"/>
                </a:solidFill>
              </a:rPr>
              <a:t>rm -f file1</a:t>
            </a:r>
          </a:p>
          <a:p>
            <a:pPr marL="0" indent="0" algn="just">
              <a:buNone/>
            </a:pPr>
            <a:r>
              <a:rPr lang="en-US" altLang="zh-CN" b="1" dirty="0">
                <a:solidFill>
                  <a:srgbClr val="0000FF"/>
                </a:solidFill>
              </a:rPr>
              <a:t>ls -l</a:t>
            </a:r>
          </a:p>
          <a:p>
            <a:pPr algn="just" eaLnBrk="1" hangingPunct="1">
              <a:buFontTx/>
              <a:buNone/>
            </a:pPr>
            <a:r>
              <a:rPr lang="en-US" altLang="zh-CN" b="1" dirty="0" err="1">
                <a:latin typeface="宋体" panose="02010600030101010101" pitchFamily="2" charset="-122"/>
              </a:rPr>
              <a:t>lrwxrwxrwx</a:t>
            </a:r>
            <a:r>
              <a:rPr lang="en-US" altLang="zh-CN" b="1" dirty="0">
                <a:latin typeface="宋体" panose="02010600030101010101" pitchFamily="2" charset="-122"/>
              </a:rPr>
              <a:t> 1 Mike users 5  Jun 21 10:07 file2-&gt; </a:t>
            </a:r>
            <a:r>
              <a:rPr lang="en-US" altLang="zh-CN" b="1" dirty="0" err="1">
                <a:latin typeface="宋体" panose="02010600030101010101" pitchFamily="2" charset="-122"/>
              </a:rPr>
              <a:t>filel</a:t>
            </a:r>
            <a:endParaRPr lang="en-US" altLang="zh-CN" b="1" dirty="0">
              <a:latin typeface="宋体" panose="02010600030101010101" pitchFamily="2" charset="-122"/>
            </a:endParaRPr>
          </a:p>
          <a:p>
            <a:pPr marL="0" indent="0" algn="just">
              <a:buNone/>
            </a:pPr>
            <a:r>
              <a:rPr lang="en-US" altLang="zh-CN" b="1" dirty="0">
                <a:solidFill>
                  <a:srgbClr val="0000FF"/>
                </a:solidFill>
              </a:rPr>
              <a:t>cat  file2</a:t>
            </a:r>
          </a:p>
          <a:p>
            <a:pPr algn="just" eaLnBrk="1" hangingPunct="1">
              <a:buFontTx/>
              <a:buNone/>
            </a:pPr>
            <a:r>
              <a:rPr lang="en-US" altLang="zh-CN" b="1" dirty="0"/>
              <a:t>   cat: file2: No such file or directory</a:t>
            </a:r>
          </a:p>
        </p:txBody>
      </p:sp>
      <p:sp>
        <p:nvSpPr>
          <p:cNvPr id="65539" name="Rectangle 3">
            <a:extLst>
              <a:ext uri="{FF2B5EF4-FFF2-40B4-BE49-F238E27FC236}">
                <a16:creationId xmlns:a16="http://schemas.microsoft.com/office/drawing/2014/main" id="{FBC9BF41-D868-4130-A832-9B74AF402496}"/>
              </a:ext>
            </a:extLst>
          </p:cNvPr>
          <p:cNvSpPr>
            <a:spLocks noChangeArrowheads="1"/>
          </p:cNvSpPr>
          <p:nvPr/>
        </p:nvSpPr>
        <p:spPr bwMode="auto">
          <a:xfrm>
            <a:off x="1369522" y="942455"/>
            <a:ext cx="6172200" cy="82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ct val="0"/>
              </a:spcBef>
              <a:spcAft>
                <a:spcPts val="0"/>
              </a:spcAft>
              <a:buNone/>
            </a:pPr>
            <a:r>
              <a:rPr lang="zh-CN" altLang="en-US" sz="3300" dirty="0">
                <a:solidFill>
                  <a:srgbClr val="FF0000"/>
                </a:solidFill>
              </a:rPr>
              <a:t>软链接的使用</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44"/>
          <p:cNvSpPr txBox="1">
            <a:spLocks noChangeArrowheads="1"/>
          </p:cNvSpPr>
          <p:nvPr/>
        </p:nvSpPr>
        <p:spPr bwMode="auto">
          <a:xfrm>
            <a:off x="0" y="1618880"/>
            <a:ext cx="8837762" cy="4717766"/>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342900" defTabSz="540544" eaLnBrk="1" fontAlgn="auto" hangingPunct="1">
              <a:lnSpc>
                <a:spcPct val="150000"/>
              </a:lnSpc>
              <a:spcBef>
                <a:spcPts val="0"/>
              </a:spcBef>
              <a:spcAft>
                <a:spcPts val="0"/>
              </a:spcAft>
            </a:pPr>
            <a:r>
              <a:rPr lang="en-US" altLang="zh-CN" sz="1800" dirty="0">
                <a:solidFill>
                  <a:srgbClr val="1353A2"/>
                </a:solidFill>
              </a:rPr>
              <a:t> 1.</a:t>
            </a:r>
            <a:r>
              <a:rPr lang="zh-CN" altLang="en-US" sz="1800" dirty="0">
                <a:solidFill>
                  <a:srgbClr val="1353A2"/>
                </a:solidFill>
              </a:rPr>
              <a:t>什么是</a:t>
            </a:r>
            <a:r>
              <a:rPr lang="en-US" altLang="zh-CN" sz="1800" dirty="0">
                <a:solidFill>
                  <a:srgbClr val="1353A2"/>
                </a:solidFill>
              </a:rPr>
              <a:t>shell</a:t>
            </a:r>
            <a:endParaRPr lang="zh-CN" altLang="zh-CN" sz="1800" dirty="0">
              <a:solidFill>
                <a:srgbClr val="1353A2"/>
              </a:solidFill>
            </a:endParaRPr>
          </a:p>
          <a:p>
            <a:pPr indent="342900" defTabSz="540544" eaLnBrk="1" fontAlgn="auto" hangingPunct="1">
              <a:lnSpc>
                <a:spcPct val="150000"/>
              </a:lnSpc>
              <a:spcBef>
                <a:spcPts val="0"/>
              </a:spcBef>
              <a:spcAft>
                <a:spcPts val="0"/>
              </a:spcAft>
            </a:pPr>
            <a:r>
              <a:rPr lang="zh-CN" altLang="en-US" sz="1800" dirty="0">
                <a:solidFill>
                  <a:srgbClr val="1353A2"/>
                </a:solidFill>
              </a:rPr>
              <a:t>英文含义是“壳” （用来区别于核）；</a:t>
            </a:r>
            <a:r>
              <a:rPr lang="en-US" altLang="zh-CN" sz="1800" dirty="0">
                <a:solidFill>
                  <a:srgbClr val="1353A2"/>
                </a:solidFill>
              </a:rPr>
              <a:t>Linux</a:t>
            </a:r>
            <a:r>
              <a:rPr lang="zh-CN" altLang="en-US" sz="1800" dirty="0">
                <a:solidFill>
                  <a:srgbClr val="1353A2"/>
                </a:solidFill>
              </a:rPr>
              <a:t>中的</a:t>
            </a:r>
            <a:r>
              <a:rPr lang="en-US" altLang="zh-CN" sz="1800" dirty="0">
                <a:solidFill>
                  <a:srgbClr val="1353A2"/>
                </a:solidFill>
              </a:rPr>
              <a:t>shell</a:t>
            </a:r>
            <a:r>
              <a:rPr lang="zh-CN" altLang="en-US" sz="1800" dirty="0">
                <a:solidFill>
                  <a:srgbClr val="1353A2"/>
                </a:solidFill>
              </a:rPr>
              <a:t>， “提供使用者</a:t>
            </a:r>
            <a:r>
              <a:rPr lang="zh-CN" altLang="en-US" sz="1800" dirty="0">
                <a:solidFill>
                  <a:srgbClr val="FF0000"/>
                </a:solidFill>
              </a:rPr>
              <a:t>使用界面</a:t>
            </a:r>
            <a:r>
              <a:rPr lang="zh-CN" altLang="en-US" sz="1800" dirty="0">
                <a:solidFill>
                  <a:srgbClr val="1353A2"/>
                </a:solidFill>
              </a:rPr>
              <a:t>”的软件（</a:t>
            </a:r>
            <a:r>
              <a:rPr lang="zh-CN" altLang="en-US" sz="1800" dirty="0">
                <a:solidFill>
                  <a:srgbClr val="FF0000"/>
                </a:solidFill>
              </a:rPr>
              <a:t>命令解析器</a:t>
            </a:r>
            <a:r>
              <a:rPr lang="zh-CN" altLang="en-US" sz="1800" dirty="0">
                <a:solidFill>
                  <a:srgbClr val="1353A2"/>
                </a:solidFill>
              </a:rPr>
              <a:t>）</a:t>
            </a:r>
            <a:endParaRPr lang="en-US" altLang="zh-CN" sz="1800" dirty="0">
              <a:solidFill>
                <a:srgbClr val="1353A2"/>
              </a:solidFill>
            </a:endParaRPr>
          </a:p>
          <a:p>
            <a:pPr indent="342900" defTabSz="540544" eaLnBrk="1" fontAlgn="auto" hangingPunct="1">
              <a:lnSpc>
                <a:spcPct val="150000"/>
              </a:lnSpc>
              <a:spcBef>
                <a:spcPts val="0"/>
              </a:spcBef>
              <a:spcAft>
                <a:spcPts val="0"/>
              </a:spcAft>
            </a:pPr>
            <a:r>
              <a:rPr lang="en-US" altLang="zh-CN" sz="1800" dirty="0">
                <a:solidFill>
                  <a:srgbClr val="1353A2"/>
                </a:solidFill>
              </a:rPr>
              <a:t>shell</a:t>
            </a:r>
            <a:r>
              <a:rPr lang="zh-CN" altLang="en-US" sz="1800" dirty="0">
                <a:solidFill>
                  <a:srgbClr val="1353A2"/>
                </a:solidFill>
              </a:rPr>
              <a:t>负责</a:t>
            </a:r>
            <a:r>
              <a:rPr lang="zh-CN" altLang="en-US" sz="1800" dirty="0">
                <a:solidFill>
                  <a:srgbClr val="FF0000"/>
                </a:solidFill>
              </a:rPr>
              <a:t>解释</a:t>
            </a:r>
            <a:r>
              <a:rPr lang="zh-CN" altLang="en-US" sz="1800" dirty="0">
                <a:solidFill>
                  <a:srgbClr val="1353A2"/>
                </a:solidFill>
              </a:rPr>
              <a:t>用户输入的每一条命令，是一个命令解释器作，它</a:t>
            </a:r>
            <a:r>
              <a:rPr lang="zh-CN" altLang="en-US" sz="1800" dirty="0">
                <a:solidFill>
                  <a:srgbClr val="FF0000"/>
                </a:solidFill>
              </a:rPr>
              <a:t>交互式解释和执行</a:t>
            </a:r>
            <a:r>
              <a:rPr lang="zh-CN" altLang="en-US" sz="1800" dirty="0">
                <a:solidFill>
                  <a:srgbClr val="1353A2"/>
                </a:solidFill>
              </a:rPr>
              <a:t>用户输入的命令或者自动地解释和执行预先设定好的一连串的命令；</a:t>
            </a:r>
          </a:p>
          <a:p>
            <a:pPr indent="342900" defTabSz="540544" eaLnBrk="1" fontAlgn="auto" hangingPunct="1">
              <a:lnSpc>
                <a:spcPct val="150000"/>
              </a:lnSpc>
              <a:spcBef>
                <a:spcPts val="0"/>
              </a:spcBef>
              <a:spcAft>
                <a:spcPts val="0"/>
              </a:spcAft>
            </a:pPr>
            <a:r>
              <a:rPr lang="en-US" altLang="zh-CN" sz="1800" dirty="0">
                <a:solidFill>
                  <a:srgbClr val="1353A2"/>
                </a:solidFill>
              </a:rPr>
              <a:t>shell</a:t>
            </a:r>
            <a:r>
              <a:rPr lang="zh-CN" altLang="en-US" sz="1800" dirty="0">
                <a:solidFill>
                  <a:srgbClr val="1353A2"/>
                </a:solidFill>
              </a:rPr>
              <a:t>还可以作为程序设计语言，它定义了各种变量和参数，并提供了许多在高阶语言中才具有的控制结构，包括循环和分支。  </a:t>
            </a:r>
          </a:p>
          <a:p>
            <a:pPr indent="342900" defTabSz="540544" eaLnBrk="1" fontAlgn="auto" hangingPunct="1">
              <a:lnSpc>
                <a:spcPct val="150000"/>
              </a:lnSpc>
              <a:spcBef>
                <a:spcPts val="0"/>
              </a:spcBef>
              <a:spcAft>
                <a:spcPts val="0"/>
              </a:spcAft>
            </a:pPr>
            <a:r>
              <a:rPr lang="en-US" altLang="zh-CN" sz="1800" dirty="0">
                <a:solidFill>
                  <a:srgbClr val="1353A2"/>
                </a:solidFill>
              </a:rPr>
              <a:t>shell</a:t>
            </a:r>
            <a:r>
              <a:rPr lang="zh-CN" altLang="en-US" sz="1800" dirty="0">
                <a:solidFill>
                  <a:srgbClr val="1353A2"/>
                </a:solidFill>
              </a:rPr>
              <a:t>在</a:t>
            </a:r>
            <a:r>
              <a:rPr lang="en-US" altLang="zh-CN" sz="1800" dirty="0">
                <a:solidFill>
                  <a:srgbClr val="1353A2"/>
                </a:solidFill>
              </a:rPr>
              <a:t>Linux</a:t>
            </a:r>
            <a:r>
              <a:rPr lang="zh-CN" altLang="en-US" sz="1800" dirty="0">
                <a:solidFill>
                  <a:srgbClr val="1353A2"/>
                </a:solidFill>
              </a:rPr>
              <a:t>中的两种存在形式</a:t>
            </a:r>
            <a:endParaRPr lang="en-US" altLang="zh-CN" sz="1800" dirty="0">
              <a:solidFill>
                <a:srgbClr val="1353A2"/>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800" dirty="0">
                <a:solidFill>
                  <a:srgbClr val="1353A2"/>
                </a:solidFill>
              </a:rPr>
              <a:t>一种是在无图形界面下的终端运行环境下的</a:t>
            </a:r>
            <a:r>
              <a:rPr lang="en-US" altLang="zh-CN" sz="1800" dirty="0">
                <a:solidFill>
                  <a:srgbClr val="1353A2"/>
                </a:solidFill>
              </a:rPr>
              <a:t>shell——</a:t>
            </a:r>
            <a:r>
              <a:rPr lang="zh-CN" altLang="en-US" sz="1800" dirty="0">
                <a:solidFill>
                  <a:srgbClr val="1353A2"/>
                </a:solidFill>
              </a:rPr>
              <a:t>习惯性地简称为</a:t>
            </a:r>
            <a:r>
              <a:rPr lang="zh-CN" altLang="en-US" sz="1800" dirty="0">
                <a:solidFill>
                  <a:srgbClr val="FF0000"/>
                </a:solidFill>
              </a:rPr>
              <a:t>终端</a:t>
            </a:r>
            <a:endParaRPr lang="en-US" altLang="zh-CN" sz="1800" dirty="0">
              <a:solidFill>
                <a:srgbClr val="FF0000"/>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800" dirty="0">
                <a:solidFill>
                  <a:srgbClr val="1353A2"/>
                </a:solidFill>
              </a:rPr>
              <a:t>一种是桌面上运行的类似</a:t>
            </a:r>
            <a:r>
              <a:rPr lang="en-US" altLang="zh-CN" sz="1800" dirty="0">
                <a:solidFill>
                  <a:srgbClr val="1353A2"/>
                </a:solidFill>
              </a:rPr>
              <a:t>Windows </a:t>
            </a:r>
            <a:r>
              <a:rPr lang="zh-CN" altLang="en-US" sz="1800" dirty="0">
                <a:solidFill>
                  <a:srgbClr val="1353A2"/>
                </a:solidFill>
              </a:rPr>
              <a:t>的</a:t>
            </a:r>
            <a:r>
              <a:rPr lang="en-US" altLang="zh-CN" sz="1800" dirty="0">
                <a:solidFill>
                  <a:srgbClr val="1353A2"/>
                </a:solidFill>
              </a:rPr>
              <a:t>MS-DOS</a:t>
            </a:r>
            <a:r>
              <a:rPr lang="zh-CN" altLang="en-US" sz="1800" dirty="0">
                <a:solidFill>
                  <a:srgbClr val="1353A2"/>
                </a:solidFill>
              </a:rPr>
              <a:t>运行窗口</a:t>
            </a:r>
            <a:r>
              <a:rPr lang="en-US" altLang="zh-CN" sz="1800" dirty="0">
                <a:solidFill>
                  <a:srgbClr val="1353A2"/>
                </a:solidFill>
              </a:rPr>
              <a:t>——</a:t>
            </a:r>
            <a:r>
              <a:rPr lang="zh-CN" altLang="en-US" sz="1800" dirty="0">
                <a:solidFill>
                  <a:srgbClr val="1353A2"/>
                </a:solidFill>
              </a:rPr>
              <a:t>直接称为</a:t>
            </a:r>
            <a:r>
              <a:rPr lang="en-US" altLang="zh-CN" sz="1800" dirty="0">
                <a:solidFill>
                  <a:srgbClr val="1353A2"/>
                </a:solidFill>
              </a:rPr>
              <a:t>shell</a:t>
            </a:r>
          </a:p>
          <a:p>
            <a:pPr indent="342900" defTabSz="540544" eaLnBrk="1" fontAlgn="auto" hangingPunct="1">
              <a:lnSpc>
                <a:spcPct val="200000"/>
              </a:lnSpc>
              <a:spcBef>
                <a:spcPts val="0"/>
              </a:spcBef>
              <a:spcAft>
                <a:spcPts val="0"/>
              </a:spcAft>
            </a:pPr>
            <a:endParaRPr lang="zh-CN" altLang="en-US" sz="1800" dirty="0">
              <a:solidFill>
                <a:srgbClr val="1353A2"/>
              </a:solidFill>
            </a:endParaRPr>
          </a:p>
        </p:txBody>
      </p:sp>
      <p:sp>
        <p:nvSpPr>
          <p:cNvPr id="4" name="TextBox 3">
            <a:extLst>
              <a:ext uri="{FF2B5EF4-FFF2-40B4-BE49-F238E27FC236}">
                <a16:creationId xmlns:a16="http://schemas.microsoft.com/office/drawing/2014/main" id="{6FB10AE2-5591-4F14-A058-B97A95E4C4E7}"/>
              </a:ext>
            </a:extLst>
          </p:cNvPr>
          <p:cNvSpPr txBox="1"/>
          <p:nvPr/>
        </p:nvSpPr>
        <p:spPr>
          <a:xfrm>
            <a:off x="1572394" y="1219118"/>
            <a:ext cx="3952487"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2.2.6 </a:t>
            </a:r>
            <a:r>
              <a:rPr lang="zh-CN" altLang="en-US" sz="2400" dirty="0">
                <a:solidFill>
                  <a:srgbClr val="1353A2"/>
                </a:solidFill>
                <a:latin typeface="微软雅黑" pitchFamily="34" charset="-122"/>
                <a:ea typeface="微软雅黑" pitchFamily="34" charset="-122"/>
              </a:rPr>
              <a:t>了解</a:t>
            </a:r>
            <a:r>
              <a:rPr lang="en-US" altLang="zh-CN" sz="2400" dirty="0">
                <a:solidFill>
                  <a:srgbClr val="1353A2"/>
                </a:solidFill>
                <a:latin typeface="微软雅黑" pitchFamily="34" charset="-122"/>
                <a:ea typeface="微软雅黑" pitchFamily="34" charset="-122"/>
              </a:rPr>
              <a:t>Linux</a:t>
            </a:r>
            <a:r>
              <a:rPr lang="zh-CN" altLang="en-US" sz="2400" dirty="0">
                <a:solidFill>
                  <a:srgbClr val="1353A2"/>
                </a:solidFill>
                <a:latin typeface="微软雅黑" pitchFamily="34" charset="-122"/>
                <a:ea typeface="微软雅黑" pitchFamily="34" charset="-122"/>
              </a:rPr>
              <a:t>命令</a:t>
            </a:r>
          </a:p>
        </p:txBody>
      </p:sp>
    </p:spTree>
    <p:extLst>
      <p:ext uri="{BB962C8B-B14F-4D97-AF65-F5344CB8AC3E}">
        <p14:creationId xmlns:p14="http://schemas.microsoft.com/office/powerpoint/2010/main" val="365144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6E5A617-2A47-43AD-A350-1B283F23AF0E}"/>
              </a:ext>
            </a:extLst>
          </p:cNvPr>
          <p:cNvPicPr>
            <a:picLocks noChangeAspect="1"/>
          </p:cNvPicPr>
          <p:nvPr/>
        </p:nvPicPr>
        <p:blipFill>
          <a:blip r:embed="rId2"/>
          <a:stretch>
            <a:fillRect/>
          </a:stretch>
        </p:blipFill>
        <p:spPr>
          <a:xfrm>
            <a:off x="485054" y="1088345"/>
            <a:ext cx="7935366" cy="4401461"/>
          </a:xfrm>
          <a:prstGeom prst="rect">
            <a:avLst/>
          </a:prstGeom>
        </p:spPr>
      </p:pic>
    </p:spTree>
    <p:extLst>
      <p:ext uri="{BB962C8B-B14F-4D97-AF65-F5344CB8AC3E}">
        <p14:creationId xmlns:p14="http://schemas.microsoft.com/office/powerpoint/2010/main" val="306278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DF5DBD8-C289-4323-9609-007309D6C856}"/>
              </a:ext>
            </a:extLst>
          </p:cNvPr>
          <p:cNvSpPr>
            <a:spLocks noGrp="1" noChangeArrowheads="1"/>
          </p:cNvSpPr>
          <p:nvPr>
            <p:ph type="title"/>
          </p:nvPr>
        </p:nvSpPr>
        <p:spPr/>
        <p:txBody>
          <a:bodyPr/>
          <a:lstStyle/>
          <a:p>
            <a:pPr eaLnBrk="1" hangingPunct="1"/>
            <a:r>
              <a:rPr lang="en-US" altLang="zh-CN" sz="3000" b="1" dirty="0"/>
              <a:t>shell</a:t>
            </a:r>
            <a:r>
              <a:rPr lang="zh-CN" altLang="en-US" sz="3000" b="1" dirty="0"/>
              <a:t>的基本形式 </a:t>
            </a:r>
          </a:p>
        </p:txBody>
      </p:sp>
      <p:sp>
        <p:nvSpPr>
          <p:cNvPr id="8195" name="Rectangle 3">
            <a:extLst>
              <a:ext uri="{FF2B5EF4-FFF2-40B4-BE49-F238E27FC236}">
                <a16:creationId xmlns:a16="http://schemas.microsoft.com/office/drawing/2014/main" id="{1FFCA1F2-3EB3-4C66-A8F8-C1C6A745EA73}"/>
              </a:ext>
            </a:extLst>
          </p:cNvPr>
          <p:cNvSpPr>
            <a:spLocks noGrp="1" noChangeArrowheads="1"/>
          </p:cNvSpPr>
          <p:nvPr>
            <p:ph type="body" idx="1"/>
          </p:nvPr>
        </p:nvSpPr>
        <p:spPr>
          <a:xfrm>
            <a:off x="575582" y="2006032"/>
            <a:ext cx="7886700" cy="3263504"/>
          </a:xfrm>
        </p:spPr>
        <p:txBody>
          <a:bodyPr>
            <a:normAutofit/>
          </a:bodyPr>
          <a:lstStyle/>
          <a:p>
            <a:pPr marL="0" indent="0">
              <a:lnSpc>
                <a:spcPct val="150000"/>
              </a:lnSpc>
              <a:buNone/>
            </a:pPr>
            <a:r>
              <a:rPr lang="en-US" altLang="zh-CN" b="1" dirty="0"/>
              <a:t>2. shell</a:t>
            </a:r>
            <a:r>
              <a:rPr lang="zh-CN" altLang="en-US" b="1" dirty="0"/>
              <a:t>的种类 </a:t>
            </a:r>
            <a:r>
              <a:rPr lang="en-US" altLang="zh-CN" b="1" dirty="0"/>
              <a:t>:</a:t>
            </a:r>
          </a:p>
          <a:p>
            <a:pPr lvl="1" eaLnBrk="1" hangingPunct="1">
              <a:lnSpc>
                <a:spcPct val="150000"/>
              </a:lnSpc>
            </a:pPr>
            <a:r>
              <a:rPr lang="en-US" altLang="zh-CN" sz="2100" b="1" dirty="0"/>
              <a:t>ash</a:t>
            </a:r>
            <a:r>
              <a:rPr lang="zh-CN" altLang="en-US" sz="2100" b="1" dirty="0"/>
              <a:t>：是贝尔实验室开发的</a:t>
            </a:r>
            <a:r>
              <a:rPr lang="en-US" altLang="zh-CN" sz="2100" b="1" dirty="0"/>
              <a:t>shell</a:t>
            </a:r>
            <a:r>
              <a:rPr lang="zh-CN" altLang="en-US" sz="2100" b="1" dirty="0"/>
              <a:t>，</a:t>
            </a:r>
            <a:r>
              <a:rPr lang="en-US" altLang="zh-CN" sz="2100" b="1" dirty="0" err="1"/>
              <a:t>bsh</a:t>
            </a:r>
            <a:r>
              <a:rPr lang="zh-CN" altLang="en-US" sz="2100" b="1" dirty="0"/>
              <a:t>是对</a:t>
            </a:r>
            <a:r>
              <a:rPr lang="en-US" altLang="zh-CN" sz="2100" b="1" dirty="0"/>
              <a:t>ash</a:t>
            </a:r>
            <a:r>
              <a:rPr lang="zh-CN" altLang="en-US" sz="2100" b="1" dirty="0"/>
              <a:t>的符号链接。</a:t>
            </a:r>
          </a:p>
          <a:p>
            <a:pPr lvl="1" eaLnBrk="1" hangingPunct="1">
              <a:lnSpc>
                <a:spcPct val="150000"/>
              </a:lnSpc>
            </a:pPr>
            <a:r>
              <a:rPr lang="en-US" altLang="zh-CN" sz="2100" b="1" dirty="0">
                <a:solidFill>
                  <a:srgbClr val="FF0000"/>
                </a:solidFill>
              </a:rPr>
              <a:t>Bash</a:t>
            </a:r>
            <a:r>
              <a:rPr lang="zh-CN" altLang="en-US" sz="2100" b="1" dirty="0"/>
              <a:t>：是</a:t>
            </a:r>
            <a:r>
              <a:rPr lang="en-US" altLang="zh-CN" sz="2100" b="1" dirty="0"/>
              <a:t>GNU</a:t>
            </a:r>
            <a:r>
              <a:rPr lang="zh-CN" altLang="en-US" sz="2100" b="1" dirty="0"/>
              <a:t>的</a:t>
            </a:r>
            <a:r>
              <a:rPr lang="en-US" altLang="zh-CN" sz="2100" b="1" dirty="0" err="1"/>
              <a:t>Bourne</a:t>
            </a:r>
            <a:r>
              <a:rPr lang="en-US" altLang="zh-CN" sz="2100" b="1" dirty="0"/>
              <a:t> Again shell</a:t>
            </a:r>
            <a:r>
              <a:rPr lang="zh-CN" altLang="en-US" sz="2100" b="1" dirty="0"/>
              <a:t>，是</a:t>
            </a:r>
            <a:r>
              <a:rPr lang="en-US" altLang="zh-CN" sz="2100" b="1" dirty="0"/>
              <a:t>GNU</a:t>
            </a:r>
            <a:r>
              <a:rPr lang="zh-CN" altLang="en-US" sz="2100" b="1" dirty="0"/>
              <a:t>操作系统上默认的</a:t>
            </a:r>
            <a:r>
              <a:rPr lang="en-US" altLang="zh-CN" sz="2100" b="1" dirty="0"/>
              <a:t>shell</a:t>
            </a:r>
            <a:r>
              <a:rPr lang="zh-CN" altLang="en-US" sz="2100" b="1" dirty="0"/>
              <a:t>。</a:t>
            </a:r>
            <a:r>
              <a:rPr lang="en-US" altLang="zh-CN" sz="2100" b="1" dirty="0" err="1"/>
              <a:t>sh</a:t>
            </a:r>
            <a:r>
              <a:rPr lang="zh-CN" altLang="en-US" sz="2100" b="1" dirty="0"/>
              <a:t>以及</a:t>
            </a:r>
            <a:r>
              <a:rPr lang="en-US" altLang="zh-CN" sz="2100" b="1" dirty="0"/>
              <a:t>bash2</a:t>
            </a:r>
            <a:r>
              <a:rPr lang="zh-CN" altLang="en-US" sz="2100" b="1" dirty="0"/>
              <a:t>都是对它的符号链接。</a:t>
            </a:r>
          </a:p>
          <a:p>
            <a:pPr lvl="1" eaLnBrk="1" hangingPunct="1">
              <a:lnSpc>
                <a:spcPct val="150000"/>
              </a:lnSpc>
            </a:pPr>
            <a:r>
              <a:rPr lang="en-US" altLang="zh-CN" sz="2100" b="1" dirty="0" err="1"/>
              <a:t>tcsh</a:t>
            </a:r>
            <a:r>
              <a:rPr lang="zh-CN" altLang="en-US" sz="2100" b="1" dirty="0"/>
              <a:t>：是</a:t>
            </a:r>
            <a:r>
              <a:rPr lang="en-US" altLang="zh-CN" sz="2100" b="1" dirty="0"/>
              <a:t>Berkeley UNIX C shell</a:t>
            </a:r>
            <a:r>
              <a:rPr lang="zh-CN" altLang="en-US" sz="2100" b="1" dirty="0"/>
              <a:t>。</a:t>
            </a:r>
            <a:r>
              <a:rPr lang="en-US" altLang="zh-CN" sz="2100" b="1" dirty="0" err="1"/>
              <a:t>csh</a:t>
            </a:r>
            <a:r>
              <a:rPr lang="zh-CN" altLang="en-US" sz="2100" b="1" dirty="0"/>
              <a:t>是对它的符号链接 </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a:extLst>
              <a:ext uri="{FF2B5EF4-FFF2-40B4-BE49-F238E27FC236}">
                <a16:creationId xmlns:a16="http://schemas.microsoft.com/office/drawing/2014/main" id="{EF47F133-8E57-47E2-90E8-D065EFDF444C}"/>
              </a:ext>
            </a:extLst>
          </p:cNvPr>
          <p:cNvSpPr>
            <a:spLocks noGrp="1" noChangeArrowheads="1"/>
          </p:cNvSpPr>
          <p:nvPr>
            <p:ph type="body" idx="1"/>
          </p:nvPr>
        </p:nvSpPr>
        <p:spPr>
          <a:xfrm>
            <a:off x="245853" y="1892924"/>
            <a:ext cx="8436634" cy="3570832"/>
          </a:xfrm>
        </p:spPr>
        <p:txBody>
          <a:bodyPr>
            <a:normAutofit fontScale="55000" lnSpcReduction="20000"/>
          </a:bodyPr>
          <a:lstStyle/>
          <a:p>
            <a:pPr marL="0" indent="0">
              <a:lnSpc>
                <a:spcPct val="150000"/>
              </a:lnSpc>
              <a:buNone/>
            </a:pPr>
            <a:r>
              <a:rPr lang="en-US" altLang="zh-CN" sz="3375" b="1" dirty="0"/>
              <a:t>3. shell</a:t>
            </a:r>
            <a:r>
              <a:rPr lang="zh-CN" altLang="en-US" sz="3375" b="1" dirty="0"/>
              <a:t>命令的基本格式是：</a:t>
            </a:r>
          </a:p>
          <a:p>
            <a:pPr lvl="1" eaLnBrk="1" hangingPunct="1">
              <a:lnSpc>
                <a:spcPct val="150000"/>
              </a:lnSpc>
              <a:buFont typeface="Wingdings" panose="05000000000000000000" pitchFamily="2" charset="2"/>
              <a:buNone/>
            </a:pPr>
            <a:r>
              <a:rPr lang="zh-CN" altLang="en-US" sz="3375" b="1" dirty="0"/>
              <a:t>               </a:t>
            </a:r>
            <a:r>
              <a:rPr lang="zh-CN" altLang="en-US" sz="3375" b="1" dirty="0">
                <a:solidFill>
                  <a:srgbClr val="FF3300"/>
                </a:solidFill>
              </a:rPr>
              <a:t>命令名    </a:t>
            </a:r>
            <a:r>
              <a:rPr lang="en-US" altLang="zh-CN" sz="3375" b="1" dirty="0">
                <a:solidFill>
                  <a:srgbClr val="FF3300"/>
                </a:solidFill>
              </a:rPr>
              <a:t>[</a:t>
            </a:r>
            <a:r>
              <a:rPr lang="zh-CN" altLang="en-US" sz="3375" b="1" dirty="0">
                <a:solidFill>
                  <a:srgbClr val="FF3300"/>
                </a:solidFill>
              </a:rPr>
              <a:t>选项</a:t>
            </a:r>
            <a:r>
              <a:rPr lang="en-US" altLang="zh-CN" sz="3375" b="1" dirty="0">
                <a:solidFill>
                  <a:srgbClr val="FF3300"/>
                </a:solidFill>
              </a:rPr>
              <a:t>]    &lt;</a:t>
            </a:r>
            <a:r>
              <a:rPr lang="zh-CN" altLang="en-US" sz="3375" b="1" dirty="0">
                <a:solidFill>
                  <a:srgbClr val="FF3300"/>
                </a:solidFill>
              </a:rPr>
              <a:t>参数</a:t>
            </a:r>
            <a:r>
              <a:rPr lang="en-US" altLang="zh-CN" sz="3375" b="1" dirty="0">
                <a:solidFill>
                  <a:srgbClr val="FF3300"/>
                </a:solidFill>
              </a:rPr>
              <a:t>1&gt; &lt;</a:t>
            </a:r>
            <a:r>
              <a:rPr lang="zh-CN" altLang="en-US" sz="3375" b="1" dirty="0">
                <a:solidFill>
                  <a:srgbClr val="FF3300"/>
                </a:solidFill>
              </a:rPr>
              <a:t>参数</a:t>
            </a:r>
            <a:r>
              <a:rPr lang="en-US" altLang="zh-CN" sz="3375" b="1" dirty="0">
                <a:solidFill>
                  <a:srgbClr val="FF3300"/>
                </a:solidFill>
              </a:rPr>
              <a:t>2&gt; ……</a:t>
            </a:r>
          </a:p>
          <a:p>
            <a:pPr lvl="1" eaLnBrk="1" hangingPunct="1">
              <a:lnSpc>
                <a:spcPct val="150000"/>
              </a:lnSpc>
            </a:pPr>
            <a:r>
              <a:rPr lang="zh-CN" altLang="en-US" sz="3375" b="1" dirty="0"/>
              <a:t>选项，以“</a:t>
            </a:r>
            <a:r>
              <a:rPr lang="en-US" altLang="zh-CN" sz="3375" b="1" dirty="0"/>
              <a:t>-”</a:t>
            </a:r>
            <a:r>
              <a:rPr lang="zh-CN" altLang="en-US" sz="3375" b="1" dirty="0"/>
              <a:t>开始，通常只有</a:t>
            </a:r>
            <a:r>
              <a:rPr lang="zh-CN" altLang="en-US" sz="3375" b="1" dirty="0">
                <a:solidFill>
                  <a:srgbClr val="FF0000"/>
                </a:solidFill>
              </a:rPr>
              <a:t>一个字母</a:t>
            </a:r>
            <a:r>
              <a:rPr lang="zh-CN" altLang="en-US" sz="3375" b="1" dirty="0"/>
              <a:t>，多个选项可用“</a:t>
            </a:r>
            <a:r>
              <a:rPr lang="en-US" altLang="zh-CN" sz="3375" b="1" dirty="0"/>
              <a:t>-”</a:t>
            </a:r>
            <a:r>
              <a:rPr lang="zh-CN" altLang="en-US" sz="3375" b="1" dirty="0"/>
              <a:t>链接起来；以“</a:t>
            </a:r>
            <a:r>
              <a:rPr lang="en-US" altLang="zh-CN" sz="3375" b="1" dirty="0"/>
              <a:t>--”</a:t>
            </a:r>
            <a:r>
              <a:rPr lang="zh-CN" altLang="en-US" sz="3375" b="1" dirty="0"/>
              <a:t>开头，通常是一个单词。</a:t>
            </a:r>
            <a:endParaRPr lang="en-US" altLang="zh-CN" sz="3375" b="1" dirty="0"/>
          </a:p>
          <a:p>
            <a:pPr lvl="1" eaLnBrk="1" hangingPunct="1">
              <a:lnSpc>
                <a:spcPct val="150000"/>
              </a:lnSpc>
              <a:buFont typeface="Wingdings" panose="05000000000000000000" pitchFamily="2" charset="2"/>
              <a:buNone/>
            </a:pPr>
            <a:r>
              <a:rPr lang="zh-CN" altLang="en-US" sz="3375" b="1" dirty="0"/>
              <a:t>      如，</a:t>
            </a:r>
            <a:r>
              <a:rPr lang="en-US" altLang="zh-CN" sz="3375" b="1" dirty="0"/>
              <a:t>ls  -a-l </a:t>
            </a:r>
            <a:r>
              <a:rPr lang="zh-CN" altLang="en-US" sz="3375" b="1" dirty="0"/>
              <a:t>和 </a:t>
            </a:r>
            <a:r>
              <a:rPr lang="en-US" altLang="zh-CN" sz="3375" b="1" dirty="0"/>
              <a:t>ls  -al</a:t>
            </a:r>
            <a:r>
              <a:rPr lang="zh-CN" altLang="en-US" sz="3375" b="1" dirty="0"/>
              <a:t>是相同的，  </a:t>
            </a:r>
            <a:r>
              <a:rPr lang="en-US" altLang="zh-CN" sz="3375" b="1" dirty="0"/>
              <a:t>--number</a:t>
            </a:r>
          </a:p>
          <a:p>
            <a:pPr lvl="1" eaLnBrk="1" hangingPunct="1">
              <a:lnSpc>
                <a:spcPct val="150000"/>
              </a:lnSpc>
            </a:pPr>
            <a:r>
              <a:rPr lang="zh-CN" altLang="en-US" sz="3375" b="1" dirty="0"/>
              <a:t>参数可以是</a:t>
            </a:r>
            <a:r>
              <a:rPr lang="en-US" altLang="zh-CN" sz="3375" b="1" dirty="0"/>
              <a:t>0</a:t>
            </a:r>
            <a:r>
              <a:rPr lang="zh-CN" altLang="en-US" sz="3375" b="1" dirty="0"/>
              <a:t>个或多个</a:t>
            </a:r>
          </a:p>
          <a:p>
            <a:pPr lvl="1" eaLnBrk="1" hangingPunct="1">
              <a:lnSpc>
                <a:spcPct val="150000"/>
              </a:lnSpc>
            </a:pPr>
            <a:r>
              <a:rPr lang="zh-CN" altLang="en-US" sz="3375" b="1" dirty="0">
                <a:solidFill>
                  <a:srgbClr val="FF3300"/>
                </a:solidFill>
              </a:rPr>
              <a:t>命令区分大小写</a:t>
            </a:r>
            <a:r>
              <a:rPr lang="zh-CN" altLang="en-US" sz="3375" b="1" dirty="0"/>
              <a:t>，可用“</a:t>
            </a:r>
            <a:r>
              <a:rPr lang="en-US" altLang="zh-CN" sz="3375" b="1" dirty="0"/>
              <a:t>;”</a:t>
            </a:r>
            <a:r>
              <a:rPr lang="zh-CN" altLang="en-US" sz="3375" b="1" dirty="0"/>
              <a:t>号将两个命令在一行隔开，按回车后会一次执行</a:t>
            </a:r>
          </a:p>
          <a:p>
            <a:pPr lvl="1" eaLnBrk="1" hangingPunct="1"/>
            <a:endParaRPr lang="en-US" altLang="zh-CN" dirty="0"/>
          </a:p>
        </p:txBody>
      </p:sp>
      <p:sp>
        <p:nvSpPr>
          <p:cNvPr id="2" name="TextBox 1">
            <a:extLst>
              <a:ext uri="{FF2B5EF4-FFF2-40B4-BE49-F238E27FC236}">
                <a16:creationId xmlns:a16="http://schemas.microsoft.com/office/drawing/2014/main" id="{6FB10AE2-5591-4F14-A058-B97A95E4C4E7}"/>
              </a:ext>
            </a:extLst>
          </p:cNvPr>
          <p:cNvSpPr txBox="1"/>
          <p:nvPr/>
        </p:nvSpPr>
        <p:spPr>
          <a:xfrm>
            <a:off x="1766489" y="1225809"/>
            <a:ext cx="3952487"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2.2.6 </a:t>
            </a:r>
            <a:r>
              <a:rPr lang="zh-CN" altLang="en-US" sz="2400" b="0" dirty="0">
                <a:solidFill>
                  <a:srgbClr val="1353A2"/>
                </a:solidFill>
                <a:latin typeface="微软雅黑" pitchFamily="34" charset="-122"/>
                <a:ea typeface="微软雅黑" pitchFamily="34" charset="-122"/>
              </a:rPr>
              <a:t>了解</a:t>
            </a:r>
            <a:r>
              <a:rPr lang="en-US" altLang="zh-CN" sz="2400" b="0" dirty="0">
                <a:solidFill>
                  <a:srgbClr val="1353A2"/>
                </a:solidFill>
                <a:latin typeface="微软雅黑" pitchFamily="34" charset="-122"/>
                <a:ea typeface="微软雅黑" pitchFamily="34" charset="-122"/>
              </a:rPr>
              <a:t>Linux</a:t>
            </a:r>
            <a:r>
              <a:rPr lang="zh-CN" altLang="en-US" sz="2400" b="0" dirty="0">
                <a:solidFill>
                  <a:srgbClr val="1353A2"/>
                </a:solidFill>
                <a:latin typeface="微软雅黑" pitchFamily="34" charset="-122"/>
                <a:ea typeface="微软雅黑" pitchFamily="34" charset="-122"/>
              </a:rPr>
              <a:t>命令</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3952487"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2.2.6 </a:t>
            </a:r>
            <a:r>
              <a:rPr lang="zh-CN" altLang="en-US" sz="2400" dirty="0">
                <a:solidFill>
                  <a:srgbClr val="1353A2"/>
                </a:solidFill>
                <a:latin typeface="微软雅黑" pitchFamily="34" charset="-122"/>
                <a:ea typeface="微软雅黑" pitchFamily="34" charset="-122"/>
              </a:rPr>
              <a:t>了解</a:t>
            </a:r>
            <a:r>
              <a:rPr lang="en-US" altLang="zh-CN" sz="2400" dirty="0">
                <a:solidFill>
                  <a:srgbClr val="1353A2"/>
                </a:solidFill>
                <a:latin typeface="微软雅黑" pitchFamily="34" charset="-122"/>
                <a:ea typeface="微软雅黑" pitchFamily="34" charset="-122"/>
              </a:rPr>
              <a:t>Linux</a:t>
            </a:r>
            <a:r>
              <a:rPr lang="zh-CN" altLang="en-US" sz="2400" dirty="0">
                <a:solidFill>
                  <a:srgbClr val="1353A2"/>
                </a:solidFill>
                <a:latin typeface="微软雅黑" pitchFamily="34" charset="-122"/>
                <a:ea typeface="微软雅黑" pitchFamily="34" charset="-122"/>
              </a:rPr>
              <a:t>命令</a:t>
            </a:r>
          </a:p>
        </p:txBody>
      </p:sp>
      <p:sp>
        <p:nvSpPr>
          <p:cNvPr id="11" name="Text Box 44"/>
          <p:cNvSpPr txBox="1">
            <a:spLocks noChangeArrowheads="1"/>
          </p:cNvSpPr>
          <p:nvPr/>
        </p:nvSpPr>
        <p:spPr bwMode="auto">
          <a:xfrm>
            <a:off x="376736" y="1664391"/>
            <a:ext cx="8857752" cy="433689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342900" indent="-342900" defTabSz="540544" eaLnBrk="1" fontAlgn="auto" hangingPunct="1">
              <a:lnSpc>
                <a:spcPct val="150000"/>
              </a:lnSpc>
              <a:spcBef>
                <a:spcPts val="0"/>
              </a:spcBef>
              <a:spcAft>
                <a:spcPts val="0"/>
              </a:spcAft>
              <a:buFont typeface="Arial" panose="020B0604020202020204" pitchFamily="34" charset="0"/>
              <a:buChar char="•"/>
            </a:pPr>
            <a:r>
              <a:rPr lang="en-US" altLang="zh-CN" sz="2100" dirty="0">
                <a:solidFill>
                  <a:srgbClr val="1353A2"/>
                </a:solidFill>
              </a:rPr>
              <a:t>Linux</a:t>
            </a:r>
            <a:r>
              <a:rPr lang="zh-CN" altLang="en-US" sz="2100" dirty="0">
                <a:solidFill>
                  <a:srgbClr val="1353A2"/>
                </a:solidFill>
              </a:rPr>
              <a:t>命令的特点</a:t>
            </a:r>
            <a:r>
              <a:rPr lang="en-US" altLang="zh-CN" sz="2100" dirty="0">
                <a:solidFill>
                  <a:srgbClr val="1353A2"/>
                </a:solidFill>
              </a:rPr>
              <a:t>:</a:t>
            </a:r>
            <a:endParaRPr lang="zh-CN" altLang="en-US" sz="2100" dirty="0">
              <a:solidFill>
                <a:srgbClr val="1353A2"/>
              </a:solidFill>
            </a:endParaRPr>
          </a:p>
          <a:p>
            <a:pPr marL="342900" indent="-342900" defTabSz="540544" eaLnBrk="1" fontAlgn="auto" hangingPunct="1">
              <a:lnSpc>
                <a:spcPct val="150000"/>
              </a:lnSpc>
              <a:spcBef>
                <a:spcPts val="0"/>
              </a:spcBef>
              <a:spcAft>
                <a:spcPts val="0"/>
              </a:spcAft>
              <a:buFont typeface="Wingdings" panose="05000000000000000000" pitchFamily="2" charset="2"/>
              <a:buChar char="Ø"/>
            </a:pPr>
            <a:r>
              <a:rPr lang="zh-CN" altLang="en-US" sz="2100" dirty="0">
                <a:solidFill>
                  <a:srgbClr val="1353A2"/>
                </a:solidFill>
                <a:latin typeface="华文楷体" panose="02010600040101010101" pitchFamily="2" charset="-122"/>
                <a:ea typeface="华文楷体" panose="02010600040101010101" pitchFamily="2" charset="-122"/>
              </a:rPr>
              <a:t>命令区分大小写</a:t>
            </a:r>
          </a:p>
          <a:p>
            <a:pPr marL="342900" indent="-342900" defTabSz="540544" eaLnBrk="1" fontAlgn="auto" hangingPunct="1">
              <a:lnSpc>
                <a:spcPct val="150000"/>
              </a:lnSpc>
              <a:spcBef>
                <a:spcPts val="0"/>
              </a:spcBef>
              <a:spcAft>
                <a:spcPts val="0"/>
              </a:spcAft>
              <a:buFont typeface="Wingdings" panose="05000000000000000000" pitchFamily="2" charset="2"/>
              <a:buChar char="Ø"/>
            </a:pPr>
            <a:r>
              <a:rPr lang="zh-CN" altLang="en-US" sz="2100" dirty="0">
                <a:solidFill>
                  <a:srgbClr val="1353A2"/>
                </a:solidFill>
                <a:latin typeface="华文楷体" panose="02010600040101010101" pitchFamily="2" charset="-122"/>
                <a:ea typeface="华文楷体" panose="02010600040101010101" pitchFamily="2" charset="-122"/>
              </a:rPr>
              <a:t>命令或参数仅需输入前几位就可以用 </a:t>
            </a:r>
            <a:r>
              <a:rPr lang="en-US" altLang="zh-CN" sz="2100" dirty="0">
                <a:solidFill>
                  <a:srgbClr val="1353A2"/>
                </a:solidFill>
                <a:latin typeface="华文楷体" panose="02010600040101010101" pitchFamily="2" charset="-122"/>
                <a:ea typeface="华文楷体" panose="02010600040101010101" pitchFamily="2" charset="-122"/>
              </a:rPr>
              <a:t>Tab </a:t>
            </a:r>
            <a:r>
              <a:rPr lang="zh-CN" altLang="en-US" sz="2100" dirty="0">
                <a:solidFill>
                  <a:srgbClr val="1353A2"/>
                </a:solidFill>
                <a:latin typeface="华文楷体" panose="02010600040101010101" pitchFamily="2" charset="-122"/>
                <a:ea typeface="华文楷体" panose="02010600040101010101" pitchFamily="2" charset="-122"/>
              </a:rPr>
              <a:t>键补全；</a:t>
            </a:r>
          </a:p>
          <a:p>
            <a:pPr marL="342900" indent="-342900" defTabSz="540544" eaLnBrk="1" fontAlgn="auto" hangingPunct="1">
              <a:lnSpc>
                <a:spcPct val="150000"/>
              </a:lnSpc>
              <a:spcBef>
                <a:spcPts val="0"/>
              </a:spcBef>
              <a:spcAft>
                <a:spcPts val="0"/>
              </a:spcAft>
              <a:buFont typeface="Wingdings" panose="05000000000000000000" pitchFamily="2" charset="2"/>
              <a:buChar char="Ø"/>
            </a:pPr>
            <a:r>
              <a:rPr lang="zh-CN" altLang="en-US" sz="2100" dirty="0">
                <a:solidFill>
                  <a:srgbClr val="1353A2"/>
                </a:solidFill>
                <a:latin typeface="华文楷体" panose="02010600040101010101" pitchFamily="2" charset="-122"/>
                <a:ea typeface="华文楷体" panose="02010600040101010101" pitchFamily="2" charset="-122"/>
              </a:rPr>
              <a:t>通过上下方向键来调取过往执行过的 </a:t>
            </a:r>
            <a:r>
              <a:rPr lang="en-US" altLang="zh-CN" sz="2100" dirty="0">
                <a:solidFill>
                  <a:srgbClr val="1353A2"/>
                </a:solidFill>
                <a:latin typeface="华文楷体" panose="02010600040101010101" pitchFamily="2" charset="-122"/>
                <a:ea typeface="华文楷体" panose="02010600040101010101" pitchFamily="2" charset="-122"/>
              </a:rPr>
              <a:t>Linux </a:t>
            </a:r>
            <a:r>
              <a:rPr lang="zh-CN" altLang="en-US" sz="2100" dirty="0">
                <a:solidFill>
                  <a:srgbClr val="1353A2"/>
                </a:solidFill>
                <a:latin typeface="华文楷体" panose="02010600040101010101" pitchFamily="2" charset="-122"/>
                <a:ea typeface="华文楷体" panose="02010600040101010101" pitchFamily="2" charset="-122"/>
              </a:rPr>
              <a:t>命令；</a:t>
            </a:r>
          </a:p>
          <a:p>
            <a:pPr marL="342900" indent="-342900" defTabSz="540544" eaLnBrk="1" fontAlgn="auto" hangingPunct="1">
              <a:lnSpc>
                <a:spcPct val="150000"/>
              </a:lnSpc>
              <a:spcBef>
                <a:spcPts val="0"/>
              </a:spcBef>
              <a:spcAft>
                <a:spcPts val="0"/>
              </a:spcAft>
              <a:buFont typeface="Wingdings" panose="05000000000000000000" pitchFamily="2" charset="2"/>
              <a:buChar char="Ø"/>
            </a:pPr>
            <a:r>
              <a:rPr lang="zh-CN" altLang="en-US" sz="2100" dirty="0">
                <a:solidFill>
                  <a:srgbClr val="1353A2"/>
                </a:solidFill>
                <a:latin typeface="华文楷体" panose="02010600040101010101" pitchFamily="2" charset="-122"/>
                <a:ea typeface="华文楷体" panose="02010600040101010101" pitchFamily="2" charset="-122"/>
              </a:rPr>
              <a:t>在一个命令行上输入和执行多条命令，可以使用分号来隔开命令。如“</a:t>
            </a:r>
            <a:r>
              <a:rPr lang="en-US" altLang="zh-CN" sz="2100" dirty="0">
                <a:solidFill>
                  <a:srgbClr val="1353A2"/>
                </a:solidFill>
                <a:latin typeface="华文楷体" panose="02010600040101010101" pitchFamily="2" charset="-122"/>
                <a:ea typeface="华文楷体" panose="02010600040101010101" pitchFamily="2" charset="-122"/>
              </a:rPr>
              <a:t>cd /;ls”</a:t>
            </a:r>
          </a:p>
          <a:p>
            <a:pPr marL="342900" indent="-342900" defTabSz="540544" eaLnBrk="1" fontAlgn="auto" hangingPunct="1">
              <a:lnSpc>
                <a:spcPct val="150000"/>
              </a:lnSpc>
              <a:spcBef>
                <a:spcPts val="0"/>
              </a:spcBef>
              <a:spcAft>
                <a:spcPts val="0"/>
              </a:spcAft>
              <a:buFont typeface="Wingdings" panose="05000000000000000000" pitchFamily="2" charset="2"/>
              <a:buChar char="Ø"/>
            </a:pPr>
            <a:r>
              <a:rPr lang="zh-CN" altLang="en-US" sz="2100" dirty="0">
                <a:solidFill>
                  <a:srgbClr val="1353A2"/>
                </a:solidFill>
                <a:latin typeface="华文楷体" panose="02010600040101010101" pitchFamily="2" charset="-122"/>
                <a:ea typeface="华文楷体" panose="02010600040101010101" pitchFamily="2" charset="-122"/>
              </a:rPr>
              <a:t>使用反斜杠”</a:t>
            </a:r>
            <a:r>
              <a:rPr lang="en-US" altLang="zh-CN" sz="2100" dirty="0">
                <a:solidFill>
                  <a:srgbClr val="1353A2"/>
                </a:solidFill>
                <a:latin typeface="华文楷体" panose="02010600040101010101" pitchFamily="2" charset="-122"/>
                <a:ea typeface="华文楷体" panose="02010600040101010101" pitchFamily="2" charset="-122"/>
              </a:rPr>
              <a:t>\”</a:t>
            </a:r>
            <a:r>
              <a:rPr lang="zh-CN" altLang="en-US" sz="2100" dirty="0">
                <a:solidFill>
                  <a:srgbClr val="1353A2"/>
                </a:solidFill>
                <a:latin typeface="华文楷体" panose="02010600040101010101" pitchFamily="2" charset="-122"/>
                <a:ea typeface="华文楷体" panose="02010600040101010101" pitchFamily="2" charset="-122"/>
              </a:rPr>
              <a:t>将一个较长的命令行分成多行表达。</a:t>
            </a:r>
          </a:p>
          <a:p>
            <a:pPr marL="342900" indent="-342900" defTabSz="540544" eaLnBrk="1" fontAlgn="auto" hangingPunct="1">
              <a:lnSpc>
                <a:spcPct val="150000"/>
              </a:lnSpc>
              <a:spcBef>
                <a:spcPts val="0"/>
              </a:spcBef>
              <a:spcAft>
                <a:spcPts val="0"/>
              </a:spcAft>
              <a:buFont typeface="Wingdings" panose="05000000000000000000" pitchFamily="2" charset="2"/>
              <a:buChar char="Ø"/>
            </a:pPr>
            <a:r>
              <a:rPr lang="zh-CN" altLang="en-US" sz="2100" dirty="0">
                <a:solidFill>
                  <a:srgbClr val="1353A2"/>
                </a:solidFill>
                <a:latin typeface="华文楷体" panose="02010600040101010101" pitchFamily="2" charset="-122"/>
                <a:ea typeface="华文楷体" panose="02010600040101010101" pitchFamily="2" charset="-122"/>
              </a:rPr>
              <a:t>要使程序后台执行，只需要在命令后面加上“</a:t>
            </a:r>
            <a:r>
              <a:rPr lang="en-US" altLang="zh-CN" sz="2100" dirty="0">
                <a:solidFill>
                  <a:srgbClr val="1353A2"/>
                </a:solidFill>
                <a:latin typeface="华文楷体" panose="02010600040101010101" pitchFamily="2" charset="-122"/>
                <a:ea typeface="华文楷体" panose="02010600040101010101" pitchFamily="2" charset="-122"/>
              </a:rPr>
              <a:t>&amp;”</a:t>
            </a:r>
            <a:r>
              <a:rPr lang="zh-CN" altLang="en-US" sz="2100" dirty="0">
                <a:solidFill>
                  <a:srgbClr val="1353A2"/>
                </a:solidFill>
                <a:latin typeface="华文楷体" panose="02010600040101010101" pitchFamily="2" charset="-122"/>
                <a:ea typeface="华文楷体" panose="02010600040101010101" pitchFamily="2" charset="-122"/>
              </a:rPr>
              <a:t>符号</a:t>
            </a:r>
          </a:p>
          <a:p>
            <a:pPr indent="0" defTabSz="540544" eaLnBrk="1" fontAlgn="auto" hangingPunct="1">
              <a:lnSpc>
                <a:spcPct val="150000"/>
              </a:lnSpc>
              <a:spcBef>
                <a:spcPts val="0"/>
              </a:spcBef>
              <a:spcAft>
                <a:spcPts val="0"/>
              </a:spcAft>
            </a:pPr>
            <a:endParaRPr lang="en-US" altLang="zh-CN" sz="1800" b="0" dirty="0">
              <a:solidFill>
                <a:srgbClr val="1353A2"/>
              </a:solidFill>
            </a:endParaRPr>
          </a:p>
        </p:txBody>
      </p:sp>
    </p:spTree>
    <p:extLst>
      <p:ext uri="{BB962C8B-B14F-4D97-AF65-F5344CB8AC3E}">
        <p14:creationId xmlns:p14="http://schemas.microsoft.com/office/powerpoint/2010/main" val="389415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p:cNvSpPr txBox="1"/>
          <p:nvPr/>
        </p:nvSpPr>
        <p:spPr>
          <a:xfrm>
            <a:off x="1748993" y="1203726"/>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2.3 </a:t>
            </a:r>
            <a:r>
              <a:rPr lang="zh-CN" altLang="en-US" sz="2400" dirty="0">
                <a:solidFill>
                  <a:srgbClr val="1353A2"/>
                </a:solidFill>
                <a:latin typeface="微软雅黑" pitchFamily="34" charset="-122"/>
                <a:ea typeface="微软雅黑" pitchFamily="34" charset="-122"/>
              </a:rPr>
              <a:t>项目实施</a:t>
            </a:r>
          </a:p>
        </p:txBody>
      </p:sp>
      <p:grpSp>
        <p:nvGrpSpPr>
          <p:cNvPr id="5" name="Group 38">
            <a:extLst>
              <a:ext uri="{FF2B5EF4-FFF2-40B4-BE49-F238E27FC236}">
                <a16:creationId xmlns:a16="http://schemas.microsoft.com/office/drawing/2014/main" id="{31C8C714-8A0B-4FA9-89C7-127A543A04D6}"/>
              </a:ext>
            </a:extLst>
          </p:cNvPr>
          <p:cNvGrpSpPr>
            <a:grpSpLocks/>
          </p:cNvGrpSpPr>
          <p:nvPr/>
        </p:nvGrpSpPr>
        <p:grpSpPr bwMode="auto">
          <a:xfrm>
            <a:off x="218368" y="1993736"/>
            <a:ext cx="4115990" cy="506016"/>
            <a:chOff x="907" y="1225"/>
            <a:chExt cx="3457" cy="425"/>
          </a:xfrm>
        </p:grpSpPr>
        <p:grpSp>
          <p:nvGrpSpPr>
            <p:cNvPr id="6" name="Group 4">
              <a:extLst>
                <a:ext uri="{FF2B5EF4-FFF2-40B4-BE49-F238E27FC236}">
                  <a16:creationId xmlns:a16="http://schemas.microsoft.com/office/drawing/2014/main" id="{BF07E653-2758-4AAF-BD2E-AA2FEDA906E8}"/>
                </a:ext>
              </a:extLst>
            </p:cNvPr>
            <p:cNvGrpSpPr>
              <a:grpSpLocks/>
            </p:cNvGrpSpPr>
            <p:nvPr/>
          </p:nvGrpSpPr>
          <p:grpSpPr bwMode="auto">
            <a:xfrm>
              <a:off x="907" y="1225"/>
              <a:ext cx="3457" cy="395"/>
              <a:chOff x="1247" y="982"/>
              <a:chExt cx="3457" cy="395"/>
            </a:xfrm>
          </p:grpSpPr>
          <p:sp>
            <p:nvSpPr>
              <p:cNvPr id="8" name="AutoShape 5">
                <a:extLst>
                  <a:ext uri="{FF2B5EF4-FFF2-40B4-BE49-F238E27FC236}">
                    <a16:creationId xmlns:a16="http://schemas.microsoft.com/office/drawing/2014/main" id="{52BBDA7A-B1BD-40ED-8F7C-D5259B6C76A9}"/>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9" name="Line 6">
                <a:extLst>
                  <a:ext uri="{FF2B5EF4-FFF2-40B4-BE49-F238E27FC236}">
                    <a16:creationId xmlns:a16="http://schemas.microsoft.com/office/drawing/2014/main" id="{59E0AC47-3BD6-4DA3-9E95-0239A2D02E0B}"/>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10" name="Line 7">
                <a:extLst>
                  <a:ext uri="{FF2B5EF4-FFF2-40B4-BE49-F238E27FC236}">
                    <a16:creationId xmlns:a16="http://schemas.microsoft.com/office/drawing/2014/main" id="{D71605F1-27B9-45A3-9948-859D42B10A4E}"/>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7" name="Rectangle 8">
              <a:extLst>
                <a:ext uri="{FF2B5EF4-FFF2-40B4-BE49-F238E27FC236}">
                  <a16:creationId xmlns:a16="http://schemas.microsoft.com/office/drawing/2014/main" id="{1C32DEE0-74EE-497F-8FE4-37AC56D40CA0}"/>
                </a:ext>
              </a:extLst>
            </p:cNvPr>
            <p:cNvSpPr>
              <a:spLocks noChangeArrowheads="1"/>
            </p:cNvSpPr>
            <p:nvPr/>
          </p:nvSpPr>
          <p:spPr bwMode="auto">
            <a:xfrm>
              <a:off x="1225" y="1262"/>
              <a:ext cx="251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35075"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defTabSz="1235075"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defTabSz="1235075"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defTabSz="1235075"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defTabSz="1235075"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926306"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2.3.1</a:t>
              </a:r>
              <a:r>
                <a:rPr lang="en-US" altLang="zh-CN" sz="2400" b="0" dirty="0">
                  <a:solidFill>
                    <a:prstClr val="black"/>
                  </a:solidFill>
                  <a:latin typeface="黑体" panose="02010609060101010101" pitchFamily="49" charset="-122"/>
                  <a:ea typeface="黑体" panose="02010609060101010101" pitchFamily="49" charset="-122"/>
                </a:rPr>
                <a:t> </a:t>
              </a:r>
              <a:r>
                <a:rPr lang="zh-CN" altLang="en-US" sz="2400" b="0" dirty="0">
                  <a:solidFill>
                    <a:prstClr val="white"/>
                  </a:solidFill>
                  <a:ea typeface="黑体" panose="02010609060101010101" pitchFamily="49" charset="-122"/>
                </a:rPr>
                <a:t>启用</a:t>
              </a:r>
              <a:r>
                <a:rPr lang="en-US" altLang="zh-CN" sz="2400" b="0" dirty="0">
                  <a:solidFill>
                    <a:prstClr val="white"/>
                  </a:solidFill>
                  <a:ea typeface="黑体" panose="02010609060101010101" pitchFamily="49" charset="-122"/>
                </a:rPr>
                <a:t>Shell</a:t>
              </a:r>
              <a:endParaRPr lang="zh-CN" altLang="en-US" sz="2400" b="0" dirty="0">
                <a:solidFill>
                  <a:prstClr val="white"/>
                </a:solidFill>
                <a:ea typeface="黑体" panose="02010609060101010101" pitchFamily="49" charset="-122"/>
              </a:endParaRPr>
            </a:p>
          </p:txBody>
        </p:sp>
      </p:grpSp>
      <p:grpSp>
        <p:nvGrpSpPr>
          <p:cNvPr id="14" name="Group 9">
            <a:extLst>
              <a:ext uri="{FF2B5EF4-FFF2-40B4-BE49-F238E27FC236}">
                <a16:creationId xmlns:a16="http://schemas.microsoft.com/office/drawing/2014/main" id="{CD6DB0B7-9836-4CD6-8908-ACDA2167E7D0}"/>
              </a:ext>
            </a:extLst>
          </p:cNvPr>
          <p:cNvGrpSpPr>
            <a:grpSpLocks/>
          </p:cNvGrpSpPr>
          <p:nvPr/>
        </p:nvGrpSpPr>
        <p:grpSpPr bwMode="auto">
          <a:xfrm>
            <a:off x="218368" y="2587858"/>
            <a:ext cx="4115990" cy="470297"/>
            <a:chOff x="1247" y="982"/>
            <a:chExt cx="3457" cy="395"/>
          </a:xfrm>
        </p:grpSpPr>
        <p:sp>
          <p:nvSpPr>
            <p:cNvPr id="15" name="AutoShape 10">
              <a:extLst>
                <a:ext uri="{FF2B5EF4-FFF2-40B4-BE49-F238E27FC236}">
                  <a16:creationId xmlns:a16="http://schemas.microsoft.com/office/drawing/2014/main" id="{BD330A8F-BB2E-4DCB-8B80-F6279889E479}"/>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16" name="Line 11">
              <a:extLst>
                <a:ext uri="{FF2B5EF4-FFF2-40B4-BE49-F238E27FC236}">
                  <a16:creationId xmlns:a16="http://schemas.microsoft.com/office/drawing/2014/main" id="{8DC6CFDE-8806-41AE-B4C2-AC9FC21D1F44}"/>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17" name="Line 12">
              <a:extLst>
                <a:ext uri="{FF2B5EF4-FFF2-40B4-BE49-F238E27FC236}">
                  <a16:creationId xmlns:a16="http://schemas.microsoft.com/office/drawing/2014/main" id="{075CF064-9BF7-4E0B-BF1C-5EE00E6922EA}"/>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26" name="Rectangle 37">
            <a:extLst>
              <a:ext uri="{FF2B5EF4-FFF2-40B4-BE49-F238E27FC236}">
                <a16:creationId xmlns:a16="http://schemas.microsoft.com/office/drawing/2014/main" id="{07E6AFA6-E169-44C1-B7B0-B5F8719C1D1E}"/>
              </a:ext>
            </a:extLst>
          </p:cNvPr>
          <p:cNvSpPr>
            <a:spLocks noChangeArrowheads="1"/>
          </p:cNvSpPr>
          <p:nvPr/>
        </p:nvSpPr>
        <p:spPr bwMode="auto">
          <a:xfrm>
            <a:off x="596987" y="2574314"/>
            <a:ext cx="38933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2.3.2</a:t>
            </a:r>
            <a:r>
              <a:rPr lang="zh-CN" altLang="en-US" sz="2400" b="0" dirty="0">
                <a:solidFill>
                  <a:prstClr val="white"/>
                </a:solidFill>
                <a:ea typeface="黑体" panose="02010609060101010101" pitchFamily="49" charset="-122"/>
              </a:rPr>
              <a:t>  目录切换命令</a:t>
            </a:r>
            <a:endParaRPr lang="zh-CN" altLang="en-US" sz="1800" b="0" dirty="0">
              <a:solidFill>
                <a:prstClr val="black"/>
              </a:solidFill>
            </a:endParaRPr>
          </a:p>
        </p:txBody>
      </p:sp>
      <p:grpSp>
        <p:nvGrpSpPr>
          <p:cNvPr id="29" name="Group 21">
            <a:extLst>
              <a:ext uri="{FF2B5EF4-FFF2-40B4-BE49-F238E27FC236}">
                <a16:creationId xmlns:a16="http://schemas.microsoft.com/office/drawing/2014/main" id="{B73605E0-7C8F-46F3-82B8-D29890623858}"/>
              </a:ext>
            </a:extLst>
          </p:cNvPr>
          <p:cNvGrpSpPr>
            <a:grpSpLocks/>
          </p:cNvGrpSpPr>
          <p:nvPr/>
        </p:nvGrpSpPr>
        <p:grpSpPr bwMode="auto">
          <a:xfrm>
            <a:off x="237295" y="3238073"/>
            <a:ext cx="4115990" cy="470297"/>
            <a:chOff x="1247" y="982"/>
            <a:chExt cx="3457" cy="395"/>
          </a:xfrm>
        </p:grpSpPr>
        <p:sp>
          <p:nvSpPr>
            <p:cNvPr id="30" name="AutoShape 22">
              <a:extLst>
                <a:ext uri="{FF2B5EF4-FFF2-40B4-BE49-F238E27FC236}">
                  <a16:creationId xmlns:a16="http://schemas.microsoft.com/office/drawing/2014/main" id="{D64C2578-657D-4E5B-85E8-D63301A057B1}"/>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31" name="Line 23">
              <a:extLst>
                <a:ext uri="{FF2B5EF4-FFF2-40B4-BE49-F238E27FC236}">
                  <a16:creationId xmlns:a16="http://schemas.microsoft.com/office/drawing/2014/main" id="{CD29B527-3540-4163-ADEA-3D1121199D11}"/>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32" name="Line 24">
              <a:extLst>
                <a:ext uri="{FF2B5EF4-FFF2-40B4-BE49-F238E27FC236}">
                  <a16:creationId xmlns:a16="http://schemas.microsoft.com/office/drawing/2014/main" id="{B641C618-939C-4FB6-8E11-7811FAAE69B4}"/>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grpSp>
        <p:nvGrpSpPr>
          <p:cNvPr id="33" name="Group 25">
            <a:extLst>
              <a:ext uri="{FF2B5EF4-FFF2-40B4-BE49-F238E27FC236}">
                <a16:creationId xmlns:a16="http://schemas.microsoft.com/office/drawing/2014/main" id="{46BCAACD-4388-4630-A7F6-7BB653F6FB7B}"/>
              </a:ext>
            </a:extLst>
          </p:cNvPr>
          <p:cNvGrpSpPr>
            <a:grpSpLocks/>
          </p:cNvGrpSpPr>
          <p:nvPr/>
        </p:nvGrpSpPr>
        <p:grpSpPr bwMode="auto">
          <a:xfrm>
            <a:off x="249201" y="3872677"/>
            <a:ext cx="4115990" cy="470297"/>
            <a:chOff x="1247" y="982"/>
            <a:chExt cx="3457" cy="395"/>
          </a:xfrm>
        </p:grpSpPr>
        <p:sp>
          <p:nvSpPr>
            <p:cNvPr id="34" name="AutoShape 26">
              <a:extLst>
                <a:ext uri="{FF2B5EF4-FFF2-40B4-BE49-F238E27FC236}">
                  <a16:creationId xmlns:a16="http://schemas.microsoft.com/office/drawing/2014/main" id="{C371E978-DFFE-4DD5-8E14-616C48E9C347}"/>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35" name="Line 27">
              <a:extLst>
                <a:ext uri="{FF2B5EF4-FFF2-40B4-BE49-F238E27FC236}">
                  <a16:creationId xmlns:a16="http://schemas.microsoft.com/office/drawing/2014/main" id="{249A9D68-E0E7-46A2-9129-996A26B8D473}"/>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36" name="Line 28">
              <a:extLst>
                <a:ext uri="{FF2B5EF4-FFF2-40B4-BE49-F238E27FC236}">
                  <a16:creationId xmlns:a16="http://schemas.microsoft.com/office/drawing/2014/main" id="{3F6E0ABC-1E50-4A3B-9FED-7F2283E45C93}"/>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45" name="Rectangle 41">
            <a:extLst>
              <a:ext uri="{FF2B5EF4-FFF2-40B4-BE49-F238E27FC236}">
                <a16:creationId xmlns:a16="http://schemas.microsoft.com/office/drawing/2014/main" id="{5D0A7C30-97AC-47D7-8DAC-6740BE5D90CD}"/>
              </a:ext>
            </a:extLst>
          </p:cNvPr>
          <p:cNvSpPr>
            <a:spLocks noChangeArrowheads="1"/>
          </p:cNvSpPr>
          <p:nvPr/>
        </p:nvSpPr>
        <p:spPr bwMode="auto">
          <a:xfrm>
            <a:off x="573051" y="3163079"/>
            <a:ext cx="387798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2.3.3 </a:t>
            </a:r>
            <a:r>
              <a:rPr lang="zh-CN" altLang="en-US" sz="2400" b="0" dirty="0">
                <a:solidFill>
                  <a:prstClr val="white"/>
                </a:solidFill>
                <a:latin typeface="黑体" panose="02010609060101010101" pitchFamily="49" charset="-122"/>
                <a:ea typeface="黑体" panose="02010609060101010101" pitchFamily="49" charset="-122"/>
              </a:rPr>
              <a:t>文本文件查看类命令</a:t>
            </a:r>
            <a:endParaRPr lang="en-US" altLang="zh-CN" sz="2400" b="0" dirty="0">
              <a:solidFill>
                <a:prstClr val="white"/>
              </a:solidFill>
              <a:latin typeface="黑体" panose="02010609060101010101" pitchFamily="49" charset="-122"/>
              <a:ea typeface="黑体" panose="02010609060101010101" pitchFamily="49" charset="-122"/>
            </a:endParaRPr>
          </a:p>
        </p:txBody>
      </p:sp>
      <p:sp>
        <p:nvSpPr>
          <p:cNvPr id="46" name="Rectangle 42">
            <a:extLst>
              <a:ext uri="{FF2B5EF4-FFF2-40B4-BE49-F238E27FC236}">
                <a16:creationId xmlns:a16="http://schemas.microsoft.com/office/drawing/2014/main" id="{F06A1581-A17E-4B4F-8A22-BE1490FC8A1E}"/>
              </a:ext>
            </a:extLst>
          </p:cNvPr>
          <p:cNvSpPr>
            <a:spLocks noChangeArrowheads="1"/>
          </p:cNvSpPr>
          <p:nvPr/>
        </p:nvSpPr>
        <p:spPr bwMode="auto">
          <a:xfrm>
            <a:off x="573050" y="3805555"/>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2.3.4 </a:t>
            </a:r>
            <a:r>
              <a:rPr lang="zh-CN" altLang="en-US" sz="2400" b="0" dirty="0">
                <a:solidFill>
                  <a:prstClr val="white"/>
                </a:solidFill>
                <a:latin typeface="黑体" panose="02010609060101010101" pitchFamily="49" charset="-122"/>
                <a:ea typeface="黑体" panose="02010609060101010101" pitchFamily="49" charset="-122"/>
              </a:rPr>
              <a:t>目录操作类命令</a:t>
            </a:r>
          </a:p>
        </p:txBody>
      </p:sp>
      <p:pic>
        <p:nvPicPr>
          <p:cNvPr id="59" name="Picture 4">
            <a:extLst>
              <a:ext uri="{FF2B5EF4-FFF2-40B4-BE49-F238E27FC236}">
                <a16:creationId xmlns:a16="http://schemas.microsoft.com/office/drawing/2014/main" id="{A2C2ED77-A278-48D9-980B-5CE57CBC87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85" y="4811036"/>
            <a:ext cx="1152653" cy="835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 name="Group 25">
            <a:extLst>
              <a:ext uri="{FF2B5EF4-FFF2-40B4-BE49-F238E27FC236}">
                <a16:creationId xmlns:a16="http://schemas.microsoft.com/office/drawing/2014/main" id="{6C166617-7235-4858-8253-2754FDBB36F7}"/>
              </a:ext>
            </a:extLst>
          </p:cNvPr>
          <p:cNvGrpSpPr>
            <a:grpSpLocks/>
          </p:cNvGrpSpPr>
          <p:nvPr/>
        </p:nvGrpSpPr>
        <p:grpSpPr bwMode="auto">
          <a:xfrm>
            <a:off x="238267" y="4440199"/>
            <a:ext cx="4115990" cy="470297"/>
            <a:chOff x="1247" y="982"/>
            <a:chExt cx="3457" cy="395"/>
          </a:xfrm>
        </p:grpSpPr>
        <p:sp>
          <p:nvSpPr>
            <p:cNvPr id="27" name="AutoShape 26">
              <a:extLst>
                <a:ext uri="{FF2B5EF4-FFF2-40B4-BE49-F238E27FC236}">
                  <a16:creationId xmlns:a16="http://schemas.microsoft.com/office/drawing/2014/main" id="{A7EF58B2-55E0-4C15-9D1A-6C19AA4BD2D5}"/>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28" name="Line 27">
              <a:extLst>
                <a:ext uri="{FF2B5EF4-FFF2-40B4-BE49-F238E27FC236}">
                  <a16:creationId xmlns:a16="http://schemas.microsoft.com/office/drawing/2014/main" id="{BC0DE9DD-F4C3-40AA-BCC7-963E2696A3C0}"/>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37" name="Line 28">
              <a:extLst>
                <a:ext uri="{FF2B5EF4-FFF2-40B4-BE49-F238E27FC236}">
                  <a16:creationId xmlns:a16="http://schemas.microsoft.com/office/drawing/2014/main" id="{CC9B58BA-17D2-47AC-8BC6-DA27E01C61D5}"/>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38" name="Rectangle 42">
            <a:extLst>
              <a:ext uri="{FF2B5EF4-FFF2-40B4-BE49-F238E27FC236}">
                <a16:creationId xmlns:a16="http://schemas.microsoft.com/office/drawing/2014/main" id="{067E52D5-BF33-4E71-8520-2BEA227BCF2B}"/>
              </a:ext>
            </a:extLst>
          </p:cNvPr>
          <p:cNvSpPr>
            <a:spLocks noChangeArrowheads="1"/>
          </p:cNvSpPr>
          <p:nvPr/>
        </p:nvSpPr>
        <p:spPr bwMode="auto">
          <a:xfrm>
            <a:off x="562117" y="4373078"/>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2.3.5 </a:t>
            </a:r>
            <a:r>
              <a:rPr lang="zh-CN" altLang="en-US" sz="2400" b="0" dirty="0">
                <a:solidFill>
                  <a:prstClr val="white"/>
                </a:solidFill>
                <a:latin typeface="黑体" panose="02010609060101010101" pitchFamily="49" charset="-122"/>
                <a:ea typeface="黑体" panose="02010609060101010101" pitchFamily="49" charset="-122"/>
              </a:rPr>
              <a:t>压文件操作类命令</a:t>
            </a:r>
          </a:p>
        </p:txBody>
      </p:sp>
      <p:grpSp>
        <p:nvGrpSpPr>
          <p:cNvPr id="39" name="Group 38">
            <a:extLst>
              <a:ext uri="{FF2B5EF4-FFF2-40B4-BE49-F238E27FC236}">
                <a16:creationId xmlns:a16="http://schemas.microsoft.com/office/drawing/2014/main" id="{A5E39051-C3A4-45F0-BBE1-68713C3466EE}"/>
              </a:ext>
            </a:extLst>
          </p:cNvPr>
          <p:cNvGrpSpPr>
            <a:grpSpLocks/>
          </p:cNvGrpSpPr>
          <p:nvPr/>
        </p:nvGrpSpPr>
        <p:grpSpPr bwMode="auto">
          <a:xfrm>
            <a:off x="4757424" y="1975828"/>
            <a:ext cx="4115990" cy="831056"/>
            <a:chOff x="907" y="1225"/>
            <a:chExt cx="3457" cy="698"/>
          </a:xfrm>
        </p:grpSpPr>
        <p:grpSp>
          <p:nvGrpSpPr>
            <p:cNvPr id="40" name="Group 4">
              <a:extLst>
                <a:ext uri="{FF2B5EF4-FFF2-40B4-BE49-F238E27FC236}">
                  <a16:creationId xmlns:a16="http://schemas.microsoft.com/office/drawing/2014/main" id="{4E8A85C1-0A42-413E-8ECA-958C2BADB5E8}"/>
                </a:ext>
              </a:extLst>
            </p:cNvPr>
            <p:cNvGrpSpPr>
              <a:grpSpLocks/>
            </p:cNvGrpSpPr>
            <p:nvPr/>
          </p:nvGrpSpPr>
          <p:grpSpPr bwMode="auto">
            <a:xfrm>
              <a:off x="907" y="1225"/>
              <a:ext cx="3457" cy="395"/>
              <a:chOff x="1247" y="982"/>
              <a:chExt cx="3457" cy="395"/>
            </a:xfrm>
          </p:grpSpPr>
          <p:sp>
            <p:nvSpPr>
              <p:cNvPr id="42" name="AutoShape 5">
                <a:extLst>
                  <a:ext uri="{FF2B5EF4-FFF2-40B4-BE49-F238E27FC236}">
                    <a16:creationId xmlns:a16="http://schemas.microsoft.com/office/drawing/2014/main" id="{63429DEA-E86C-4E5E-8FAE-0EC573AB42E9}"/>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43" name="Line 6">
                <a:extLst>
                  <a:ext uri="{FF2B5EF4-FFF2-40B4-BE49-F238E27FC236}">
                    <a16:creationId xmlns:a16="http://schemas.microsoft.com/office/drawing/2014/main" id="{EF5888CB-12CF-4677-A74C-118FDD6D84C5}"/>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44" name="Line 7">
                <a:extLst>
                  <a:ext uri="{FF2B5EF4-FFF2-40B4-BE49-F238E27FC236}">
                    <a16:creationId xmlns:a16="http://schemas.microsoft.com/office/drawing/2014/main" id="{8EF4427B-6AFB-438B-8AA9-ECEBB355E76D}"/>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41" name="Rectangle 8">
              <a:extLst>
                <a:ext uri="{FF2B5EF4-FFF2-40B4-BE49-F238E27FC236}">
                  <a16:creationId xmlns:a16="http://schemas.microsoft.com/office/drawing/2014/main" id="{8DE68648-EBB6-4F5D-9B61-B691C7E394FB}"/>
                </a:ext>
              </a:extLst>
            </p:cNvPr>
            <p:cNvSpPr>
              <a:spLocks noChangeArrowheads="1"/>
            </p:cNvSpPr>
            <p:nvPr/>
          </p:nvSpPr>
          <p:spPr bwMode="auto">
            <a:xfrm>
              <a:off x="1225" y="1225"/>
              <a:ext cx="2643"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35075"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defTabSz="1235075"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defTabSz="1235075"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defTabSz="1235075"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defTabSz="1235075"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926306"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2.3.6 </a:t>
              </a:r>
              <a:r>
                <a:rPr lang="zh-CN" altLang="en-US" sz="2400" b="0" dirty="0">
                  <a:solidFill>
                    <a:prstClr val="white"/>
                  </a:solidFill>
                  <a:latin typeface="黑体" panose="02010609060101010101" pitchFamily="49" charset="-122"/>
                  <a:ea typeface="黑体" panose="02010609060101010101" pitchFamily="49" charset="-122"/>
                </a:rPr>
                <a:t>压缩解压类命令</a:t>
              </a:r>
              <a:endParaRPr lang="zh-CN" altLang="en-US" sz="2400" b="0" dirty="0">
                <a:solidFill>
                  <a:prstClr val="white"/>
                </a:solidFill>
                <a:ea typeface="黑体" panose="02010609060101010101" pitchFamily="49" charset="-122"/>
              </a:endParaRPr>
            </a:p>
          </p:txBody>
        </p:sp>
      </p:grpSp>
      <p:grpSp>
        <p:nvGrpSpPr>
          <p:cNvPr id="47" name="Group 9">
            <a:extLst>
              <a:ext uri="{FF2B5EF4-FFF2-40B4-BE49-F238E27FC236}">
                <a16:creationId xmlns:a16="http://schemas.microsoft.com/office/drawing/2014/main" id="{33A67500-5008-48B4-A786-DA1B9258787C}"/>
              </a:ext>
            </a:extLst>
          </p:cNvPr>
          <p:cNvGrpSpPr>
            <a:grpSpLocks/>
          </p:cNvGrpSpPr>
          <p:nvPr/>
        </p:nvGrpSpPr>
        <p:grpSpPr bwMode="auto">
          <a:xfrm>
            <a:off x="4744326" y="2569951"/>
            <a:ext cx="4129087" cy="470297"/>
            <a:chOff x="1236" y="982"/>
            <a:chExt cx="3468" cy="395"/>
          </a:xfrm>
        </p:grpSpPr>
        <p:sp>
          <p:nvSpPr>
            <p:cNvPr id="48" name="AutoShape 10">
              <a:extLst>
                <a:ext uri="{FF2B5EF4-FFF2-40B4-BE49-F238E27FC236}">
                  <a16:creationId xmlns:a16="http://schemas.microsoft.com/office/drawing/2014/main" id="{3153B5D8-5836-43FC-BD6B-6BB8DF46C99D}"/>
                </a:ext>
              </a:extLst>
            </p:cNvPr>
            <p:cNvSpPr>
              <a:spLocks noChangeArrowheads="1"/>
            </p:cNvSpPr>
            <p:nvPr/>
          </p:nvSpPr>
          <p:spPr bwMode="gray">
            <a:xfrm>
              <a:off x="1236"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49" name="Line 11">
              <a:extLst>
                <a:ext uri="{FF2B5EF4-FFF2-40B4-BE49-F238E27FC236}">
                  <a16:creationId xmlns:a16="http://schemas.microsoft.com/office/drawing/2014/main" id="{2B7DA2F1-3B9C-431F-9B1C-41F6C2AFDD98}"/>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50" name="Line 12">
              <a:extLst>
                <a:ext uri="{FF2B5EF4-FFF2-40B4-BE49-F238E27FC236}">
                  <a16:creationId xmlns:a16="http://schemas.microsoft.com/office/drawing/2014/main" id="{C6AA156B-6ACF-4162-8BFF-AA81E700D683}"/>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51" name="Rectangle 37">
            <a:extLst>
              <a:ext uri="{FF2B5EF4-FFF2-40B4-BE49-F238E27FC236}">
                <a16:creationId xmlns:a16="http://schemas.microsoft.com/office/drawing/2014/main" id="{80982F87-3901-423C-B5C6-137380E6F5F2}"/>
              </a:ext>
            </a:extLst>
          </p:cNvPr>
          <p:cNvSpPr>
            <a:spLocks noChangeArrowheads="1"/>
          </p:cNvSpPr>
          <p:nvPr/>
        </p:nvSpPr>
        <p:spPr bwMode="auto">
          <a:xfrm>
            <a:off x="5113849" y="2556408"/>
            <a:ext cx="38933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2.3.7</a:t>
            </a:r>
            <a:r>
              <a:rPr lang="zh-CN" altLang="en-US" sz="2400" b="0" dirty="0">
                <a:solidFill>
                  <a:prstClr val="white"/>
                </a:solidFill>
                <a:latin typeface="黑体" panose="02010609060101010101" pitchFamily="49" charset="-122"/>
                <a:ea typeface="黑体" panose="02010609060101010101" pitchFamily="49" charset="-122"/>
              </a:rPr>
              <a:t> 查找类命令</a:t>
            </a:r>
            <a:endParaRPr lang="zh-CN" altLang="en-US" sz="1800" b="0" dirty="0">
              <a:solidFill>
                <a:prstClr val="black"/>
              </a:solidFill>
            </a:endParaRPr>
          </a:p>
        </p:txBody>
      </p:sp>
      <p:grpSp>
        <p:nvGrpSpPr>
          <p:cNvPr id="52" name="Group 21">
            <a:extLst>
              <a:ext uri="{FF2B5EF4-FFF2-40B4-BE49-F238E27FC236}">
                <a16:creationId xmlns:a16="http://schemas.microsoft.com/office/drawing/2014/main" id="{0E97C2B6-938F-4CF8-B36B-533F3329AED9}"/>
              </a:ext>
            </a:extLst>
          </p:cNvPr>
          <p:cNvGrpSpPr>
            <a:grpSpLocks/>
          </p:cNvGrpSpPr>
          <p:nvPr/>
        </p:nvGrpSpPr>
        <p:grpSpPr bwMode="auto">
          <a:xfrm>
            <a:off x="4776350" y="3220167"/>
            <a:ext cx="4115990" cy="470297"/>
            <a:chOff x="1247" y="982"/>
            <a:chExt cx="3457" cy="395"/>
          </a:xfrm>
        </p:grpSpPr>
        <p:sp>
          <p:nvSpPr>
            <p:cNvPr id="53" name="AutoShape 22">
              <a:extLst>
                <a:ext uri="{FF2B5EF4-FFF2-40B4-BE49-F238E27FC236}">
                  <a16:creationId xmlns:a16="http://schemas.microsoft.com/office/drawing/2014/main" id="{3D2A01FC-CEE1-4093-A66B-611F1F2AABB1}"/>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54" name="Line 23">
              <a:extLst>
                <a:ext uri="{FF2B5EF4-FFF2-40B4-BE49-F238E27FC236}">
                  <a16:creationId xmlns:a16="http://schemas.microsoft.com/office/drawing/2014/main" id="{3FF8661F-125F-4063-8181-E04C8AE965CA}"/>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55" name="Line 24">
              <a:extLst>
                <a:ext uri="{FF2B5EF4-FFF2-40B4-BE49-F238E27FC236}">
                  <a16:creationId xmlns:a16="http://schemas.microsoft.com/office/drawing/2014/main" id="{0F0E1D64-39F7-43A2-BDE6-2333808761EE}"/>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grpSp>
        <p:nvGrpSpPr>
          <p:cNvPr id="56" name="Group 25">
            <a:extLst>
              <a:ext uri="{FF2B5EF4-FFF2-40B4-BE49-F238E27FC236}">
                <a16:creationId xmlns:a16="http://schemas.microsoft.com/office/drawing/2014/main" id="{96CD013D-F52F-46C7-A2B5-FBEE2E12CD22}"/>
              </a:ext>
            </a:extLst>
          </p:cNvPr>
          <p:cNvGrpSpPr>
            <a:grpSpLocks/>
          </p:cNvGrpSpPr>
          <p:nvPr/>
        </p:nvGrpSpPr>
        <p:grpSpPr bwMode="auto">
          <a:xfrm>
            <a:off x="4788256" y="3854770"/>
            <a:ext cx="4115990" cy="470297"/>
            <a:chOff x="1247" y="982"/>
            <a:chExt cx="3457" cy="395"/>
          </a:xfrm>
        </p:grpSpPr>
        <p:sp>
          <p:nvSpPr>
            <p:cNvPr id="57" name="AutoShape 26">
              <a:extLst>
                <a:ext uri="{FF2B5EF4-FFF2-40B4-BE49-F238E27FC236}">
                  <a16:creationId xmlns:a16="http://schemas.microsoft.com/office/drawing/2014/main" id="{FBF32EBE-1CC5-49ED-B5C4-3D9FA960BD51}"/>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58" name="Line 27">
              <a:extLst>
                <a:ext uri="{FF2B5EF4-FFF2-40B4-BE49-F238E27FC236}">
                  <a16:creationId xmlns:a16="http://schemas.microsoft.com/office/drawing/2014/main" id="{C89692D3-3771-4F25-AF5D-2F8976AA95CF}"/>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60" name="Line 28">
              <a:extLst>
                <a:ext uri="{FF2B5EF4-FFF2-40B4-BE49-F238E27FC236}">
                  <a16:creationId xmlns:a16="http://schemas.microsoft.com/office/drawing/2014/main" id="{C66F593C-86A4-45F8-83F5-6CED1566C831}"/>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61" name="Rectangle 41">
            <a:extLst>
              <a:ext uri="{FF2B5EF4-FFF2-40B4-BE49-F238E27FC236}">
                <a16:creationId xmlns:a16="http://schemas.microsoft.com/office/drawing/2014/main" id="{BD6F1476-DE7D-431F-AD17-EE75DB5BA541}"/>
              </a:ext>
            </a:extLst>
          </p:cNvPr>
          <p:cNvSpPr>
            <a:spLocks noChangeArrowheads="1"/>
          </p:cNvSpPr>
          <p:nvPr/>
        </p:nvSpPr>
        <p:spPr bwMode="auto">
          <a:xfrm>
            <a:off x="5112106" y="3145173"/>
            <a:ext cx="357020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2.3.8 </a:t>
            </a:r>
            <a:r>
              <a:rPr lang="zh-CN" altLang="en-US" sz="2400" b="0" dirty="0">
                <a:solidFill>
                  <a:prstClr val="white"/>
                </a:solidFill>
                <a:latin typeface="黑体" panose="02010609060101010101" pitchFamily="49" charset="-122"/>
                <a:ea typeface="黑体" panose="02010609060101010101" pitchFamily="49" charset="-122"/>
              </a:rPr>
              <a:t>修改文件权限命令</a:t>
            </a:r>
            <a:endParaRPr lang="en-US" altLang="zh-CN" sz="2400" b="0" dirty="0">
              <a:solidFill>
                <a:prstClr val="white"/>
              </a:solidFill>
              <a:latin typeface="黑体" panose="02010609060101010101" pitchFamily="49" charset="-122"/>
              <a:ea typeface="黑体" panose="02010609060101010101" pitchFamily="49" charset="-122"/>
            </a:endParaRPr>
          </a:p>
        </p:txBody>
      </p:sp>
      <p:sp>
        <p:nvSpPr>
          <p:cNvPr id="62" name="Rectangle 42">
            <a:extLst>
              <a:ext uri="{FF2B5EF4-FFF2-40B4-BE49-F238E27FC236}">
                <a16:creationId xmlns:a16="http://schemas.microsoft.com/office/drawing/2014/main" id="{DF71D4EE-33CE-4A99-8A9A-1A45F3F00422}"/>
              </a:ext>
            </a:extLst>
          </p:cNvPr>
          <p:cNvSpPr>
            <a:spLocks noChangeArrowheads="1"/>
          </p:cNvSpPr>
          <p:nvPr/>
        </p:nvSpPr>
        <p:spPr bwMode="auto">
          <a:xfrm>
            <a:off x="5112106" y="3787649"/>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2.3.9 </a:t>
            </a:r>
            <a:r>
              <a:rPr lang="zh-CN" altLang="en-US" sz="2400" b="0" dirty="0">
                <a:solidFill>
                  <a:prstClr val="white"/>
                </a:solidFill>
                <a:latin typeface="黑体" panose="02010609060101010101" pitchFamily="49" charset="-122"/>
                <a:ea typeface="黑体" panose="02010609060101010101" pitchFamily="49" charset="-122"/>
              </a:rPr>
              <a:t>修改文件隐藏属性</a:t>
            </a:r>
          </a:p>
        </p:txBody>
      </p:sp>
      <p:grpSp>
        <p:nvGrpSpPr>
          <p:cNvPr id="63" name="Group 25">
            <a:extLst>
              <a:ext uri="{FF2B5EF4-FFF2-40B4-BE49-F238E27FC236}">
                <a16:creationId xmlns:a16="http://schemas.microsoft.com/office/drawing/2014/main" id="{C72382B5-170D-42DB-B83A-43CE50A44681}"/>
              </a:ext>
            </a:extLst>
          </p:cNvPr>
          <p:cNvGrpSpPr>
            <a:grpSpLocks/>
          </p:cNvGrpSpPr>
          <p:nvPr/>
        </p:nvGrpSpPr>
        <p:grpSpPr bwMode="auto">
          <a:xfrm>
            <a:off x="4777323" y="4422293"/>
            <a:ext cx="4115990" cy="470297"/>
            <a:chOff x="1247" y="982"/>
            <a:chExt cx="3457" cy="395"/>
          </a:xfrm>
        </p:grpSpPr>
        <p:sp>
          <p:nvSpPr>
            <p:cNvPr id="64" name="AutoShape 26">
              <a:extLst>
                <a:ext uri="{FF2B5EF4-FFF2-40B4-BE49-F238E27FC236}">
                  <a16:creationId xmlns:a16="http://schemas.microsoft.com/office/drawing/2014/main" id="{43B38A91-3070-445A-9CBB-1DA11B0B62C7}"/>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65" name="Line 27">
              <a:extLst>
                <a:ext uri="{FF2B5EF4-FFF2-40B4-BE49-F238E27FC236}">
                  <a16:creationId xmlns:a16="http://schemas.microsoft.com/office/drawing/2014/main" id="{A3425DF3-5D2A-43A9-9F3E-FF84CB804B54}"/>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66" name="Line 28">
              <a:extLst>
                <a:ext uri="{FF2B5EF4-FFF2-40B4-BE49-F238E27FC236}">
                  <a16:creationId xmlns:a16="http://schemas.microsoft.com/office/drawing/2014/main" id="{E073D7CA-A32B-4B8B-86FA-A71CEDEF677D}"/>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67" name="Rectangle 42">
            <a:extLst>
              <a:ext uri="{FF2B5EF4-FFF2-40B4-BE49-F238E27FC236}">
                <a16:creationId xmlns:a16="http://schemas.microsoft.com/office/drawing/2014/main" id="{885D8F93-BC74-46A3-BB4B-7773F626D9B9}"/>
              </a:ext>
            </a:extLst>
          </p:cNvPr>
          <p:cNvSpPr>
            <a:spLocks noChangeArrowheads="1"/>
          </p:cNvSpPr>
          <p:nvPr/>
        </p:nvSpPr>
        <p:spPr bwMode="auto">
          <a:xfrm>
            <a:off x="5078979" y="4355172"/>
            <a:ext cx="40318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2.3.10 </a:t>
            </a:r>
            <a:r>
              <a:rPr lang="zh-CN" altLang="en-US" sz="2400" b="0" dirty="0">
                <a:solidFill>
                  <a:prstClr val="white"/>
                </a:solidFill>
                <a:latin typeface="黑体" panose="02010609060101010101" pitchFamily="49" charset="-122"/>
                <a:ea typeface="黑体" panose="02010609060101010101" pitchFamily="49" charset="-122"/>
              </a:rPr>
              <a:t>修改文件所有者命令</a:t>
            </a:r>
          </a:p>
        </p:txBody>
      </p:sp>
    </p:spTree>
    <p:extLst>
      <p:ext uri="{BB962C8B-B14F-4D97-AF65-F5344CB8AC3E}">
        <p14:creationId xmlns:p14="http://schemas.microsoft.com/office/powerpoint/2010/main" val="37822268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linds(horizontal)">
                                      <p:cBhvr>
                                        <p:cTn id="16" dur="500"/>
                                        <p:tgtEl>
                                          <p:spTgt spid="29"/>
                                        </p:tgtEl>
                                      </p:cBhvr>
                                    </p:animEffect>
                                  </p:childTnLst>
                                </p:cTn>
                              </p:par>
                              <p:par>
                                <p:cTn id="17" presetID="3" presetClass="entr" presetSubtype="1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blinds(horizontal)">
                                      <p:cBhvr>
                                        <p:cTn id="19" dur="500"/>
                                        <p:tgtEl>
                                          <p:spTgt spid="3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linds(horizontal)">
                                      <p:cBhvr>
                                        <p:cTn id="22" dur="500"/>
                                        <p:tgtEl>
                                          <p:spTgt spid="4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blinds(horizontal)">
                                      <p:cBhvr>
                                        <p:cTn id="25" dur="500"/>
                                        <p:tgtEl>
                                          <p:spTgt spid="46"/>
                                        </p:tgtEl>
                                      </p:cBhvr>
                                    </p:animEffect>
                                  </p:childTnLst>
                                </p:cTn>
                              </p:par>
                              <p:par>
                                <p:cTn id="26" presetID="3" presetClass="entr" presetSubtype="1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blinds(horizontal)">
                                      <p:cBhvr>
                                        <p:cTn id="28" dur="500"/>
                                        <p:tgtEl>
                                          <p:spTgt spid="2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blinds(horizontal)">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blinds(horizontal)">
                                      <p:cBhvr>
                                        <p:cTn id="36" dur="500"/>
                                        <p:tgtEl>
                                          <p:spTgt spid="39"/>
                                        </p:tgtEl>
                                      </p:cBhvr>
                                    </p:animEffect>
                                  </p:childTnLst>
                                </p:cTn>
                              </p:par>
                              <p:par>
                                <p:cTn id="37" presetID="3" presetClass="entr" presetSubtype="1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blinds(horizontal)">
                                      <p:cBhvr>
                                        <p:cTn id="39" dur="500"/>
                                        <p:tgtEl>
                                          <p:spTgt spid="47"/>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blinds(horizontal)">
                                      <p:cBhvr>
                                        <p:cTn id="42" dur="500"/>
                                        <p:tgtEl>
                                          <p:spTgt spid="51"/>
                                        </p:tgtEl>
                                      </p:cBhvr>
                                    </p:animEffect>
                                  </p:childTnLst>
                                </p:cTn>
                              </p:par>
                              <p:par>
                                <p:cTn id="43" presetID="3" presetClass="entr" presetSubtype="1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blinds(horizontal)">
                                      <p:cBhvr>
                                        <p:cTn id="45" dur="500"/>
                                        <p:tgtEl>
                                          <p:spTgt spid="52"/>
                                        </p:tgtEl>
                                      </p:cBhvr>
                                    </p:animEffect>
                                  </p:childTnLst>
                                </p:cTn>
                              </p:par>
                              <p:par>
                                <p:cTn id="46" presetID="3" presetClass="entr" presetSubtype="10" fill="hold"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blinds(horizontal)">
                                      <p:cBhvr>
                                        <p:cTn id="48" dur="500"/>
                                        <p:tgtEl>
                                          <p:spTgt spid="56"/>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blinds(horizontal)">
                                      <p:cBhvr>
                                        <p:cTn id="51" dur="500"/>
                                        <p:tgtEl>
                                          <p:spTgt spid="61"/>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blinds(horizontal)">
                                      <p:cBhvr>
                                        <p:cTn id="54" dur="500"/>
                                        <p:tgtEl>
                                          <p:spTgt spid="62"/>
                                        </p:tgtEl>
                                      </p:cBhvr>
                                    </p:animEffect>
                                  </p:childTnLst>
                                </p:cTn>
                              </p:par>
                              <p:par>
                                <p:cTn id="55" presetID="3" presetClass="entr" presetSubtype="1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blinds(horizontal)">
                                      <p:cBhvr>
                                        <p:cTn id="57" dur="500"/>
                                        <p:tgtEl>
                                          <p:spTgt spid="63"/>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67"/>
                                        </p:tgtEl>
                                        <p:attrNameLst>
                                          <p:attrName>style.visibility</p:attrName>
                                        </p:attrNameLst>
                                      </p:cBhvr>
                                      <p:to>
                                        <p:strVal val="visible"/>
                                      </p:to>
                                    </p:set>
                                    <p:animEffect transition="in" filter="blinds(horizontal)">
                                      <p:cBhvr>
                                        <p:cTn id="6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5" grpId="0"/>
      <p:bldP spid="46" grpId="0"/>
      <p:bldP spid="38" grpId="0"/>
      <p:bldP spid="51" grpId="0"/>
      <p:bldP spid="61" grpId="0"/>
      <p:bldP spid="62" grpId="0"/>
      <p:bldP spid="67"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2.3.1 </a:t>
            </a:r>
            <a:r>
              <a:rPr lang="zh-CN" altLang="en-US" sz="2400" dirty="0">
                <a:solidFill>
                  <a:srgbClr val="1353A2"/>
                </a:solidFill>
                <a:latin typeface="微软雅黑" pitchFamily="34" charset="-122"/>
                <a:ea typeface="微软雅黑" pitchFamily="34" charset="-122"/>
              </a:rPr>
              <a:t>启用</a:t>
            </a:r>
            <a:r>
              <a:rPr lang="en-US" altLang="zh-CN" sz="2400" dirty="0">
                <a:solidFill>
                  <a:srgbClr val="1353A2"/>
                </a:solidFill>
                <a:latin typeface="微软雅黑" pitchFamily="34" charset="-122"/>
                <a:ea typeface="微软雅黑" pitchFamily="34" charset="-122"/>
              </a:rPr>
              <a:t>shell</a:t>
            </a:r>
            <a:endParaRPr lang="zh-CN" altLang="en-US" sz="2400" dirty="0">
              <a:solidFill>
                <a:srgbClr val="1353A2"/>
              </a:solidFill>
              <a:latin typeface="微软雅黑" pitchFamily="34" charset="-122"/>
              <a:ea typeface="微软雅黑" pitchFamily="34" charset="-122"/>
            </a:endParaRPr>
          </a:p>
        </p:txBody>
      </p:sp>
      <p:sp>
        <p:nvSpPr>
          <p:cNvPr id="11" name="Text Box 44"/>
          <p:cNvSpPr txBox="1">
            <a:spLocks noChangeArrowheads="1"/>
          </p:cNvSpPr>
          <p:nvPr/>
        </p:nvSpPr>
        <p:spPr bwMode="auto">
          <a:xfrm>
            <a:off x="323542" y="1727937"/>
            <a:ext cx="8506133" cy="391318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pPr>
            <a:r>
              <a:rPr lang="en-US" altLang="zh-CN" sz="2100" dirty="0">
                <a:solidFill>
                  <a:srgbClr val="1353A2"/>
                </a:solidFill>
              </a:rPr>
              <a:t>1.</a:t>
            </a:r>
            <a:r>
              <a:rPr lang="zh-CN" altLang="en-US" sz="2100" dirty="0">
                <a:solidFill>
                  <a:srgbClr val="1353A2"/>
                </a:solidFill>
              </a:rPr>
              <a:t> 使用</a:t>
            </a:r>
            <a:r>
              <a:rPr lang="en-US" altLang="zh-CN" sz="2100" dirty="0" err="1">
                <a:solidFill>
                  <a:srgbClr val="1353A2"/>
                </a:solidFill>
              </a:rPr>
              <a:t>linux</a:t>
            </a:r>
            <a:r>
              <a:rPr lang="zh-CN" altLang="en-US" sz="2100" dirty="0">
                <a:solidFill>
                  <a:srgbClr val="1353A2"/>
                </a:solidFill>
              </a:rPr>
              <a:t>系统的终端窗口</a:t>
            </a:r>
          </a:p>
          <a:p>
            <a:pPr marL="685800" lvl="1" indent="-342900" defTabSz="540544" fontAlgn="auto">
              <a:lnSpc>
                <a:spcPct val="150000"/>
              </a:lnSpc>
              <a:spcBef>
                <a:spcPts val="0"/>
              </a:spcBef>
              <a:spcAft>
                <a:spcPts val="0"/>
              </a:spcAft>
              <a:buFont typeface="Arial" panose="020B0604020202020204" pitchFamily="34" charset="0"/>
              <a:buChar char="•"/>
            </a:pPr>
            <a:r>
              <a:rPr lang="zh-CN" altLang="en-US" sz="2100" dirty="0">
                <a:solidFill>
                  <a:srgbClr val="1353A2"/>
                </a:solidFill>
              </a:rPr>
              <a:t>现在的</a:t>
            </a:r>
            <a:r>
              <a:rPr lang="en-US" altLang="zh-CN" sz="2100" dirty="0">
                <a:solidFill>
                  <a:srgbClr val="1353A2"/>
                </a:solidFill>
              </a:rPr>
              <a:t>Centos</a:t>
            </a:r>
            <a:r>
              <a:rPr lang="zh-CN" altLang="en-US" sz="2100" dirty="0">
                <a:solidFill>
                  <a:srgbClr val="1353A2"/>
                </a:solidFill>
              </a:rPr>
              <a:t>操作系统默认采用的都是图形界面的</a:t>
            </a:r>
            <a:r>
              <a:rPr lang="en-US" altLang="zh-CN" sz="2100" dirty="0">
                <a:solidFill>
                  <a:srgbClr val="1353A2"/>
                </a:solidFill>
              </a:rPr>
              <a:t>GNON</a:t>
            </a:r>
            <a:r>
              <a:rPr lang="zh-CN" altLang="en-US" sz="2100" dirty="0">
                <a:solidFill>
                  <a:srgbClr val="1353A2"/>
                </a:solidFill>
              </a:rPr>
              <a:t>或者</a:t>
            </a:r>
            <a:r>
              <a:rPr lang="en-US" altLang="zh-CN" sz="2100" dirty="0">
                <a:solidFill>
                  <a:srgbClr val="1353A2"/>
                </a:solidFill>
              </a:rPr>
              <a:t>KDE</a:t>
            </a:r>
            <a:r>
              <a:rPr lang="zh-CN" altLang="en-US" sz="2100" dirty="0">
                <a:solidFill>
                  <a:srgbClr val="1353A2"/>
                </a:solidFill>
              </a:rPr>
              <a:t>操作方式，要想使用</a:t>
            </a:r>
            <a:r>
              <a:rPr lang="en-US" altLang="zh-CN" sz="2100" dirty="0">
                <a:solidFill>
                  <a:srgbClr val="1353A2"/>
                </a:solidFill>
              </a:rPr>
              <a:t>shell</a:t>
            </a:r>
            <a:r>
              <a:rPr lang="zh-CN" altLang="en-US" sz="2100" dirty="0">
                <a:solidFill>
                  <a:srgbClr val="1353A2"/>
                </a:solidFill>
              </a:rPr>
              <a:t>功能，就必须像在 </a:t>
            </a:r>
            <a:r>
              <a:rPr lang="en-US" altLang="zh-CN" sz="2100" dirty="0">
                <a:solidFill>
                  <a:srgbClr val="1353A2"/>
                </a:solidFill>
              </a:rPr>
              <a:t>Windows </a:t>
            </a:r>
            <a:r>
              <a:rPr lang="zh-CN" altLang="en-US" sz="2100" dirty="0">
                <a:solidFill>
                  <a:srgbClr val="1353A2"/>
                </a:solidFill>
              </a:rPr>
              <a:t>系统中那样打开一个命令窗口。</a:t>
            </a:r>
            <a:endParaRPr lang="en-US" altLang="zh-CN" sz="2100" dirty="0">
              <a:solidFill>
                <a:srgbClr val="1353A2"/>
              </a:solidFill>
            </a:endParaRPr>
          </a:p>
          <a:p>
            <a:pPr marL="685800" lvl="1" indent="-342900" defTabSz="540544" fontAlgn="auto">
              <a:lnSpc>
                <a:spcPct val="150000"/>
              </a:lnSpc>
              <a:spcBef>
                <a:spcPts val="0"/>
              </a:spcBef>
              <a:spcAft>
                <a:spcPts val="0"/>
              </a:spcAft>
              <a:buFont typeface="Arial" panose="020B0604020202020204" pitchFamily="34" charset="0"/>
              <a:buChar char="•"/>
            </a:pPr>
            <a:r>
              <a:rPr lang="zh-CN" altLang="en-US" sz="2100" dirty="0">
                <a:solidFill>
                  <a:srgbClr val="1353A2"/>
                </a:solidFill>
              </a:rPr>
              <a:t>一般用户，可以执行“</a:t>
            </a:r>
            <a:r>
              <a:rPr lang="zh-CN" altLang="en-US" sz="2100" dirty="0">
                <a:solidFill>
                  <a:srgbClr val="FF0000"/>
                </a:solidFill>
              </a:rPr>
              <a:t>应用程序</a:t>
            </a:r>
            <a:r>
              <a:rPr lang="zh-CN" altLang="en-US" sz="2100" dirty="0">
                <a:solidFill>
                  <a:srgbClr val="1353A2"/>
                </a:solidFill>
              </a:rPr>
              <a:t>”“</a:t>
            </a:r>
            <a:r>
              <a:rPr lang="zh-CN" altLang="en-US" sz="2100" dirty="0">
                <a:solidFill>
                  <a:srgbClr val="FF0000"/>
                </a:solidFill>
              </a:rPr>
              <a:t>工具</a:t>
            </a:r>
            <a:r>
              <a:rPr lang="zh-CN" altLang="en-US" sz="2100" dirty="0">
                <a:solidFill>
                  <a:srgbClr val="1353A2"/>
                </a:solidFill>
              </a:rPr>
              <a:t>”“</a:t>
            </a:r>
            <a:r>
              <a:rPr lang="zh-CN" altLang="en-US" sz="2100" dirty="0">
                <a:solidFill>
                  <a:srgbClr val="FF0000"/>
                </a:solidFill>
              </a:rPr>
              <a:t>终端</a:t>
            </a:r>
            <a:r>
              <a:rPr lang="zh-CN" altLang="en-US" sz="2100" dirty="0">
                <a:solidFill>
                  <a:srgbClr val="1353A2"/>
                </a:solidFill>
              </a:rPr>
              <a:t>”命令来打开终端窗口。</a:t>
            </a:r>
            <a:endParaRPr lang="en-US" altLang="zh-CN" sz="2100" dirty="0">
              <a:solidFill>
                <a:srgbClr val="1353A2"/>
              </a:solidFill>
            </a:endParaRPr>
          </a:p>
          <a:p>
            <a:pPr marL="685800" lvl="1" indent="-342900" defTabSz="540544" fontAlgn="auto">
              <a:lnSpc>
                <a:spcPct val="150000"/>
              </a:lnSpc>
              <a:spcBef>
                <a:spcPts val="0"/>
              </a:spcBef>
              <a:spcAft>
                <a:spcPts val="0"/>
              </a:spcAft>
              <a:buFont typeface="Arial" panose="020B0604020202020204" pitchFamily="34" charset="0"/>
              <a:buChar char="•"/>
            </a:pPr>
            <a:r>
              <a:rPr lang="zh-CN" altLang="en-US" sz="2100" dirty="0">
                <a:solidFill>
                  <a:srgbClr val="1353A2"/>
                </a:solidFill>
              </a:rPr>
              <a:t>直接</a:t>
            </a:r>
            <a:r>
              <a:rPr lang="zh-CN" altLang="en-US" sz="2100" dirty="0">
                <a:solidFill>
                  <a:srgbClr val="FF0000"/>
                </a:solidFill>
              </a:rPr>
              <a:t>右键单击桌面</a:t>
            </a:r>
            <a:r>
              <a:rPr lang="zh-CN" altLang="en-US" sz="2100" dirty="0">
                <a:solidFill>
                  <a:srgbClr val="1353A2"/>
                </a:solidFill>
              </a:rPr>
              <a:t>，选择“在终端中打开”命令</a:t>
            </a:r>
            <a:endParaRPr lang="en-US" altLang="zh-CN" sz="2100" dirty="0">
              <a:solidFill>
                <a:srgbClr val="1353A2"/>
              </a:solidFill>
            </a:endParaRPr>
          </a:p>
          <a:p>
            <a:pPr indent="0" defTabSz="540544" eaLnBrk="1" fontAlgn="auto" hangingPunct="1">
              <a:lnSpc>
                <a:spcPct val="150000"/>
              </a:lnSpc>
              <a:spcBef>
                <a:spcPts val="0"/>
              </a:spcBef>
              <a:spcAft>
                <a:spcPts val="0"/>
              </a:spcAft>
            </a:pPr>
            <a:endParaRPr lang="en-US" altLang="zh-CN" sz="2100" b="0" dirty="0">
              <a:solidFill>
                <a:srgbClr val="1353A2"/>
              </a:solidFill>
            </a:endParaRPr>
          </a:p>
        </p:txBody>
      </p:sp>
    </p:spTree>
    <p:extLst>
      <p:ext uri="{BB962C8B-B14F-4D97-AF65-F5344CB8AC3E}">
        <p14:creationId xmlns:p14="http://schemas.microsoft.com/office/powerpoint/2010/main" val="358546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等线"/>
                <a:ea typeface="等线" panose="02010600030101010101" pitchFamily="2" charset="-122"/>
              </a:rPr>
              <a:t>2.</a:t>
            </a:r>
            <a:r>
              <a:rPr lang="zh-CN" altLang="en-US" sz="2400" dirty="0">
                <a:solidFill>
                  <a:srgbClr val="1353A2"/>
                </a:solidFill>
                <a:latin typeface="等线"/>
                <a:ea typeface="等线" panose="02010600030101010101" pitchFamily="2" charset="-122"/>
              </a:rPr>
              <a:t>使用</a:t>
            </a:r>
            <a:r>
              <a:rPr lang="en-US" altLang="zh-CN" sz="2400" dirty="0">
                <a:solidFill>
                  <a:srgbClr val="1353A2"/>
                </a:solidFill>
                <a:latin typeface="等线"/>
                <a:ea typeface="等线" panose="02010600030101010101" pitchFamily="2" charset="-122"/>
              </a:rPr>
              <a:t>Shell</a:t>
            </a:r>
            <a:r>
              <a:rPr lang="zh-CN" altLang="en-US" sz="2400" dirty="0">
                <a:solidFill>
                  <a:srgbClr val="1353A2"/>
                </a:solidFill>
                <a:latin typeface="等线"/>
                <a:ea typeface="等线" panose="02010600030101010101" pitchFamily="2" charset="-122"/>
              </a:rPr>
              <a:t>提示符</a:t>
            </a:r>
            <a:endParaRPr lang="en-US" altLang="zh-CN" sz="2400" dirty="0">
              <a:solidFill>
                <a:srgbClr val="1353A2"/>
              </a:solidFill>
              <a:latin typeface="等线"/>
              <a:ea typeface="等线" panose="02010600030101010101" pitchFamily="2" charset="-122"/>
            </a:endParaRPr>
          </a:p>
        </p:txBody>
      </p:sp>
      <p:sp>
        <p:nvSpPr>
          <p:cNvPr id="11" name="Text Box 44"/>
          <p:cNvSpPr txBox="1">
            <a:spLocks noChangeArrowheads="1"/>
          </p:cNvSpPr>
          <p:nvPr/>
        </p:nvSpPr>
        <p:spPr bwMode="auto">
          <a:xfrm>
            <a:off x="354854" y="1808924"/>
            <a:ext cx="8496915" cy="328474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342900" defTabSz="540544" eaLnBrk="1" fontAlgn="auto" hangingPunct="1">
              <a:spcBef>
                <a:spcPts val="0"/>
              </a:spcBef>
              <a:spcAft>
                <a:spcPts val="0"/>
              </a:spcAft>
            </a:pPr>
            <a:r>
              <a:rPr lang="zh-CN" altLang="en-US" sz="1800" dirty="0">
                <a:solidFill>
                  <a:prstClr val="black"/>
                </a:solidFill>
              </a:rPr>
              <a:t>显示器和键盘合称为</a:t>
            </a:r>
            <a:r>
              <a:rPr lang="zh-CN" altLang="en-US" sz="1800" dirty="0">
                <a:solidFill>
                  <a:srgbClr val="FF0000"/>
                </a:solidFill>
              </a:rPr>
              <a:t>终端</a:t>
            </a:r>
            <a:r>
              <a:rPr lang="zh-CN" altLang="en-US" sz="1800" dirty="0">
                <a:solidFill>
                  <a:prstClr val="black"/>
                </a:solidFill>
              </a:rPr>
              <a:t>，</a:t>
            </a:r>
            <a:r>
              <a:rPr lang="en-US" altLang="zh-CN" sz="1800" dirty="0">
                <a:solidFill>
                  <a:prstClr val="black"/>
                </a:solidFill>
              </a:rPr>
              <a:t>Linux</a:t>
            </a:r>
            <a:r>
              <a:rPr lang="zh-CN" altLang="en-US" sz="1800" dirty="0">
                <a:solidFill>
                  <a:prstClr val="black"/>
                </a:solidFill>
              </a:rPr>
              <a:t>终端也称为</a:t>
            </a:r>
            <a:r>
              <a:rPr lang="zh-CN" altLang="en-US" sz="1800" dirty="0">
                <a:solidFill>
                  <a:srgbClr val="FF0000"/>
                </a:solidFill>
              </a:rPr>
              <a:t>虚拟控制台</a:t>
            </a:r>
            <a:r>
              <a:rPr lang="zh-CN" altLang="en-US" sz="1800" dirty="0">
                <a:solidFill>
                  <a:prstClr val="black"/>
                </a:solidFill>
              </a:rPr>
              <a:t> </a:t>
            </a:r>
            <a:r>
              <a:rPr lang="en-US" altLang="zh-CN" sz="1800" dirty="0">
                <a:solidFill>
                  <a:prstClr val="black"/>
                </a:solidFill>
              </a:rPr>
              <a:t>.</a:t>
            </a:r>
            <a:r>
              <a:rPr lang="zh-CN" altLang="en-US" sz="1800" dirty="0">
                <a:solidFill>
                  <a:prstClr val="black"/>
                </a:solidFill>
              </a:rPr>
              <a:t>一台计算机的输入输出设备就是一个物理的控制台 </a:t>
            </a:r>
            <a:r>
              <a:rPr lang="en-US" altLang="zh-CN" sz="1800" dirty="0">
                <a:solidFill>
                  <a:prstClr val="black"/>
                </a:solidFill>
              </a:rPr>
              <a:t>.</a:t>
            </a:r>
          </a:p>
          <a:p>
            <a:pPr indent="342900" defTabSz="540544" eaLnBrk="1" fontAlgn="auto" hangingPunct="1">
              <a:spcBef>
                <a:spcPts val="0"/>
              </a:spcBef>
              <a:spcAft>
                <a:spcPts val="0"/>
              </a:spcAft>
            </a:pPr>
            <a:r>
              <a:rPr lang="zh-CN" altLang="en-US" sz="1800" dirty="0">
                <a:solidFill>
                  <a:prstClr val="black"/>
                </a:solidFill>
              </a:rPr>
              <a:t>如果在一台计算机上用软件的方法实现了多个互不干扰独立工作的控制台界面，就是实现了多个虚拟控制台。 </a:t>
            </a:r>
            <a:endParaRPr lang="en-US" altLang="zh-CN" sz="1800" dirty="0">
              <a:solidFill>
                <a:prstClr val="black"/>
              </a:solidFill>
              <a:latin typeface="Arial" pitchFamily="34" charset="0"/>
              <a:ea typeface="宋体" pitchFamily="2" charset="-122"/>
            </a:endParaRPr>
          </a:p>
          <a:p>
            <a:pPr marL="214313" indent="-214313" defTabSz="540544" eaLnBrk="1" fontAlgn="auto" hangingPunct="1">
              <a:spcBef>
                <a:spcPts val="0"/>
              </a:spcBef>
              <a:spcAft>
                <a:spcPts val="0"/>
              </a:spcAft>
              <a:buFont typeface="Arial" panose="020B0604020202020204" pitchFamily="34" charset="0"/>
              <a:buChar char="•"/>
            </a:pPr>
            <a:r>
              <a:rPr lang="zh-CN" altLang="en-US" sz="2100" dirty="0">
                <a:solidFill>
                  <a:srgbClr val="1353A2"/>
                </a:solidFill>
                <a:latin typeface="Arial" pitchFamily="34" charset="0"/>
                <a:ea typeface="宋体" pitchFamily="2" charset="-122"/>
              </a:rPr>
              <a:t>系统启动后，打开了</a:t>
            </a:r>
            <a:r>
              <a:rPr lang="en-US" altLang="zh-CN" sz="2100" dirty="0">
                <a:solidFill>
                  <a:srgbClr val="1353A2"/>
                </a:solidFill>
                <a:latin typeface="Arial" pitchFamily="34" charset="0"/>
                <a:ea typeface="宋体" pitchFamily="2" charset="-122"/>
              </a:rPr>
              <a:t>6</a:t>
            </a:r>
            <a:r>
              <a:rPr lang="zh-CN" altLang="en-US" sz="2100" dirty="0">
                <a:solidFill>
                  <a:srgbClr val="1353A2"/>
                </a:solidFill>
                <a:latin typeface="Arial" pitchFamily="34" charset="0"/>
                <a:ea typeface="宋体" pitchFamily="2" charset="-122"/>
              </a:rPr>
              <a:t>个虚拟终端，使用</a:t>
            </a:r>
            <a:r>
              <a:rPr lang="en-US" altLang="zh-CN" sz="2100" dirty="0">
                <a:solidFill>
                  <a:srgbClr val="1353A2"/>
                </a:solidFill>
                <a:latin typeface="Arial" pitchFamily="34" charset="0"/>
                <a:ea typeface="宋体" pitchFamily="2" charset="-122"/>
              </a:rPr>
              <a:t>&lt;</a:t>
            </a:r>
            <a:r>
              <a:rPr lang="en-US" altLang="zh-CN" sz="2100" dirty="0" err="1">
                <a:solidFill>
                  <a:srgbClr val="1353A2"/>
                </a:solidFill>
                <a:latin typeface="Arial" pitchFamily="34" charset="0"/>
                <a:ea typeface="宋体" pitchFamily="2" charset="-122"/>
              </a:rPr>
              <a:t>Alt+Ctrl+Fn</a:t>
            </a:r>
            <a:r>
              <a:rPr lang="en-US" altLang="zh-CN" sz="2100" dirty="0">
                <a:solidFill>
                  <a:srgbClr val="1353A2"/>
                </a:solidFill>
                <a:latin typeface="Arial" pitchFamily="34" charset="0"/>
                <a:ea typeface="宋体" pitchFamily="2" charset="-122"/>
              </a:rPr>
              <a:t>&gt;n=1~6,</a:t>
            </a:r>
            <a:r>
              <a:rPr lang="zh-CN" altLang="en-US" sz="2100" dirty="0">
                <a:solidFill>
                  <a:srgbClr val="1353A2"/>
                </a:solidFill>
                <a:latin typeface="Arial" pitchFamily="34" charset="0"/>
                <a:ea typeface="宋体" pitchFamily="2" charset="-122"/>
              </a:rPr>
              <a:t>就可以进入任意一个控制台字符操作界面（纯文本模式模式），但需要重新登陆</a:t>
            </a:r>
            <a:endParaRPr lang="en-US" altLang="zh-CN" sz="2100" dirty="0">
              <a:solidFill>
                <a:srgbClr val="1353A2"/>
              </a:solidFill>
              <a:latin typeface="Arial" pitchFamily="34" charset="0"/>
              <a:ea typeface="宋体" pitchFamily="2" charset="-122"/>
            </a:endParaRPr>
          </a:p>
          <a:p>
            <a:pPr marL="214313" indent="-214313" defTabSz="540544" eaLnBrk="1" fontAlgn="auto" hangingPunct="1">
              <a:spcBef>
                <a:spcPts val="0"/>
              </a:spcBef>
              <a:spcAft>
                <a:spcPts val="0"/>
              </a:spcAft>
              <a:buFont typeface="Arial" panose="020B0604020202020204" pitchFamily="34" charset="0"/>
              <a:buChar char="•"/>
            </a:pPr>
            <a:r>
              <a:rPr lang="zh-CN" altLang="en-US" sz="2100" dirty="0">
                <a:solidFill>
                  <a:srgbClr val="1353A2"/>
                </a:solidFill>
                <a:latin typeface="Arial" pitchFamily="34" charset="0"/>
                <a:ea typeface="宋体" pitchFamily="2" charset="-122"/>
              </a:rPr>
              <a:t>进入纯文本模式后，可使用</a:t>
            </a:r>
            <a:r>
              <a:rPr lang="en-US" altLang="zh-CN" sz="2100" dirty="0" err="1">
                <a:solidFill>
                  <a:srgbClr val="1353A2"/>
                </a:solidFill>
                <a:latin typeface="Arial" pitchFamily="34" charset="0"/>
                <a:ea typeface="宋体" pitchFamily="2" charset="-122"/>
              </a:rPr>
              <a:t>Alt+Fn</a:t>
            </a:r>
            <a:r>
              <a:rPr lang="en-US" altLang="zh-CN" sz="2100" dirty="0">
                <a:solidFill>
                  <a:srgbClr val="1353A2"/>
                </a:solidFill>
                <a:latin typeface="Arial" pitchFamily="34" charset="0"/>
                <a:ea typeface="宋体" pitchFamily="2" charset="-122"/>
              </a:rPr>
              <a:t>(n=1~6)</a:t>
            </a:r>
            <a:r>
              <a:rPr lang="zh-CN" altLang="en-US" sz="2100" dirty="0">
                <a:solidFill>
                  <a:srgbClr val="1353A2"/>
                </a:solidFill>
                <a:latin typeface="Arial" pitchFamily="34" charset="0"/>
                <a:ea typeface="宋体" pitchFamily="2" charset="-122"/>
              </a:rPr>
              <a:t>来回切换</a:t>
            </a:r>
            <a:endParaRPr lang="en-US" altLang="zh-CN" sz="1350" dirty="0">
              <a:solidFill>
                <a:prstClr val="black"/>
              </a:solidFill>
            </a:endParaRPr>
          </a:p>
        </p:txBody>
      </p:sp>
    </p:spTree>
    <p:extLst>
      <p:ext uri="{BB962C8B-B14F-4D97-AF65-F5344CB8AC3E}">
        <p14:creationId xmlns:p14="http://schemas.microsoft.com/office/powerpoint/2010/main" val="92608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等线"/>
                <a:ea typeface="等线" panose="02010600030101010101" pitchFamily="2" charset="-122"/>
              </a:rPr>
              <a:t>2.</a:t>
            </a:r>
            <a:r>
              <a:rPr lang="zh-CN" altLang="en-US" sz="2400" dirty="0">
                <a:solidFill>
                  <a:srgbClr val="1353A2"/>
                </a:solidFill>
                <a:latin typeface="等线"/>
                <a:ea typeface="等线" panose="02010600030101010101" pitchFamily="2" charset="-122"/>
              </a:rPr>
              <a:t>使用</a:t>
            </a:r>
            <a:r>
              <a:rPr lang="en-US" altLang="zh-CN" sz="2400" dirty="0">
                <a:solidFill>
                  <a:srgbClr val="1353A2"/>
                </a:solidFill>
                <a:latin typeface="等线"/>
                <a:ea typeface="等线" panose="02010600030101010101" pitchFamily="2" charset="-122"/>
              </a:rPr>
              <a:t>Shell</a:t>
            </a:r>
            <a:r>
              <a:rPr lang="zh-CN" altLang="en-US" sz="2400" dirty="0">
                <a:solidFill>
                  <a:srgbClr val="1353A2"/>
                </a:solidFill>
                <a:latin typeface="等线"/>
                <a:ea typeface="等线" panose="02010600030101010101" pitchFamily="2" charset="-122"/>
              </a:rPr>
              <a:t>提示符</a:t>
            </a:r>
            <a:endParaRPr lang="en-US" altLang="zh-CN" sz="2400" dirty="0">
              <a:solidFill>
                <a:srgbClr val="1353A2"/>
              </a:solidFill>
              <a:latin typeface="等线"/>
              <a:ea typeface="等线" panose="02010600030101010101" pitchFamily="2" charset="-122"/>
            </a:endParaRPr>
          </a:p>
        </p:txBody>
      </p:sp>
      <p:sp>
        <p:nvSpPr>
          <p:cNvPr id="11" name="Text Box 44"/>
          <p:cNvSpPr txBox="1">
            <a:spLocks noChangeArrowheads="1"/>
          </p:cNvSpPr>
          <p:nvPr/>
        </p:nvSpPr>
        <p:spPr bwMode="auto">
          <a:xfrm>
            <a:off x="194094" y="1693417"/>
            <a:ext cx="8798944" cy="383137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214313" indent="-214313" defTabSz="540544" eaLnBrk="1" fontAlgn="auto" hangingPunct="1">
              <a:lnSpc>
                <a:spcPct val="120000"/>
              </a:lnSpc>
              <a:spcBef>
                <a:spcPts val="0"/>
              </a:spcBef>
              <a:spcAft>
                <a:spcPts val="0"/>
              </a:spcAft>
              <a:buFont typeface="Arial" panose="020B0604020202020204" pitchFamily="34" charset="0"/>
              <a:buChar char="•"/>
            </a:pPr>
            <a:r>
              <a:rPr lang="zh-CN" altLang="zh-CN" sz="2100" dirty="0">
                <a:solidFill>
                  <a:srgbClr val="1353A2"/>
                </a:solidFill>
                <a:latin typeface="Arial" pitchFamily="34" charset="0"/>
                <a:ea typeface="宋体" pitchFamily="2" charset="-122"/>
              </a:rPr>
              <a:t>登录之后，普通用户的命令行提示符以“</a:t>
            </a:r>
            <a:r>
              <a:rPr lang="en-US" altLang="zh-CN" sz="2100" dirty="0">
                <a:solidFill>
                  <a:srgbClr val="FF0000"/>
                </a:solidFill>
                <a:latin typeface="Arial" pitchFamily="34" charset="0"/>
                <a:ea typeface="宋体" pitchFamily="2" charset="-122"/>
              </a:rPr>
              <a:t>$</a:t>
            </a:r>
            <a:r>
              <a:rPr lang="zh-CN" altLang="zh-CN" sz="2100" dirty="0">
                <a:solidFill>
                  <a:srgbClr val="1353A2"/>
                </a:solidFill>
                <a:latin typeface="Arial" pitchFamily="34" charset="0"/>
                <a:ea typeface="宋体" pitchFamily="2" charset="-122"/>
              </a:rPr>
              <a:t>”号结尾，超级用户以“</a:t>
            </a:r>
            <a:r>
              <a:rPr lang="en-US" altLang="zh-CN" sz="2100" dirty="0">
                <a:solidFill>
                  <a:srgbClr val="FF0000"/>
                </a:solidFill>
                <a:latin typeface="Arial" pitchFamily="34" charset="0"/>
                <a:ea typeface="宋体" pitchFamily="2" charset="-122"/>
              </a:rPr>
              <a:t>#</a:t>
            </a:r>
            <a:r>
              <a:rPr lang="zh-CN" altLang="zh-CN" sz="2100" dirty="0">
                <a:solidFill>
                  <a:srgbClr val="1353A2"/>
                </a:solidFill>
                <a:latin typeface="Arial" pitchFamily="34" charset="0"/>
                <a:ea typeface="宋体" pitchFamily="2" charset="-122"/>
              </a:rPr>
              <a:t>”结尾。</a:t>
            </a:r>
            <a:r>
              <a:rPr lang="en-US" altLang="zh-CN" sz="2100" dirty="0">
                <a:solidFill>
                  <a:srgbClr val="1353A2"/>
                </a:solidFill>
                <a:latin typeface="Arial" pitchFamily="34" charset="0"/>
                <a:ea typeface="宋体" pitchFamily="2" charset="-122"/>
              </a:rPr>
              <a:t> </a:t>
            </a:r>
            <a:endParaRPr lang="zh-CN" altLang="zh-CN" sz="2100" dirty="0">
              <a:solidFill>
                <a:srgbClr val="1353A2"/>
              </a:solidFill>
              <a:latin typeface="Arial" pitchFamily="34" charset="0"/>
              <a:ea typeface="宋体" pitchFamily="2" charset="-122"/>
            </a:endParaRPr>
          </a:p>
          <a:p>
            <a:pPr indent="342900" defTabSz="540544" eaLnBrk="1" fontAlgn="auto" latinLnBrk="1" hangingPunct="1">
              <a:lnSpc>
                <a:spcPct val="120000"/>
              </a:lnSpc>
              <a:spcBef>
                <a:spcPts val="0"/>
              </a:spcBef>
              <a:spcAft>
                <a:spcPts val="0"/>
              </a:spcAft>
            </a:pPr>
            <a:r>
              <a:rPr lang="en-US" altLang="zh-CN" sz="1800" dirty="0">
                <a:solidFill>
                  <a:prstClr val="black"/>
                </a:solidFill>
              </a:rPr>
              <a:t>[</a:t>
            </a:r>
            <a:r>
              <a:rPr lang="en-US" altLang="zh-CN" sz="1800" dirty="0" err="1">
                <a:solidFill>
                  <a:prstClr val="black"/>
                </a:solidFill>
              </a:rPr>
              <a:t>root@localhost</a:t>
            </a:r>
            <a:r>
              <a:rPr lang="en-US" altLang="zh-CN" sz="1800" dirty="0">
                <a:solidFill>
                  <a:prstClr val="black"/>
                </a:solidFill>
              </a:rPr>
              <a:t> ~]#    	#&lt;==</a:t>
            </a:r>
            <a:r>
              <a:rPr lang="zh-CN" altLang="zh-CN" sz="1800" dirty="0">
                <a:solidFill>
                  <a:prstClr val="black"/>
                </a:solidFill>
              </a:rPr>
              <a:t>这是</a:t>
            </a:r>
            <a:r>
              <a:rPr lang="zh-CN" altLang="zh-CN" sz="1800" dirty="0">
                <a:solidFill>
                  <a:srgbClr val="FF0000"/>
                </a:solidFill>
              </a:rPr>
              <a:t>超级管理员</a:t>
            </a:r>
            <a:r>
              <a:rPr lang="en-US" altLang="zh-CN" sz="1800" dirty="0">
                <a:solidFill>
                  <a:srgbClr val="FF0000"/>
                </a:solidFill>
              </a:rPr>
              <a:t>root</a:t>
            </a:r>
            <a:r>
              <a:rPr lang="zh-CN" altLang="zh-CN" sz="1800" dirty="0">
                <a:solidFill>
                  <a:prstClr val="black"/>
                </a:solidFill>
              </a:rPr>
              <a:t>用户对应的命令行。</a:t>
            </a:r>
          </a:p>
          <a:p>
            <a:pPr indent="342900" defTabSz="540544" eaLnBrk="1" fontAlgn="auto" latinLnBrk="1" hangingPunct="1">
              <a:lnSpc>
                <a:spcPct val="120000"/>
              </a:lnSpc>
              <a:spcBef>
                <a:spcPts val="0"/>
              </a:spcBef>
              <a:spcAft>
                <a:spcPts val="0"/>
              </a:spcAft>
            </a:pPr>
            <a:r>
              <a:rPr lang="en-US" altLang="zh-CN" sz="1800" dirty="0">
                <a:solidFill>
                  <a:prstClr val="black"/>
                </a:solidFill>
              </a:rPr>
              <a:t>[</a:t>
            </a:r>
            <a:r>
              <a:rPr lang="en-US" altLang="zh-CN" sz="1800" dirty="0" err="1">
                <a:solidFill>
                  <a:prstClr val="black"/>
                </a:solidFill>
              </a:rPr>
              <a:t>linuxprobe@localhost</a:t>
            </a:r>
            <a:r>
              <a:rPr lang="en-US" altLang="zh-CN" sz="1800" dirty="0">
                <a:solidFill>
                  <a:prstClr val="black"/>
                </a:solidFill>
              </a:rPr>
              <a:t> ~]$  #&lt;==</a:t>
            </a:r>
            <a:r>
              <a:rPr lang="zh-CN" altLang="zh-CN" sz="1800" dirty="0">
                <a:solidFill>
                  <a:prstClr val="black"/>
                </a:solidFill>
              </a:rPr>
              <a:t>这是</a:t>
            </a:r>
            <a:r>
              <a:rPr lang="zh-CN" altLang="zh-CN" sz="1800" dirty="0">
                <a:solidFill>
                  <a:srgbClr val="FF0000"/>
                </a:solidFill>
              </a:rPr>
              <a:t>普通用户</a:t>
            </a:r>
            <a:r>
              <a:rPr lang="en-US" altLang="zh-CN" sz="1800" dirty="0" err="1">
                <a:solidFill>
                  <a:prstClr val="black"/>
                </a:solidFill>
              </a:rPr>
              <a:t>linuxprobe</a:t>
            </a:r>
            <a:r>
              <a:rPr lang="zh-CN" altLang="zh-CN" sz="1800" dirty="0">
                <a:solidFill>
                  <a:prstClr val="black"/>
                </a:solidFill>
              </a:rPr>
              <a:t>对应的命令行。</a:t>
            </a:r>
            <a:endParaRPr lang="en-US" altLang="zh-CN" sz="1800" dirty="0">
              <a:solidFill>
                <a:prstClr val="black"/>
              </a:solidFill>
            </a:endParaRPr>
          </a:p>
          <a:p>
            <a:pPr indent="342900" defTabSz="540544" eaLnBrk="1" fontAlgn="auto" latinLnBrk="1" hangingPunct="1">
              <a:lnSpc>
                <a:spcPct val="120000"/>
              </a:lnSpc>
              <a:spcBef>
                <a:spcPts val="0"/>
              </a:spcBef>
              <a:spcAft>
                <a:spcPts val="0"/>
              </a:spcAft>
            </a:pPr>
            <a:r>
              <a:rPr lang="zh-CN" altLang="zh-CN" sz="1800" dirty="0">
                <a:solidFill>
                  <a:prstClr val="black"/>
                </a:solidFill>
              </a:rPr>
              <a:t>其中：</a:t>
            </a:r>
          </a:p>
          <a:p>
            <a:pPr indent="342900" defTabSz="540544" eaLnBrk="1" fontAlgn="auto" hangingPunct="1">
              <a:lnSpc>
                <a:spcPct val="120000"/>
              </a:lnSpc>
              <a:spcBef>
                <a:spcPts val="0"/>
              </a:spcBef>
              <a:spcAft>
                <a:spcPts val="0"/>
              </a:spcAft>
            </a:pPr>
            <a:r>
              <a:rPr lang="en-US" altLang="zh-CN" sz="1800" dirty="0">
                <a:solidFill>
                  <a:prstClr val="black"/>
                </a:solidFill>
              </a:rPr>
              <a:t>1</a:t>
            </a:r>
            <a:r>
              <a:rPr lang="zh-CN" altLang="zh-CN" sz="1800" dirty="0">
                <a:solidFill>
                  <a:prstClr val="black"/>
                </a:solidFill>
              </a:rPr>
              <a:t>）</a:t>
            </a:r>
            <a:r>
              <a:rPr lang="en-US" altLang="zh-CN" sz="1800" dirty="0">
                <a:solidFill>
                  <a:prstClr val="black"/>
                </a:solidFill>
              </a:rPr>
              <a:t>#</a:t>
            </a:r>
            <a:r>
              <a:rPr lang="zh-CN" altLang="zh-CN" sz="1800" dirty="0">
                <a:solidFill>
                  <a:prstClr val="black"/>
                </a:solidFill>
              </a:rPr>
              <a:t>号，超级用户</a:t>
            </a:r>
            <a:r>
              <a:rPr lang="en-US" altLang="zh-CN" sz="1800" dirty="0">
                <a:solidFill>
                  <a:prstClr val="black"/>
                </a:solidFill>
              </a:rPr>
              <a:t>root</a:t>
            </a:r>
            <a:r>
              <a:rPr lang="zh-CN" altLang="zh-CN" sz="1800" dirty="0">
                <a:solidFill>
                  <a:prstClr val="black"/>
                </a:solidFill>
              </a:rPr>
              <a:t>登录后的命令行结尾提示符，</a:t>
            </a:r>
            <a:endParaRPr lang="en-US" altLang="zh-CN" sz="1800" dirty="0">
              <a:solidFill>
                <a:prstClr val="black"/>
              </a:solidFill>
            </a:endParaRPr>
          </a:p>
          <a:p>
            <a:pPr indent="342900" defTabSz="540544" eaLnBrk="1" fontAlgn="auto" hangingPunct="1">
              <a:lnSpc>
                <a:spcPct val="120000"/>
              </a:lnSpc>
              <a:spcBef>
                <a:spcPts val="0"/>
              </a:spcBef>
              <a:spcAft>
                <a:spcPts val="0"/>
              </a:spcAft>
            </a:pPr>
            <a:r>
              <a:rPr lang="en-US" altLang="zh-CN" sz="1800" dirty="0">
                <a:solidFill>
                  <a:prstClr val="black"/>
                </a:solidFill>
              </a:rPr>
              <a:t>      $</a:t>
            </a:r>
            <a:r>
              <a:rPr lang="zh-CN" altLang="zh-CN" sz="1800" dirty="0">
                <a:solidFill>
                  <a:prstClr val="black"/>
                </a:solidFill>
              </a:rPr>
              <a:t>号</a:t>
            </a:r>
            <a:r>
              <a:rPr lang="zh-CN" altLang="en-US" sz="1800" dirty="0">
                <a:solidFill>
                  <a:prstClr val="black"/>
                </a:solidFill>
              </a:rPr>
              <a:t>，</a:t>
            </a:r>
            <a:r>
              <a:rPr lang="zh-CN" altLang="zh-CN" sz="1800" dirty="0">
                <a:solidFill>
                  <a:prstClr val="black"/>
                </a:solidFill>
              </a:rPr>
              <a:t>普通用户登录后的命令行结尾提示符。</a:t>
            </a:r>
          </a:p>
          <a:p>
            <a:pPr indent="342900" defTabSz="540544" eaLnBrk="1" fontAlgn="auto" hangingPunct="1">
              <a:lnSpc>
                <a:spcPct val="120000"/>
              </a:lnSpc>
              <a:spcBef>
                <a:spcPts val="0"/>
              </a:spcBef>
              <a:spcAft>
                <a:spcPts val="0"/>
              </a:spcAft>
            </a:pPr>
            <a:r>
              <a:rPr lang="en-US" altLang="zh-CN" sz="1800" dirty="0">
                <a:solidFill>
                  <a:prstClr val="black"/>
                </a:solidFill>
              </a:rPr>
              <a:t>2</a:t>
            </a:r>
            <a:r>
              <a:rPr lang="zh-CN" altLang="zh-CN" sz="1800" dirty="0">
                <a:solidFill>
                  <a:prstClr val="black"/>
                </a:solidFill>
              </a:rPr>
              <a:t>）超级用户具有管理系统的所有权限，普通用户的权限比较小，只能进行基本的系统信息查看等操作，无法更改系统配置和管理服务。</a:t>
            </a:r>
          </a:p>
          <a:p>
            <a:pPr indent="342900" defTabSz="540544" eaLnBrk="1" fontAlgn="auto" hangingPunct="1">
              <a:lnSpc>
                <a:spcPct val="120000"/>
              </a:lnSpc>
              <a:spcBef>
                <a:spcPts val="0"/>
              </a:spcBef>
              <a:spcAft>
                <a:spcPts val="0"/>
              </a:spcAft>
            </a:pPr>
            <a:r>
              <a:rPr lang="en-US" altLang="zh-CN" sz="1800" dirty="0">
                <a:solidFill>
                  <a:prstClr val="black"/>
                </a:solidFill>
              </a:rPr>
              <a:t>3</a:t>
            </a:r>
            <a:r>
              <a:rPr lang="zh-CN" altLang="zh-CN" sz="1800" dirty="0">
                <a:solidFill>
                  <a:prstClr val="black"/>
                </a:solidFill>
              </a:rPr>
              <a:t>）命令行提示符</a:t>
            </a:r>
            <a:r>
              <a:rPr lang="en-US" altLang="zh-CN" sz="1800" dirty="0">
                <a:solidFill>
                  <a:prstClr val="black"/>
                </a:solidFill>
              </a:rPr>
              <a:t>@</a:t>
            </a:r>
            <a:r>
              <a:rPr lang="zh-CN" altLang="zh-CN" sz="1800" dirty="0">
                <a:solidFill>
                  <a:prstClr val="black"/>
                </a:solidFill>
              </a:rPr>
              <a:t>前的字符代表当前登录的用户（可用</a:t>
            </a:r>
            <a:r>
              <a:rPr lang="en-US" altLang="zh-CN" sz="1800" dirty="0" err="1">
                <a:solidFill>
                  <a:srgbClr val="FF0000"/>
                </a:solidFill>
              </a:rPr>
              <a:t>whoami</a:t>
            </a:r>
            <a:r>
              <a:rPr lang="zh-CN" altLang="zh-CN" sz="1800" dirty="0">
                <a:solidFill>
                  <a:prstClr val="black"/>
                </a:solidFill>
              </a:rPr>
              <a:t>查询），</a:t>
            </a:r>
            <a:r>
              <a:rPr lang="en-US" altLang="zh-CN" sz="1800" dirty="0">
                <a:solidFill>
                  <a:prstClr val="black"/>
                </a:solidFill>
              </a:rPr>
              <a:t>@</a:t>
            </a:r>
            <a:r>
              <a:rPr lang="zh-CN" altLang="zh-CN" sz="1800" dirty="0">
                <a:solidFill>
                  <a:prstClr val="black"/>
                </a:solidFill>
              </a:rPr>
              <a:t>后面的为主机名（可用</a:t>
            </a:r>
            <a:r>
              <a:rPr lang="en-US" altLang="zh-CN" sz="1800" dirty="0">
                <a:solidFill>
                  <a:srgbClr val="FF0000"/>
                </a:solidFill>
              </a:rPr>
              <a:t>hostname</a:t>
            </a:r>
            <a:r>
              <a:rPr lang="zh-CN" altLang="zh-CN" sz="1800" dirty="0">
                <a:solidFill>
                  <a:prstClr val="black"/>
                </a:solidFill>
              </a:rPr>
              <a:t>查询），</a:t>
            </a:r>
            <a:r>
              <a:rPr lang="en-US" altLang="zh-CN" sz="1800" dirty="0">
                <a:solidFill>
                  <a:prstClr val="black"/>
                </a:solidFill>
              </a:rPr>
              <a:t>~</a:t>
            </a:r>
            <a:r>
              <a:rPr lang="zh-CN" altLang="zh-CN" sz="1800" dirty="0">
                <a:solidFill>
                  <a:prstClr val="black"/>
                </a:solidFill>
              </a:rPr>
              <a:t>所在的位置是窗口当前用户所在的路径。</a:t>
            </a:r>
            <a:endParaRPr lang="en-US" altLang="zh-CN" sz="1800" dirty="0">
              <a:solidFill>
                <a:prstClr val="black"/>
              </a:solidFill>
            </a:endParaRPr>
          </a:p>
        </p:txBody>
      </p:sp>
    </p:spTree>
    <p:extLst>
      <p:ext uri="{BB962C8B-B14F-4D97-AF65-F5344CB8AC3E}">
        <p14:creationId xmlns:p14="http://schemas.microsoft.com/office/powerpoint/2010/main" val="279435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a:extLst>
              <a:ext uri="{FF2B5EF4-FFF2-40B4-BE49-F238E27FC236}">
                <a16:creationId xmlns:a16="http://schemas.microsoft.com/office/drawing/2014/main" id="{ECC53FDE-F2E8-46B3-A762-DB32602FC84C}"/>
              </a:ext>
            </a:extLst>
          </p:cNvPr>
          <p:cNvSpPr>
            <a:spLocks noGrp="1"/>
          </p:cNvSpPr>
          <p:nvPr>
            <p:ph idx="1"/>
          </p:nvPr>
        </p:nvSpPr>
        <p:spPr>
          <a:xfrm>
            <a:off x="395536" y="1556793"/>
            <a:ext cx="8229600" cy="4525962"/>
          </a:xfrm>
        </p:spPr>
        <p:txBody>
          <a:bodyPr/>
          <a:lstStyle/>
          <a:p>
            <a:pPr eaLnBrk="1" hangingPunct="1">
              <a:lnSpc>
                <a:spcPct val="150000"/>
              </a:lnSpc>
            </a:pPr>
            <a:r>
              <a:rPr lang="zh-CN" altLang="en-US" b="1" dirty="0"/>
              <a:t>最早由</a:t>
            </a:r>
            <a:r>
              <a:rPr lang="en-US" altLang="zh-CN" b="1" dirty="0" err="1"/>
              <a:t>KenThompson</a:t>
            </a:r>
            <a:r>
              <a:rPr lang="zh-CN" altLang="en-US" b="1" dirty="0"/>
              <a:t>、</a:t>
            </a:r>
            <a:r>
              <a:rPr lang="en-US" altLang="zh-CN" b="1" dirty="0" err="1"/>
              <a:t>DennisRitchie</a:t>
            </a:r>
            <a:r>
              <a:rPr lang="zh-CN" altLang="en-US" b="1" dirty="0"/>
              <a:t>于</a:t>
            </a:r>
            <a:r>
              <a:rPr lang="en-US" altLang="zh-CN" b="1" dirty="0"/>
              <a:t>1969</a:t>
            </a:r>
            <a:r>
              <a:rPr lang="zh-CN" altLang="en-US" b="1" dirty="0"/>
              <a:t>年在</a:t>
            </a:r>
            <a:r>
              <a:rPr lang="en-US" altLang="zh-CN" b="1" dirty="0"/>
              <a:t>AT&amp;T</a:t>
            </a:r>
            <a:r>
              <a:rPr lang="zh-CN" altLang="en-US" b="1" dirty="0"/>
              <a:t>的贝尔实验室开发。</a:t>
            </a:r>
            <a:endParaRPr lang="en-US" altLang="zh-CN" b="1" dirty="0"/>
          </a:p>
          <a:p>
            <a:pPr eaLnBrk="1" hangingPunct="1">
              <a:lnSpc>
                <a:spcPct val="150000"/>
              </a:lnSpc>
            </a:pPr>
            <a:r>
              <a:rPr lang="zh-CN" altLang="en-US" b="1" dirty="0"/>
              <a:t>运行在大型和小型计算机上</a:t>
            </a:r>
          </a:p>
          <a:p>
            <a:pPr eaLnBrk="1" hangingPunct="1">
              <a:lnSpc>
                <a:spcPct val="150000"/>
              </a:lnSpc>
            </a:pPr>
            <a:r>
              <a:rPr lang="en-US" altLang="zh-CN" b="1" dirty="0">
                <a:solidFill>
                  <a:srgbClr val="FF0000"/>
                </a:solidFill>
              </a:rPr>
              <a:t>Linux</a:t>
            </a:r>
            <a:r>
              <a:rPr lang="zh-CN" altLang="en-US" b="1" dirty="0"/>
              <a:t>产品成功的</a:t>
            </a:r>
            <a:r>
              <a:rPr lang="zh-CN" altLang="en-US" b="1" dirty="0">
                <a:solidFill>
                  <a:srgbClr val="FF0000"/>
                </a:solidFill>
              </a:rPr>
              <a:t>模仿</a:t>
            </a:r>
            <a:r>
              <a:rPr lang="zh-CN" altLang="en-US" b="1" dirty="0"/>
              <a:t>了</a:t>
            </a:r>
            <a:r>
              <a:rPr lang="en-US" altLang="zh-CN" b="1" dirty="0">
                <a:solidFill>
                  <a:srgbClr val="FF0000"/>
                </a:solidFill>
              </a:rPr>
              <a:t>UNIX</a:t>
            </a:r>
            <a:r>
              <a:rPr lang="zh-CN" altLang="en-US" b="1" dirty="0">
                <a:solidFill>
                  <a:srgbClr val="FF0000"/>
                </a:solidFill>
              </a:rPr>
              <a:t>系统和功能</a:t>
            </a:r>
            <a:r>
              <a:rPr lang="zh-CN" altLang="en-US" dirty="0">
                <a:solidFill>
                  <a:srgbClr val="FF0000"/>
                </a:solidFill>
              </a:rPr>
              <a:t> </a:t>
            </a:r>
            <a:endParaRPr lang="en-US" altLang="zh-CN" dirty="0">
              <a:solidFill>
                <a:srgbClr val="FF0000"/>
              </a:solidFill>
            </a:endParaRPr>
          </a:p>
          <a:p>
            <a:pPr lvl="1" eaLnBrk="1" hangingPunct="1">
              <a:lnSpc>
                <a:spcPct val="150000"/>
              </a:lnSpc>
            </a:pPr>
            <a:r>
              <a:rPr lang="en-US" altLang="zh-CN" b="1" dirty="0"/>
              <a:t>Linux</a:t>
            </a:r>
            <a:r>
              <a:rPr lang="zh-CN" altLang="en-US" b="1" dirty="0"/>
              <a:t>是一种外观和性能与</a:t>
            </a:r>
            <a:r>
              <a:rPr lang="en-US" altLang="zh-CN" b="1" dirty="0"/>
              <a:t>UNIX</a:t>
            </a:r>
            <a:r>
              <a:rPr lang="zh-CN" altLang="en-US" b="1" dirty="0"/>
              <a:t>相同或更好的操作系统，但，</a:t>
            </a:r>
            <a:r>
              <a:rPr lang="en-US" altLang="zh-CN" b="1" dirty="0"/>
              <a:t>Linux</a:t>
            </a:r>
            <a:r>
              <a:rPr lang="zh-CN" altLang="en-US" b="1" dirty="0"/>
              <a:t>不源于任何版本的</a:t>
            </a:r>
            <a:r>
              <a:rPr lang="en-US" altLang="zh-CN" b="1" dirty="0"/>
              <a:t>UNIX</a:t>
            </a:r>
            <a:r>
              <a:rPr lang="zh-CN" altLang="en-US" b="1" dirty="0"/>
              <a:t>的源代码</a:t>
            </a:r>
            <a:endParaRPr lang="en-US" altLang="zh-CN" b="1" dirty="0"/>
          </a:p>
          <a:p>
            <a:pPr eaLnBrk="1" hangingPunct="1">
              <a:lnSpc>
                <a:spcPct val="150000"/>
              </a:lnSpc>
            </a:pPr>
            <a:r>
              <a:rPr lang="en-US" altLang="zh-CN" b="1" dirty="0"/>
              <a:t>Linux</a:t>
            </a:r>
            <a:r>
              <a:rPr lang="zh-CN" altLang="en-US" b="1" dirty="0"/>
              <a:t>并不是</a:t>
            </a:r>
            <a:r>
              <a:rPr lang="en-US" altLang="zh-CN" b="1" dirty="0"/>
              <a:t>UNIX</a:t>
            </a:r>
            <a:r>
              <a:rPr lang="zh-CN" altLang="en-US" b="1" dirty="0"/>
              <a:t>，而是一个类似于 </a:t>
            </a:r>
            <a:r>
              <a:rPr lang="en-US" altLang="zh-CN" b="1" dirty="0"/>
              <a:t>UNIX</a:t>
            </a:r>
            <a:r>
              <a:rPr lang="zh-CN" altLang="en-US" b="1" dirty="0"/>
              <a:t>的产品</a:t>
            </a:r>
            <a:endParaRPr lang="en-US" altLang="zh-CN" b="1" dirty="0"/>
          </a:p>
          <a:p>
            <a:pPr lvl="1" eaLnBrk="1" hangingPunct="1">
              <a:lnSpc>
                <a:spcPct val="150000"/>
              </a:lnSpc>
            </a:pPr>
            <a:endParaRPr lang="zh-CN" altLang="en-US" dirty="0"/>
          </a:p>
          <a:p>
            <a:pPr eaLnBrk="1" hangingPunct="1">
              <a:lnSpc>
                <a:spcPct val="90000"/>
              </a:lnSpc>
            </a:pPr>
            <a:endParaRPr lang="en-US" altLang="zh-CN" dirty="0"/>
          </a:p>
        </p:txBody>
      </p:sp>
      <p:sp>
        <p:nvSpPr>
          <p:cNvPr id="11268" name="Rectangle 6">
            <a:extLst>
              <a:ext uri="{FF2B5EF4-FFF2-40B4-BE49-F238E27FC236}">
                <a16:creationId xmlns:a16="http://schemas.microsoft.com/office/drawing/2014/main" id="{E96DFF60-DEE8-43D1-A18A-644F35F35712}"/>
              </a:ext>
            </a:extLst>
          </p:cNvPr>
          <p:cNvSpPr>
            <a:spLocks noGrp="1" noChangeArrowheads="1"/>
          </p:cNvSpPr>
          <p:nvPr>
            <p:ph type="title"/>
          </p:nvPr>
        </p:nvSpPr>
        <p:spPr>
          <a:xfrm>
            <a:off x="395536" y="620688"/>
            <a:ext cx="6408712" cy="1143000"/>
          </a:xfrm>
        </p:spPr>
        <p:txBody>
          <a:bodyPr>
            <a:normAutofit/>
          </a:bodyPr>
          <a:lstStyle/>
          <a:p>
            <a:pPr eaLnBrk="1" fontAlgn="auto" hangingPunct="1">
              <a:spcAft>
                <a:spcPts val="0"/>
              </a:spcAft>
              <a:defRPr/>
            </a:pPr>
            <a:r>
              <a:rPr lang="zh-CN" altLang="en-US" sz="2800" dirty="0">
                <a:solidFill>
                  <a:schemeClr val="tx1"/>
                </a:solidFill>
              </a:rPr>
              <a:t>肯</a:t>
            </a:r>
            <a:r>
              <a:rPr lang="en-US" altLang="zh-CN" sz="2800" dirty="0">
                <a:solidFill>
                  <a:schemeClr val="tx1"/>
                </a:solidFill>
              </a:rPr>
              <a:t>·</a:t>
            </a:r>
            <a:r>
              <a:rPr lang="zh-CN" altLang="en-US" sz="2800" dirty="0">
                <a:solidFill>
                  <a:schemeClr val="tx1"/>
                </a:solidFill>
              </a:rPr>
              <a:t>汤普逊（左）和丹尼斯</a:t>
            </a:r>
            <a:r>
              <a:rPr lang="en-US" altLang="zh-CN" sz="2800" dirty="0">
                <a:solidFill>
                  <a:schemeClr val="tx1"/>
                </a:solidFill>
              </a:rPr>
              <a:t>·</a:t>
            </a:r>
            <a:r>
              <a:rPr lang="zh-CN" altLang="en-US" sz="2800" dirty="0">
                <a:solidFill>
                  <a:schemeClr val="tx1"/>
                </a:solidFill>
              </a:rPr>
              <a:t>里奇（右） </a:t>
            </a:r>
          </a:p>
        </p:txBody>
      </p:sp>
      <p:pic>
        <p:nvPicPr>
          <p:cNvPr id="21508" name="Picture 4" descr="aa64034f78f0f736bd149c610a55b319eac413e3">
            <a:extLst>
              <a:ext uri="{FF2B5EF4-FFF2-40B4-BE49-F238E27FC236}">
                <a16:creationId xmlns:a16="http://schemas.microsoft.com/office/drawing/2014/main" id="{42F616A0-0D35-42E9-B07B-701265165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613" y="1"/>
            <a:ext cx="2411993" cy="1556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等线"/>
                <a:ea typeface="等线" panose="02010600030101010101" pitchFamily="2" charset="-122"/>
              </a:rPr>
              <a:t>2.</a:t>
            </a:r>
            <a:r>
              <a:rPr lang="zh-CN" altLang="en-US" sz="2400" dirty="0">
                <a:solidFill>
                  <a:srgbClr val="1353A2"/>
                </a:solidFill>
                <a:latin typeface="等线"/>
                <a:ea typeface="等线" panose="02010600030101010101" pitchFamily="2" charset="-122"/>
              </a:rPr>
              <a:t>使用</a:t>
            </a:r>
            <a:r>
              <a:rPr lang="en-US" altLang="zh-CN" sz="2400" dirty="0">
                <a:solidFill>
                  <a:srgbClr val="1353A2"/>
                </a:solidFill>
                <a:latin typeface="等线"/>
                <a:ea typeface="等线" panose="02010600030101010101" pitchFamily="2" charset="-122"/>
              </a:rPr>
              <a:t>Shell</a:t>
            </a:r>
            <a:r>
              <a:rPr lang="zh-CN" altLang="en-US" sz="2400" dirty="0">
                <a:solidFill>
                  <a:srgbClr val="1353A2"/>
                </a:solidFill>
                <a:latin typeface="等线"/>
                <a:ea typeface="等线" panose="02010600030101010101" pitchFamily="2" charset="-122"/>
              </a:rPr>
              <a:t>提示符</a:t>
            </a:r>
            <a:endParaRPr lang="en-US" altLang="zh-CN" sz="2400" dirty="0">
              <a:solidFill>
                <a:srgbClr val="1353A2"/>
              </a:solidFill>
              <a:latin typeface="等线"/>
              <a:ea typeface="等线" panose="02010600030101010101" pitchFamily="2" charset="-122"/>
            </a:endParaRPr>
          </a:p>
        </p:txBody>
      </p:sp>
      <p:sp>
        <p:nvSpPr>
          <p:cNvPr id="11" name="Text Box 44"/>
          <p:cNvSpPr txBox="1">
            <a:spLocks noChangeArrowheads="1"/>
          </p:cNvSpPr>
          <p:nvPr/>
        </p:nvSpPr>
        <p:spPr bwMode="auto">
          <a:xfrm>
            <a:off x="354854" y="1808925"/>
            <a:ext cx="8496915" cy="245894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zh-CN" sz="2100" dirty="0">
                <a:solidFill>
                  <a:prstClr val="black"/>
                </a:solidFill>
              </a:rPr>
              <a:t>示例：</a:t>
            </a:r>
          </a:p>
          <a:p>
            <a:pPr indent="342900" defTabSz="540544" eaLnBrk="1" fontAlgn="auto" hangingPunct="1">
              <a:lnSpc>
                <a:spcPct val="150000"/>
              </a:lnSpc>
              <a:spcBef>
                <a:spcPts val="0"/>
              </a:spcBef>
              <a:spcAft>
                <a:spcPts val="0"/>
              </a:spcAft>
            </a:pPr>
            <a:r>
              <a:rPr lang="en-US" altLang="zh-CN" sz="2100" dirty="0">
                <a:solidFill>
                  <a:srgbClr val="1353A2"/>
                </a:solidFill>
                <a:latin typeface="Arial" pitchFamily="34" charset="0"/>
                <a:ea typeface="宋体" pitchFamily="2" charset="-122"/>
              </a:rPr>
              <a:t>[</a:t>
            </a:r>
            <a:r>
              <a:rPr lang="en-US" altLang="zh-CN" sz="2100" dirty="0" err="1">
                <a:solidFill>
                  <a:srgbClr val="1353A2"/>
                </a:solidFill>
                <a:latin typeface="Arial" pitchFamily="34" charset="0"/>
                <a:ea typeface="宋体" pitchFamily="2" charset="-122"/>
              </a:rPr>
              <a:t>linuxprobe@localhost</a:t>
            </a:r>
            <a:r>
              <a:rPr lang="en-US" altLang="zh-CN" sz="2100" dirty="0">
                <a:solidFill>
                  <a:srgbClr val="1353A2"/>
                </a:solidFill>
                <a:latin typeface="Arial" pitchFamily="34" charset="0"/>
                <a:ea typeface="宋体" pitchFamily="2" charset="-122"/>
              </a:rPr>
              <a:t> ~] $</a:t>
            </a:r>
            <a:r>
              <a:rPr lang="en-US" altLang="zh-CN" sz="2100" dirty="0">
                <a:solidFill>
                  <a:prstClr val="black"/>
                </a:solidFill>
              </a:rPr>
              <a:t>      </a:t>
            </a: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en-US" altLang="zh-CN" sz="2100" dirty="0">
                <a:solidFill>
                  <a:prstClr val="black"/>
                </a:solidFill>
              </a:rPr>
              <a:t>@</a:t>
            </a:r>
            <a:r>
              <a:rPr lang="zh-CN" altLang="zh-CN" sz="2100" dirty="0">
                <a:solidFill>
                  <a:prstClr val="black"/>
                </a:solidFill>
              </a:rPr>
              <a:t>前的</a:t>
            </a:r>
            <a:r>
              <a:rPr lang="en-US" altLang="zh-CN" sz="2100" dirty="0" err="1">
                <a:solidFill>
                  <a:prstClr val="black"/>
                </a:solidFill>
              </a:rPr>
              <a:t>linuxprobe</a:t>
            </a:r>
            <a:r>
              <a:rPr lang="zh-CN" altLang="zh-CN" sz="2100" dirty="0">
                <a:solidFill>
                  <a:prstClr val="black"/>
                </a:solidFill>
              </a:rPr>
              <a:t>为当前用户</a:t>
            </a:r>
            <a:endParaRPr lang="en-US" altLang="zh-CN" sz="2100" dirty="0">
              <a:solidFill>
                <a:prstClr val="black"/>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en-US" altLang="zh-CN" sz="2100" dirty="0">
                <a:solidFill>
                  <a:prstClr val="black"/>
                </a:solidFill>
              </a:rPr>
              <a:t>@</a:t>
            </a:r>
            <a:r>
              <a:rPr lang="zh-CN" altLang="zh-CN" sz="2100" dirty="0">
                <a:solidFill>
                  <a:prstClr val="black"/>
                </a:solidFill>
              </a:rPr>
              <a:t>后的</a:t>
            </a:r>
            <a:r>
              <a:rPr lang="en-US" altLang="zh-CN" sz="2100" dirty="0">
                <a:solidFill>
                  <a:prstClr val="black"/>
                </a:solidFill>
              </a:rPr>
              <a:t>localhost</a:t>
            </a:r>
            <a:r>
              <a:rPr lang="zh-CN" altLang="zh-CN" sz="2100" dirty="0">
                <a:solidFill>
                  <a:prstClr val="black"/>
                </a:solidFill>
              </a:rPr>
              <a:t>为主机名</a:t>
            </a:r>
            <a:endParaRPr lang="en-US" altLang="zh-CN" sz="2100" dirty="0">
              <a:solidFill>
                <a:prstClr val="black"/>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zh-CN" sz="2100" dirty="0">
                <a:solidFill>
                  <a:prstClr val="black"/>
                </a:solidFill>
              </a:rPr>
              <a:t>此处的</a:t>
            </a:r>
            <a:r>
              <a:rPr lang="en-US" altLang="zh-CN" sz="2100" dirty="0">
                <a:solidFill>
                  <a:srgbClr val="FF0000"/>
                </a:solidFill>
              </a:rPr>
              <a:t>~</a:t>
            </a:r>
            <a:r>
              <a:rPr lang="zh-CN" altLang="zh-CN" sz="2100" dirty="0">
                <a:solidFill>
                  <a:prstClr val="black"/>
                </a:solidFill>
              </a:rPr>
              <a:t>表示当前目录，即用户的</a:t>
            </a:r>
            <a:r>
              <a:rPr lang="zh-CN" altLang="zh-CN" sz="2100" dirty="0">
                <a:solidFill>
                  <a:srgbClr val="FF0000"/>
                </a:solidFill>
              </a:rPr>
              <a:t>家目录</a:t>
            </a:r>
            <a:r>
              <a:rPr lang="en-US" altLang="zh-CN" sz="2100" dirty="0">
                <a:solidFill>
                  <a:srgbClr val="FF0000"/>
                </a:solidFill>
              </a:rPr>
              <a:t>(</a:t>
            </a:r>
            <a:r>
              <a:rPr lang="zh-CN" altLang="zh-CN" sz="2100" dirty="0">
                <a:solidFill>
                  <a:srgbClr val="FF0000"/>
                </a:solidFill>
              </a:rPr>
              <a:t>主目录</a:t>
            </a:r>
            <a:r>
              <a:rPr lang="en-US" altLang="zh-CN" sz="2100" dirty="0">
                <a:solidFill>
                  <a:srgbClr val="FF0000"/>
                </a:solidFill>
              </a:rPr>
              <a:t>)</a:t>
            </a:r>
            <a:r>
              <a:rPr lang="zh-CN" altLang="zh-CN" sz="2100" dirty="0">
                <a:solidFill>
                  <a:prstClr val="black"/>
                </a:solidFill>
              </a:rPr>
              <a:t>。</a:t>
            </a:r>
            <a:endParaRPr lang="en-US" altLang="zh-CN" sz="2100" dirty="0">
              <a:solidFill>
                <a:prstClr val="black"/>
              </a:solidFill>
            </a:endParaRPr>
          </a:p>
        </p:txBody>
      </p:sp>
    </p:spTree>
    <p:extLst>
      <p:ext uri="{BB962C8B-B14F-4D97-AF65-F5344CB8AC3E}">
        <p14:creationId xmlns:p14="http://schemas.microsoft.com/office/powerpoint/2010/main" val="98509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6076" y="4427652"/>
            <a:ext cx="1382839" cy="1124335"/>
          </a:xfrm>
          <a:prstGeom prst="rect">
            <a:avLst/>
          </a:prstGeom>
        </p:spPr>
      </p:pic>
      <p:sp>
        <p:nvSpPr>
          <p:cNvPr id="8" name="Text Box 44"/>
          <p:cNvSpPr txBox="1">
            <a:spLocks noChangeArrowheads="1"/>
          </p:cNvSpPr>
          <p:nvPr/>
        </p:nvSpPr>
        <p:spPr bwMode="auto">
          <a:xfrm>
            <a:off x="941336" y="1958344"/>
            <a:ext cx="7633988" cy="3705438"/>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428625" indent="-428625" defTabSz="540544" eaLnBrk="1" fontAlgn="auto" hangingPunct="1">
              <a:lnSpc>
                <a:spcPct val="150000"/>
              </a:lnSpc>
              <a:spcBef>
                <a:spcPts val="0"/>
              </a:spcBef>
              <a:spcAft>
                <a:spcPts val="0"/>
              </a:spcAft>
              <a:buFont typeface="Arial" panose="020B0604020202020204" pitchFamily="34" charset="0"/>
              <a:buChar char="•"/>
            </a:pPr>
            <a:r>
              <a:rPr lang="zh-CN" altLang="zh-CN" sz="2700" dirty="0">
                <a:solidFill>
                  <a:srgbClr val="1353A2"/>
                </a:solidFill>
              </a:rPr>
              <a:t>工作目录</a:t>
            </a:r>
            <a:r>
              <a:rPr lang="zh-CN" altLang="en-US" sz="2700" dirty="0">
                <a:solidFill>
                  <a:srgbClr val="1353A2"/>
                </a:solidFill>
              </a:rPr>
              <a:t>：</a:t>
            </a:r>
            <a:r>
              <a:rPr lang="zh-CN" altLang="zh-CN" sz="2700" dirty="0">
                <a:solidFill>
                  <a:srgbClr val="1353A2"/>
                </a:solidFill>
              </a:rPr>
              <a:t>用户当前在系统中所处的位置</a:t>
            </a:r>
            <a:endParaRPr lang="en-US" altLang="zh-CN" sz="2700" dirty="0">
              <a:solidFill>
                <a:srgbClr val="1353A2"/>
              </a:solidFill>
            </a:endParaRPr>
          </a:p>
          <a:p>
            <a:pPr indent="0" defTabSz="540544" eaLnBrk="1" fontAlgn="auto" hangingPunct="1">
              <a:lnSpc>
                <a:spcPct val="150000"/>
              </a:lnSpc>
              <a:spcBef>
                <a:spcPts val="0"/>
              </a:spcBef>
              <a:spcAft>
                <a:spcPts val="0"/>
              </a:spcAft>
            </a:pPr>
            <a:r>
              <a:rPr lang="en-US" altLang="zh-CN" sz="2700" dirty="0">
                <a:solidFill>
                  <a:srgbClr val="1353A2"/>
                </a:solidFill>
              </a:rPr>
              <a:t>1. </a:t>
            </a:r>
            <a:r>
              <a:rPr lang="en-US" altLang="zh-CN" sz="2700" dirty="0" err="1">
                <a:solidFill>
                  <a:srgbClr val="1353A2"/>
                </a:solidFill>
              </a:rPr>
              <a:t>pwd</a:t>
            </a:r>
            <a:r>
              <a:rPr lang="zh-CN" altLang="en-US" sz="2700" dirty="0">
                <a:solidFill>
                  <a:srgbClr val="1353A2"/>
                </a:solidFill>
              </a:rPr>
              <a:t> </a:t>
            </a:r>
            <a:r>
              <a:rPr lang="zh-CN" altLang="zh-CN" sz="2700" dirty="0">
                <a:solidFill>
                  <a:srgbClr val="1353A2"/>
                </a:solidFill>
              </a:rPr>
              <a:t>命令 </a:t>
            </a:r>
          </a:p>
          <a:p>
            <a:pPr indent="342900" defTabSz="540544" eaLnBrk="1" fontAlgn="auto" hangingPunct="1">
              <a:lnSpc>
                <a:spcPct val="150000"/>
              </a:lnSpc>
              <a:spcBef>
                <a:spcPts val="0"/>
              </a:spcBef>
              <a:spcAft>
                <a:spcPts val="0"/>
              </a:spcAft>
            </a:pPr>
            <a:r>
              <a:rPr lang="zh-CN" altLang="en-US" sz="2100" dirty="0">
                <a:solidFill>
                  <a:prstClr val="black"/>
                </a:solidFill>
              </a:rPr>
              <a:t>功能：  </a:t>
            </a:r>
            <a:r>
              <a:rPr lang="en-US" altLang="zh-CN" sz="2100" dirty="0" err="1">
                <a:solidFill>
                  <a:prstClr val="black"/>
                </a:solidFill>
              </a:rPr>
              <a:t>pwd</a:t>
            </a:r>
            <a:r>
              <a:rPr lang="en-US" altLang="zh-CN" sz="2100" dirty="0">
                <a:solidFill>
                  <a:prstClr val="black"/>
                </a:solidFill>
              </a:rPr>
              <a:t> </a:t>
            </a:r>
            <a:r>
              <a:rPr lang="zh-CN" altLang="zh-CN" sz="2100" dirty="0">
                <a:solidFill>
                  <a:prstClr val="black"/>
                </a:solidFill>
              </a:rPr>
              <a:t>命令主要用于显示或者查看当前所在的目录路径</a:t>
            </a:r>
            <a:r>
              <a:rPr lang="zh-CN" altLang="en-US" sz="2100" dirty="0">
                <a:solidFill>
                  <a:prstClr val="black"/>
                </a:solidFill>
              </a:rPr>
              <a:t>。</a:t>
            </a:r>
            <a:endParaRPr lang="en-US" altLang="zh-CN" sz="2100" dirty="0">
              <a:solidFill>
                <a:prstClr val="black"/>
              </a:solidFill>
            </a:endParaRPr>
          </a:p>
          <a:p>
            <a:pPr indent="342900" defTabSz="540544" eaLnBrk="1" fontAlgn="auto" hangingPunct="1">
              <a:lnSpc>
                <a:spcPct val="150000"/>
              </a:lnSpc>
              <a:spcBef>
                <a:spcPts val="0"/>
              </a:spcBef>
              <a:spcAft>
                <a:spcPts val="0"/>
              </a:spcAft>
            </a:pPr>
            <a:r>
              <a:rPr lang="zh-CN" altLang="zh-CN" sz="2100" dirty="0">
                <a:solidFill>
                  <a:prstClr val="black"/>
                </a:solidFill>
              </a:rPr>
              <a:t>格式</a:t>
            </a:r>
            <a:r>
              <a:rPr lang="zh-CN" altLang="en-US" sz="2100" dirty="0">
                <a:solidFill>
                  <a:prstClr val="black"/>
                </a:solidFill>
              </a:rPr>
              <a:t>：</a:t>
            </a:r>
            <a:r>
              <a:rPr lang="zh-CN" altLang="zh-CN" sz="2100" dirty="0">
                <a:solidFill>
                  <a:prstClr val="black"/>
                </a:solidFill>
              </a:rPr>
              <a:t>“</a:t>
            </a:r>
            <a:r>
              <a:rPr lang="en-US" altLang="zh-CN" sz="2100" dirty="0" err="1">
                <a:solidFill>
                  <a:prstClr val="black"/>
                </a:solidFill>
              </a:rPr>
              <a:t>pwd</a:t>
            </a:r>
            <a:r>
              <a:rPr lang="en-US" altLang="zh-CN" sz="2100" dirty="0">
                <a:solidFill>
                  <a:prstClr val="black"/>
                </a:solidFill>
              </a:rPr>
              <a:t>  [</a:t>
            </a:r>
            <a:r>
              <a:rPr lang="zh-CN" altLang="zh-CN" sz="2100" dirty="0">
                <a:solidFill>
                  <a:prstClr val="black"/>
                </a:solidFill>
              </a:rPr>
              <a:t>选项</a:t>
            </a:r>
            <a:r>
              <a:rPr lang="en-US" altLang="zh-CN" sz="2100" dirty="0">
                <a:solidFill>
                  <a:prstClr val="black"/>
                </a:solidFill>
              </a:rPr>
              <a:t>]</a:t>
            </a:r>
            <a:r>
              <a:rPr lang="zh-CN" altLang="zh-CN" sz="2100" dirty="0">
                <a:solidFill>
                  <a:prstClr val="black"/>
                </a:solidFill>
              </a:rPr>
              <a:t>”。</a:t>
            </a:r>
          </a:p>
          <a:p>
            <a:pPr indent="342900" defTabSz="540544" eaLnBrk="1" fontAlgn="auto" latinLnBrk="1" hangingPunct="1">
              <a:lnSpc>
                <a:spcPct val="150000"/>
              </a:lnSpc>
              <a:spcBef>
                <a:spcPts val="0"/>
              </a:spcBef>
              <a:spcAft>
                <a:spcPts val="0"/>
              </a:spcAft>
            </a:pPr>
            <a:r>
              <a:rPr lang="en-US" altLang="zh-CN" sz="2100" dirty="0">
                <a:solidFill>
                  <a:prstClr val="black"/>
                </a:solidFill>
              </a:rPr>
              <a:t>[</a:t>
            </a:r>
            <a:r>
              <a:rPr lang="en-US" altLang="zh-CN" sz="2100" dirty="0" err="1">
                <a:solidFill>
                  <a:prstClr val="black"/>
                </a:solidFill>
              </a:rPr>
              <a:t>root@localhost</a:t>
            </a:r>
            <a:r>
              <a:rPr lang="en-US" altLang="zh-CN" sz="2100" dirty="0">
                <a:solidFill>
                  <a:prstClr val="black"/>
                </a:solidFill>
              </a:rPr>
              <a:t> ~]# </a:t>
            </a:r>
            <a:r>
              <a:rPr lang="en-US" altLang="zh-CN" sz="2100" dirty="0" err="1">
                <a:solidFill>
                  <a:prstClr val="black"/>
                </a:solidFill>
              </a:rPr>
              <a:t>pwd</a:t>
            </a:r>
            <a:endParaRPr lang="zh-CN" altLang="zh-CN" sz="2100" dirty="0">
              <a:solidFill>
                <a:prstClr val="black"/>
              </a:solidFill>
            </a:endParaRPr>
          </a:p>
          <a:p>
            <a:pPr indent="342900" defTabSz="540544" eaLnBrk="1" fontAlgn="auto" latinLnBrk="1" hangingPunct="1">
              <a:lnSpc>
                <a:spcPct val="150000"/>
              </a:lnSpc>
              <a:spcBef>
                <a:spcPts val="0"/>
              </a:spcBef>
              <a:spcAft>
                <a:spcPts val="0"/>
              </a:spcAft>
            </a:pPr>
            <a:r>
              <a:rPr lang="en-US" altLang="zh-CN" sz="2100" dirty="0">
                <a:solidFill>
                  <a:prstClr val="black"/>
                </a:solidFill>
              </a:rPr>
              <a:t>/root</a:t>
            </a:r>
            <a:endParaRPr lang="zh-CN" altLang="zh-CN" sz="2100" dirty="0">
              <a:solidFill>
                <a:prstClr val="black"/>
              </a:solidFill>
            </a:endParaRPr>
          </a:p>
        </p:txBody>
      </p:sp>
      <p:sp>
        <p:nvSpPr>
          <p:cNvPr id="5" name="TextBox 1"/>
          <p:cNvSpPr txBox="1"/>
          <p:nvPr/>
        </p:nvSpPr>
        <p:spPr>
          <a:xfrm>
            <a:off x="1736747" y="1215972"/>
            <a:ext cx="5058827"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2.3.2  </a:t>
            </a:r>
            <a:r>
              <a:rPr lang="zh-CN" altLang="en-US" sz="2400" b="0" dirty="0">
                <a:solidFill>
                  <a:srgbClr val="1353A2"/>
                </a:solidFill>
                <a:latin typeface="微软雅黑" pitchFamily="34" charset="-122"/>
                <a:ea typeface="微软雅黑" pitchFamily="34" charset="-122"/>
              </a:rPr>
              <a:t>熟练使用工作目录切换类命令</a:t>
            </a:r>
          </a:p>
        </p:txBody>
      </p:sp>
    </p:spTree>
    <p:extLst>
      <p:ext uri="{BB962C8B-B14F-4D97-AF65-F5344CB8AC3E}">
        <p14:creationId xmlns:p14="http://schemas.microsoft.com/office/powerpoint/2010/main" val="25115804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66076" y="4427652"/>
            <a:ext cx="1382839" cy="1124335"/>
          </a:xfrm>
          <a:prstGeom prst="rect">
            <a:avLst/>
          </a:prstGeom>
        </p:spPr>
      </p:pic>
      <p:sp>
        <p:nvSpPr>
          <p:cNvPr id="8" name="Text Box 44"/>
          <p:cNvSpPr txBox="1">
            <a:spLocks noChangeArrowheads="1"/>
          </p:cNvSpPr>
          <p:nvPr/>
        </p:nvSpPr>
        <p:spPr bwMode="auto">
          <a:xfrm>
            <a:off x="1120951" y="1876701"/>
            <a:ext cx="7633988" cy="287444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700" b="0" dirty="0">
                <a:solidFill>
                  <a:srgbClr val="1353A2"/>
                </a:solidFill>
              </a:rPr>
              <a:t>2. cd</a:t>
            </a:r>
            <a:r>
              <a:rPr lang="zh-CN" altLang="en-US" sz="2700" b="0" dirty="0">
                <a:solidFill>
                  <a:srgbClr val="1353A2"/>
                </a:solidFill>
              </a:rPr>
              <a:t> </a:t>
            </a:r>
            <a:r>
              <a:rPr lang="zh-CN" altLang="zh-CN" sz="2700" b="0" dirty="0">
                <a:solidFill>
                  <a:srgbClr val="1353A2"/>
                </a:solidFill>
              </a:rPr>
              <a:t>命令 </a:t>
            </a:r>
          </a:p>
          <a:p>
            <a:pPr indent="342900" defTabSz="540544" eaLnBrk="1" fontAlgn="auto" hangingPunct="1">
              <a:lnSpc>
                <a:spcPct val="150000"/>
              </a:lnSpc>
              <a:spcBef>
                <a:spcPts val="0"/>
              </a:spcBef>
              <a:spcAft>
                <a:spcPts val="0"/>
              </a:spcAft>
            </a:pPr>
            <a:r>
              <a:rPr lang="zh-CN" altLang="en-US" sz="2100" dirty="0">
                <a:solidFill>
                  <a:prstClr val="black"/>
                </a:solidFill>
              </a:rPr>
              <a:t>功能：  </a:t>
            </a:r>
            <a:r>
              <a:rPr lang="en-US" altLang="zh-CN" sz="2100" dirty="0">
                <a:solidFill>
                  <a:prstClr val="black"/>
                </a:solidFill>
              </a:rPr>
              <a:t>cd </a:t>
            </a:r>
            <a:r>
              <a:rPr lang="zh-CN" altLang="en-US" sz="2100" dirty="0">
                <a:solidFill>
                  <a:prstClr val="black"/>
                </a:solidFill>
              </a:rPr>
              <a:t>命令主要用于切换工作目录。</a:t>
            </a:r>
            <a:endParaRPr lang="en-US" altLang="zh-CN" sz="2100" dirty="0">
              <a:solidFill>
                <a:prstClr val="black"/>
              </a:solidFill>
            </a:endParaRPr>
          </a:p>
          <a:p>
            <a:pPr indent="342900" defTabSz="540544" eaLnBrk="1" fontAlgn="auto" hangingPunct="1">
              <a:lnSpc>
                <a:spcPct val="150000"/>
              </a:lnSpc>
              <a:spcBef>
                <a:spcPts val="0"/>
              </a:spcBef>
              <a:spcAft>
                <a:spcPts val="0"/>
              </a:spcAft>
            </a:pPr>
            <a:r>
              <a:rPr lang="zh-CN" altLang="zh-CN" sz="2100" dirty="0">
                <a:solidFill>
                  <a:prstClr val="black"/>
                </a:solidFill>
              </a:rPr>
              <a:t>格式</a:t>
            </a:r>
            <a:r>
              <a:rPr lang="zh-CN" altLang="en-US" sz="2100" dirty="0">
                <a:solidFill>
                  <a:prstClr val="black"/>
                </a:solidFill>
              </a:rPr>
              <a:t>：</a:t>
            </a:r>
            <a:r>
              <a:rPr lang="zh-CN" altLang="zh-CN" sz="2100" dirty="0">
                <a:solidFill>
                  <a:prstClr val="black"/>
                </a:solidFill>
              </a:rPr>
              <a:t>“</a:t>
            </a:r>
            <a:r>
              <a:rPr lang="en-US" altLang="zh-CN" sz="2100" dirty="0">
                <a:solidFill>
                  <a:prstClr val="black"/>
                </a:solidFill>
              </a:rPr>
              <a:t>cd   [</a:t>
            </a:r>
            <a:r>
              <a:rPr lang="zh-CN" altLang="en-US" sz="2100" dirty="0">
                <a:solidFill>
                  <a:prstClr val="black"/>
                </a:solidFill>
              </a:rPr>
              <a:t>目录名称</a:t>
            </a:r>
            <a:r>
              <a:rPr lang="en-US" altLang="zh-CN" sz="2100" dirty="0">
                <a:solidFill>
                  <a:prstClr val="black"/>
                </a:solidFill>
              </a:rPr>
              <a:t>]</a:t>
            </a:r>
            <a:r>
              <a:rPr lang="zh-CN" altLang="zh-CN" sz="2100" dirty="0">
                <a:solidFill>
                  <a:prstClr val="black"/>
                </a:solidFill>
              </a:rPr>
              <a:t>”。</a:t>
            </a:r>
            <a:endParaRPr lang="en-US" altLang="zh-CN" sz="2100" dirty="0">
              <a:solidFill>
                <a:prstClr val="black"/>
              </a:solidFill>
            </a:endParaRPr>
          </a:p>
          <a:p>
            <a:pPr indent="342900" defTabSz="540544" eaLnBrk="1" fontAlgn="auto" latinLnBrk="1" hangingPunct="1">
              <a:lnSpc>
                <a:spcPct val="150000"/>
              </a:lnSpc>
              <a:spcBef>
                <a:spcPts val="0"/>
              </a:spcBef>
              <a:spcAft>
                <a:spcPts val="0"/>
              </a:spcAft>
            </a:pPr>
            <a:r>
              <a:rPr lang="zh-CN" altLang="en-US" sz="2100" dirty="0">
                <a:solidFill>
                  <a:prstClr val="black"/>
                </a:solidFill>
              </a:rPr>
              <a:t>例如，可以使用“</a:t>
            </a:r>
            <a:r>
              <a:rPr lang="en-US" altLang="zh-CN" sz="2100" dirty="0">
                <a:solidFill>
                  <a:prstClr val="black"/>
                </a:solidFill>
              </a:rPr>
              <a:t>cd  </a:t>
            </a:r>
            <a:r>
              <a:rPr lang="zh-CN" altLang="en-US" sz="2100" dirty="0">
                <a:solidFill>
                  <a:prstClr val="black"/>
                </a:solidFill>
              </a:rPr>
              <a:t>路径”的方式切换进</a:t>
            </a:r>
            <a:r>
              <a:rPr lang="en-US" altLang="zh-CN" sz="2100" dirty="0">
                <a:solidFill>
                  <a:prstClr val="black"/>
                </a:solidFill>
              </a:rPr>
              <a:t>/</a:t>
            </a:r>
            <a:r>
              <a:rPr lang="en-US" altLang="zh-CN" sz="2100" dirty="0" err="1">
                <a:solidFill>
                  <a:prstClr val="black"/>
                </a:solidFill>
              </a:rPr>
              <a:t>etc</a:t>
            </a:r>
            <a:r>
              <a:rPr lang="en-US" altLang="zh-CN" sz="2100" dirty="0">
                <a:solidFill>
                  <a:prstClr val="black"/>
                </a:solidFill>
              </a:rPr>
              <a:t> </a:t>
            </a:r>
            <a:r>
              <a:rPr lang="zh-CN" altLang="en-US" sz="2100" dirty="0">
                <a:solidFill>
                  <a:prstClr val="black"/>
                </a:solidFill>
              </a:rPr>
              <a:t>目录中： </a:t>
            </a:r>
          </a:p>
          <a:p>
            <a:pPr indent="342900" defTabSz="540544" eaLnBrk="1" fontAlgn="auto" latinLnBrk="1" hangingPunct="1">
              <a:lnSpc>
                <a:spcPct val="150000"/>
              </a:lnSpc>
              <a:spcBef>
                <a:spcPts val="0"/>
              </a:spcBef>
              <a:spcAft>
                <a:spcPts val="0"/>
              </a:spcAft>
            </a:pPr>
            <a:r>
              <a:rPr lang="en-US" altLang="zh-CN" sz="2100" dirty="0">
                <a:solidFill>
                  <a:prstClr val="black"/>
                </a:solidFill>
              </a:rPr>
              <a:t>[</a:t>
            </a:r>
            <a:r>
              <a:rPr lang="en-US" altLang="zh-CN" sz="2100" dirty="0" err="1">
                <a:solidFill>
                  <a:prstClr val="black"/>
                </a:solidFill>
              </a:rPr>
              <a:t>root@localhost</a:t>
            </a:r>
            <a:r>
              <a:rPr lang="en-US" altLang="zh-CN" sz="2100" dirty="0">
                <a:solidFill>
                  <a:prstClr val="black"/>
                </a:solidFill>
              </a:rPr>
              <a:t> ~]# cd  /</a:t>
            </a:r>
            <a:r>
              <a:rPr lang="en-US" altLang="zh-CN" sz="2100" dirty="0" err="1">
                <a:solidFill>
                  <a:prstClr val="black"/>
                </a:solidFill>
              </a:rPr>
              <a:t>etc</a:t>
            </a:r>
            <a:endParaRPr lang="en-US" altLang="zh-CN" sz="2100" dirty="0">
              <a:solidFill>
                <a:prstClr val="black"/>
              </a:solidFill>
            </a:endParaRPr>
          </a:p>
          <a:p>
            <a:pPr indent="342900" defTabSz="540544" eaLnBrk="1" fontAlgn="auto" latinLnBrk="1" hangingPunct="1">
              <a:lnSpc>
                <a:spcPct val="150000"/>
              </a:lnSpc>
              <a:spcBef>
                <a:spcPts val="0"/>
              </a:spcBef>
              <a:spcAft>
                <a:spcPts val="0"/>
              </a:spcAft>
            </a:pPr>
            <a:r>
              <a:rPr lang="en-US" altLang="zh-CN" sz="2100" dirty="0">
                <a:solidFill>
                  <a:prstClr val="black"/>
                </a:solidFill>
              </a:rPr>
              <a:t>[</a:t>
            </a:r>
            <a:r>
              <a:rPr lang="en-US" altLang="zh-CN" sz="2100" dirty="0" err="1">
                <a:solidFill>
                  <a:prstClr val="black"/>
                </a:solidFill>
              </a:rPr>
              <a:t>root@localhost</a:t>
            </a:r>
            <a:r>
              <a:rPr lang="en-US" altLang="zh-CN" sz="2100" dirty="0">
                <a:solidFill>
                  <a:prstClr val="black"/>
                </a:solidFill>
              </a:rPr>
              <a:t> </a:t>
            </a:r>
            <a:r>
              <a:rPr lang="en-US" altLang="zh-CN" sz="2100" dirty="0" err="1">
                <a:solidFill>
                  <a:prstClr val="black"/>
                </a:solidFill>
              </a:rPr>
              <a:t>etc</a:t>
            </a:r>
            <a:r>
              <a:rPr lang="en-US" altLang="zh-CN" sz="2100" dirty="0">
                <a:solidFill>
                  <a:prstClr val="black"/>
                </a:solidFill>
              </a:rPr>
              <a:t>]</a:t>
            </a:r>
          </a:p>
        </p:txBody>
      </p:sp>
      <p:sp>
        <p:nvSpPr>
          <p:cNvPr id="5" name="TextBox 1"/>
          <p:cNvSpPr txBox="1"/>
          <p:nvPr/>
        </p:nvSpPr>
        <p:spPr>
          <a:xfrm>
            <a:off x="1687760" y="1171070"/>
            <a:ext cx="5058827"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2.3.2  </a:t>
            </a:r>
            <a:r>
              <a:rPr lang="zh-CN" altLang="en-US" sz="2400" b="0" dirty="0">
                <a:solidFill>
                  <a:srgbClr val="1353A2"/>
                </a:solidFill>
                <a:latin typeface="微软雅黑" pitchFamily="34" charset="-122"/>
                <a:ea typeface="微软雅黑" pitchFamily="34" charset="-122"/>
              </a:rPr>
              <a:t>熟练使用工作目录切换类命令</a:t>
            </a:r>
          </a:p>
        </p:txBody>
      </p:sp>
    </p:spTree>
    <p:extLst>
      <p:ext uri="{BB962C8B-B14F-4D97-AF65-F5344CB8AC3E}">
        <p14:creationId xmlns:p14="http://schemas.microsoft.com/office/powerpoint/2010/main" val="2535838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62A00A-EC2C-48AC-8F02-717FEB5F0EAE}"/>
              </a:ext>
            </a:extLst>
          </p:cNvPr>
          <p:cNvSpPr>
            <a:spLocks noGrp="1"/>
          </p:cNvSpPr>
          <p:nvPr>
            <p:ph type="title"/>
          </p:nvPr>
        </p:nvSpPr>
        <p:spPr/>
        <p:txBody>
          <a:bodyPr/>
          <a:lstStyle/>
          <a:p>
            <a:r>
              <a:rPr lang="zh-CN" altLang="en-US" dirty="0"/>
              <a:t>几个特殊目录</a:t>
            </a:r>
          </a:p>
        </p:txBody>
      </p:sp>
      <p:sp>
        <p:nvSpPr>
          <p:cNvPr id="19458" name="Rectangle 3">
            <a:extLst>
              <a:ext uri="{FF2B5EF4-FFF2-40B4-BE49-F238E27FC236}">
                <a16:creationId xmlns:a16="http://schemas.microsoft.com/office/drawing/2014/main" id="{CA6429B8-0FBC-4E23-914D-B61A9A1F3A83}"/>
              </a:ext>
            </a:extLst>
          </p:cNvPr>
          <p:cNvSpPr>
            <a:spLocks noGrp="1" noChangeArrowheads="1"/>
          </p:cNvSpPr>
          <p:nvPr>
            <p:ph idx="1"/>
          </p:nvPr>
        </p:nvSpPr>
        <p:spPr>
          <a:xfrm>
            <a:off x="258793" y="1824185"/>
            <a:ext cx="8773064" cy="3458416"/>
          </a:xfrm>
        </p:spPr>
        <p:txBody>
          <a:bodyPr>
            <a:normAutofit fontScale="47500" lnSpcReduction="20000"/>
          </a:bodyPr>
          <a:lstStyle/>
          <a:p>
            <a:pPr>
              <a:lnSpc>
                <a:spcPct val="170000"/>
              </a:lnSpc>
              <a:spcBef>
                <a:spcPts val="0"/>
              </a:spcBef>
              <a:buFont typeface="Wingdings" panose="05000000000000000000" pitchFamily="2" charset="2"/>
              <a:buChar char="ü"/>
            </a:pPr>
            <a:r>
              <a:rPr lang="en-US" altLang="zh-CN" sz="3825" b="1" dirty="0"/>
              <a:t>“.”</a:t>
            </a:r>
            <a:r>
              <a:rPr lang="zh-CN" altLang="en-US" sz="3825" b="1" dirty="0"/>
              <a:t>代表该目录自己， “</a:t>
            </a:r>
            <a:r>
              <a:rPr lang="en-US" altLang="zh-CN" sz="3825" b="1" dirty="0"/>
              <a:t>..”</a:t>
            </a:r>
            <a:r>
              <a:rPr lang="zh-CN" altLang="en-US" sz="3825" b="1" dirty="0"/>
              <a:t>代表该目录的</a:t>
            </a:r>
            <a:r>
              <a:rPr lang="zh-CN" altLang="en-US" sz="3825" b="1" dirty="0">
                <a:solidFill>
                  <a:srgbClr val="FF0000"/>
                </a:solidFill>
              </a:rPr>
              <a:t>父目录</a:t>
            </a:r>
            <a:r>
              <a:rPr lang="zh-CN" altLang="en-US" sz="3825" b="1" dirty="0"/>
              <a:t>，对于</a:t>
            </a:r>
            <a:r>
              <a:rPr lang="zh-CN" altLang="en-US" sz="3825" b="1" dirty="0">
                <a:solidFill>
                  <a:srgbClr val="FF0000"/>
                </a:solidFill>
              </a:rPr>
              <a:t>根目录</a:t>
            </a:r>
            <a:r>
              <a:rPr lang="zh-CN" altLang="en-US" sz="3825" b="1" dirty="0"/>
              <a:t>，“</a:t>
            </a:r>
            <a:r>
              <a:rPr lang="en-US" altLang="zh-CN" sz="3825" b="1" dirty="0"/>
              <a:t>.”</a:t>
            </a:r>
            <a:r>
              <a:rPr lang="zh-CN" altLang="en-US" sz="3825" b="1" dirty="0"/>
              <a:t>和“</a:t>
            </a:r>
            <a:r>
              <a:rPr lang="en-US" altLang="zh-CN" sz="3825" b="1" dirty="0"/>
              <a:t>..”</a:t>
            </a:r>
            <a:r>
              <a:rPr lang="zh-CN" altLang="en-US" sz="3825" b="1" dirty="0"/>
              <a:t>都代表其自己。</a:t>
            </a:r>
          </a:p>
          <a:p>
            <a:pPr>
              <a:lnSpc>
                <a:spcPct val="170000"/>
              </a:lnSpc>
              <a:spcBef>
                <a:spcPts val="0"/>
              </a:spcBef>
              <a:buFont typeface="Wingdings" panose="05000000000000000000" pitchFamily="2" charset="2"/>
              <a:buChar char="ü"/>
            </a:pPr>
            <a:r>
              <a:rPr lang="zh-CN" altLang="en-US" sz="3825" b="1" dirty="0"/>
              <a:t>工作目录：用户登录到</a:t>
            </a:r>
            <a:r>
              <a:rPr lang="en-US" altLang="zh-CN" sz="3825" b="1" dirty="0"/>
              <a:t>Linux</a:t>
            </a:r>
            <a:r>
              <a:rPr lang="zh-CN" altLang="en-US" sz="3825" b="1" dirty="0"/>
              <a:t>系统后，每时每刻都处在某个目录之中，此目录被称为“工作目录” 或“当前目录”</a:t>
            </a:r>
          </a:p>
          <a:p>
            <a:pPr>
              <a:lnSpc>
                <a:spcPct val="170000"/>
              </a:lnSpc>
              <a:spcBef>
                <a:spcPts val="0"/>
              </a:spcBef>
              <a:buFont typeface="Wingdings" panose="05000000000000000000" pitchFamily="2" charset="2"/>
              <a:buChar char="ü"/>
            </a:pPr>
            <a:r>
              <a:rPr lang="zh-CN" altLang="en-US" sz="3825" b="1" dirty="0">
                <a:solidFill>
                  <a:srgbClr val="FF0000"/>
                </a:solidFill>
              </a:rPr>
              <a:t>用户主目录</a:t>
            </a:r>
            <a:r>
              <a:rPr lang="zh-CN" altLang="en-US" sz="3825" b="1" dirty="0"/>
              <a:t>（</a:t>
            </a:r>
            <a:r>
              <a:rPr lang="en-US" altLang="zh-CN" sz="3825" b="1" dirty="0"/>
              <a:t>Home Directory</a:t>
            </a:r>
            <a:r>
              <a:rPr lang="zh-CN" altLang="en-US" sz="3825" b="1" dirty="0"/>
              <a:t>）：是系统管理员在增加用户时为该用户建立起来的目录，</a:t>
            </a:r>
            <a:r>
              <a:rPr lang="zh-CN" altLang="en-US" sz="3825" b="1" dirty="0">
                <a:solidFill>
                  <a:srgbClr val="FF0000"/>
                </a:solidFill>
              </a:rPr>
              <a:t>每个用户都有自己的主目录</a:t>
            </a:r>
            <a:r>
              <a:rPr lang="zh-CN" altLang="en-US" sz="3825" b="1" dirty="0"/>
              <a:t>。 使用</a:t>
            </a:r>
            <a:r>
              <a:rPr lang="zh-CN" altLang="en-US" sz="3825" b="1" dirty="0">
                <a:solidFill>
                  <a:srgbClr val="FF0000"/>
                </a:solidFill>
              </a:rPr>
              <a:t>符号</a:t>
            </a:r>
            <a:r>
              <a:rPr lang="en-US" altLang="zh-CN" sz="3825" b="1" dirty="0">
                <a:solidFill>
                  <a:srgbClr val="FF0000"/>
                </a:solidFill>
              </a:rPr>
              <a:t>~</a:t>
            </a:r>
            <a:r>
              <a:rPr lang="zh-CN" altLang="en-US" sz="3825" b="1" dirty="0"/>
              <a:t>表示。</a:t>
            </a:r>
          </a:p>
          <a:p>
            <a:pPr lvl="1">
              <a:lnSpc>
                <a:spcPct val="170000"/>
              </a:lnSpc>
              <a:spcBef>
                <a:spcPts val="0"/>
              </a:spcBef>
              <a:buFont typeface="Wingdings" panose="05000000000000000000" pitchFamily="2" charset="2"/>
              <a:buChar char="Ø"/>
            </a:pPr>
            <a:r>
              <a:rPr lang="zh-CN" altLang="en-US" sz="3825" b="1" dirty="0"/>
              <a:t>如，</a:t>
            </a:r>
            <a:r>
              <a:rPr lang="en-US" altLang="zh-CN" sz="3825" b="1" dirty="0"/>
              <a:t>lily</a:t>
            </a:r>
            <a:r>
              <a:rPr lang="zh-CN" altLang="en-US" sz="3825" b="1" dirty="0"/>
              <a:t>用户的主目录为</a:t>
            </a:r>
            <a:r>
              <a:rPr lang="en-US" altLang="zh-CN" sz="3825" b="1" dirty="0"/>
              <a:t>/home/lily</a:t>
            </a:r>
            <a:r>
              <a:rPr lang="zh-CN" altLang="en-US" sz="3825" b="1" dirty="0"/>
              <a:t>，则命令</a:t>
            </a:r>
          </a:p>
          <a:p>
            <a:pPr marL="342900" lvl="1" indent="0">
              <a:lnSpc>
                <a:spcPct val="170000"/>
              </a:lnSpc>
              <a:spcBef>
                <a:spcPts val="0"/>
              </a:spcBef>
              <a:buNone/>
            </a:pPr>
            <a:r>
              <a:rPr lang="zh-CN" altLang="en-US" sz="3825" b="1" dirty="0"/>
              <a:t>      </a:t>
            </a:r>
            <a:r>
              <a:rPr lang="en-US" altLang="zh-CN" sz="3825" b="1" dirty="0"/>
              <a:t>ls ~/files </a:t>
            </a:r>
            <a:r>
              <a:rPr lang="zh-CN" altLang="en-US" sz="3825" b="1" dirty="0"/>
              <a:t>和 </a:t>
            </a:r>
            <a:r>
              <a:rPr lang="en-US" altLang="zh-CN" sz="3825" b="1" dirty="0"/>
              <a:t>ls /home/lily/files</a:t>
            </a:r>
            <a:r>
              <a:rPr lang="zh-CN" altLang="en-US" sz="3825" b="1" dirty="0"/>
              <a:t>相同</a:t>
            </a:r>
          </a:p>
          <a:p>
            <a:pPr eaLnBrk="1" hangingPunct="1">
              <a:lnSpc>
                <a:spcPct val="90000"/>
              </a:lnSpc>
            </a:pPr>
            <a:endParaRPr lang="en-US" altLang="zh-CN"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CB0D2F6-B3FA-46C0-992F-D04878572774}"/>
              </a:ext>
            </a:extLst>
          </p:cNvPr>
          <p:cNvSpPr>
            <a:spLocks noGrp="1"/>
          </p:cNvSpPr>
          <p:nvPr>
            <p:ph idx="1"/>
          </p:nvPr>
        </p:nvSpPr>
        <p:spPr>
          <a:xfrm>
            <a:off x="628650" y="1974056"/>
            <a:ext cx="7886700" cy="3263504"/>
          </a:xfrm>
        </p:spPr>
        <p:txBody>
          <a:bodyPr/>
          <a:lstStyle/>
          <a:p>
            <a:pPr marL="900113" lvl="2" indent="-214313">
              <a:lnSpc>
                <a:spcPct val="200000"/>
              </a:lnSpc>
            </a:pPr>
            <a:r>
              <a:rPr lang="zh-CN" altLang="zh-CN" sz="2100" b="1" dirty="0"/>
              <a:t>使用“</a:t>
            </a:r>
            <a:r>
              <a:rPr lang="en-US" altLang="zh-CN" sz="2100" b="1" dirty="0"/>
              <a:t>cd  -</a:t>
            </a:r>
            <a:r>
              <a:rPr lang="zh-CN" altLang="zh-CN" sz="2100" b="1" dirty="0"/>
              <a:t>”命令返回到上一次所处的目录</a:t>
            </a:r>
            <a:endParaRPr lang="en-US" altLang="zh-CN" sz="2100" b="1" dirty="0"/>
          </a:p>
          <a:p>
            <a:pPr marL="900113" lvl="2" indent="-214313">
              <a:lnSpc>
                <a:spcPct val="200000"/>
              </a:lnSpc>
            </a:pPr>
            <a:r>
              <a:rPr lang="zh-CN" altLang="zh-CN" sz="2100" b="1" dirty="0"/>
              <a:t>使用“</a:t>
            </a:r>
            <a:r>
              <a:rPr lang="en-US" altLang="zh-CN" sz="2100" b="1" dirty="0"/>
              <a:t>cd  ..</a:t>
            </a:r>
            <a:r>
              <a:rPr lang="zh-CN" altLang="zh-CN" sz="2100" b="1" dirty="0"/>
              <a:t>”命令进入上级目录， </a:t>
            </a:r>
            <a:endParaRPr lang="en-US" altLang="zh-CN" sz="2100" b="1" dirty="0"/>
          </a:p>
          <a:p>
            <a:pPr marL="900113" lvl="2" indent="-214313">
              <a:lnSpc>
                <a:spcPct val="200000"/>
              </a:lnSpc>
            </a:pPr>
            <a:r>
              <a:rPr lang="zh-CN" altLang="zh-CN" sz="2100" b="1" dirty="0"/>
              <a:t>使用“</a:t>
            </a:r>
            <a:r>
              <a:rPr lang="en-US" altLang="zh-CN" sz="2100" b="1" dirty="0"/>
              <a:t>cd  ~</a:t>
            </a:r>
            <a:r>
              <a:rPr lang="zh-CN" altLang="zh-CN" sz="2100" b="1" dirty="0"/>
              <a:t>”命令切换到当前用户的家目录，</a:t>
            </a:r>
            <a:endParaRPr lang="en-US" altLang="zh-CN" sz="2100" b="1" dirty="0"/>
          </a:p>
          <a:p>
            <a:pPr marL="900113" lvl="2" indent="-214313">
              <a:lnSpc>
                <a:spcPct val="200000"/>
              </a:lnSpc>
            </a:pPr>
            <a:r>
              <a:rPr lang="zh-CN" altLang="zh-CN" sz="2100" b="1" dirty="0"/>
              <a:t>使用“</a:t>
            </a:r>
            <a:r>
              <a:rPr lang="en-US" altLang="zh-CN" sz="2100" b="1" dirty="0"/>
              <a:t>cd  ~  username</a:t>
            </a:r>
            <a:r>
              <a:rPr lang="zh-CN" altLang="zh-CN" sz="2100" b="1" dirty="0"/>
              <a:t>”切换到其他用户的家目录。</a:t>
            </a:r>
            <a:endParaRPr lang="zh-CN" altLang="zh-CN" sz="3000" b="1" dirty="0"/>
          </a:p>
          <a:p>
            <a:pPr>
              <a:lnSpc>
                <a:spcPct val="200000"/>
              </a:lnSpc>
            </a:pPr>
            <a:endParaRPr lang="zh-CN" altLang="en-US" dirty="0"/>
          </a:p>
        </p:txBody>
      </p:sp>
    </p:spTree>
    <p:extLst>
      <p:ext uri="{BB962C8B-B14F-4D97-AF65-F5344CB8AC3E}">
        <p14:creationId xmlns:p14="http://schemas.microsoft.com/office/powerpoint/2010/main" val="2206809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4"/>
          <p:cNvSpPr txBox="1">
            <a:spLocks noChangeArrowheads="1"/>
          </p:cNvSpPr>
          <p:nvPr/>
        </p:nvSpPr>
        <p:spPr bwMode="auto">
          <a:xfrm>
            <a:off x="495947" y="1642308"/>
            <a:ext cx="8380634" cy="4529702"/>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pPr>
            <a:r>
              <a:rPr lang="en-US" altLang="zh-CN" sz="2700" dirty="0">
                <a:solidFill>
                  <a:srgbClr val="1353A2"/>
                </a:solidFill>
              </a:rPr>
              <a:t>3. ls</a:t>
            </a:r>
            <a:r>
              <a:rPr lang="zh-CN" altLang="en-US" sz="2700" dirty="0">
                <a:solidFill>
                  <a:srgbClr val="1353A2"/>
                </a:solidFill>
              </a:rPr>
              <a:t> </a:t>
            </a:r>
            <a:r>
              <a:rPr lang="zh-CN" altLang="zh-CN" sz="2700" dirty="0">
                <a:solidFill>
                  <a:srgbClr val="1353A2"/>
                </a:solidFill>
              </a:rPr>
              <a:t>命令 </a:t>
            </a:r>
          </a:p>
          <a:p>
            <a:pPr indent="342900" defTabSz="540544" eaLnBrk="1" fontAlgn="auto" hangingPunct="1">
              <a:lnSpc>
                <a:spcPct val="100000"/>
              </a:lnSpc>
              <a:spcBef>
                <a:spcPts val="0"/>
              </a:spcBef>
              <a:spcAft>
                <a:spcPts val="0"/>
              </a:spcAft>
            </a:pPr>
            <a:r>
              <a:rPr lang="zh-CN" altLang="en-US" sz="1800" dirty="0">
                <a:solidFill>
                  <a:prstClr val="black"/>
                </a:solidFill>
              </a:rPr>
              <a:t>功能：  </a:t>
            </a:r>
            <a:r>
              <a:rPr lang="en-US" altLang="zh-CN" sz="1800" dirty="0">
                <a:solidFill>
                  <a:prstClr val="black"/>
                </a:solidFill>
              </a:rPr>
              <a:t>ls </a:t>
            </a:r>
            <a:r>
              <a:rPr lang="zh-CN" altLang="en-US" sz="1800" dirty="0">
                <a:solidFill>
                  <a:prstClr val="black"/>
                </a:solidFill>
              </a:rPr>
              <a:t>命令用于显示目录中的文件信息。</a:t>
            </a:r>
            <a:endParaRPr lang="en-US" altLang="zh-CN" sz="1800" dirty="0">
              <a:solidFill>
                <a:prstClr val="black"/>
              </a:solidFill>
            </a:endParaRPr>
          </a:p>
          <a:p>
            <a:pPr indent="342900" defTabSz="540544" eaLnBrk="1" fontAlgn="auto" hangingPunct="1">
              <a:lnSpc>
                <a:spcPct val="100000"/>
              </a:lnSpc>
              <a:spcBef>
                <a:spcPts val="0"/>
              </a:spcBef>
              <a:spcAft>
                <a:spcPts val="0"/>
              </a:spcAft>
            </a:pPr>
            <a:r>
              <a:rPr lang="zh-CN" altLang="zh-CN" sz="1800" dirty="0">
                <a:solidFill>
                  <a:prstClr val="black"/>
                </a:solidFill>
              </a:rPr>
              <a:t>格式</a:t>
            </a:r>
            <a:r>
              <a:rPr lang="zh-CN" altLang="en-US" sz="1800" dirty="0">
                <a:solidFill>
                  <a:prstClr val="black"/>
                </a:solidFill>
              </a:rPr>
              <a:t>：</a:t>
            </a:r>
            <a:r>
              <a:rPr lang="en-US" altLang="zh-CN" sz="1800" dirty="0">
                <a:solidFill>
                  <a:prstClr val="black"/>
                </a:solidFill>
              </a:rPr>
              <a:t>  ls  [</a:t>
            </a:r>
            <a:r>
              <a:rPr lang="zh-CN" altLang="en-US" sz="1800" dirty="0">
                <a:solidFill>
                  <a:prstClr val="black"/>
                </a:solidFill>
              </a:rPr>
              <a:t>选项</a:t>
            </a:r>
            <a:r>
              <a:rPr lang="en-US" altLang="zh-CN" sz="1800" dirty="0">
                <a:solidFill>
                  <a:prstClr val="black"/>
                </a:solidFill>
              </a:rPr>
              <a:t>]  [</a:t>
            </a:r>
            <a:r>
              <a:rPr lang="zh-CN" altLang="en-US" sz="1800" dirty="0">
                <a:solidFill>
                  <a:prstClr val="black"/>
                </a:solidFill>
              </a:rPr>
              <a:t>文件</a:t>
            </a:r>
            <a:r>
              <a:rPr lang="en-US" altLang="zh-CN" sz="1800" dirty="0">
                <a:solidFill>
                  <a:prstClr val="black"/>
                </a:solidFill>
              </a:rPr>
              <a:t>]</a:t>
            </a:r>
          </a:p>
          <a:p>
            <a:pPr indent="342900" defTabSz="540544" eaLnBrk="1" fontAlgn="auto" hangingPunct="1">
              <a:lnSpc>
                <a:spcPct val="100000"/>
              </a:lnSpc>
              <a:spcBef>
                <a:spcPct val="50000"/>
              </a:spcBef>
              <a:spcAft>
                <a:spcPts val="0"/>
              </a:spcAft>
            </a:pPr>
            <a:r>
              <a:rPr kumimoji="1" lang="zh-CN" altLang="en-US" sz="1800" dirty="0">
                <a:solidFill>
                  <a:srgbClr val="0563C1"/>
                </a:solidFill>
                <a:latin typeface="宋体" panose="02010600030101010101" pitchFamily="2" charset="-122"/>
              </a:rPr>
              <a:t>选项</a:t>
            </a:r>
            <a:r>
              <a:rPr kumimoji="1" lang="en-US" altLang="zh-CN" sz="1800" dirty="0">
                <a:solidFill>
                  <a:prstClr val="white">
                    <a:lumMod val="50000"/>
                  </a:prstClr>
                </a:solidFill>
                <a:latin typeface="宋体" panose="02010600030101010101" pitchFamily="2" charset="-122"/>
              </a:rPr>
              <a:t>: </a:t>
            </a:r>
          </a:p>
          <a:p>
            <a:pPr indent="342900" defTabSz="540544" eaLnBrk="1" fontAlgn="auto" hangingPunct="1">
              <a:lnSpc>
                <a:spcPct val="100000"/>
              </a:lnSpc>
              <a:spcBef>
                <a:spcPct val="50000"/>
              </a:spcBef>
              <a:spcAft>
                <a:spcPts val="0"/>
              </a:spcAft>
            </a:pPr>
            <a:r>
              <a:rPr kumimoji="1" lang="en-US" altLang="zh-CN" sz="1800" dirty="0">
                <a:solidFill>
                  <a:srgbClr val="4472C4"/>
                </a:solidFill>
                <a:latin typeface="宋体" panose="02010600030101010101" pitchFamily="2" charset="-122"/>
              </a:rPr>
              <a:t>-a </a:t>
            </a:r>
            <a:r>
              <a:rPr kumimoji="1" lang="zh-CN" altLang="en-US" sz="1800" dirty="0">
                <a:solidFill>
                  <a:srgbClr val="4472C4"/>
                </a:solidFill>
                <a:latin typeface="宋体" panose="02010600030101010101" pitchFamily="2" charset="-122"/>
              </a:rPr>
              <a:t>；列出全部的文件，包括那些隐藏文件</a:t>
            </a:r>
            <a:r>
              <a:rPr kumimoji="1" lang="en-US" altLang="zh-CN" sz="1800" dirty="0">
                <a:solidFill>
                  <a:srgbClr val="4472C4"/>
                </a:solidFill>
                <a:latin typeface="宋体" panose="02010600030101010101" pitchFamily="2" charset="-122"/>
              </a:rPr>
              <a:t>.</a:t>
            </a:r>
          </a:p>
          <a:p>
            <a:pPr indent="342900" defTabSz="540544" eaLnBrk="1" fontAlgn="auto" hangingPunct="1">
              <a:lnSpc>
                <a:spcPct val="100000"/>
              </a:lnSpc>
              <a:spcBef>
                <a:spcPct val="50000"/>
              </a:spcBef>
              <a:spcAft>
                <a:spcPts val="0"/>
              </a:spcAft>
            </a:pPr>
            <a:r>
              <a:rPr kumimoji="1" lang="en-US" altLang="zh-CN" sz="1800" dirty="0">
                <a:solidFill>
                  <a:srgbClr val="4472C4"/>
                </a:solidFill>
                <a:latin typeface="宋体" panose="02010600030101010101" pitchFamily="2" charset="-122"/>
              </a:rPr>
              <a:t>-l </a:t>
            </a:r>
            <a:r>
              <a:rPr kumimoji="1" lang="zh-CN" altLang="en-US" sz="1800" dirty="0">
                <a:solidFill>
                  <a:srgbClr val="4472C4"/>
                </a:solidFill>
                <a:latin typeface="宋体" panose="02010600030101010101" pitchFamily="2" charset="-122"/>
              </a:rPr>
              <a:t>：按长格式列目录，输出信息包括文件目录，文件的权限、所属用户组、文件建立和修改的时间等信息。 </a:t>
            </a:r>
          </a:p>
          <a:p>
            <a:pPr indent="342900" defTabSz="540544" eaLnBrk="1" fontAlgn="auto" hangingPunct="1">
              <a:lnSpc>
                <a:spcPct val="100000"/>
              </a:lnSpc>
              <a:spcBef>
                <a:spcPct val="50000"/>
              </a:spcBef>
              <a:spcAft>
                <a:spcPts val="0"/>
              </a:spcAft>
            </a:pPr>
            <a:r>
              <a:rPr kumimoji="1" lang="en-US" altLang="zh-CN" sz="1800" dirty="0">
                <a:solidFill>
                  <a:srgbClr val="FF0000"/>
                </a:solidFill>
                <a:latin typeface="宋体" panose="02010600030101010101" pitchFamily="2" charset="-122"/>
              </a:rPr>
              <a:t>-d </a:t>
            </a:r>
            <a:r>
              <a:rPr kumimoji="1" lang="zh-CN" altLang="en-US" sz="1800" dirty="0">
                <a:solidFill>
                  <a:srgbClr val="FF0000"/>
                </a:solidFill>
                <a:latin typeface="Times New Roman" panose="02020603050405020304" pitchFamily="18" charset="0"/>
              </a:rPr>
              <a:t>：只列出子目录信息。</a:t>
            </a:r>
            <a:r>
              <a:rPr kumimoji="1" lang="en-US" altLang="zh-CN" sz="1800">
                <a:solidFill>
                  <a:srgbClr val="FF0000"/>
                </a:solidFill>
                <a:latin typeface="Times New Roman" panose="02020603050405020304" pitchFamily="18" charset="0"/>
              </a:rPr>
              <a:t>?</a:t>
            </a:r>
            <a:endParaRPr kumimoji="1" lang="zh-CN" altLang="en-US" sz="1800" dirty="0">
              <a:solidFill>
                <a:srgbClr val="FF0000"/>
              </a:solidFill>
              <a:latin typeface="宋体" panose="02010600030101010101" pitchFamily="2" charset="-122"/>
            </a:endParaRPr>
          </a:p>
          <a:p>
            <a:pPr indent="342900" defTabSz="540544" eaLnBrk="1" fontAlgn="auto" hangingPunct="1">
              <a:lnSpc>
                <a:spcPct val="100000"/>
              </a:lnSpc>
              <a:spcBef>
                <a:spcPct val="50000"/>
              </a:spcBef>
              <a:spcAft>
                <a:spcPts val="0"/>
              </a:spcAft>
            </a:pPr>
            <a:r>
              <a:rPr kumimoji="1" lang="en-US" altLang="zh-CN" sz="1800" dirty="0">
                <a:solidFill>
                  <a:srgbClr val="4472C4"/>
                </a:solidFill>
                <a:latin typeface="宋体" panose="02010600030101010101" pitchFamily="2" charset="-122"/>
              </a:rPr>
              <a:t>-o </a:t>
            </a:r>
            <a:r>
              <a:rPr kumimoji="1" lang="zh-CN" altLang="en-US" sz="1800" dirty="0">
                <a:solidFill>
                  <a:srgbClr val="4472C4"/>
                </a:solidFill>
                <a:latin typeface="宋体" panose="02010600030101010101" pitchFamily="2" charset="-122"/>
              </a:rPr>
              <a:t>：用</a:t>
            </a:r>
            <a:r>
              <a:rPr kumimoji="1" lang="zh-CN" altLang="en-US" sz="1800" dirty="0">
                <a:solidFill>
                  <a:srgbClr val="FF0000"/>
                </a:solidFill>
                <a:latin typeface="宋体" panose="02010600030101010101" pitchFamily="2" charset="-122"/>
              </a:rPr>
              <a:t>不同颜色</a:t>
            </a:r>
            <a:r>
              <a:rPr kumimoji="1" lang="zh-CN" altLang="en-US" sz="1800" dirty="0">
                <a:solidFill>
                  <a:srgbClr val="4472C4"/>
                </a:solidFill>
                <a:latin typeface="宋体" panose="02010600030101010101" pitchFamily="2" charset="-122"/>
              </a:rPr>
              <a:t>显示各种类型的文件，蓝色表示子目录、绿色表示可执行文件、红色表示压缩文件、浅蓝色表示连接文件、灰色表示其它文件。</a:t>
            </a:r>
            <a:r>
              <a:rPr kumimoji="1" lang="zh-CN" altLang="en-US" sz="2100" dirty="0">
                <a:solidFill>
                  <a:srgbClr val="4472C4"/>
                </a:solidFill>
                <a:latin typeface="宋体" panose="02010600030101010101" pitchFamily="2" charset="-122"/>
              </a:rPr>
              <a:t>  </a:t>
            </a:r>
          </a:p>
          <a:p>
            <a:pPr indent="342900" defTabSz="540544" eaLnBrk="1" fontAlgn="auto" hangingPunct="1">
              <a:lnSpc>
                <a:spcPct val="100000"/>
              </a:lnSpc>
              <a:spcBef>
                <a:spcPts val="0"/>
              </a:spcBef>
              <a:spcAft>
                <a:spcPts val="0"/>
              </a:spcAft>
            </a:pPr>
            <a:r>
              <a:rPr lang="en-US" altLang="zh-CN" sz="1800" dirty="0">
                <a:solidFill>
                  <a:prstClr val="black"/>
                </a:solidFill>
              </a:rPr>
              <a:t> </a:t>
            </a:r>
          </a:p>
          <a:p>
            <a:pPr indent="342900" defTabSz="540544" eaLnBrk="1" fontAlgn="auto" latinLnBrk="1" hangingPunct="1">
              <a:lnSpc>
                <a:spcPct val="150000"/>
              </a:lnSpc>
              <a:spcBef>
                <a:spcPts val="0"/>
              </a:spcBef>
              <a:spcAft>
                <a:spcPts val="0"/>
              </a:spcAft>
            </a:pPr>
            <a:endParaRPr lang="zh-CN" altLang="en-US" sz="1500" b="0" dirty="0">
              <a:solidFill>
                <a:prstClr val="white">
                  <a:lumMod val="50000"/>
                </a:prstClr>
              </a:solidFill>
            </a:endParaRPr>
          </a:p>
        </p:txBody>
      </p:sp>
      <p:sp>
        <p:nvSpPr>
          <p:cNvPr id="5" name="TextBox 1"/>
          <p:cNvSpPr txBox="1"/>
          <p:nvPr/>
        </p:nvSpPr>
        <p:spPr>
          <a:xfrm>
            <a:off x="1748992" y="1203726"/>
            <a:ext cx="5058827"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2.3.2  </a:t>
            </a:r>
            <a:r>
              <a:rPr lang="zh-CN" altLang="en-US" sz="2400" b="0" dirty="0">
                <a:solidFill>
                  <a:srgbClr val="1353A2"/>
                </a:solidFill>
                <a:latin typeface="微软雅黑" pitchFamily="34" charset="-122"/>
                <a:ea typeface="微软雅黑" pitchFamily="34" charset="-122"/>
              </a:rPr>
              <a:t>熟练使用工作目录切换类命令</a:t>
            </a:r>
          </a:p>
        </p:txBody>
      </p:sp>
    </p:spTree>
    <p:extLst>
      <p:ext uri="{BB962C8B-B14F-4D97-AF65-F5344CB8AC3E}">
        <p14:creationId xmlns:p14="http://schemas.microsoft.com/office/powerpoint/2010/main" val="3821149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3">
            <a:extLst>
              <a:ext uri="{FF2B5EF4-FFF2-40B4-BE49-F238E27FC236}">
                <a16:creationId xmlns:a16="http://schemas.microsoft.com/office/drawing/2014/main" id="{88149FF5-8EBB-4A26-9656-AC64AFF30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35" y="1206329"/>
            <a:ext cx="8426477" cy="428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2.3.3</a:t>
            </a:r>
            <a:r>
              <a:rPr lang="zh-CN" altLang="en-US" sz="2400" b="0" dirty="0">
                <a:solidFill>
                  <a:srgbClr val="1353A2"/>
                </a:solidFill>
                <a:latin typeface="微软雅黑" pitchFamily="34" charset="-122"/>
                <a:ea typeface="微软雅黑" pitchFamily="34" charset="-122"/>
              </a:rPr>
              <a:t>熟练使用文本文件查看类命令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564558" y="1911034"/>
            <a:ext cx="8014885" cy="3428439"/>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pPr>
            <a:r>
              <a:rPr lang="en-US" altLang="zh-CN" sz="2100" b="0" dirty="0">
                <a:solidFill>
                  <a:srgbClr val="1353A2"/>
                </a:solidFill>
              </a:rPr>
              <a:t>1. cat</a:t>
            </a:r>
            <a:r>
              <a:rPr lang="zh-CN" altLang="en-US" sz="2100" b="0" dirty="0">
                <a:solidFill>
                  <a:srgbClr val="1353A2"/>
                </a:solidFill>
              </a:rPr>
              <a:t> </a:t>
            </a:r>
            <a:r>
              <a:rPr lang="zh-CN" altLang="zh-CN" sz="2100" b="0" dirty="0">
                <a:solidFill>
                  <a:srgbClr val="1353A2"/>
                </a:solidFill>
              </a:rPr>
              <a:t>命令 </a:t>
            </a:r>
          </a:p>
          <a:p>
            <a:pPr indent="342900" defTabSz="540544" eaLnBrk="1" fontAlgn="auto" hangingPunct="1">
              <a:lnSpc>
                <a:spcPct val="150000"/>
              </a:lnSpc>
              <a:spcBef>
                <a:spcPts val="0"/>
              </a:spcBef>
              <a:spcAft>
                <a:spcPts val="0"/>
              </a:spcAft>
            </a:pPr>
            <a:r>
              <a:rPr lang="zh-CN" altLang="en-US" sz="2100" b="0" dirty="0">
                <a:solidFill>
                  <a:prstClr val="black"/>
                </a:solidFill>
              </a:rPr>
              <a:t>功能：  </a:t>
            </a:r>
            <a:r>
              <a:rPr lang="en-US" altLang="zh-CN" sz="2100" b="0" dirty="0">
                <a:solidFill>
                  <a:prstClr val="black"/>
                </a:solidFill>
              </a:rPr>
              <a:t>cat </a:t>
            </a:r>
            <a:r>
              <a:rPr lang="zh-CN" altLang="en-US" sz="2100" b="0" dirty="0">
                <a:solidFill>
                  <a:prstClr val="black"/>
                </a:solidFill>
              </a:rPr>
              <a:t>命令用于查看</a:t>
            </a:r>
            <a:r>
              <a:rPr lang="zh-CN" altLang="en-US" sz="2100" b="0" dirty="0">
                <a:solidFill>
                  <a:srgbClr val="FF0000"/>
                </a:solidFill>
              </a:rPr>
              <a:t>纯文本</a:t>
            </a:r>
            <a:r>
              <a:rPr lang="zh-CN" altLang="en-US" sz="2100" b="0" dirty="0">
                <a:solidFill>
                  <a:prstClr val="black"/>
                </a:solidFill>
              </a:rPr>
              <a:t>文件（内容</a:t>
            </a:r>
            <a:r>
              <a:rPr lang="zh-CN" altLang="en-US" sz="2100" b="0" dirty="0">
                <a:solidFill>
                  <a:srgbClr val="FF0000"/>
                </a:solidFill>
              </a:rPr>
              <a:t>较少</a:t>
            </a:r>
            <a:r>
              <a:rPr lang="zh-CN" altLang="en-US" sz="2100" b="0" dirty="0">
                <a:solidFill>
                  <a:prstClr val="black"/>
                </a:solidFill>
              </a:rPr>
              <a:t>的）。</a:t>
            </a:r>
            <a:endParaRPr lang="en-US" altLang="zh-CN" sz="2100" b="0" dirty="0">
              <a:solidFill>
                <a:prstClr val="black"/>
              </a:solidFill>
            </a:endParaRPr>
          </a:p>
          <a:p>
            <a:pPr indent="342900" defTabSz="540544" eaLnBrk="1" fontAlgn="auto" hangingPunct="1">
              <a:lnSpc>
                <a:spcPct val="150000"/>
              </a:lnSpc>
              <a:spcBef>
                <a:spcPts val="0"/>
              </a:spcBef>
              <a:spcAft>
                <a:spcPts val="0"/>
              </a:spcAft>
            </a:pPr>
            <a:r>
              <a:rPr lang="zh-CN" altLang="zh-CN" sz="2100" b="0" dirty="0">
                <a:solidFill>
                  <a:prstClr val="black"/>
                </a:solidFill>
              </a:rPr>
              <a:t>格式</a:t>
            </a:r>
            <a:r>
              <a:rPr lang="zh-CN" altLang="en-US" sz="2100" b="0" dirty="0">
                <a:solidFill>
                  <a:prstClr val="black"/>
                </a:solidFill>
              </a:rPr>
              <a:t>：</a:t>
            </a:r>
            <a:r>
              <a:rPr lang="en-US" altLang="zh-CN" sz="2100" b="0" dirty="0">
                <a:solidFill>
                  <a:prstClr val="black"/>
                </a:solidFill>
              </a:rPr>
              <a:t>  cat  [</a:t>
            </a:r>
            <a:r>
              <a:rPr lang="zh-CN" altLang="en-US" sz="2100" b="0" dirty="0">
                <a:solidFill>
                  <a:prstClr val="black"/>
                </a:solidFill>
              </a:rPr>
              <a:t>选项</a:t>
            </a:r>
            <a:r>
              <a:rPr lang="en-US" altLang="zh-CN" sz="2100" b="0" dirty="0">
                <a:solidFill>
                  <a:prstClr val="black"/>
                </a:solidFill>
              </a:rPr>
              <a:t>]  [</a:t>
            </a:r>
            <a:r>
              <a:rPr lang="zh-CN" altLang="en-US" sz="2100" b="0" dirty="0">
                <a:solidFill>
                  <a:prstClr val="black"/>
                </a:solidFill>
              </a:rPr>
              <a:t>文件</a:t>
            </a:r>
            <a:r>
              <a:rPr lang="en-US" altLang="zh-CN" sz="2100" b="0" dirty="0">
                <a:solidFill>
                  <a:prstClr val="black"/>
                </a:solidFill>
              </a:rPr>
              <a:t>]</a:t>
            </a:r>
            <a:r>
              <a:rPr lang="zh-CN" altLang="zh-CN" sz="2100" b="0" dirty="0">
                <a:solidFill>
                  <a:prstClr val="black"/>
                </a:solidFill>
              </a:rPr>
              <a:t>。</a:t>
            </a:r>
            <a:endParaRPr lang="en-US" altLang="zh-CN" sz="2100" b="0" dirty="0">
              <a:solidFill>
                <a:prstClr val="black"/>
              </a:solidFill>
            </a:endParaRPr>
          </a:p>
          <a:p>
            <a:pPr indent="342900" defTabSz="540544" eaLnBrk="1" fontAlgn="auto" latinLnBrk="1" hangingPunct="1">
              <a:lnSpc>
                <a:spcPct val="150000"/>
              </a:lnSpc>
              <a:spcBef>
                <a:spcPts val="0"/>
              </a:spcBef>
              <a:spcAft>
                <a:spcPts val="0"/>
              </a:spcAft>
            </a:pPr>
            <a:r>
              <a:rPr lang="zh-CN" altLang="en-US" sz="2100" b="0" dirty="0">
                <a:solidFill>
                  <a:prstClr val="black"/>
                </a:solidFill>
              </a:rPr>
              <a:t>例，使用“</a:t>
            </a:r>
            <a:r>
              <a:rPr lang="en-US" altLang="zh-CN" sz="2100" b="0" dirty="0">
                <a:solidFill>
                  <a:prstClr val="black"/>
                </a:solidFill>
              </a:rPr>
              <a:t>cd  </a:t>
            </a:r>
            <a:r>
              <a:rPr lang="zh-CN" altLang="en-US" sz="2100" b="0" dirty="0">
                <a:solidFill>
                  <a:prstClr val="black"/>
                </a:solidFill>
              </a:rPr>
              <a:t>路径”的方式切换进</a:t>
            </a:r>
            <a:r>
              <a:rPr lang="en-US" altLang="zh-CN" sz="2100" b="0" dirty="0">
                <a:solidFill>
                  <a:prstClr val="black"/>
                </a:solidFill>
              </a:rPr>
              <a:t>/</a:t>
            </a:r>
            <a:r>
              <a:rPr lang="en-US" altLang="zh-CN" sz="2100" b="0" dirty="0" err="1">
                <a:solidFill>
                  <a:prstClr val="black"/>
                </a:solidFill>
              </a:rPr>
              <a:t>etc</a:t>
            </a:r>
            <a:r>
              <a:rPr lang="en-US" altLang="zh-CN" sz="2100" b="0" dirty="0">
                <a:solidFill>
                  <a:prstClr val="black"/>
                </a:solidFill>
              </a:rPr>
              <a:t> </a:t>
            </a:r>
            <a:r>
              <a:rPr lang="zh-CN" altLang="en-US" sz="2100" b="0" dirty="0">
                <a:solidFill>
                  <a:prstClr val="black"/>
                </a:solidFill>
              </a:rPr>
              <a:t>目录中： </a:t>
            </a:r>
          </a:p>
          <a:p>
            <a:pPr indent="342900" defTabSz="540544" eaLnBrk="1" fontAlgn="auto" latinLnBrk="1" hangingPunct="1">
              <a:lnSpc>
                <a:spcPct val="150000"/>
              </a:lnSpc>
              <a:spcBef>
                <a:spcPts val="0"/>
              </a:spcBef>
              <a:spcAft>
                <a:spcPts val="0"/>
              </a:spcAft>
            </a:pPr>
            <a:r>
              <a:rPr lang="pt-BR" altLang="zh-CN" sz="2100" b="0" dirty="0">
                <a:solidFill>
                  <a:prstClr val="black"/>
                </a:solidFill>
              </a:rPr>
              <a:t>[root@localhost ~]# </a:t>
            </a:r>
            <a:r>
              <a:rPr lang="pt-BR" altLang="zh-CN" sz="2100" b="0" dirty="0">
                <a:solidFill>
                  <a:srgbClr val="0070C0"/>
                </a:solidFill>
              </a:rPr>
              <a:t>cat  </a:t>
            </a:r>
            <a:r>
              <a:rPr lang="pt-BR" altLang="zh-CN" sz="2100" b="0" dirty="0">
                <a:solidFill>
                  <a:srgbClr val="FF0000"/>
                </a:solidFill>
              </a:rPr>
              <a:t>-n</a:t>
            </a:r>
            <a:r>
              <a:rPr lang="pt-BR" altLang="zh-CN" sz="2100" b="0" dirty="0">
                <a:solidFill>
                  <a:srgbClr val="0070C0"/>
                </a:solidFill>
              </a:rPr>
              <a:t>  anaconda-ks.cfg</a:t>
            </a:r>
            <a:r>
              <a:rPr lang="en-US" altLang="zh-CN" sz="2100" b="0" dirty="0">
                <a:solidFill>
                  <a:prstClr val="black"/>
                </a:solidFill>
              </a:rPr>
              <a:t>          #</a:t>
            </a:r>
            <a:r>
              <a:rPr lang="zh-CN" altLang="en-US" sz="2100" b="0" dirty="0">
                <a:solidFill>
                  <a:prstClr val="black"/>
                </a:solidFill>
              </a:rPr>
              <a:t>查看文本内容时还想顺便显示</a:t>
            </a:r>
            <a:r>
              <a:rPr lang="zh-CN" altLang="en-US" sz="2100" b="0" dirty="0">
                <a:solidFill>
                  <a:srgbClr val="FF0000"/>
                </a:solidFill>
              </a:rPr>
              <a:t>行号</a:t>
            </a:r>
            <a:endParaRPr lang="en-US" altLang="zh-CN" sz="2100" b="0" dirty="0">
              <a:solidFill>
                <a:srgbClr val="FF0000"/>
              </a:solidFill>
            </a:endParaRPr>
          </a:p>
          <a:p>
            <a:pPr indent="342900" defTabSz="540544" eaLnBrk="1" fontAlgn="auto" latinLnBrk="1" hangingPunct="1">
              <a:lnSpc>
                <a:spcPct val="150000"/>
              </a:lnSpc>
              <a:spcBef>
                <a:spcPts val="0"/>
              </a:spcBef>
              <a:spcAft>
                <a:spcPts val="0"/>
              </a:spcAft>
            </a:pPr>
            <a:r>
              <a:rPr lang="en-US" altLang="zh-CN" sz="2100" b="0" dirty="0">
                <a:solidFill>
                  <a:prstClr val="white">
                    <a:lumMod val="50000"/>
                  </a:prstClr>
                </a:solidFill>
              </a:rPr>
              <a:t> </a:t>
            </a:r>
            <a:endParaRPr lang="zh-CN" altLang="en-US" sz="2100" b="0" dirty="0">
              <a:solidFill>
                <a:prstClr val="white">
                  <a:lumMod val="50000"/>
                </a:prstClr>
              </a:solidFill>
            </a:endParaRPr>
          </a:p>
        </p:txBody>
      </p:sp>
    </p:spTree>
    <p:extLst>
      <p:ext uri="{BB962C8B-B14F-4D97-AF65-F5344CB8AC3E}">
        <p14:creationId xmlns:p14="http://schemas.microsoft.com/office/powerpoint/2010/main" val="54486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3">
            <a:extLst>
              <a:ext uri="{FF2B5EF4-FFF2-40B4-BE49-F238E27FC236}">
                <a16:creationId xmlns:a16="http://schemas.microsoft.com/office/drawing/2014/main" id="{2B686319-EBFC-4506-B796-3250B544C724}"/>
              </a:ext>
            </a:extLst>
          </p:cNvPr>
          <p:cNvSpPr txBox="1">
            <a:spLocks noChangeArrowheads="1"/>
          </p:cNvSpPr>
          <p:nvPr/>
        </p:nvSpPr>
        <p:spPr bwMode="auto">
          <a:xfrm>
            <a:off x="1047750" y="1828971"/>
            <a:ext cx="6924675" cy="36702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defTabSz="685800" eaLnBrk="1" fontAlgn="auto" hangingPunct="1">
              <a:spcBef>
                <a:spcPct val="50000"/>
              </a:spcBef>
              <a:spcAft>
                <a:spcPts val="0"/>
              </a:spcAft>
              <a:buNone/>
            </a:pPr>
            <a:r>
              <a:rPr kumimoji="1" lang="zh-CN" altLang="en-US" sz="1500" dirty="0">
                <a:solidFill>
                  <a:srgbClr val="0563C1"/>
                </a:solidFill>
                <a:latin typeface="Times New Roman" panose="02020603050405020304" pitchFamily="18" charset="0"/>
              </a:rPr>
              <a:t>功能</a:t>
            </a:r>
            <a:r>
              <a:rPr kumimoji="1" lang="en-US" altLang="zh-CN" sz="1500" dirty="0">
                <a:solidFill>
                  <a:srgbClr val="0563C1"/>
                </a:solidFill>
                <a:latin typeface="Tahoma" panose="020B0604030504040204" pitchFamily="34" charset="0"/>
              </a:rPr>
              <a:t>1</a:t>
            </a:r>
            <a:r>
              <a:rPr kumimoji="1" lang="zh-CN" altLang="en-US" sz="1500" dirty="0">
                <a:solidFill>
                  <a:srgbClr val="0563C1"/>
                </a:solidFill>
                <a:latin typeface="Times New Roman" panose="02020603050405020304" pitchFamily="18" charset="0"/>
              </a:rPr>
              <a:t>：在标准输出上显示文件</a:t>
            </a:r>
            <a:r>
              <a:rPr kumimoji="1" lang="zh-CN" altLang="en-US" sz="1500" dirty="0">
                <a:solidFill>
                  <a:srgbClr val="0563C1"/>
                </a:solidFill>
                <a:latin typeface="Tahoma" panose="020B0604030504040204" pitchFamily="34" charset="0"/>
              </a:rPr>
              <a:t> </a:t>
            </a:r>
          </a:p>
          <a:p>
            <a:pPr algn="just" defTabSz="685800" eaLnBrk="1" fontAlgn="auto" hangingPunct="1">
              <a:spcBef>
                <a:spcPct val="50000"/>
              </a:spcBef>
              <a:spcAft>
                <a:spcPts val="0"/>
              </a:spcAft>
              <a:buNone/>
            </a:pPr>
            <a:r>
              <a:rPr kumimoji="1" lang="zh-CN" altLang="en-US" sz="1500" dirty="0">
                <a:solidFill>
                  <a:srgbClr val="0563C1"/>
                </a:solidFill>
                <a:latin typeface="Tahoma" panose="020B0604030504040204" pitchFamily="34" charset="0"/>
              </a:rPr>
              <a:t>格式：</a:t>
            </a:r>
            <a:r>
              <a:rPr kumimoji="1" lang="en-US" altLang="zh-CN" sz="1500" dirty="0">
                <a:solidFill>
                  <a:srgbClr val="0066FF"/>
                </a:solidFill>
                <a:latin typeface="Tahoma" panose="020B0604030504040204" pitchFamily="34" charset="0"/>
              </a:rPr>
              <a:t>cat   [-</a:t>
            </a:r>
            <a:r>
              <a:rPr kumimoji="1" lang="zh-CN" altLang="en-US" sz="1500" dirty="0">
                <a:solidFill>
                  <a:srgbClr val="0066FF"/>
                </a:solidFill>
                <a:latin typeface="Tahoma" panose="020B0604030504040204" pitchFamily="34" charset="0"/>
              </a:rPr>
              <a:t>选项</a:t>
            </a:r>
            <a:r>
              <a:rPr kumimoji="1" lang="en-US" altLang="zh-CN" sz="1500" dirty="0">
                <a:solidFill>
                  <a:srgbClr val="0066FF"/>
                </a:solidFill>
                <a:latin typeface="Tahoma" panose="020B0604030504040204" pitchFamily="34" charset="0"/>
              </a:rPr>
              <a:t>]  </a:t>
            </a:r>
            <a:r>
              <a:rPr kumimoji="1" lang="zh-CN" altLang="en-US" sz="1500" dirty="0">
                <a:solidFill>
                  <a:srgbClr val="0066FF"/>
                </a:solidFill>
                <a:latin typeface="Tahoma" panose="020B0604030504040204" pitchFamily="34" charset="0"/>
              </a:rPr>
              <a:t>文件</a:t>
            </a:r>
          </a:p>
          <a:p>
            <a:pPr algn="just" defTabSz="685800" eaLnBrk="1" fontAlgn="auto" hangingPunct="1">
              <a:spcBef>
                <a:spcPct val="50000"/>
              </a:spcBef>
              <a:spcAft>
                <a:spcPts val="0"/>
              </a:spcAft>
              <a:buNone/>
            </a:pPr>
            <a:r>
              <a:rPr kumimoji="1" lang="zh-CN" altLang="en-US" sz="1500" dirty="0">
                <a:solidFill>
                  <a:srgbClr val="0563C1"/>
                </a:solidFill>
                <a:latin typeface="Times New Roman" panose="02020603050405020304" pitchFamily="18" charset="0"/>
              </a:rPr>
              <a:t>例</a:t>
            </a:r>
            <a:r>
              <a:rPr kumimoji="1" lang="en-US" altLang="zh-CN" sz="1500" dirty="0">
                <a:solidFill>
                  <a:srgbClr val="0563C1"/>
                </a:solidFill>
                <a:latin typeface="Tahoma" panose="020B0604030504040204" pitchFamily="34" charset="0"/>
              </a:rPr>
              <a:t>1</a:t>
            </a:r>
            <a:r>
              <a:rPr kumimoji="1" lang="zh-CN" altLang="en-US" sz="1500" dirty="0">
                <a:solidFill>
                  <a:prstClr val="black"/>
                </a:solidFill>
                <a:latin typeface="Times New Roman" panose="02020603050405020304" pitchFamily="18" charset="0"/>
              </a:rPr>
              <a:t>：</a:t>
            </a:r>
            <a:r>
              <a:rPr kumimoji="1" lang="en-US" altLang="zh-CN" sz="1500" dirty="0">
                <a:solidFill>
                  <a:prstClr val="black"/>
                </a:solidFill>
                <a:latin typeface="Tahoma" panose="020B0604030504040204" pitchFamily="34" charset="0"/>
              </a:rPr>
              <a:t>$ cat   file1.txt (</a:t>
            </a:r>
            <a:r>
              <a:rPr kumimoji="1" lang="zh-CN" altLang="en-US" sz="1500" dirty="0">
                <a:solidFill>
                  <a:prstClr val="black"/>
                </a:solidFill>
                <a:latin typeface="Tahoma" panose="020B0604030504040204" pitchFamily="34" charset="0"/>
              </a:rPr>
              <a:t>在屏幕上显示</a:t>
            </a:r>
            <a:r>
              <a:rPr kumimoji="1" lang="en-US" altLang="zh-CN" sz="1500" dirty="0">
                <a:solidFill>
                  <a:prstClr val="black"/>
                </a:solidFill>
                <a:latin typeface="Tahoma" panose="020B0604030504040204" pitchFamily="34" charset="0"/>
              </a:rPr>
              <a:t>file1.txt</a:t>
            </a:r>
            <a:r>
              <a:rPr kumimoji="1" lang="zh-CN" altLang="en-US" sz="1500" dirty="0">
                <a:solidFill>
                  <a:prstClr val="black"/>
                </a:solidFill>
                <a:latin typeface="Tahoma" panose="020B0604030504040204" pitchFamily="34" charset="0"/>
              </a:rPr>
              <a:t>文件的内容）</a:t>
            </a:r>
          </a:p>
          <a:p>
            <a:pPr algn="just" defTabSz="685800" eaLnBrk="1" fontAlgn="auto" hangingPunct="1">
              <a:spcBef>
                <a:spcPct val="50000"/>
              </a:spcBef>
              <a:spcAft>
                <a:spcPts val="0"/>
              </a:spcAft>
              <a:buNone/>
            </a:pPr>
            <a:r>
              <a:rPr kumimoji="1" lang="zh-CN" altLang="en-US" sz="1500" dirty="0">
                <a:solidFill>
                  <a:srgbClr val="0563C1"/>
                </a:solidFill>
                <a:latin typeface="Tahoma" panose="020B0604030504040204" pitchFamily="34" charset="0"/>
              </a:rPr>
              <a:t>选项：</a:t>
            </a:r>
          </a:p>
          <a:p>
            <a:pPr algn="just" defTabSz="685800" eaLnBrk="1" fontAlgn="auto" hangingPunct="1">
              <a:spcBef>
                <a:spcPct val="50000"/>
              </a:spcBef>
              <a:spcAft>
                <a:spcPts val="0"/>
              </a:spcAft>
              <a:buNone/>
            </a:pPr>
            <a:r>
              <a:rPr kumimoji="1" lang="en-US" altLang="zh-CN" sz="1500" dirty="0">
                <a:solidFill>
                  <a:prstClr val="black"/>
                </a:solidFill>
                <a:latin typeface="Tahoma" panose="020B0604030504040204" pitchFamily="34" charset="0"/>
              </a:rPr>
              <a:t>-n </a:t>
            </a:r>
            <a:r>
              <a:rPr kumimoji="1" lang="zh-CN" altLang="en-US" sz="1500" dirty="0">
                <a:solidFill>
                  <a:prstClr val="black"/>
                </a:solidFill>
                <a:latin typeface="Tahoma" panose="020B0604030504040204" pitchFamily="34" charset="0"/>
              </a:rPr>
              <a:t>或 </a:t>
            </a:r>
            <a:r>
              <a:rPr kumimoji="1" lang="en-US" altLang="zh-CN" sz="1500" dirty="0">
                <a:solidFill>
                  <a:prstClr val="black"/>
                </a:solidFill>
                <a:latin typeface="Times New Roman" panose="02020603050405020304" pitchFamily="18" charset="0"/>
              </a:rPr>
              <a:t>–</a:t>
            </a:r>
            <a:r>
              <a:rPr kumimoji="1" lang="en-US" altLang="zh-CN" sz="1500" dirty="0">
                <a:solidFill>
                  <a:prstClr val="black"/>
                </a:solidFill>
                <a:latin typeface="Tahoma" panose="020B0604030504040204" pitchFamily="34" charset="0"/>
              </a:rPr>
              <a:t>number</a:t>
            </a:r>
            <a:r>
              <a:rPr kumimoji="1" lang="zh-CN" altLang="en-US" sz="1500" dirty="0">
                <a:solidFill>
                  <a:prstClr val="black"/>
                </a:solidFill>
                <a:latin typeface="Tahoma" panose="020B0604030504040204" pitchFamily="34" charset="0"/>
              </a:rPr>
              <a:t>：由 </a:t>
            </a:r>
            <a:r>
              <a:rPr kumimoji="1" lang="en-US" altLang="zh-CN" sz="1500" dirty="0">
                <a:solidFill>
                  <a:prstClr val="black"/>
                </a:solidFill>
                <a:latin typeface="Tahoma" panose="020B0604030504040204" pitchFamily="34" charset="0"/>
              </a:rPr>
              <a:t>1 </a:t>
            </a:r>
            <a:r>
              <a:rPr kumimoji="1" lang="zh-CN" altLang="en-US" sz="1500" dirty="0">
                <a:solidFill>
                  <a:prstClr val="black"/>
                </a:solidFill>
                <a:latin typeface="Tahoma" panose="020B0604030504040204" pitchFamily="34" charset="0"/>
              </a:rPr>
              <a:t>开始对所有输出的行数编号</a:t>
            </a:r>
          </a:p>
          <a:p>
            <a:pPr algn="just" defTabSz="685800" eaLnBrk="1" fontAlgn="auto" hangingPunct="1">
              <a:spcBef>
                <a:spcPct val="50000"/>
              </a:spcBef>
              <a:spcAft>
                <a:spcPts val="0"/>
              </a:spcAft>
              <a:buNone/>
            </a:pPr>
            <a:r>
              <a:rPr kumimoji="1" lang="en-US" altLang="zh-CN" sz="1500" dirty="0">
                <a:solidFill>
                  <a:prstClr val="black"/>
                </a:solidFill>
                <a:latin typeface="Tahoma" panose="020B0604030504040204" pitchFamily="34" charset="0"/>
              </a:rPr>
              <a:t>-b </a:t>
            </a:r>
            <a:r>
              <a:rPr kumimoji="1" lang="zh-CN" altLang="en-US" sz="1500" dirty="0">
                <a:solidFill>
                  <a:prstClr val="black"/>
                </a:solidFill>
                <a:latin typeface="Tahoma" panose="020B0604030504040204" pitchFamily="34" charset="0"/>
              </a:rPr>
              <a:t>或 </a:t>
            </a:r>
            <a:r>
              <a:rPr kumimoji="1" lang="en-US" altLang="zh-CN" sz="1500" dirty="0">
                <a:solidFill>
                  <a:prstClr val="black"/>
                </a:solidFill>
                <a:latin typeface="Times New Roman" panose="02020603050405020304" pitchFamily="18" charset="0"/>
              </a:rPr>
              <a:t>–</a:t>
            </a:r>
            <a:r>
              <a:rPr kumimoji="1" lang="en-US" altLang="zh-CN" sz="1500" dirty="0">
                <a:solidFill>
                  <a:prstClr val="black"/>
                </a:solidFill>
                <a:latin typeface="Tahoma" panose="020B0604030504040204" pitchFamily="34" charset="0"/>
              </a:rPr>
              <a:t>number-nonblank </a:t>
            </a:r>
            <a:r>
              <a:rPr kumimoji="1" lang="zh-CN" altLang="en-US" sz="1500" dirty="0">
                <a:solidFill>
                  <a:prstClr val="black"/>
                </a:solidFill>
                <a:latin typeface="Tahoma" panose="020B0604030504040204" pitchFamily="34" charset="0"/>
              </a:rPr>
              <a:t>：和 </a:t>
            </a:r>
            <a:r>
              <a:rPr kumimoji="1" lang="en-US" altLang="zh-CN" sz="1500" dirty="0">
                <a:solidFill>
                  <a:prstClr val="black"/>
                </a:solidFill>
                <a:latin typeface="Tahoma" panose="020B0604030504040204" pitchFamily="34" charset="0"/>
              </a:rPr>
              <a:t>-n </a:t>
            </a:r>
            <a:r>
              <a:rPr kumimoji="1" lang="zh-CN" altLang="en-US" sz="1500" dirty="0">
                <a:solidFill>
                  <a:prstClr val="black"/>
                </a:solidFill>
                <a:latin typeface="Tahoma" panose="020B0604030504040204" pitchFamily="34" charset="0"/>
              </a:rPr>
              <a:t>相似，只不过对于空白行不编号</a:t>
            </a:r>
          </a:p>
          <a:p>
            <a:pPr algn="just" defTabSz="685800" eaLnBrk="1" fontAlgn="auto" hangingPunct="1">
              <a:spcBef>
                <a:spcPct val="50000"/>
              </a:spcBef>
              <a:spcAft>
                <a:spcPts val="0"/>
              </a:spcAft>
              <a:buNone/>
            </a:pPr>
            <a:r>
              <a:rPr kumimoji="1" lang="en-US" altLang="zh-CN" sz="1500" dirty="0">
                <a:solidFill>
                  <a:prstClr val="black"/>
                </a:solidFill>
                <a:latin typeface="Tahoma" panose="020B0604030504040204" pitchFamily="34" charset="0"/>
              </a:rPr>
              <a:t>-s </a:t>
            </a:r>
            <a:r>
              <a:rPr kumimoji="1" lang="zh-CN" altLang="en-US" sz="1500" dirty="0">
                <a:solidFill>
                  <a:prstClr val="black"/>
                </a:solidFill>
                <a:latin typeface="Tahoma" panose="020B0604030504040204" pitchFamily="34" charset="0"/>
              </a:rPr>
              <a:t>或 </a:t>
            </a:r>
            <a:r>
              <a:rPr kumimoji="1" lang="en-US" altLang="zh-CN" sz="1500" dirty="0">
                <a:solidFill>
                  <a:prstClr val="black"/>
                </a:solidFill>
                <a:latin typeface="Times New Roman" panose="02020603050405020304" pitchFamily="18" charset="0"/>
              </a:rPr>
              <a:t>–</a:t>
            </a:r>
            <a:r>
              <a:rPr kumimoji="1" lang="en-US" altLang="zh-CN" sz="1500" dirty="0">
                <a:solidFill>
                  <a:prstClr val="black"/>
                </a:solidFill>
                <a:latin typeface="Tahoma" panose="020B0604030504040204" pitchFamily="34" charset="0"/>
              </a:rPr>
              <a:t>squeeze-blank</a:t>
            </a:r>
            <a:r>
              <a:rPr kumimoji="1" lang="zh-CN" altLang="en-US" sz="1500" dirty="0">
                <a:solidFill>
                  <a:prstClr val="black"/>
                </a:solidFill>
                <a:latin typeface="Tahoma" panose="020B0604030504040204" pitchFamily="34" charset="0"/>
              </a:rPr>
              <a:t>：当遇到有连续两行以上的空白行，就代换为一行的空白行</a:t>
            </a:r>
          </a:p>
          <a:p>
            <a:pPr algn="just" defTabSz="685800" eaLnBrk="1" fontAlgn="auto" hangingPunct="1">
              <a:spcBef>
                <a:spcPct val="50000"/>
              </a:spcBef>
              <a:spcAft>
                <a:spcPts val="0"/>
              </a:spcAft>
              <a:buNone/>
            </a:pPr>
            <a:r>
              <a:rPr kumimoji="1" lang="en-US" altLang="zh-CN" sz="1500" dirty="0">
                <a:solidFill>
                  <a:prstClr val="black"/>
                </a:solidFill>
                <a:latin typeface="Tahoma" panose="020B0604030504040204" pitchFamily="34" charset="0"/>
              </a:rPr>
              <a:t>-v </a:t>
            </a:r>
            <a:r>
              <a:rPr kumimoji="1" lang="zh-CN" altLang="en-US" sz="1500" dirty="0">
                <a:solidFill>
                  <a:prstClr val="black"/>
                </a:solidFill>
                <a:latin typeface="Tahoma" panose="020B0604030504040204" pitchFamily="34" charset="0"/>
              </a:rPr>
              <a:t>或 </a:t>
            </a:r>
            <a:r>
              <a:rPr kumimoji="1" lang="en-US" altLang="zh-CN" sz="1500" dirty="0">
                <a:solidFill>
                  <a:prstClr val="black"/>
                </a:solidFill>
                <a:latin typeface="Times New Roman" panose="02020603050405020304" pitchFamily="18" charset="0"/>
              </a:rPr>
              <a:t>–</a:t>
            </a:r>
            <a:r>
              <a:rPr kumimoji="1" lang="en-US" altLang="zh-CN" sz="1500" dirty="0">
                <a:solidFill>
                  <a:prstClr val="black"/>
                </a:solidFill>
                <a:latin typeface="Tahoma" panose="020B0604030504040204" pitchFamily="34" charset="0"/>
              </a:rPr>
              <a:t>show-nonprinting:</a:t>
            </a:r>
            <a:r>
              <a:rPr kumimoji="1" lang="zh-CN" altLang="en-US" sz="1500" dirty="0">
                <a:solidFill>
                  <a:prstClr val="black"/>
                </a:solidFill>
                <a:latin typeface="Tahoma" panose="020B0604030504040204" pitchFamily="34" charset="0"/>
              </a:rPr>
              <a:t>显示不可打印字符</a:t>
            </a:r>
          </a:p>
          <a:p>
            <a:pPr algn="just" defTabSz="685800" eaLnBrk="1" fontAlgn="auto" hangingPunct="1">
              <a:spcBef>
                <a:spcPct val="50000"/>
              </a:spcBef>
              <a:spcAft>
                <a:spcPts val="0"/>
              </a:spcAft>
              <a:buNone/>
            </a:pPr>
            <a:endParaRPr kumimoji="1" lang="zh-CN" altLang="en-US" sz="1500" dirty="0">
              <a:solidFill>
                <a:prstClr val="black"/>
              </a:solidFill>
              <a:latin typeface="Tahoma" panose="020B0604030504040204" pitchFamily="34" charset="0"/>
            </a:endParaRPr>
          </a:p>
          <a:p>
            <a:pPr algn="just" defTabSz="685800" eaLnBrk="1" fontAlgn="auto" hangingPunct="1">
              <a:spcBef>
                <a:spcPct val="50000"/>
              </a:spcBef>
              <a:spcAft>
                <a:spcPts val="0"/>
              </a:spcAft>
              <a:buNone/>
            </a:pPr>
            <a:r>
              <a:rPr kumimoji="1" lang="zh-CN" altLang="en-US" sz="1500" dirty="0">
                <a:solidFill>
                  <a:prstClr val="black"/>
                </a:solidFill>
                <a:latin typeface="Tahoma" panose="020B0604030504040204" pitchFamily="34" charset="0"/>
              </a:rPr>
              <a:t> </a:t>
            </a:r>
          </a:p>
        </p:txBody>
      </p:sp>
      <p:sp>
        <p:nvSpPr>
          <p:cNvPr id="3" name="标题 2">
            <a:extLst>
              <a:ext uri="{FF2B5EF4-FFF2-40B4-BE49-F238E27FC236}">
                <a16:creationId xmlns:a16="http://schemas.microsoft.com/office/drawing/2014/main" id="{B98E2F46-A8DC-45F7-B8E9-06D182081A27}"/>
              </a:ext>
            </a:extLst>
          </p:cNvPr>
          <p:cNvSpPr>
            <a:spLocks noGrp="1"/>
          </p:cNvSpPr>
          <p:nvPr>
            <p:ph type="title"/>
          </p:nvPr>
        </p:nvSpPr>
        <p:spPr>
          <a:xfrm>
            <a:off x="1547813" y="1214923"/>
            <a:ext cx="4882703" cy="489230"/>
          </a:xfrm>
        </p:spPr>
        <p:txBody>
          <a:bodyPr>
            <a:normAutofit fontScale="90000"/>
          </a:bodyPr>
          <a:lstStyle/>
          <a:p>
            <a:r>
              <a:rPr kumimoji="1" lang="en-US" altLang="zh-CN" b="1" dirty="0">
                <a:solidFill>
                  <a:srgbClr val="0070C0"/>
                </a:solidFill>
                <a:latin typeface="Times New Roman" panose="02020603050405020304" pitchFamily="18" charset="0"/>
                <a:ea typeface="楷体_GB2312" pitchFamily="49" charset="-122"/>
              </a:rPr>
              <a:t>cat ----</a:t>
            </a:r>
            <a:r>
              <a:rPr kumimoji="1" lang="zh-CN" altLang="en-US" b="1" dirty="0">
                <a:solidFill>
                  <a:srgbClr val="0070C0"/>
                </a:solidFill>
                <a:latin typeface="宋体" panose="02010600030101010101" pitchFamily="2" charset="-122"/>
              </a:rPr>
              <a:t>显示，新建，连接</a:t>
            </a:r>
            <a:r>
              <a:rPr kumimoji="1" lang="zh-CN" altLang="en-US" b="1" dirty="0">
                <a:solidFill>
                  <a:srgbClr val="0070C0"/>
                </a:solidFill>
                <a:latin typeface="Times New Roman" panose="02020603050405020304" pitchFamily="18" charset="0"/>
              </a:rPr>
              <a:t>文件</a:t>
            </a:r>
            <a:br>
              <a:rPr kumimoji="1" lang="zh-CN" altLang="en-US" b="1" dirty="0">
                <a:solidFill>
                  <a:srgbClr val="0070C0"/>
                </a:solidFill>
                <a:latin typeface="Times New Roman" panose="02020603050405020304" pitchFamily="18" charset="0"/>
              </a:rPr>
            </a:br>
            <a:endParaRPr lang="zh-CN" altLang="en-US" dirty="0">
              <a:solidFill>
                <a:srgbClr val="0070C0"/>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6">
            <a:extLst>
              <a:ext uri="{FF2B5EF4-FFF2-40B4-BE49-F238E27FC236}">
                <a16:creationId xmlns:a16="http://schemas.microsoft.com/office/drawing/2014/main" id="{3B600762-6C1C-4FA5-AB00-F5A10CE67F76}"/>
              </a:ext>
            </a:extLst>
          </p:cNvPr>
          <p:cNvSpPr txBox="1">
            <a:spLocks noChangeArrowheads="1"/>
          </p:cNvSpPr>
          <p:nvPr/>
        </p:nvSpPr>
        <p:spPr bwMode="auto">
          <a:xfrm>
            <a:off x="1353827" y="1863330"/>
            <a:ext cx="6306429" cy="47782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defTabSz="685800" eaLnBrk="1" fontAlgn="auto" hangingPunct="1">
              <a:spcBef>
                <a:spcPct val="50000"/>
              </a:spcBef>
              <a:spcAft>
                <a:spcPts val="0"/>
              </a:spcAft>
              <a:buNone/>
            </a:pPr>
            <a:r>
              <a:rPr kumimoji="1" lang="zh-CN" altLang="en-US" sz="2100" dirty="0">
                <a:solidFill>
                  <a:srgbClr val="0563C1"/>
                </a:solidFill>
                <a:latin typeface="Times New Roman" panose="02020603050405020304" pitchFamily="18" charset="0"/>
              </a:rPr>
              <a:t>功能</a:t>
            </a:r>
            <a:r>
              <a:rPr kumimoji="1" lang="en-US" altLang="zh-CN" sz="2100" dirty="0">
                <a:solidFill>
                  <a:srgbClr val="0563C1"/>
                </a:solidFill>
                <a:latin typeface="Tahoma" panose="020B0604030504040204" pitchFamily="34" charset="0"/>
              </a:rPr>
              <a:t>2</a:t>
            </a:r>
            <a:r>
              <a:rPr kumimoji="1" lang="zh-CN" altLang="en-US" sz="2100" dirty="0">
                <a:solidFill>
                  <a:srgbClr val="0563C1"/>
                </a:solidFill>
                <a:latin typeface="Times New Roman" panose="02020603050405020304" pitchFamily="18" charset="0"/>
              </a:rPr>
              <a:t>：新建文件</a:t>
            </a:r>
            <a:r>
              <a:rPr kumimoji="1" lang="zh-CN" altLang="en-US" sz="2100" dirty="0">
                <a:solidFill>
                  <a:srgbClr val="0563C1"/>
                </a:solidFill>
                <a:latin typeface="Tahoma" panose="020B0604030504040204" pitchFamily="34" charset="0"/>
              </a:rPr>
              <a:t> ，从键盘创建一个文件。</a:t>
            </a:r>
          </a:p>
          <a:p>
            <a:pPr algn="just" defTabSz="685800" eaLnBrk="1" fontAlgn="auto" hangingPunct="1">
              <a:spcBef>
                <a:spcPct val="50000"/>
              </a:spcBef>
              <a:spcAft>
                <a:spcPts val="0"/>
              </a:spcAft>
              <a:buNone/>
            </a:pPr>
            <a:r>
              <a:rPr kumimoji="1" lang="zh-CN" altLang="en-US" sz="2100" dirty="0">
                <a:solidFill>
                  <a:srgbClr val="0563C1"/>
                </a:solidFill>
                <a:latin typeface="Tahoma" panose="020B0604030504040204" pitchFamily="34" charset="0"/>
              </a:rPr>
              <a:t>格式：</a:t>
            </a:r>
            <a:r>
              <a:rPr kumimoji="1" lang="en-US" altLang="zh-CN" sz="2100" dirty="0">
                <a:solidFill>
                  <a:srgbClr val="0066FF"/>
                </a:solidFill>
                <a:latin typeface="Tahoma" panose="020B0604030504040204" pitchFamily="34" charset="0"/>
              </a:rPr>
              <a:t>$ cat  &gt;  filename</a:t>
            </a:r>
          </a:p>
          <a:p>
            <a:pPr algn="just" defTabSz="685800" eaLnBrk="1" fontAlgn="auto" hangingPunct="1">
              <a:spcBef>
                <a:spcPct val="50000"/>
              </a:spcBef>
              <a:spcAft>
                <a:spcPts val="0"/>
              </a:spcAft>
            </a:pPr>
            <a:r>
              <a:rPr kumimoji="1" lang="zh-CN" altLang="en-US" sz="2100" dirty="0">
                <a:solidFill>
                  <a:prstClr val="black"/>
                </a:solidFill>
                <a:latin typeface="Tahoma" panose="020B0604030504040204" pitchFamily="34" charset="0"/>
              </a:rPr>
              <a:t>只能</a:t>
            </a:r>
            <a:r>
              <a:rPr kumimoji="1" lang="zh-CN" altLang="en-US" sz="2100" dirty="0">
                <a:solidFill>
                  <a:srgbClr val="FF0000"/>
                </a:solidFill>
                <a:latin typeface="Tahoma" panose="020B0604030504040204" pitchFamily="34" charset="0"/>
              </a:rPr>
              <a:t>创建新文件</a:t>
            </a:r>
            <a:r>
              <a:rPr kumimoji="1" lang="en-US" altLang="zh-CN" sz="2100" dirty="0">
                <a:solidFill>
                  <a:prstClr val="black"/>
                </a:solidFill>
                <a:latin typeface="Tahoma" panose="020B0604030504040204" pitchFamily="34" charset="0"/>
              </a:rPr>
              <a:t>,</a:t>
            </a:r>
            <a:r>
              <a:rPr kumimoji="1" lang="zh-CN" altLang="en-US" sz="2100" dirty="0">
                <a:solidFill>
                  <a:srgbClr val="FF0000"/>
                </a:solidFill>
                <a:latin typeface="Tahoma" panose="020B0604030504040204" pitchFamily="34" charset="0"/>
              </a:rPr>
              <a:t>不能编辑</a:t>
            </a:r>
            <a:r>
              <a:rPr kumimoji="1" lang="zh-CN" altLang="en-US" sz="2100" dirty="0">
                <a:solidFill>
                  <a:prstClr val="black"/>
                </a:solidFill>
                <a:latin typeface="Tahoma" panose="020B0604030504040204" pitchFamily="34" charset="0"/>
              </a:rPr>
              <a:t>已有文件</a:t>
            </a:r>
            <a:r>
              <a:rPr kumimoji="1" lang="en-US" altLang="zh-CN" sz="2100" dirty="0">
                <a:solidFill>
                  <a:prstClr val="black"/>
                </a:solidFill>
                <a:latin typeface="Tahoma" panose="020B0604030504040204" pitchFamily="34" charset="0"/>
              </a:rPr>
              <a:t>.</a:t>
            </a:r>
          </a:p>
          <a:p>
            <a:pPr algn="just" defTabSz="685800" eaLnBrk="1" fontAlgn="auto" hangingPunct="1">
              <a:spcBef>
                <a:spcPct val="50000"/>
              </a:spcBef>
              <a:spcAft>
                <a:spcPts val="0"/>
              </a:spcAft>
              <a:buNone/>
            </a:pPr>
            <a:r>
              <a:rPr kumimoji="1" lang="zh-CN" altLang="en-US" sz="2100" dirty="0">
                <a:solidFill>
                  <a:srgbClr val="0563C1"/>
                </a:solidFill>
              </a:rPr>
              <a:t>例</a:t>
            </a:r>
            <a:r>
              <a:rPr kumimoji="1" lang="en-US" altLang="zh-CN" sz="2100" dirty="0">
                <a:solidFill>
                  <a:srgbClr val="0563C1"/>
                </a:solidFill>
              </a:rPr>
              <a:t>2</a:t>
            </a:r>
            <a:r>
              <a:rPr kumimoji="1" lang="zh-CN" altLang="en-US" sz="2100" dirty="0">
                <a:solidFill>
                  <a:prstClr val="black"/>
                </a:solidFill>
              </a:rPr>
              <a:t>：</a:t>
            </a:r>
            <a:r>
              <a:rPr kumimoji="1" lang="en-US" altLang="zh-CN" sz="2100" dirty="0">
                <a:solidFill>
                  <a:prstClr val="black"/>
                </a:solidFill>
              </a:rPr>
              <a:t>$ cat  &gt; file1</a:t>
            </a:r>
          </a:p>
          <a:p>
            <a:pPr algn="just" defTabSz="685800" eaLnBrk="1" fontAlgn="auto" hangingPunct="1">
              <a:spcBef>
                <a:spcPct val="50000"/>
              </a:spcBef>
              <a:spcAft>
                <a:spcPts val="0"/>
              </a:spcAft>
              <a:buNone/>
            </a:pPr>
            <a:r>
              <a:rPr kumimoji="1" lang="en-US" altLang="zh-CN" sz="2100" dirty="0">
                <a:solidFill>
                  <a:prstClr val="black"/>
                </a:solidFill>
              </a:rPr>
              <a:t>          This is test!</a:t>
            </a:r>
          </a:p>
          <a:p>
            <a:pPr algn="just" defTabSz="685800" eaLnBrk="1" fontAlgn="auto" hangingPunct="1">
              <a:spcBef>
                <a:spcPct val="50000"/>
              </a:spcBef>
              <a:spcAft>
                <a:spcPts val="0"/>
              </a:spcAft>
              <a:buNone/>
            </a:pPr>
            <a:r>
              <a:rPr kumimoji="1" lang="en-US" altLang="zh-CN" sz="2100" dirty="0">
                <a:solidFill>
                  <a:prstClr val="black"/>
                </a:solidFill>
              </a:rPr>
              <a:t>          &lt;</a:t>
            </a:r>
            <a:r>
              <a:rPr kumimoji="1" lang="en-US" altLang="zh-CN" sz="2100" dirty="0" err="1">
                <a:solidFill>
                  <a:prstClr val="black"/>
                </a:solidFill>
              </a:rPr>
              <a:t>Ctrl+D</a:t>
            </a:r>
            <a:r>
              <a:rPr kumimoji="1" lang="en-US" altLang="zh-CN" sz="2100" dirty="0">
                <a:solidFill>
                  <a:prstClr val="black"/>
                </a:solidFill>
              </a:rPr>
              <a:t>&gt;  </a:t>
            </a:r>
            <a:r>
              <a:rPr kumimoji="1" lang="en-US" altLang="zh-CN" sz="2100" dirty="0">
                <a:solidFill>
                  <a:srgbClr val="0066FF"/>
                </a:solidFill>
              </a:rPr>
              <a:t>-------</a:t>
            </a:r>
            <a:r>
              <a:rPr kumimoji="1" lang="zh-CN" altLang="en-US" sz="2100" dirty="0">
                <a:solidFill>
                  <a:srgbClr val="0066FF"/>
                </a:solidFill>
              </a:rPr>
              <a:t>建立文件</a:t>
            </a:r>
            <a:r>
              <a:rPr kumimoji="1" lang="en-US" altLang="zh-CN" sz="2100" dirty="0">
                <a:solidFill>
                  <a:srgbClr val="0066FF"/>
                </a:solidFill>
              </a:rPr>
              <a:t>file1</a:t>
            </a:r>
          </a:p>
          <a:p>
            <a:pPr algn="just" defTabSz="685800" eaLnBrk="1" fontAlgn="auto" hangingPunct="1">
              <a:spcBef>
                <a:spcPct val="50000"/>
              </a:spcBef>
              <a:spcAft>
                <a:spcPts val="0"/>
              </a:spcAft>
              <a:buNone/>
            </a:pPr>
            <a:r>
              <a:rPr kumimoji="1" lang="en-US" altLang="zh-CN" sz="2100" dirty="0">
                <a:solidFill>
                  <a:prstClr val="black"/>
                </a:solidFill>
              </a:rPr>
              <a:t>          cat file1 </a:t>
            </a:r>
            <a:r>
              <a:rPr kumimoji="1" lang="en-US" altLang="zh-CN" sz="2100" dirty="0">
                <a:solidFill>
                  <a:srgbClr val="0066FF"/>
                </a:solidFill>
              </a:rPr>
              <a:t>----</a:t>
            </a:r>
            <a:r>
              <a:rPr kumimoji="1" lang="zh-CN" altLang="en-US" sz="2100" dirty="0">
                <a:solidFill>
                  <a:srgbClr val="0066FF"/>
                </a:solidFill>
              </a:rPr>
              <a:t>显示</a:t>
            </a:r>
            <a:r>
              <a:rPr kumimoji="1" lang="en-US" altLang="zh-CN" sz="2100" dirty="0">
                <a:solidFill>
                  <a:srgbClr val="0066FF"/>
                </a:solidFill>
              </a:rPr>
              <a:t>file1</a:t>
            </a:r>
            <a:r>
              <a:rPr kumimoji="1" lang="zh-CN" altLang="en-US" sz="2100" dirty="0">
                <a:solidFill>
                  <a:srgbClr val="0066FF"/>
                </a:solidFill>
              </a:rPr>
              <a:t>文件内容</a:t>
            </a:r>
            <a:endParaRPr kumimoji="1" lang="zh-CN" altLang="en-US" sz="2100" dirty="0">
              <a:solidFill>
                <a:prstClr val="black"/>
              </a:solidFill>
            </a:endParaRPr>
          </a:p>
          <a:p>
            <a:pPr algn="just" defTabSz="685800" eaLnBrk="1" fontAlgn="auto" hangingPunct="1">
              <a:spcBef>
                <a:spcPct val="50000"/>
              </a:spcBef>
              <a:spcAft>
                <a:spcPts val="0"/>
              </a:spcAft>
              <a:buNone/>
            </a:pPr>
            <a:endParaRPr kumimoji="1" lang="zh-CN" altLang="en-US" sz="1800" dirty="0">
              <a:solidFill>
                <a:prstClr val="black"/>
              </a:solidFill>
            </a:endParaRPr>
          </a:p>
          <a:p>
            <a:pPr algn="just" defTabSz="685800" eaLnBrk="1" fontAlgn="auto" hangingPunct="1">
              <a:spcBef>
                <a:spcPct val="50000"/>
              </a:spcBef>
              <a:spcAft>
                <a:spcPts val="0"/>
              </a:spcAft>
            </a:pPr>
            <a:endParaRPr kumimoji="1" lang="zh-CN" altLang="en-US" sz="1500" dirty="0">
              <a:solidFill>
                <a:prstClr val="black"/>
              </a:solidFill>
              <a:latin typeface="Tahoma" panose="020B0604030504040204" pitchFamily="34" charset="0"/>
            </a:endParaRPr>
          </a:p>
          <a:p>
            <a:pPr algn="just" defTabSz="685800" eaLnBrk="1" fontAlgn="auto" hangingPunct="1">
              <a:spcBef>
                <a:spcPct val="50000"/>
              </a:spcBef>
              <a:spcAft>
                <a:spcPts val="0"/>
              </a:spcAft>
              <a:buNone/>
            </a:pPr>
            <a:endParaRPr kumimoji="1" lang="zh-CN" altLang="en-US" sz="1500" dirty="0">
              <a:solidFill>
                <a:prstClr val="black"/>
              </a:solidFill>
              <a:latin typeface="Tahoma" panose="020B0604030504040204" pitchFamily="34" charset="0"/>
            </a:endParaRPr>
          </a:p>
          <a:p>
            <a:pPr algn="just" defTabSz="685800" eaLnBrk="1" fontAlgn="auto" hangingPunct="1">
              <a:spcBef>
                <a:spcPct val="50000"/>
              </a:spcBef>
              <a:spcAft>
                <a:spcPts val="0"/>
              </a:spcAft>
              <a:buNone/>
            </a:pPr>
            <a:r>
              <a:rPr kumimoji="1" lang="zh-CN" altLang="en-US" sz="1500" dirty="0">
                <a:solidFill>
                  <a:prstClr val="black"/>
                </a:solidFill>
                <a:latin typeface="Tahoma" panose="020B0604030504040204" pitchFamily="34" charset="0"/>
              </a:rPr>
              <a:t> </a:t>
            </a:r>
          </a:p>
        </p:txBody>
      </p:sp>
      <p:sp>
        <p:nvSpPr>
          <p:cNvPr id="13" name="文本框 12">
            <a:extLst>
              <a:ext uri="{FF2B5EF4-FFF2-40B4-BE49-F238E27FC236}">
                <a16:creationId xmlns:a16="http://schemas.microsoft.com/office/drawing/2014/main" id="{8EB12A49-CFF6-4327-8DAD-416E815B8649}"/>
              </a:ext>
            </a:extLst>
          </p:cNvPr>
          <p:cNvSpPr txBox="1"/>
          <p:nvPr/>
        </p:nvSpPr>
        <p:spPr>
          <a:xfrm>
            <a:off x="1532845" y="1243179"/>
            <a:ext cx="4600575" cy="461665"/>
          </a:xfrm>
          <a:prstGeom prst="rect">
            <a:avLst/>
          </a:prstGeom>
          <a:noFill/>
        </p:spPr>
        <p:txBody>
          <a:bodyPr wrap="square">
            <a:spAutoFit/>
          </a:bodyPr>
          <a:lstStyle/>
          <a:p>
            <a:pPr defTabSz="685800" eaLnBrk="1" fontAlgn="auto" hangingPunct="1">
              <a:spcBef>
                <a:spcPts val="0"/>
              </a:spcBef>
              <a:spcAft>
                <a:spcPts val="0"/>
              </a:spcAft>
            </a:pPr>
            <a:r>
              <a:rPr kumimoji="1" lang="en-US" altLang="zh-CN" sz="2400" dirty="0">
                <a:solidFill>
                  <a:srgbClr val="0070C0"/>
                </a:solidFill>
                <a:latin typeface="Times New Roman" panose="02020603050405020304" pitchFamily="18" charset="0"/>
                <a:ea typeface="楷体_GB2312" pitchFamily="49" charset="-122"/>
              </a:rPr>
              <a:t>cat ----</a:t>
            </a:r>
            <a:r>
              <a:rPr kumimoji="1" lang="zh-CN" altLang="en-US" sz="2400" dirty="0">
                <a:solidFill>
                  <a:srgbClr val="0070C0"/>
                </a:solidFill>
                <a:latin typeface="宋体" panose="02010600030101010101" pitchFamily="2" charset="-122"/>
                <a:ea typeface="微软雅黑" panose="020B0503020204020204" pitchFamily="34" charset="-122"/>
              </a:rPr>
              <a:t>显示，新建，连接</a:t>
            </a:r>
            <a:r>
              <a:rPr kumimoji="1" lang="zh-CN" altLang="en-US" sz="2400" dirty="0">
                <a:solidFill>
                  <a:srgbClr val="0070C0"/>
                </a:solidFill>
                <a:latin typeface="Times New Roman" panose="02020603050405020304" pitchFamily="18" charset="0"/>
                <a:ea typeface="微软雅黑" panose="020B0503020204020204" pitchFamily="34" charset="-122"/>
              </a:rPr>
              <a:t>文件</a:t>
            </a:r>
            <a:endParaRPr lang="zh-CN" altLang="en-US" sz="1350" b="0" dirty="0">
              <a:solidFill>
                <a:prstClr val="black"/>
              </a:solidFill>
              <a:latin typeface="等线"/>
              <a:ea typeface="等线"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a:extLst>
              <a:ext uri="{FF2B5EF4-FFF2-40B4-BE49-F238E27FC236}">
                <a16:creationId xmlns:a16="http://schemas.microsoft.com/office/drawing/2014/main" id="{022F333D-27A8-4B9B-ACEE-A666F5F0FE4B}"/>
              </a:ext>
            </a:extLst>
          </p:cNvPr>
          <p:cNvSpPr>
            <a:spLocks noGrp="1"/>
          </p:cNvSpPr>
          <p:nvPr>
            <p:ph idx="1"/>
          </p:nvPr>
        </p:nvSpPr>
        <p:spPr>
          <a:xfrm>
            <a:off x="457200" y="1423318"/>
            <a:ext cx="8229600" cy="4525962"/>
          </a:xfrm>
        </p:spPr>
        <p:txBody>
          <a:bodyPr/>
          <a:lstStyle/>
          <a:p>
            <a:pPr eaLnBrk="1" hangingPunct="1"/>
            <a:r>
              <a:rPr lang="en-US" altLang="zh-CN" b="1" dirty="0"/>
              <a:t>Linux</a:t>
            </a:r>
            <a:r>
              <a:rPr lang="zh-CN" altLang="en-US" b="1" dirty="0"/>
              <a:t>最早由芬兰赫尔辛基大学一位名叫</a:t>
            </a:r>
            <a:r>
              <a:rPr lang="en-US" altLang="zh-CN" b="1" dirty="0"/>
              <a:t>Linus Torvalds(</a:t>
            </a:r>
            <a:r>
              <a:rPr lang="zh-CN" altLang="en-US" b="1" dirty="0"/>
              <a:t>林纳斯</a:t>
            </a:r>
            <a:r>
              <a:rPr lang="en-US" altLang="zh-CN" b="1" dirty="0"/>
              <a:t>·</a:t>
            </a:r>
            <a:r>
              <a:rPr lang="zh-CN" altLang="en-US" b="1" dirty="0"/>
              <a:t>托瓦兹</a:t>
            </a:r>
            <a:r>
              <a:rPr lang="zh-CN" altLang="en-US" dirty="0"/>
              <a:t> </a:t>
            </a:r>
            <a:r>
              <a:rPr lang="en-US" altLang="zh-CN" b="1" dirty="0"/>
              <a:t>)</a:t>
            </a:r>
            <a:r>
              <a:rPr lang="zh-CN" altLang="en-US" b="1" dirty="0"/>
              <a:t>的学生设计的</a:t>
            </a:r>
            <a:r>
              <a:rPr lang="en-US" altLang="zh-CN" b="1" dirty="0"/>
              <a:t>. 1991</a:t>
            </a:r>
            <a:r>
              <a:rPr lang="zh-CN" altLang="en-US" b="1" dirty="0"/>
              <a:t>年底首次公布于众，同年</a:t>
            </a:r>
            <a:r>
              <a:rPr lang="en-US" altLang="zh-CN" b="1" dirty="0"/>
              <a:t>11</a:t>
            </a:r>
            <a:r>
              <a:rPr lang="zh-CN" altLang="en-US" b="1" dirty="0"/>
              <a:t>月发布了</a:t>
            </a:r>
            <a:r>
              <a:rPr lang="en-US" altLang="zh-CN" b="1" dirty="0"/>
              <a:t>0.10</a:t>
            </a:r>
            <a:r>
              <a:rPr lang="zh-CN" altLang="en-US" b="1" dirty="0"/>
              <a:t>版本，</a:t>
            </a:r>
            <a:r>
              <a:rPr lang="en-US" altLang="zh-CN" b="1" dirty="0"/>
              <a:t>12</a:t>
            </a:r>
            <a:r>
              <a:rPr lang="zh-CN" altLang="en-US" b="1" dirty="0"/>
              <a:t>月发布了</a:t>
            </a:r>
            <a:r>
              <a:rPr lang="en-US" altLang="zh-CN" b="1" dirty="0"/>
              <a:t>0.11</a:t>
            </a:r>
            <a:r>
              <a:rPr lang="zh-CN" altLang="en-US" b="1" dirty="0"/>
              <a:t>版本 </a:t>
            </a:r>
          </a:p>
          <a:p>
            <a:pPr eaLnBrk="1" hangingPunct="1"/>
            <a:endParaRPr lang="en-US" altLang="zh-CN" b="1" dirty="0"/>
          </a:p>
        </p:txBody>
      </p:sp>
      <p:sp>
        <p:nvSpPr>
          <p:cNvPr id="12290" name="Rectangle 2">
            <a:extLst>
              <a:ext uri="{FF2B5EF4-FFF2-40B4-BE49-F238E27FC236}">
                <a16:creationId xmlns:a16="http://schemas.microsoft.com/office/drawing/2014/main" id="{83B02B33-27A1-47C8-9664-B3960B358868}"/>
              </a:ext>
            </a:extLst>
          </p:cNvPr>
          <p:cNvSpPr>
            <a:spLocks noGrp="1" noChangeArrowheads="1"/>
          </p:cNvSpPr>
          <p:nvPr>
            <p:ph type="title"/>
          </p:nvPr>
        </p:nvSpPr>
        <p:spPr>
          <a:xfrm>
            <a:off x="323528" y="413792"/>
            <a:ext cx="8229600" cy="1143000"/>
          </a:xfrm>
        </p:spPr>
        <p:txBody>
          <a:bodyPr/>
          <a:lstStyle/>
          <a:p>
            <a:pPr eaLnBrk="1" fontAlgn="auto" hangingPunct="1">
              <a:spcAft>
                <a:spcPts val="0"/>
              </a:spcAft>
              <a:defRPr/>
            </a:pPr>
            <a:r>
              <a:rPr lang="zh-CN" altLang="en-US" dirty="0"/>
              <a:t>什么是</a:t>
            </a:r>
            <a:r>
              <a:rPr lang="en-US" altLang="zh-CN" dirty="0"/>
              <a:t>Linux</a:t>
            </a:r>
          </a:p>
        </p:txBody>
      </p:sp>
      <p:pic>
        <p:nvPicPr>
          <p:cNvPr id="22532" name="Picture 4">
            <a:extLst>
              <a:ext uri="{FF2B5EF4-FFF2-40B4-BE49-F238E27FC236}">
                <a16:creationId xmlns:a16="http://schemas.microsoft.com/office/drawing/2014/main" id="{506E97C5-8372-492D-B673-E1446FEFC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3429917"/>
            <a:ext cx="1984375"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a:extLst>
              <a:ext uri="{FF2B5EF4-FFF2-40B4-BE49-F238E27FC236}">
                <a16:creationId xmlns:a16="http://schemas.microsoft.com/office/drawing/2014/main" id="{A06CCB6E-4313-44C3-8B3D-D4FB8A93A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3285579"/>
            <a:ext cx="168910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239D94C5-DF5C-4565-A528-7BC508C30845}"/>
              </a:ext>
            </a:extLst>
          </p:cNvPr>
          <p:cNvSpPr txBox="1">
            <a:spLocks noChangeArrowheads="1"/>
          </p:cNvSpPr>
          <p:nvPr/>
        </p:nvSpPr>
        <p:spPr bwMode="auto">
          <a:xfrm>
            <a:off x="543464" y="2024914"/>
            <a:ext cx="7983747" cy="283923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defTabSz="685800" eaLnBrk="1" fontAlgn="auto" hangingPunct="1">
              <a:spcBef>
                <a:spcPct val="50000"/>
              </a:spcBef>
              <a:spcAft>
                <a:spcPts val="0"/>
              </a:spcAft>
              <a:buNone/>
            </a:pPr>
            <a:r>
              <a:rPr kumimoji="1" lang="zh-CN" altLang="en-US" sz="2100" dirty="0">
                <a:solidFill>
                  <a:srgbClr val="0563C1"/>
                </a:solidFill>
                <a:latin typeface="Tahoma" panose="020B0604030504040204" pitchFamily="34" charset="0"/>
              </a:rPr>
              <a:t>（</a:t>
            </a:r>
            <a:r>
              <a:rPr kumimoji="1" lang="en-US" altLang="zh-CN" sz="2100" dirty="0">
                <a:solidFill>
                  <a:srgbClr val="0563C1"/>
                </a:solidFill>
                <a:latin typeface="Tahoma" panose="020B0604030504040204" pitchFamily="34" charset="0"/>
              </a:rPr>
              <a:t>3</a:t>
            </a:r>
            <a:r>
              <a:rPr kumimoji="1" lang="zh-CN" altLang="en-US" sz="2100" dirty="0">
                <a:solidFill>
                  <a:srgbClr val="0563C1"/>
                </a:solidFill>
                <a:latin typeface="Times New Roman" panose="02020603050405020304" pitchFamily="18" charset="0"/>
              </a:rPr>
              <a:t>）功能</a:t>
            </a:r>
            <a:r>
              <a:rPr kumimoji="1" lang="en-US" altLang="zh-CN" sz="2100" dirty="0">
                <a:solidFill>
                  <a:srgbClr val="0563C1"/>
                </a:solidFill>
                <a:latin typeface="Tahoma" panose="020B0604030504040204" pitchFamily="34" charset="0"/>
              </a:rPr>
              <a:t>3</a:t>
            </a:r>
            <a:r>
              <a:rPr kumimoji="1" lang="zh-CN" altLang="en-US" sz="2100" dirty="0">
                <a:solidFill>
                  <a:srgbClr val="0563C1"/>
                </a:solidFill>
                <a:latin typeface="Times New Roman" panose="02020603050405020304" pitchFamily="18" charset="0"/>
              </a:rPr>
              <a:t>：连接两个或多个文件</a:t>
            </a:r>
            <a:r>
              <a:rPr kumimoji="1" lang="zh-CN" altLang="en-US" sz="2100" dirty="0">
                <a:solidFill>
                  <a:srgbClr val="0563C1"/>
                </a:solidFill>
                <a:latin typeface="Tahoma" panose="020B0604030504040204" pitchFamily="34" charset="0"/>
              </a:rPr>
              <a:t> </a:t>
            </a:r>
          </a:p>
          <a:p>
            <a:pPr algn="just" defTabSz="685800" eaLnBrk="1" fontAlgn="auto" hangingPunct="1">
              <a:spcBef>
                <a:spcPct val="50000"/>
              </a:spcBef>
              <a:spcAft>
                <a:spcPts val="0"/>
              </a:spcAft>
              <a:buNone/>
            </a:pPr>
            <a:r>
              <a:rPr kumimoji="1" lang="zh-CN" altLang="en-US" sz="2100" dirty="0">
                <a:solidFill>
                  <a:prstClr val="black"/>
                </a:solidFill>
                <a:latin typeface="Times New Roman" panose="02020603050405020304" pitchFamily="18" charset="0"/>
              </a:rPr>
              <a:t>例</a:t>
            </a:r>
            <a:r>
              <a:rPr kumimoji="1" lang="en-US" altLang="zh-CN" sz="2100" dirty="0">
                <a:solidFill>
                  <a:prstClr val="black"/>
                </a:solidFill>
                <a:latin typeface="Tahoma" panose="020B0604030504040204" pitchFamily="34" charset="0"/>
              </a:rPr>
              <a:t>3</a:t>
            </a:r>
            <a:r>
              <a:rPr kumimoji="1" lang="en-US" altLang="zh-CN" sz="2100" dirty="0">
                <a:solidFill>
                  <a:prstClr val="black"/>
                </a:solidFill>
                <a:latin typeface="Times New Roman" panose="02020603050405020304" pitchFamily="18" charset="0"/>
              </a:rPr>
              <a:t>: </a:t>
            </a:r>
            <a:r>
              <a:rPr kumimoji="1" lang="en-US" altLang="zh-CN" sz="2100" dirty="0">
                <a:solidFill>
                  <a:prstClr val="black"/>
                </a:solidFill>
                <a:latin typeface="Tahoma" panose="020B0604030504040204" pitchFamily="34" charset="0"/>
              </a:rPr>
              <a:t>$ cat &gt; file2</a:t>
            </a:r>
            <a:endParaRPr kumimoji="1" lang="en-US" altLang="zh-CN" sz="2100" dirty="0">
              <a:solidFill>
                <a:prstClr val="black"/>
              </a:solidFill>
              <a:latin typeface="Times New Roman" panose="02020603050405020304" pitchFamily="18" charset="0"/>
            </a:endParaRPr>
          </a:p>
          <a:p>
            <a:pPr algn="just" defTabSz="685800" eaLnBrk="1" fontAlgn="auto" hangingPunct="1">
              <a:spcBef>
                <a:spcPct val="50000"/>
              </a:spcBef>
              <a:spcAft>
                <a:spcPts val="0"/>
              </a:spcAft>
              <a:buNone/>
            </a:pPr>
            <a:r>
              <a:rPr kumimoji="1" lang="en-US" altLang="zh-CN" sz="2100" dirty="0">
                <a:solidFill>
                  <a:prstClr val="black"/>
                </a:solidFill>
                <a:latin typeface="Times New Roman" panose="02020603050405020304" pitchFamily="18" charset="0"/>
              </a:rPr>
              <a:t>         </a:t>
            </a:r>
            <a:r>
              <a:rPr kumimoji="1" lang="en-US" altLang="zh-CN" sz="2100" dirty="0">
                <a:solidFill>
                  <a:prstClr val="black"/>
                </a:solidFill>
                <a:latin typeface="Tahoma" panose="020B0604030504040204" pitchFamily="34" charset="0"/>
              </a:rPr>
              <a:t>Linux is very </a:t>
            </a:r>
            <a:r>
              <a:rPr kumimoji="1" lang="en-US" altLang="zh-CN" sz="2100" dirty="0" err="1">
                <a:solidFill>
                  <a:prstClr val="black"/>
                </a:solidFill>
                <a:latin typeface="Tahoma" panose="020B0604030504040204" pitchFamily="34" charset="0"/>
              </a:rPr>
              <a:t>intersting</a:t>
            </a:r>
            <a:r>
              <a:rPr kumimoji="1" lang="en-US" altLang="zh-CN" sz="2100" dirty="0">
                <a:solidFill>
                  <a:prstClr val="black"/>
                </a:solidFill>
                <a:latin typeface="Tahoma" panose="020B0604030504040204" pitchFamily="34" charset="0"/>
              </a:rPr>
              <a:t> !</a:t>
            </a:r>
          </a:p>
          <a:p>
            <a:pPr algn="just" defTabSz="685800" eaLnBrk="1" fontAlgn="auto" hangingPunct="1">
              <a:spcBef>
                <a:spcPct val="50000"/>
              </a:spcBef>
              <a:spcAft>
                <a:spcPts val="0"/>
              </a:spcAft>
              <a:buNone/>
            </a:pPr>
            <a:r>
              <a:rPr kumimoji="1" lang="en-US" altLang="zh-CN" sz="2100" dirty="0">
                <a:solidFill>
                  <a:prstClr val="black"/>
                </a:solidFill>
                <a:latin typeface="Times New Roman" panose="02020603050405020304" pitchFamily="18" charset="0"/>
              </a:rPr>
              <a:t>        </a:t>
            </a:r>
            <a:r>
              <a:rPr kumimoji="1" lang="en-US" altLang="zh-CN" sz="2100" dirty="0">
                <a:solidFill>
                  <a:prstClr val="black"/>
                </a:solidFill>
                <a:latin typeface="Tahoma" panose="020B0604030504040204" pitchFamily="34" charset="0"/>
              </a:rPr>
              <a:t> &lt;</a:t>
            </a:r>
            <a:r>
              <a:rPr kumimoji="1" lang="en-US" altLang="zh-CN" sz="2100" dirty="0" err="1">
                <a:solidFill>
                  <a:prstClr val="black"/>
                </a:solidFill>
                <a:latin typeface="Tahoma" panose="020B0604030504040204" pitchFamily="34" charset="0"/>
              </a:rPr>
              <a:t>Ctrl+D</a:t>
            </a:r>
            <a:r>
              <a:rPr kumimoji="1" lang="en-US" altLang="zh-CN" sz="2100" dirty="0">
                <a:solidFill>
                  <a:prstClr val="black"/>
                </a:solidFill>
                <a:latin typeface="Tahoma" panose="020B0604030504040204" pitchFamily="34" charset="0"/>
              </a:rPr>
              <a:t>&gt;  </a:t>
            </a:r>
            <a:r>
              <a:rPr kumimoji="1" lang="en-US" altLang="zh-CN" sz="2100" dirty="0">
                <a:solidFill>
                  <a:srgbClr val="0066FF"/>
                </a:solidFill>
                <a:latin typeface="Tahoma" panose="020B0604030504040204" pitchFamily="34" charset="0"/>
              </a:rPr>
              <a:t>-------</a:t>
            </a:r>
            <a:r>
              <a:rPr kumimoji="1" lang="zh-CN" altLang="en-US" sz="2100" dirty="0">
                <a:solidFill>
                  <a:srgbClr val="0066FF"/>
                </a:solidFill>
                <a:latin typeface="Tahoma" panose="020B0604030504040204" pitchFamily="34" charset="0"/>
              </a:rPr>
              <a:t>先建文件</a:t>
            </a:r>
            <a:r>
              <a:rPr kumimoji="1" lang="en-US" altLang="zh-CN" sz="2100" dirty="0">
                <a:solidFill>
                  <a:srgbClr val="0066FF"/>
                </a:solidFill>
                <a:latin typeface="Tahoma" panose="020B0604030504040204" pitchFamily="34" charset="0"/>
              </a:rPr>
              <a:t>file2</a:t>
            </a:r>
            <a:endParaRPr kumimoji="1" lang="en-US" altLang="zh-CN" sz="2100" dirty="0">
              <a:solidFill>
                <a:srgbClr val="0066FF"/>
              </a:solidFill>
              <a:latin typeface="Times New Roman" panose="02020603050405020304" pitchFamily="18" charset="0"/>
            </a:endParaRPr>
          </a:p>
          <a:p>
            <a:pPr algn="just" defTabSz="685800" eaLnBrk="1" fontAlgn="auto" hangingPunct="1">
              <a:spcBef>
                <a:spcPct val="50000"/>
              </a:spcBef>
              <a:spcAft>
                <a:spcPts val="0"/>
              </a:spcAft>
              <a:buNone/>
            </a:pPr>
            <a:r>
              <a:rPr kumimoji="1" lang="en-US" altLang="zh-CN" sz="2100" dirty="0">
                <a:solidFill>
                  <a:prstClr val="black"/>
                </a:solidFill>
                <a:latin typeface="Times New Roman" panose="02020603050405020304" pitchFamily="18" charset="0"/>
              </a:rPr>
              <a:t>         </a:t>
            </a:r>
            <a:r>
              <a:rPr kumimoji="1" lang="en-US" altLang="zh-CN" sz="2100" dirty="0">
                <a:solidFill>
                  <a:prstClr val="black"/>
                </a:solidFill>
                <a:latin typeface="Tahoma" panose="020B0604030504040204" pitchFamily="34" charset="0"/>
              </a:rPr>
              <a:t>$ cat file1 file2 &gt; file3 </a:t>
            </a:r>
            <a:r>
              <a:rPr kumimoji="1" lang="en-US" altLang="zh-CN" sz="2100" dirty="0">
                <a:solidFill>
                  <a:srgbClr val="0066FF"/>
                </a:solidFill>
                <a:latin typeface="Tahoma" panose="020B0604030504040204" pitchFamily="34" charset="0"/>
              </a:rPr>
              <a:t>------</a:t>
            </a:r>
            <a:r>
              <a:rPr kumimoji="1" lang="zh-CN" altLang="en-US" sz="2100" dirty="0">
                <a:solidFill>
                  <a:srgbClr val="0066FF"/>
                </a:solidFill>
                <a:latin typeface="Tahoma" panose="020B0604030504040204" pitchFamily="34" charset="0"/>
              </a:rPr>
              <a:t>将</a:t>
            </a:r>
            <a:r>
              <a:rPr kumimoji="1" lang="en-US" altLang="zh-CN" sz="2100" dirty="0">
                <a:solidFill>
                  <a:srgbClr val="0066FF"/>
                </a:solidFill>
                <a:latin typeface="Tahoma" panose="020B0604030504040204" pitchFamily="34" charset="0"/>
              </a:rPr>
              <a:t>file1</a:t>
            </a:r>
            <a:r>
              <a:rPr kumimoji="1" lang="zh-CN" altLang="en-US" sz="2100" dirty="0">
                <a:solidFill>
                  <a:srgbClr val="0066FF"/>
                </a:solidFill>
                <a:latin typeface="Tahoma" panose="020B0604030504040204" pitchFamily="34" charset="0"/>
              </a:rPr>
              <a:t>和</a:t>
            </a:r>
            <a:r>
              <a:rPr kumimoji="1" lang="en-US" altLang="zh-CN" sz="2100" dirty="0">
                <a:solidFill>
                  <a:srgbClr val="0066FF"/>
                </a:solidFill>
                <a:latin typeface="Tahoma" panose="020B0604030504040204" pitchFamily="34" charset="0"/>
              </a:rPr>
              <a:t>file2</a:t>
            </a:r>
            <a:r>
              <a:rPr kumimoji="1" lang="zh-CN" altLang="en-US" sz="2100" dirty="0">
                <a:solidFill>
                  <a:srgbClr val="0066FF"/>
                </a:solidFill>
                <a:latin typeface="Tahoma" panose="020B0604030504040204" pitchFamily="34" charset="0"/>
              </a:rPr>
              <a:t>合并到</a:t>
            </a:r>
            <a:r>
              <a:rPr kumimoji="1" lang="en-US" altLang="zh-CN" sz="2100" dirty="0">
                <a:solidFill>
                  <a:srgbClr val="0066FF"/>
                </a:solidFill>
                <a:latin typeface="Tahoma" panose="020B0604030504040204" pitchFamily="34" charset="0"/>
              </a:rPr>
              <a:t>file3</a:t>
            </a:r>
          </a:p>
          <a:p>
            <a:pPr algn="just" defTabSz="685800" eaLnBrk="1" fontAlgn="auto" hangingPunct="1">
              <a:spcBef>
                <a:spcPct val="50000"/>
              </a:spcBef>
              <a:spcAft>
                <a:spcPts val="0"/>
              </a:spcAft>
              <a:buNone/>
            </a:pPr>
            <a:r>
              <a:rPr kumimoji="1" lang="en-US" altLang="zh-CN" sz="2100" dirty="0">
                <a:solidFill>
                  <a:prstClr val="black"/>
                </a:solidFill>
                <a:latin typeface="Tahoma" panose="020B0604030504040204" pitchFamily="34" charset="0"/>
              </a:rPr>
              <a:t>       $ cat file3</a:t>
            </a:r>
            <a:r>
              <a:rPr kumimoji="1" lang="en-US" altLang="zh-CN" sz="2100" dirty="0">
                <a:solidFill>
                  <a:srgbClr val="0066FF"/>
                </a:solidFill>
                <a:latin typeface="Tahoma" panose="020B0604030504040204" pitchFamily="34" charset="0"/>
              </a:rPr>
              <a:t>-----</a:t>
            </a:r>
            <a:r>
              <a:rPr kumimoji="1" lang="zh-CN" altLang="en-US" sz="2100" dirty="0">
                <a:solidFill>
                  <a:srgbClr val="0066FF"/>
                </a:solidFill>
                <a:latin typeface="Tahoma" panose="020B0604030504040204" pitchFamily="34" charset="0"/>
              </a:rPr>
              <a:t>显示</a:t>
            </a:r>
            <a:r>
              <a:rPr kumimoji="1" lang="en-US" altLang="zh-CN" sz="2100" dirty="0">
                <a:solidFill>
                  <a:srgbClr val="0066FF"/>
                </a:solidFill>
                <a:latin typeface="Tahoma" panose="020B0604030504040204" pitchFamily="34" charset="0"/>
              </a:rPr>
              <a:t>file3</a:t>
            </a:r>
            <a:r>
              <a:rPr kumimoji="1" lang="zh-CN" altLang="en-US" sz="2100" dirty="0">
                <a:solidFill>
                  <a:srgbClr val="0066FF"/>
                </a:solidFill>
                <a:latin typeface="Tahoma" panose="020B0604030504040204" pitchFamily="34" charset="0"/>
              </a:rPr>
              <a:t>文件内容（注意观察结果）</a:t>
            </a:r>
          </a:p>
        </p:txBody>
      </p:sp>
      <p:sp>
        <p:nvSpPr>
          <p:cNvPr id="5" name="文本框 4">
            <a:extLst>
              <a:ext uri="{FF2B5EF4-FFF2-40B4-BE49-F238E27FC236}">
                <a16:creationId xmlns:a16="http://schemas.microsoft.com/office/drawing/2014/main" id="{D9995792-39D8-4D4E-BA51-F1895E47CBD0}"/>
              </a:ext>
            </a:extLst>
          </p:cNvPr>
          <p:cNvSpPr txBox="1"/>
          <p:nvPr/>
        </p:nvSpPr>
        <p:spPr>
          <a:xfrm>
            <a:off x="1777773" y="1193132"/>
            <a:ext cx="4600575" cy="461665"/>
          </a:xfrm>
          <a:prstGeom prst="rect">
            <a:avLst/>
          </a:prstGeom>
          <a:noFill/>
        </p:spPr>
        <p:txBody>
          <a:bodyPr wrap="square">
            <a:spAutoFit/>
          </a:bodyPr>
          <a:lstStyle/>
          <a:p>
            <a:pPr defTabSz="685800" eaLnBrk="1" fontAlgn="auto" hangingPunct="1">
              <a:spcBef>
                <a:spcPts val="0"/>
              </a:spcBef>
              <a:spcAft>
                <a:spcPts val="0"/>
              </a:spcAft>
            </a:pPr>
            <a:r>
              <a:rPr kumimoji="1" lang="en-US" altLang="zh-CN" sz="2400" dirty="0">
                <a:solidFill>
                  <a:srgbClr val="0070C0"/>
                </a:solidFill>
                <a:latin typeface="Times New Roman" panose="02020603050405020304" pitchFamily="18" charset="0"/>
                <a:ea typeface="楷体_GB2312" pitchFamily="49" charset="-122"/>
              </a:rPr>
              <a:t>cat ----</a:t>
            </a:r>
            <a:r>
              <a:rPr kumimoji="1" lang="zh-CN" altLang="en-US" sz="2400" dirty="0">
                <a:solidFill>
                  <a:srgbClr val="0070C0"/>
                </a:solidFill>
                <a:latin typeface="宋体" panose="02010600030101010101" pitchFamily="2" charset="-122"/>
                <a:ea typeface="微软雅黑" panose="020B0503020204020204" pitchFamily="34" charset="-122"/>
              </a:rPr>
              <a:t>显示，新建，连接</a:t>
            </a:r>
            <a:r>
              <a:rPr kumimoji="1" lang="zh-CN" altLang="en-US" sz="2400" dirty="0">
                <a:solidFill>
                  <a:srgbClr val="0070C0"/>
                </a:solidFill>
                <a:latin typeface="Times New Roman" panose="02020603050405020304" pitchFamily="18" charset="0"/>
                <a:ea typeface="微软雅黑" panose="020B0503020204020204" pitchFamily="34" charset="-122"/>
              </a:rPr>
              <a:t>文件</a:t>
            </a:r>
            <a:endParaRPr lang="zh-CN" altLang="en-US" sz="1350" b="0" dirty="0">
              <a:solidFill>
                <a:prstClr val="black"/>
              </a:solidFill>
              <a:latin typeface="等线"/>
              <a:ea typeface="等线" panose="02010600030101010101" pitchFamily="2" charset="-122"/>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2.3.3</a:t>
            </a:r>
            <a:r>
              <a:rPr lang="zh-CN" altLang="en-US" sz="2400" b="0" dirty="0">
                <a:solidFill>
                  <a:srgbClr val="1353A2"/>
                </a:solidFill>
                <a:latin typeface="微软雅黑" pitchFamily="34" charset="-122"/>
                <a:ea typeface="微软雅黑" pitchFamily="34" charset="-122"/>
              </a:rPr>
              <a:t>熟练使用文本文件查看类命令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564558" y="1620521"/>
            <a:ext cx="8014885" cy="341882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pPr>
            <a:r>
              <a:rPr lang="en-US" altLang="zh-CN" sz="2700" b="0" dirty="0">
                <a:solidFill>
                  <a:srgbClr val="1353A2"/>
                </a:solidFill>
              </a:rPr>
              <a:t>2. </a:t>
            </a:r>
            <a:r>
              <a:rPr lang="en-US" altLang="zh-CN" sz="2100" b="0" dirty="0">
                <a:solidFill>
                  <a:srgbClr val="1353A2"/>
                </a:solidFill>
              </a:rPr>
              <a:t>more</a:t>
            </a:r>
            <a:r>
              <a:rPr lang="zh-CN" altLang="en-US" sz="2100" b="0" dirty="0">
                <a:solidFill>
                  <a:srgbClr val="1353A2"/>
                </a:solidFill>
              </a:rPr>
              <a:t> </a:t>
            </a:r>
            <a:r>
              <a:rPr lang="zh-CN" altLang="zh-CN" sz="2100" b="0" dirty="0">
                <a:solidFill>
                  <a:srgbClr val="1353A2"/>
                </a:solidFill>
              </a:rPr>
              <a:t>命令 </a:t>
            </a:r>
          </a:p>
          <a:p>
            <a:pPr indent="342900" defTabSz="540544" eaLnBrk="1" fontAlgn="auto" hangingPunct="1">
              <a:lnSpc>
                <a:spcPct val="150000"/>
              </a:lnSpc>
              <a:spcBef>
                <a:spcPts val="0"/>
              </a:spcBef>
              <a:spcAft>
                <a:spcPts val="0"/>
              </a:spcAft>
            </a:pPr>
            <a:r>
              <a:rPr lang="zh-CN" altLang="en-US" sz="2100" b="0" dirty="0">
                <a:solidFill>
                  <a:prstClr val="black"/>
                </a:solidFill>
              </a:rPr>
              <a:t>功能：  </a:t>
            </a:r>
            <a:r>
              <a:rPr lang="en-US" altLang="zh-CN" sz="2100" b="0" dirty="0">
                <a:solidFill>
                  <a:prstClr val="black"/>
                </a:solidFill>
              </a:rPr>
              <a:t>more </a:t>
            </a:r>
            <a:r>
              <a:rPr lang="zh-CN" altLang="en-US" sz="2100" b="0" dirty="0">
                <a:solidFill>
                  <a:prstClr val="black"/>
                </a:solidFill>
              </a:rPr>
              <a:t>命令用于</a:t>
            </a:r>
            <a:r>
              <a:rPr lang="zh-CN" altLang="en-US" sz="2100" b="0" dirty="0">
                <a:solidFill>
                  <a:srgbClr val="FF0000"/>
                </a:solidFill>
              </a:rPr>
              <a:t>分页查看</a:t>
            </a:r>
            <a:r>
              <a:rPr lang="zh-CN" altLang="en-US" sz="2100" b="0" dirty="0">
                <a:solidFill>
                  <a:prstClr val="black"/>
                </a:solidFill>
              </a:rPr>
              <a:t>纯文本文件（</a:t>
            </a:r>
            <a:r>
              <a:rPr lang="zh-CN" altLang="en-US" sz="2100" b="0" dirty="0">
                <a:solidFill>
                  <a:srgbClr val="FF0000"/>
                </a:solidFill>
              </a:rPr>
              <a:t>内容较多</a:t>
            </a:r>
            <a:r>
              <a:rPr lang="zh-CN" altLang="en-US" sz="2100" b="0" dirty="0">
                <a:solidFill>
                  <a:prstClr val="black"/>
                </a:solidFill>
              </a:rPr>
              <a:t>的）。</a:t>
            </a:r>
            <a:endParaRPr lang="en-US" altLang="zh-CN" sz="2100" b="0" dirty="0">
              <a:solidFill>
                <a:prstClr val="black"/>
              </a:solidFill>
            </a:endParaRPr>
          </a:p>
          <a:p>
            <a:pPr indent="342900" defTabSz="540544" eaLnBrk="1" fontAlgn="auto" hangingPunct="1">
              <a:lnSpc>
                <a:spcPct val="150000"/>
              </a:lnSpc>
              <a:spcBef>
                <a:spcPts val="0"/>
              </a:spcBef>
              <a:spcAft>
                <a:spcPts val="0"/>
              </a:spcAft>
            </a:pPr>
            <a:r>
              <a:rPr lang="zh-CN" altLang="zh-CN" sz="2100" b="0" dirty="0">
                <a:solidFill>
                  <a:prstClr val="black"/>
                </a:solidFill>
              </a:rPr>
              <a:t>格式</a:t>
            </a:r>
            <a:r>
              <a:rPr lang="zh-CN" altLang="en-US" sz="2100" b="0" dirty="0">
                <a:solidFill>
                  <a:prstClr val="black"/>
                </a:solidFill>
              </a:rPr>
              <a:t>：</a:t>
            </a:r>
            <a:r>
              <a:rPr lang="en-US" altLang="zh-CN" sz="2100" b="0" dirty="0">
                <a:solidFill>
                  <a:prstClr val="black"/>
                </a:solidFill>
              </a:rPr>
              <a:t>  more  [</a:t>
            </a:r>
            <a:r>
              <a:rPr lang="zh-CN" altLang="en-US" sz="2100" b="0" dirty="0">
                <a:solidFill>
                  <a:prstClr val="black"/>
                </a:solidFill>
              </a:rPr>
              <a:t>选项</a:t>
            </a:r>
            <a:r>
              <a:rPr lang="en-US" altLang="zh-CN" sz="2100" b="0" dirty="0">
                <a:solidFill>
                  <a:prstClr val="black"/>
                </a:solidFill>
              </a:rPr>
              <a:t>]   [</a:t>
            </a:r>
            <a:r>
              <a:rPr lang="zh-CN" altLang="en-US" sz="2100" b="0" dirty="0">
                <a:solidFill>
                  <a:prstClr val="black"/>
                </a:solidFill>
              </a:rPr>
              <a:t>文件</a:t>
            </a:r>
            <a:r>
              <a:rPr lang="en-US" altLang="zh-CN" sz="2100" b="0" dirty="0">
                <a:solidFill>
                  <a:prstClr val="black"/>
                </a:solidFill>
              </a:rPr>
              <a:t>]</a:t>
            </a:r>
            <a:r>
              <a:rPr lang="zh-CN" altLang="zh-CN" sz="2100" b="0" dirty="0">
                <a:solidFill>
                  <a:prstClr val="black"/>
                </a:solidFill>
              </a:rPr>
              <a:t>。</a:t>
            </a:r>
            <a:endParaRPr lang="en-US" altLang="zh-CN" sz="2100" b="0" dirty="0">
              <a:solidFill>
                <a:prstClr val="black"/>
              </a:solidFill>
            </a:endParaRPr>
          </a:p>
          <a:p>
            <a:pPr indent="342900" defTabSz="540544" eaLnBrk="1" fontAlgn="auto" latinLnBrk="1" hangingPunct="1">
              <a:lnSpc>
                <a:spcPct val="150000"/>
              </a:lnSpc>
              <a:spcBef>
                <a:spcPts val="0"/>
              </a:spcBef>
              <a:spcAft>
                <a:spcPts val="0"/>
              </a:spcAft>
            </a:pPr>
            <a:r>
              <a:rPr lang="zh-CN" altLang="en-US" sz="2100" b="0" dirty="0">
                <a:solidFill>
                  <a:prstClr val="black"/>
                </a:solidFill>
              </a:rPr>
              <a:t>例如，可以使用</a:t>
            </a:r>
            <a:r>
              <a:rPr lang="en-US" altLang="zh-CN" sz="2100" b="0" dirty="0">
                <a:solidFill>
                  <a:prstClr val="black"/>
                </a:solidFill>
              </a:rPr>
              <a:t>more</a:t>
            </a:r>
            <a:r>
              <a:rPr lang="zh-CN" altLang="en-US" sz="2100" b="0" dirty="0">
                <a:solidFill>
                  <a:prstClr val="black"/>
                </a:solidFill>
              </a:rPr>
              <a:t>命令查看文件</a:t>
            </a:r>
            <a:r>
              <a:rPr lang="pt-BR" altLang="zh-CN" sz="2100" b="0" dirty="0">
                <a:solidFill>
                  <a:prstClr val="black"/>
                </a:solidFill>
              </a:rPr>
              <a:t>anaconda-ks.cfg</a:t>
            </a:r>
            <a:r>
              <a:rPr lang="en-US" altLang="zh-CN" sz="2100" b="0" dirty="0">
                <a:solidFill>
                  <a:prstClr val="black"/>
                </a:solidFill>
              </a:rPr>
              <a:t> </a:t>
            </a:r>
            <a:r>
              <a:rPr lang="zh-CN" altLang="en-US" sz="2100" b="0" dirty="0">
                <a:solidFill>
                  <a:prstClr val="black"/>
                </a:solidFill>
              </a:rPr>
              <a:t>内容： </a:t>
            </a:r>
          </a:p>
          <a:p>
            <a:pPr indent="342900" defTabSz="540544" eaLnBrk="1" fontAlgn="auto" latinLnBrk="1" hangingPunct="1">
              <a:lnSpc>
                <a:spcPct val="150000"/>
              </a:lnSpc>
              <a:spcBef>
                <a:spcPts val="0"/>
              </a:spcBef>
              <a:spcAft>
                <a:spcPts val="0"/>
              </a:spcAft>
            </a:pPr>
            <a:r>
              <a:rPr lang="pt-BR" altLang="zh-CN" sz="2100" b="0" dirty="0">
                <a:solidFill>
                  <a:prstClr val="black"/>
                </a:solidFill>
              </a:rPr>
              <a:t>[root@localhost ~]# more -n anaconda-ks.cfg</a:t>
            </a:r>
            <a:endParaRPr lang="en-US" altLang="zh-CN" sz="2100" b="0" dirty="0">
              <a:solidFill>
                <a:prstClr val="white">
                  <a:lumMod val="50000"/>
                </a:prstClr>
              </a:solidFill>
            </a:endParaRPr>
          </a:p>
          <a:p>
            <a:pPr indent="342900" defTabSz="540544" eaLnBrk="1" fontAlgn="auto" latinLnBrk="1" hangingPunct="1">
              <a:lnSpc>
                <a:spcPct val="150000"/>
              </a:lnSpc>
              <a:spcBef>
                <a:spcPts val="0"/>
              </a:spcBef>
              <a:spcAft>
                <a:spcPts val="0"/>
              </a:spcAft>
            </a:pPr>
            <a:r>
              <a:rPr lang="zh-CN" altLang="en-US" sz="2100" b="0" dirty="0">
                <a:solidFill>
                  <a:srgbClr val="FF0000"/>
                </a:solidFill>
              </a:rPr>
              <a:t>注：按空格</a:t>
            </a:r>
            <a:r>
              <a:rPr lang="zh-CN" altLang="zh-CN" sz="2100" b="0" dirty="0">
                <a:solidFill>
                  <a:srgbClr val="FF0000"/>
                </a:solidFill>
              </a:rPr>
              <a:t>或回车键向下翻行</a:t>
            </a:r>
            <a:r>
              <a:rPr lang="en-US" altLang="zh-CN" sz="2100" b="0" dirty="0">
                <a:solidFill>
                  <a:srgbClr val="FF0000"/>
                </a:solidFill>
              </a:rPr>
              <a:t>, </a:t>
            </a:r>
            <a:r>
              <a:rPr lang="zh-CN" altLang="zh-CN" sz="2100" b="0" dirty="0">
                <a:solidFill>
                  <a:srgbClr val="FF0000"/>
                </a:solidFill>
              </a:rPr>
              <a:t>要退出</a:t>
            </a:r>
            <a:r>
              <a:rPr lang="en-US" altLang="zh-CN" sz="2100" b="0" dirty="0">
                <a:solidFill>
                  <a:srgbClr val="FF0000"/>
                </a:solidFill>
              </a:rPr>
              <a:t>more</a:t>
            </a:r>
            <a:r>
              <a:rPr lang="zh-CN" altLang="zh-CN" sz="2100" b="0" dirty="0">
                <a:solidFill>
                  <a:srgbClr val="FF0000"/>
                </a:solidFill>
              </a:rPr>
              <a:t>程序，应按</a:t>
            </a:r>
            <a:r>
              <a:rPr lang="en-US" altLang="zh-CN" sz="2100" b="0" dirty="0">
                <a:solidFill>
                  <a:srgbClr val="FF0000"/>
                </a:solidFill>
              </a:rPr>
              <a:t>q</a:t>
            </a:r>
            <a:r>
              <a:rPr lang="zh-CN" altLang="zh-CN" sz="2100" b="0" dirty="0">
                <a:solidFill>
                  <a:srgbClr val="FF0000"/>
                </a:solidFill>
              </a:rPr>
              <a:t>键</a:t>
            </a:r>
            <a:endParaRPr lang="en-US" altLang="zh-CN" sz="2100" b="0" dirty="0">
              <a:solidFill>
                <a:srgbClr val="FF0000"/>
              </a:solidFill>
            </a:endParaRPr>
          </a:p>
          <a:p>
            <a:pPr indent="342900" defTabSz="540544" eaLnBrk="1" fontAlgn="auto" latinLnBrk="1" hangingPunct="1">
              <a:spcBef>
                <a:spcPts val="0"/>
              </a:spcBef>
              <a:spcAft>
                <a:spcPts val="0"/>
              </a:spcAft>
            </a:pPr>
            <a:endParaRPr lang="zh-CN" altLang="en-US" sz="1500" b="0" dirty="0">
              <a:solidFill>
                <a:prstClr val="white">
                  <a:lumMod val="50000"/>
                </a:prstClr>
              </a:solidFill>
            </a:endParaRPr>
          </a:p>
        </p:txBody>
      </p:sp>
    </p:spTree>
    <p:extLst>
      <p:ext uri="{BB962C8B-B14F-4D97-AF65-F5344CB8AC3E}">
        <p14:creationId xmlns:p14="http://schemas.microsoft.com/office/powerpoint/2010/main" val="164275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3">
            <a:extLst>
              <a:ext uri="{FF2B5EF4-FFF2-40B4-BE49-F238E27FC236}">
                <a16:creationId xmlns:a16="http://schemas.microsoft.com/office/drawing/2014/main" id="{04E0FE3F-C33D-46EB-8A69-1D6885E14513}"/>
              </a:ext>
            </a:extLst>
          </p:cNvPr>
          <p:cNvSpPr txBox="1">
            <a:spLocks noChangeArrowheads="1"/>
          </p:cNvSpPr>
          <p:nvPr/>
        </p:nvSpPr>
        <p:spPr bwMode="auto">
          <a:xfrm>
            <a:off x="452887" y="1822935"/>
            <a:ext cx="8022566" cy="3647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50000"/>
              </a:spcBef>
              <a:spcAft>
                <a:spcPts val="0"/>
              </a:spcAft>
              <a:buNone/>
            </a:pPr>
            <a:r>
              <a:rPr kumimoji="1" lang="zh-CN" altLang="en-US" sz="2100" dirty="0">
                <a:solidFill>
                  <a:srgbClr val="0563C1"/>
                </a:solidFill>
                <a:latin typeface="宋体" panose="02010600030101010101" pitchFamily="2" charset="-122"/>
              </a:rPr>
              <a:t>说明：</a:t>
            </a:r>
            <a:r>
              <a:rPr kumimoji="1" lang="zh-CN" altLang="en-US" sz="2100" dirty="0">
                <a:solidFill>
                  <a:prstClr val="black"/>
                </a:solidFill>
                <a:latin typeface="Tahoma" panose="020B0604030504040204" pitchFamily="34" charset="0"/>
              </a:rPr>
              <a:t> </a:t>
            </a:r>
            <a:r>
              <a:rPr kumimoji="1" lang="zh-CN" altLang="en-US" sz="2100" dirty="0">
                <a:solidFill>
                  <a:prstClr val="black"/>
                </a:solidFill>
                <a:latin typeface="宋体" panose="02010600030101010101" pitchFamily="2" charset="-122"/>
              </a:rPr>
              <a:t>该命令一次显示一屏文本，显示满之后，停下来，并在终端底部打印出</a:t>
            </a:r>
            <a:r>
              <a:rPr kumimoji="1" lang="en-US" altLang="zh-CN" sz="2100" dirty="0">
                <a:solidFill>
                  <a:prstClr val="black"/>
                </a:solidFill>
                <a:latin typeface="Tahoma" panose="020B0604030504040204" pitchFamily="34" charset="0"/>
              </a:rPr>
              <a:t>- - More- - </a:t>
            </a:r>
            <a:r>
              <a:rPr kumimoji="1" lang="zh-CN" altLang="en-US" sz="2100" dirty="0">
                <a:solidFill>
                  <a:prstClr val="black"/>
                </a:solidFill>
                <a:latin typeface="宋体" panose="02010600030101010101" pitchFamily="2" charset="-122"/>
              </a:rPr>
              <a:t>，系统还将同时显示出已显示文本占全部文本的</a:t>
            </a:r>
            <a:r>
              <a:rPr kumimoji="1" lang="zh-CN" altLang="en-US" sz="2100" dirty="0">
                <a:solidFill>
                  <a:srgbClr val="0066FF"/>
                </a:solidFill>
                <a:latin typeface="宋体" panose="02010600030101010101" pitchFamily="2" charset="-122"/>
              </a:rPr>
              <a:t>百分比</a:t>
            </a:r>
            <a:r>
              <a:rPr kumimoji="1" lang="zh-CN" altLang="en-US" sz="2100" dirty="0">
                <a:solidFill>
                  <a:prstClr val="black"/>
                </a:solidFill>
                <a:latin typeface="宋体" panose="02010600030101010101" pitchFamily="2" charset="-122"/>
              </a:rPr>
              <a:t>，若要继续显示，按</a:t>
            </a:r>
            <a:r>
              <a:rPr kumimoji="1" lang="zh-CN" altLang="en-US" sz="2100" dirty="0">
                <a:solidFill>
                  <a:srgbClr val="0066FF"/>
                </a:solidFill>
                <a:latin typeface="宋体" panose="02010600030101010101" pitchFamily="2" charset="-122"/>
              </a:rPr>
              <a:t>回车</a:t>
            </a:r>
            <a:r>
              <a:rPr kumimoji="1" lang="zh-CN" altLang="en-US" sz="2100" dirty="0">
                <a:solidFill>
                  <a:prstClr val="black"/>
                </a:solidFill>
                <a:latin typeface="宋体" panose="02010600030101010101" pitchFamily="2" charset="-122"/>
              </a:rPr>
              <a:t>或</a:t>
            </a:r>
            <a:r>
              <a:rPr kumimoji="1" lang="zh-CN" altLang="en-US" sz="2100" dirty="0">
                <a:solidFill>
                  <a:srgbClr val="0066FF"/>
                </a:solidFill>
                <a:latin typeface="宋体" panose="02010600030101010101" pitchFamily="2" charset="-122"/>
              </a:rPr>
              <a:t>空格键</a:t>
            </a:r>
            <a:r>
              <a:rPr kumimoji="1" lang="zh-CN" altLang="en-US" sz="2100" dirty="0">
                <a:solidFill>
                  <a:prstClr val="black"/>
                </a:solidFill>
                <a:latin typeface="宋体" panose="02010600030101010101" pitchFamily="2" charset="-122"/>
              </a:rPr>
              <a:t>即可</a:t>
            </a:r>
            <a:r>
              <a:rPr kumimoji="1" lang="en-US" altLang="zh-CN" sz="2100" dirty="0">
                <a:solidFill>
                  <a:prstClr val="black"/>
                </a:solidFill>
                <a:latin typeface="宋体" panose="02010600030101010101" pitchFamily="2" charset="-122"/>
              </a:rPr>
              <a:t>,</a:t>
            </a:r>
            <a:r>
              <a:rPr kumimoji="1" lang="zh-CN" altLang="en-US" sz="2100" dirty="0">
                <a:solidFill>
                  <a:prstClr val="black"/>
                </a:solidFill>
                <a:latin typeface="宋体" panose="02010600030101010101" pitchFamily="2" charset="-122"/>
              </a:rPr>
              <a:t>按</a:t>
            </a:r>
            <a:r>
              <a:rPr kumimoji="1" lang="en-US" altLang="zh-CN" sz="2100" dirty="0">
                <a:solidFill>
                  <a:srgbClr val="0066FF"/>
                </a:solidFill>
                <a:latin typeface="宋体" panose="02010600030101010101" pitchFamily="2" charset="-122"/>
              </a:rPr>
              <a:t>q</a:t>
            </a:r>
            <a:r>
              <a:rPr kumimoji="1" lang="zh-CN" altLang="en-US" sz="2100" dirty="0">
                <a:solidFill>
                  <a:prstClr val="black"/>
                </a:solidFill>
                <a:latin typeface="宋体" panose="02010600030101010101" pitchFamily="2" charset="-122"/>
              </a:rPr>
              <a:t>键退出显示，按</a:t>
            </a:r>
            <a:r>
              <a:rPr kumimoji="1" lang="en-US" altLang="zh-CN" sz="2100" dirty="0">
                <a:solidFill>
                  <a:srgbClr val="0066FF"/>
                </a:solidFill>
                <a:latin typeface="宋体" panose="02010600030101010101" pitchFamily="2" charset="-122"/>
              </a:rPr>
              <a:t>h</a:t>
            </a:r>
            <a:r>
              <a:rPr kumimoji="1" lang="zh-CN" altLang="en-US" sz="2100" dirty="0">
                <a:solidFill>
                  <a:prstClr val="black"/>
                </a:solidFill>
                <a:latin typeface="宋体" panose="02010600030101010101" pitchFamily="2" charset="-122"/>
              </a:rPr>
              <a:t>给出帮助</a:t>
            </a:r>
            <a:r>
              <a:rPr kumimoji="1" lang="zh-CN" altLang="en-US" sz="2100" dirty="0">
                <a:solidFill>
                  <a:prstClr val="black"/>
                </a:solidFill>
                <a:latin typeface="Tahoma" panose="020B0604030504040204" pitchFamily="34" charset="0"/>
              </a:rPr>
              <a:t> </a:t>
            </a:r>
          </a:p>
          <a:p>
            <a:pPr defTabSz="685800" eaLnBrk="1" fontAlgn="auto" hangingPunct="1">
              <a:spcBef>
                <a:spcPct val="50000"/>
              </a:spcBef>
              <a:spcAft>
                <a:spcPts val="0"/>
              </a:spcAft>
            </a:pPr>
            <a:r>
              <a:rPr kumimoji="1" lang="zh-CN" altLang="en-US" sz="2100" dirty="0">
                <a:solidFill>
                  <a:srgbClr val="0563C1"/>
                </a:solidFill>
                <a:latin typeface="宋体" panose="02010600030101010101" pitchFamily="2" charset="-122"/>
              </a:rPr>
              <a:t>选项</a:t>
            </a:r>
            <a:r>
              <a:rPr kumimoji="1" lang="zh-CN" altLang="en-US" sz="2100" dirty="0">
                <a:solidFill>
                  <a:srgbClr val="0563C1"/>
                </a:solidFill>
                <a:latin typeface="Tahoma" panose="020B0604030504040204" pitchFamily="34" charset="0"/>
              </a:rPr>
              <a:t> </a:t>
            </a:r>
            <a:r>
              <a:rPr kumimoji="1" lang="zh-CN" altLang="en-US" sz="2100" dirty="0">
                <a:solidFill>
                  <a:prstClr val="black"/>
                </a:solidFill>
              </a:rPr>
              <a:t>：</a:t>
            </a:r>
          </a:p>
          <a:p>
            <a:pPr defTabSz="685800" eaLnBrk="1" fontAlgn="auto" hangingPunct="1">
              <a:spcBef>
                <a:spcPct val="50000"/>
              </a:spcBef>
              <a:spcAft>
                <a:spcPts val="0"/>
              </a:spcAft>
              <a:buNone/>
            </a:pPr>
            <a:r>
              <a:rPr kumimoji="1" lang="zh-CN" altLang="en-US" sz="2100" dirty="0">
                <a:solidFill>
                  <a:prstClr val="black"/>
                </a:solidFill>
              </a:rPr>
              <a:t>       </a:t>
            </a:r>
            <a:r>
              <a:rPr kumimoji="1" lang="en-US" altLang="zh-CN" sz="2100" dirty="0">
                <a:solidFill>
                  <a:prstClr val="black"/>
                </a:solidFill>
              </a:rPr>
              <a:t>-num </a:t>
            </a:r>
            <a:r>
              <a:rPr kumimoji="1" lang="zh-CN" altLang="en-US" sz="2100" dirty="0">
                <a:solidFill>
                  <a:prstClr val="black"/>
                </a:solidFill>
              </a:rPr>
              <a:t>指定一次显示的行数 </a:t>
            </a:r>
            <a:br>
              <a:rPr kumimoji="1" lang="zh-CN" altLang="en-US" sz="2100" dirty="0">
                <a:solidFill>
                  <a:prstClr val="black"/>
                </a:solidFill>
              </a:rPr>
            </a:br>
            <a:r>
              <a:rPr kumimoji="1" lang="zh-CN" altLang="en-US" sz="2100" dirty="0">
                <a:solidFill>
                  <a:prstClr val="black"/>
                </a:solidFill>
              </a:rPr>
              <a:t>　　</a:t>
            </a:r>
            <a:r>
              <a:rPr kumimoji="1" lang="en-US" altLang="zh-CN" sz="2100" dirty="0">
                <a:solidFill>
                  <a:prstClr val="black"/>
                </a:solidFill>
              </a:rPr>
              <a:t>-s </a:t>
            </a:r>
            <a:r>
              <a:rPr kumimoji="1" lang="zh-CN" altLang="en-US" sz="2100" dirty="0">
                <a:solidFill>
                  <a:prstClr val="black"/>
                </a:solidFill>
              </a:rPr>
              <a:t>当遇到有连续两行以上的空白行，就代换为一行的空白行 </a:t>
            </a:r>
            <a:br>
              <a:rPr kumimoji="1" lang="zh-CN" altLang="en-US" sz="2100" dirty="0">
                <a:solidFill>
                  <a:prstClr val="black"/>
                </a:solidFill>
              </a:rPr>
            </a:br>
            <a:r>
              <a:rPr kumimoji="1" lang="zh-CN" altLang="en-US" sz="2100" dirty="0">
                <a:solidFill>
                  <a:prstClr val="black"/>
                </a:solidFill>
              </a:rPr>
              <a:t>　　</a:t>
            </a:r>
            <a:r>
              <a:rPr kumimoji="1" lang="en-US" altLang="zh-CN" sz="2100" dirty="0">
                <a:solidFill>
                  <a:prstClr val="black"/>
                </a:solidFill>
              </a:rPr>
              <a:t>-u </a:t>
            </a:r>
            <a:r>
              <a:rPr kumimoji="1" lang="zh-CN" altLang="en-US" sz="2100" dirty="0">
                <a:solidFill>
                  <a:prstClr val="black"/>
                </a:solidFill>
              </a:rPr>
              <a:t>不显示下划线</a:t>
            </a:r>
            <a:br>
              <a:rPr kumimoji="1" lang="zh-CN" altLang="en-US" sz="2100" dirty="0">
                <a:solidFill>
                  <a:prstClr val="black"/>
                </a:solidFill>
              </a:rPr>
            </a:br>
            <a:r>
              <a:rPr kumimoji="1" lang="zh-CN" altLang="en-US" sz="2100" dirty="0">
                <a:solidFill>
                  <a:prstClr val="black"/>
                </a:solidFill>
              </a:rPr>
              <a:t>　　</a:t>
            </a:r>
            <a:r>
              <a:rPr kumimoji="1" lang="en-US" altLang="zh-CN" sz="2100" dirty="0">
                <a:solidFill>
                  <a:prstClr val="black"/>
                </a:solidFill>
              </a:rPr>
              <a:t>+/ &lt;string&gt; </a:t>
            </a:r>
            <a:r>
              <a:rPr kumimoji="1" lang="zh-CN" altLang="en-US" sz="2100" dirty="0">
                <a:solidFill>
                  <a:prstClr val="black"/>
                </a:solidFill>
              </a:rPr>
              <a:t>在文件中搜索字符串，然后显示所在页的内容</a:t>
            </a:r>
            <a:br>
              <a:rPr kumimoji="1" lang="zh-CN" altLang="en-US" sz="2100" dirty="0">
                <a:solidFill>
                  <a:prstClr val="black"/>
                </a:solidFill>
              </a:rPr>
            </a:br>
            <a:r>
              <a:rPr kumimoji="1" lang="zh-CN" altLang="en-US" sz="2100" dirty="0">
                <a:solidFill>
                  <a:prstClr val="black"/>
                </a:solidFill>
              </a:rPr>
              <a:t>　　</a:t>
            </a:r>
            <a:r>
              <a:rPr kumimoji="1" lang="en-US" altLang="zh-CN" sz="2100" dirty="0">
                <a:solidFill>
                  <a:prstClr val="black"/>
                </a:solidFill>
              </a:rPr>
              <a:t>+num </a:t>
            </a:r>
            <a:r>
              <a:rPr kumimoji="1" lang="zh-CN" altLang="en-US" sz="2100" dirty="0">
                <a:solidFill>
                  <a:prstClr val="black"/>
                </a:solidFill>
              </a:rPr>
              <a:t>从第 </a:t>
            </a:r>
            <a:r>
              <a:rPr kumimoji="1" lang="en-US" altLang="zh-CN" sz="2100" dirty="0">
                <a:solidFill>
                  <a:prstClr val="black"/>
                </a:solidFill>
              </a:rPr>
              <a:t>num </a:t>
            </a:r>
            <a:r>
              <a:rPr kumimoji="1" lang="zh-CN" altLang="en-US" sz="2100" dirty="0">
                <a:solidFill>
                  <a:prstClr val="black"/>
                </a:solidFill>
              </a:rPr>
              <a:t>行开始显示 </a:t>
            </a:r>
          </a:p>
        </p:txBody>
      </p:sp>
      <p:sp>
        <p:nvSpPr>
          <p:cNvPr id="2" name="标题 1">
            <a:extLst>
              <a:ext uri="{FF2B5EF4-FFF2-40B4-BE49-F238E27FC236}">
                <a16:creationId xmlns:a16="http://schemas.microsoft.com/office/drawing/2014/main" id="{DFAF5ABF-8AA3-49F1-B23F-03878F2815C1}"/>
              </a:ext>
            </a:extLst>
          </p:cNvPr>
          <p:cNvSpPr>
            <a:spLocks noGrp="1"/>
          </p:cNvSpPr>
          <p:nvPr>
            <p:ph type="title"/>
          </p:nvPr>
        </p:nvSpPr>
        <p:spPr/>
        <p:txBody>
          <a:bodyPr/>
          <a:lstStyle/>
          <a:p>
            <a:r>
              <a:rPr lang="en-US" altLang="zh-CN" dirty="0"/>
              <a:t>more </a:t>
            </a:r>
            <a:r>
              <a:rPr lang="zh-CN" altLang="en-US" dirty="0"/>
              <a:t>命令</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Text Box 7">
            <a:extLst>
              <a:ext uri="{FF2B5EF4-FFF2-40B4-BE49-F238E27FC236}">
                <a16:creationId xmlns:a16="http://schemas.microsoft.com/office/drawing/2014/main" id="{CF32ACF0-6F89-4EC7-9204-A703E20EDFC7}"/>
              </a:ext>
            </a:extLst>
          </p:cNvPr>
          <p:cNvSpPr txBox="1">
            <a:spLocks noGrp="1" noChangeArrowheads="1"/>
          </p:cNvSpPr>
          <p:nvPr>
            <p:ph idx="1"/>
          </p:nvPr>
        </p:nvSpPr>
        <p:spPr bwMode="auto">
          <a:xfrm>
            <a:off x="628650" y="2226469"/>
            <a:ext cx="7886700" cy="341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fontAlgn="base">
              <a:lnSpc>
                <a:spcPct val="150000"/>
              </a:lnSpc>
              <a:spcBef>
                <a:spcPct val="0"/>
              </a:spcBef>
              <a:spcAft>
                <a:spcPct val="0"/>
              </a:spcAft>
              <a:buNone/>
              <a:defRPr/>
            </a:pPr>
            <a:r>
              <a:rPr lang="zh-CN" altLang="en-US" sz="2100" b="1" kern="0" dirty="0">
                <a:solidFill>
                  <a:srgbClr val="000000"/>
                </a:solidFill>
              </a:rPr>
              <a:t>例：</a:t>
            </a:r>
            <a:endParaRPr lang="en-US" altLang="zh-CN" sz="2100" b="1" kern="0" dirty="0">
              <a:solidFill>
                <a:srgbClr val="000000"/>
              </a:solidFill>
            </a:endParaRPr>
          </a:p>
          <a:p>
            <a:pPr marL="0" indent="0" fontAlgn="base">
              <a:lnSpc>
                <a:spcPct val="150000"/>
              </a:lnSpc>
              <a:spcBef>
                <a:spcPct val="0"/>
              </a:spcBef>
              <a:spcAft>
                <a:spcPct val="0"/>
              </a:spcAft>
              <a:buNone/>
              <a:defRPr/>
            </a:pPr>
            <a:r>
              <a:rPr lang="en-US" altLang="zh-CN" sz="2100" b="1" kern="0" dirty="0">
                <a:solidFill>
                  <a:srgbClr val="0000FF"/>
                </a:solidFill>
              </a:rPr>
              <a:t>    </a:t>
            </a:r>
            <a:r>
              <a:rPr lang="en-US" altLang="zh-CN" sz="2100" b="1" kern="0" dirty="0">
                <a:solidFill>
                  <a:srgbClr val="0070C0"/>
                </a:solidFill>
              </a:rPr>
              <a:t>ls   /dev  &gt;  </a:t>
            </a:r>
            <a:r>
              <a:rPr lang="en-US" altLang="zh-CN" sz="2100" b="1" kern="0" dirty="0" err="1">
                <a:solidFill>
                  <a:srgbClr val="0070C0"/>
                </a:solidFill>
              </a:rPr>
              <a:t>testfile</a:t>
            </a:r>
            <a:endParaRPr lang="en-US" altLang="zh-CN" sz="2100" b="1" kern="0" dirty="0">
              <a:solidFill>
                <a:srgbClr val="0070C0"/>
              </a:solidFill>
            </a:endParaRPr>
          </a:p>
          <a:p>
            <a:pPr marL="214313" indent="-214313" fontAlgn="base">
              <a:lnSpc>
                <a:spcPct val="150000"/>
              </a:lnSpc>
              <a:spcBef>
                <a:spcPct val="0"/>
              </a:spcBef>
              <a:spcAft>
                <a:spcPct val="0"/>
              </a:spcAft>
              <a:defRPr/>
            </a:pPr>
            <a:r>
              <a:rPr lang="en-US" altLang="zh-CN" sz="2100" b="1" kern="0" dirty="0">
                <a:solidFill>
                  <a:srgbClr val="0070C0"/>
                </a:solidFill>
              </a:rPr>
              <a:t>more -s </a:t>
            </a:r>
            <a:r>
              <a:rPr lang="en-US" altLang="zh-CN" sz="2100" b="1" kern="0" dirty="0" err="1">
                <a:solidFill>
                  <a:srgbClr val="0070C0"/>
                </a:solidFill>
              </a:rPr>
              <a:t>testfile</a:t>
            </a:r>
            <a:r>
              <a:rPr lang="en-US" altLang="zh-CN" sz="2100" b="1" kern="0" dirty="0">
                <a:solidFill>
                  <a:srgbClr val="0070C0"/>
                </a:solidFill>
              </a:rPr>
              <a:t> </a:t>
            </a:r>
            <a:r>
              <a:rPr lang="zh-CN" altLang="en-US" sz="2100" b="1" kern="0" dirty="0">
                <a:solidFill>
                  <a:srgbClr val="000000"/>
                </a:solidFill>
              </a:rPr>
              <a:t>逐页显示 </a:t>
            </a:r>
            <a:r>
              <a:rPr lang="en-US" altLang="zh-CN" sz="2100" b="1" kern="0" dirty="0" err="1">
                <a:solidFill>
                  <a:srgbClr val="000000"/>
                </a:solidFill>
              </a:rPr>
              <a:t>testfile</a:t>
            </a:r>
            <a:r>
              <a:rPr lang="en-US" altLang="zh-CN" sz="2100" b="1" kern="0" dirty="0">
                <a:solidFill>
                  <a:srgbClr val="000000"/>
                </a:solidFill>
              </a:rPr>
              <a:t> </a:t>
            </a:r>
            <a:r>
              <a:rPr lang="zh-CN" altLang="en-US" sz="2100" b="1" kern="0" dirty="0">
                <a:solidFill>
                  <a:srgbClr val="000000"/>
                </a:solidFill>
              </a:rPr>
              <a:t>的内容，如有连续两行以上空白行则以一行空白行显示。</a:t>
            </a:r>
          </a:p>
          <a:p>
            <a:pPr marL="214313" indent="-214313" fontAlgn="base">
              <a:lnSpc>
                <a:spcPct val="150000"/>
              </a:lnSpc>
              <a:spcBef>
                <a:spcPct val="0"/>
              </a:spcBef>
              <a:spcAft>
                <a:spcPct val="0"/>
              </a:spcAft>
            </a:pPr>
            <a:r>
              <a:rPr lang="en-US" altLang="zh-CN" sz="2100" b="1" kern="0" dirty="0">
                <a:solidFill>
                  <a:srgbClr val="0070C0"/>
                </a:solidFill>
              </a:rPr>
              <a:t>more +20 </a:t>
            </a:r>
            <a:r>
              <a:rPr lang="en-US" altLang="zh-CN" sz="2100" b="1" kern="0" dirty="0" err="1">
                <a:solidFill>
                  <a:srgbClr val="0070C0"/>
                </a:solidFill>
              </a:rPr>
              <a:t>testfile</a:t>
            </a:r>
            <a:r>
              <a:rPr lang="en-US" altLang="zh-CN" sz="2100" b="1" kern="0" dirty="0">
                <a:solidFill>
                  <a:srgbClr val="0070C0"/>
                </a:solidFill>
              </a:rPr>
              <a:t> </a:t>
            </a:r>
            <a:r>
              <a:rPr lang="zh-CN" altLang="en-US" sz="2100" b="1" kern="0" dirty="0">
                <a:solidFill>
                  <a:srgbClr val="000000"/>
                </a:solidFill>
              </a:rPr>
              <a:t>从第 </a:t>
            </a:r>
            <a:r>
              <a:rPr lang="en-US" altLang="zh-CN" sz="2100" b="1" kern="0" dirty="0">
                <a:solidFill>
                  <a:srgbClr val="000000"/>
                </a:solidFill>
              </a:rPr>
              <a:t>20 </a:t>
            </a:r>
            <a:r>
              <a:rPr lang="zh-CN" altLang="en-US" sz="2100" b="1" kern="0" dirty="0">
                <a:solidFill>
                  <a:srgbClr val="000000"/>
                </a:solidFill>
              </a:rPr>
              <a:t>行开始显示 </a:t>
            </a:r>
            <a:r>
              <a:rPr lang="en-US" altLang="zh-CN" sz="2100" b="1" kern="0" dirty="0" err="1">
                <a:solidFill>
                  <a:srgbClr val="000000"/>
                </a:solidFill>
              </a:rPr>
              <a:t>testfile</a:t>
            </a:r>
            <a:r>
              <a:rPr lang="en-US" altLang="zh-CN" sz="2100" b="1" kern="0" dirty="0">
                <a:solidFill>
                  <a:srgbClr val="000000"/>
                </a:solidFill>
              </a:rPr>
              <a:t> </a:t>
            </a:r>
            <a:r>
              <a:rPr lang="zh-CN" altLang="en-US" sz="2100" b="1" kern="0" dirty="0">
                <a:solidFill>
                  <a:srgbClr val="000000"/>
                </a:solidFill>
              </a:rPr>
              <a:t>的内容。</a:t>
            </a:r>
            <a:endParaRPr lang="en-US" altLang="zh-CN" sz="2100" b="1" kern="0" dirty="0">
              <a:solidFill>
                <a:srgbClr val="000000"/>
              </a:solidFill>
            </a:endParaRPr>
          </a:p>
          <a:p>
            <a:pPr marL="0" indent="0" fontAlgn="base">
              <a:lnSpc>
                <a:spcPct val="150000"/>
              </a:lnSpc>
              <a:spcBef>
                <a:spcPct val="0"/>
              </a:spcBef>
              <a:spcAft>
                <a:spcPct val="0"/>
              </a:spcAft>
              <a:buNone/>
              <a:defRPr/>
            </a:pPr>
            <a:endParaRPr lang="zh-CN" altLang="en-US" sz="1350" kern="0" dirty="0">
              <a:solidFill>
                <a:srgbClr val="000000"/>
              </a:solidFill>
            </a:endParaRPr>
          </a:p>
          <a:p>
            <a:pPr marL="0" indent="0" fontAlgn="base">
              <a:lnSpc>
                <a:spcPct val="150000"/>
              </a:lnSpc>
              <a:spcBef>
                <a:spcPct val="0"/>
              </a:spcBef>
              <a:spcAft>
                <a:spcPct val="0"/>
              </a:spcAft>
              <a:buNone/>
              <a:defRPr/>
            </a:pPr>
            <a:endParaRPr lang="zh-CN" altLang="en-US" sz="1350" kern="0" dirty="0">
              <a:solidFill>
                <a:srgbClr val="000000"/>
              </a:solidFill>
            </a:endParaRPr>
          </a:p>
          <a:p>
            <a:pPr marL="0" indent="0" fontAlgn="base">
              <a:lnSpc>
                <a:spcPct val="150000"/>
              </a:lnSpc>
              <a:spcBef>
                <a:spcPct val="0"/>
              </a:spcBef>
              <a:spcAft>
                <a:spcPct val="0"/>
              </a:spcAft>
              <a:buNone/>
              <a:defRPr/>
            </a:pPr>
            <a:endParaRPr lang="en-US" altLang="zh-CN" sz="1350" kern="0" dirty="0">
              <a:solidFill>
                <a:srgbClr val="000000"/>
              </a:solidFill>
            </a:endParaRPr>
          </a:p>
        </p:txBody>
      </p:sp>
    </p:spTree>
    <p:extLst>
      <p:ext uri="{BB962C8B-B14F-4D97-AF65-F5344CB8AC3E}">
        <p14:creationId xmlns:p14="http://schemas.microsoft.com/office/powerpoint/2010/main" val="31049025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2.3.3</a:t>
            </a:r>
            <a:r>
              <a:rPr lang="zh-CN" altLang="en-US" sz="2400" b="0" dirty="0">
                <a:solidFill>
                  <a:srgbClr val="1353A2"/>
                </a:solidFill>
                <a:latin typeface="微软雅黑" pitchFamily="34" charset="-122"/>
                <a:ea typeface="微软雅黑" pitchFamily="34" charset="-122"/>
              </a:rPr>
              <a:t>熟练使用文本文件查看类命令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564557" y="2025333"/>
            <a:ext cx="8310021" cy="368889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700" dirty="0">
                <a:solidFill>
                  <a:srgbClr val="1353A2"/>
                </a:solidFill>
              </a:rPr>
              <a:t>3. less</a:t>
            </a:r>
            <a:r>
              <a:rPr lang="zh-CN" altLang="en-US" sz="2700" dirty="0">
                <a:solidFill>
                  <a:srgbClr val="1353A2"/>
                </a:solidFill>
              </a:rPr>
              <a:t> </a:t>
            </a:r>
            <a:r>
              <a:rPr lang="zh-CN" altLang="zh-CN" sz="2700" dirty="0">
                <a:solidFill>
                  <a:srgbClr val="1353A2"/>
                </a:solidFill>
              </a:rPr>
              <a:t>命令 </a:t>
            </a:r>
          </a:p>
          <a:p>
            <a:pPr indent="342900" defTabSz="540544" eaLnBrk="1" fontAlgn="auto" hangingPunct="1">
              <a:spcBef>
                <a:spcPts val="0"/>
              </a:spcBef>
              <a:spcAft>
                <a:spcPts val="0"/>
              </a:spcAft>
            </a:pPr>
            <a:r>
              <a:rPr lang="zh-CN" altLang="en-US" sz="1800" dirty="0">
                <a:solidFill>
                  <a:prstClr val="black"/>
                </a:solidFill>
              </a:rPr>
              <a:t>功能：  用于分页查看纯文本文件（内容较多的）。</a:t>
            </a:r>
            <a:endParaRPr lang="en-US" altLang="zh-CN" sz="1800" dirty="0">
              <a:solidFill>
                <a:prstClr val="black"/>
              </a:solidFill>
            </a:endParaRPr>
          </a:p>
          <a:p>
            <a:pPr indent="342900" defTabSz="540544" eaLnBrk="1" fontAlgn="auto" hangingPunct="1">
              <a:spcBef>
                <a:spcPts val="0"/>
              </a:spcBef>
              <a:spcAft>
                <a:spcPts val="0"/>
              </a:spcAft>
            </a:pPr>
            <a:r>
              <a:rPr lang="zh-CN" altLang="zh-CN" sz="1800" dirty="0">
                <a:solidFill>
                  <a:prstClr val="black"/>
                </a:solidFill>
              </a:rPr>
              <a:t>格式</a:t>
            </a:r>
            <a:r>
              <a:rPr lang="zh-CN" altLang="en-US" sz="1800" dirty="0">
                <a:solidFill>
                  <a:prstClr val="black"/>
                </a:solidFill>
              </a:rPr>
              <a:t>：</a:t>
            </a:r>
            <a:r>
              <a:rPr lang="en-US" altLang="zh-CN" sz="1800" dirty="0">
                <a:solidFill>
                  <a:prstClr val="black"/>
                </a:solidFill>
              </a:rPr>
              <a:t>  less  [</a:t>
            </a:r>
            <a:r>
              <a:rPr lang="zh-CN" altLang="en-US" sz="1800" dirty="0">
                <a:solidFill>
                  <a:prstClr val="black"/>
                </a:solidFill>
              </a:rPr>
              <a:t>选项</a:t>
            </a:r>
            <a:r>
              <a:rPr lang="en-US" altLang="zh-CN" sz="1800" dirty="0">
                <a:solidFill>
                  <a:prstClr val="black"/>
                </a:solidFill>
              </a:rPr>
              <a:t>]   [</a:t>
            </a:r>
            <a:r>
              <a:rPr lang="zh-CN" altLang="en-US" sz="1800" dirty="0">
                <a:solidFill>
                  <a:prstClr val="black"/>
                </a:solidFill>
              </a:rPr>
              <a:t>文件</a:t>
            </a:r>
            <a:r>
              <a:rPr lang="en-US" altLang="zh-CN" sz="1800" dirty="0">
                <a:solidFill>
                  <a:prstClr val="black"/>
                </a:solidFill>
              </a:rPr>
              <a:t>]</a:t>
            </a:r>
            <a:r>
              <a:rPr lang="zh-CN" altLang="zh-CN" sz="1800" dirty="0">
                <a:solidFill>
                  <a:prstClr val="black"/>
                </a:solidFill>
              </a:rPr>
              <a:t>。</a:t>
            </a:r>
            <a:endParaRPr lang="en-US" altLang="zh-CN" sz="1800" dirty="0">
              <a:solidFill>
                <a:prstClr val="black"/>
              </a:solidFill>
            </a:endParaRPr>
          </a:p>
          <a:p>
            <a:pPr indent="342900" defTabSz="540544" eaLnBrk="1" fontAlgn="auto" hangingPunct="1">
              <a:spcBef>
                <a:spcPts val="0"/>
              </a:spcBef>
              <a:spcAft>
                <a:spcPts val="0"/>
              </a:spcAft>
            </a:pPr>
            <a:endParaRPr lang="en-US" altLang="zh-CN" sz="2100" dirty="0">
              <a:solidFill>
                <a:prstClr val="black"/>
              </a:solidFill>
            </a:endParaRPr>
          </a:p>
          <a:p>
            <a:pPr indent="342900" defTabSz="540544" eaLnBrk="1" fontAlgn="auto" hangingPunct="1">
              <a:spcBef>
                <a:spcPts val="0"/>
              </a:spcBef>
              <a:spcAft>
                <a:spcPts val="0"/>
              </a:spcAft>
            </a:pPr>
            <a:r>
              <a:rPr lang="en-US" altLang="zh-CN" sz="2100" dirty="0">
                <a:solidFill>
                  <a:prstClr val="black"/>
                </a:solidFill>
              </a:rPr>
              <a:t>less</a:t>
            </a:r>
            <a:r>
              <a:rPr lang="zh-CN" altLang="en-US" sz="2100" dirty="0">
                <a:solidFill>
                  <a:prstClr val="black"/>
                </a:solidFill>
              </a:rPr>
              <a:t>与</a:t>
            </a:r>
            <a:r>
              <a:rPr lang="en-US" altLang="zh-CN" sz="2100" dirty="0">
                <a:solidFill>
                  <a:prstClr val="black"/>
                </a:solidFill>
              </a:rPr>
              <a:t>more</a:t>
            </a:r>
            <a:r>
              <a:rPr lang="zh-CN" altLang="en-US" sz="2100" dirty="0">
                <a:solidFill>
                  <a:prstClr val="black"/>
                </a:solidFill>
              </a:rPr>
              <a:t>命令区别</a:t>
            </a:r>
            <a:r>
              <a:rPr lang="en-US" altLang="zh-CN" sz="2100" dirty="0">
                <a:solidFill>
                  <a:prstClr val="black"/>
                </a:solidFill>
              </a:rPr>
              <a:t>:</a:t>
            </a:r>
          </a:p>
          <a:p>
            <a:pPr marL="600075" lvl="1" indent="-257175" defTabSz="540544" fontAlgn="auto">
              <a:spcBef>
                <a:spcPts val="0"/>
              </a:spcBef>
              <a:spcAft>
                <a:spcPts val="0"/>
              </a:spcAft>
              <a:buFont typeface="Arial" panose="020B0604020202020204" pitchFamily="34" charset="0"/>
              <a:buChar char="•"/>
            </a:pPr>
            <a:r>
              <a:rPr lang="en-US" altLang="zh-CN" sz="2100" dirty="0">
                <a:solidFill>
                  <a:prstClr val="black"/>
                </a:solidFill>
              </a:rPr>
              <a:t>less</a:t>
            </a:r>
            <a:r>
              <a:rPr lang="zh-CN" altLang="en-US" sz="2100" dirty="0">
                <a:solidFill>
                  <a:prstClr val="black"/>
                </a:solidFill>
              </a:rPr>
              <a:t>命令允许用户用</a:t>
            </a:r>
            <a:r>
              <a:rPr lang="en-US" altLang="zh-CN" sz="2100" dirty="0" err="1">
                <a:solidFill>
                  <a:srgbClr val="FF0000"/>
                </a:solidFill>
              </a:rPr>
              <a:t>PageUp</a:t>
            </a:r>
            <a:r>
              <a:rPr lang="zh-CN" altLang="en-US" sz="2100" dirty="0">
                <a:solidFill>
                  <a:prstClr val="black"/>
                </a:solidFill>
              </a:rPr>
              <a:t>或</a:t>
            </a:r>
            <a:r>
              <a:rPr lang="en-US" altLang="zh-CN" sz="2100" dirty="0">
                <a:solidFill>
                  <a:srgbClr val="FF0000"/>
                </a:solidFill>
              </a:rPr>
              <a:t>b</a:t>
            </a:r>
            <a:r>
              <a:rPr lang="zh-CN" altLang="en-US" sz="2100" dirty="0">
                <a:solidFill>
                  <a:prstClr val="black"/>
                </a:solidFill>
              </a:rPr>
              <a:t>键</a:t>
            </a:r>
            <a:r>
              <a:rPr lang="zh-CN" altLang="en-US" sz="2100" dirty="0">
                <a:solidFill>
                  <a:srgbClr val="FF0000"/>
                </a:solidFill>
              </a:rPr>
              <a:t>向前</a:t>
            </a:r>
            <a:r>
              <a:rPr lang="zh-CN" altLang="en-US" sz="2100" dirty="0">
                <a:solidFill>
                  <a:prstClr val="black"/>
                </a:solidFill>
              </a:rPr>
              <a:t>或</a:t>
            </a:r>
            <a:r>
              <a:rPr lang="en-US" altLang="zh-CN" sz="2100" dirty="0" err="1">
                <a:solidFill>
                  <a:srgbClr val="FF0000"/>
                </a:solidFill>
              </a:rPr>
              <a:t>PageDown</a:t>
            </a:r>
            <a:r>
              <a:rPr lang="zh-CN" altLang="en-US" sz="2100" dirty="0">
                <a:solidFill>
                  <a:prstClr val="black"/>
                </a:solidFill>
              </a:rPr>
              <a:t>或</a:t>
            </a:r>
            <a:r>
              <a:rPr lang="zh-CN" altLang="en-US" sz="2100" dirty="0">
                <a:solidFill>
                  <a:srgbClr val="FF0000"/>
                </a:solidFill>
              </a:rPr>
              <a:t>空格</a:t>
            </a:r>
            <a:r>
              <a:rPr lang="zh-CN" altLang="en-US" sz="2100" dirty="0">
                <a:solidFill>
                  <a:prstClr val="black"/>
                </a:solidFill>
              </a:rPr>
              <a:t>向后浏览文件</a:t>
            </a:r>
            <a:endParaRPr lang="en-US" altLang="zh-CN" sz="2100" dirty="0">
              <a:solidFill>
                <a:prstClr val="black"/>
              </a:solidFill>
            </a:endParaRPr>
          </a:p>
          <a:p>
            <a:pPr marL="600075" lvl="1" indent="-257175" defTabSz="540544" fontAlgn="auto">
              <a:spcBef>
                <a:spcPts val="0"/>
              </a:spcBef>
              <a:spcAft>
                <a:spcPts val="0"/>
              </a:spcAft>
              <a:buFont typeface="Arial" panose="020B0604020202020204" pitchFamily="34" charset="0"/>
              <a:buChar char="•"/>
            </a:pPr>
            <a:r>
              <a:rPr lang="en-US" altLang="zh-CN" sz="2100" dirty="0">
                <a:solidFill>
                  <a:prstClr val="black"/>
                </a:solidFill>
              </a:rPr>
              <a:t>more</a:t>
            </a:r>
            <a:r>
              <a:rPr lang="zh-CN" altLang="en-US" sz="2100" dirty="0">
                <a:solidFill>
                  <a:prstClr val="black"/>
                </a:solidFill>
              </a:rPr>
              <a:t>命令</a:t>
            </a:r>
            <a:r>
              <a:rPr lang="zh-CN" altLang="en-US" sz="2100" dirty="0">
                <a:solidFill>
                  <a:srgbClr val="FF0000"/>
                </a:solidFill>
              </a:rPr>
              <a:t>只能向后浏览</a:t>
            </a:r>
            <a:endParaRPr lang="en-US" altLang="zh-CN" sz="2100" dirty="0">
              <a:solidFill>
                <a:srgbClr val="FF0000"/>
              </a:solidFill>
            </a:endParaRPr>
          </a:p>
          <a:p>
            <a:pPr indent="342900" defTabSz="540544" eaLnBrk="1" fontAlgn="auto" latinLnBrk="1" hangingPunct="1">
              <a:spcBef>
                <a:spcPts val="0"/>
              </a:spcBef>
              <a:spcAft>
                <a:spcPts val="0"/>
              </a:spcAft>
            </a:pPr>
            <a:endParaRPr lang="en-US" altLang="zh-CN" sz="1500" b="0" dirty="0">
              <a:solidFill>
                <a:prstClr val="white">
                  <a:lumMod val="50000"/>
                </a:prstClr>
              </a:solidFill>
            </a:endParaRPr>
          </a:p>
          <a:p>
            <a:pPr indent="342900" defTabSz="540544" eaLnBrk="1" fontAlgn="auto" latinLnBrk="1" hangingPunct="1">
              <a:spcBef>
                <a:spcPts val="0"/>
              </a:spcBef>
              <a:spcAft>
                <a:spcPts val="0"/>
              </a:spcAft>
            </a:pPr>
            <a:endParaRPr lang="en-US" altLang="zh-CN" sz="1500" b="0" dirty="0">
              <a:solidFill>
                <a:prstClr val="white">
                  <a:lumMod val="50000"/>
                </a:prstClr>
              </a:solidFill>
            </a:endParaRPr>
          </a:p>
        </p:txBody>
      </p:sp>
    </p:spTree>
    <p:extLst>
      <p:ext uri="{BB962C8B-B14F-4D97-AF65-F5344CB8AC3E}">
        <p14:creationId xmlns:p14="http://schemas.microsoft.com/office/powerpoint/2010/main" val="76784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2.3.3</a:t>
            </a:r>
            <a:r>
              <a:rPr lang="zh-CN" altLang="en-US" sz="2400" b="0" dirty="0">
                <a:solidFill>
                  <a:srgbClr val="1353A2"/>
                </a:solidFill>
                <a:latin typeface="微软雅黑" pitchFamily="34" charset="-122"/>
                <a:ea typeface="微软雅黑" pitchFamily="34" charset="-122"/>
              </a:rPr>
              <a:t>熟练使用文本文件查看类命令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564558" y="2025333"/>
            <a:ext cx="8014885" cy="287636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100" b="0" dirty="0">
                <a:solidFill>
                  <a:srgbClr val="1353A2"/>
                </a:solidFill>
              </a:rPr>
              <a:t>4. head</a:t>
            </a:r>
            <a:r>
              <a:rPr lang="zh-CN" altLang="en-US" sz="2100" b="0" dirty="0">
                <a:solidFill>
                  <a:srgbClr val="1353A2"/>
                </a:solidFill>
              </a:rPr>
              <a:t> </a:t>
            </a:r>
            <a:r>
              <a:rPr lang="zh-CN" altLang="zh-CN" sz="2100" b="0" dirty="0">
                <a:solidFill>
                  <a:srgbClr val="1353A2"/>
                </a:solidFill>
              </a:rPr>
              <a:t>命令 </a:t>
            </a:r>
          </a:p>
          <a:p>
            <a:pPr indent="342900" defTabSz="540544" eaLnBrk="1" fontAlgn="auto" hangingPunct="1">
              <a:spcBef>
                <a:spcPts val="0"/>
              </a:spcBef>
              <a:spcAft>
                <a:spcPts val="0"/>
              </a:spcAft>
            </a:pPr>
            <a:r>
              <a:rPr lang="zh-CN" altLang="en-US" sz="2100" b="0" dirty="0">
                <a:solidFill>
                  <a:prstClr val="black"/>
                </a:solidFill>
              </a:rPr>
              <a:t>功能：  </a:t>
            </a:r>
            <a:r>
              <a:rPr lang="en-US" altLang="zh-CN" sz="2100" b="0" dirty="0">
                <a:solidFill>
                  <a:prstClr val="black"/>
                </a:solidFill>
              </a:rPr>
              <a:t>head </a:t>
            </a:r>
            <a:r>
              <a:rPr lang="zh-CN" altLang="en-US" sz="2100" b="0" dirty="0">
                <a:solidFill>
                  <a:prstClr val="black"/>
                </a:solidFill>
              </a:rPr>
              <a:t>命令用于查看纯文本文档的</a:t>
            </a:r>
            <a:r>
              <a:rPr lang="zh-CN" altLang="en-US" sz="2100" b="0" dirty="0">
                <a:solidFill>
                  <a:srgbClr val="FF0000"/>
                </a:solidFill>
              </a:rPr>
              <a:t>前</a:t>
            </a:r>
            <a:r>
              <a:rPr lang="zh-CN" altLang="en-US" sz="2100" b="0" dirty="0">
                <a:solidFill>
                  <a:prstClr val="black"/>
                </a:solidFill>
              </a:rPr>
              <a:t>面部分内容。</a:t>
            </a:r>
            <a:endParaRPr lang="en-US" altLang="zh-CN" sz="2100" b="0" dirty="0">
              <a:solidFill>
                <a:prstClr val="black"/>
              </a:solidFill>
            </a:endParaRPr>
          </a:p>
          <a:p>
            <a:pPr indent="342900" defTabSz="540544" eaLnBrk="1" fontAlgn="auto" hangingPunct="1">
              <a:spcBef>
                <a:spcPts val="0"/>
              </a:spcBef>
              <a:spcAft>
                <a:spcPts val="0"/>
              </a:spcAft>
            </a:pPr>
            <a:r>
              <a:rPr lang="zh-CN" altLang="zh-CN" sz="2100" b="0" dirty="0">
                <a:solidFill>
                  <a:prstClr val="black"/>
                </a:solidFill>
              </a:rPr>
              <a:t>格式</a:t>
            </a:r>
            <a:r>
              <a:rPr lang="zh-CN" altLang="en-US" sz="2100" b="0" dirty="0">
                <a:solidFill>
                  <a:prstClr val="black"/>
                </a:solidFill>
              </a:rPr>
              <a:t>：</a:t>
            </a:r>
            <a:r>
              <a:rPr lang="en-US" altLang="zh-CN" sz="2100" b="0" dirty="0">
                <a:solidFill>
                  <a:prstClr val="black"/>
                </a:solidFill>
              </a:rPr>
              <a:t>  head  [</a:t>
            </a:r>
            <a:r>
              <a:rPr lang="zh-CN" altLang="en-US" sz="2100" b="0" dirty="0">
                <a:solidFill>
                  <a:prstClr val="black"/>
                </a:solidFill>
              </a:rPr>
              <a:t>选项</a:t>
            </a:r>
            <a:r>
              <a:rPr lang="en-US" altLang="zh-CN" sz="2100" b="0" dirty="0">
                <a:solidFill>
                  <a:prstClr val="black"/>
                </a:solidFill>
              </a:rPr>
              <a:t>]   [</a:t>
            </a:r>
            <a:r>
              <a:rPr lang="zh-CN" altLang="en-US" sz="2100" b="0" dirty="0">
                <a:solidFill>
                  <a:prstClr val="black"/>
                </a:solidFill>
              </a:rPr>
              <a:t>文件</a:t>
            </a:r>
            <a:r>
              <a:rPr lang="en-US" altLang="zh-CN" sz="2100" b="0" dirty="0">
                <a:solidFill>
                  <a:prstClr val="black"/>
                </a:solidFill>
              </a:rPr>
              <a:t>]</a:t>
            </a:r>
            <a:r>
              <a:rPr lang="zh-CN" altLang="zh-CN" sz="2100" b="0" dirty="0">
                <a:solidFill>
                  <a:prstClr val="black"/>
                </a:solidFill>
              </a:rPr>
              <a:t>。</a:t>
            </a:r>
            <a:endParaRPr lang="en-US" altLang="zh-CN" sz="2100" b="0" dirty="0">
              <a:solidFill>
                <a:prstClr val="black"/>
              </a:solidFill>
            </a:endParaRPr>
          </a:p>
          <a:p>
            <a:pPr indent="342900" defTabSz="540544" eaLnBrk="1" fontAlgn="auto" latinLnBrk="1" hangingPunct="1">
              <a:spcBef>
                <a:spcPts val="0"/>
              </a:spcBef>
              <a:spcAft>
                <a:spcPts val="0"/>
              </a:spcAft>
            </a:pPr>
            <a:r>
              <a:rPr lang="zh-CN" altLang="en-US" sz="2100" b="0" dirty="0">
                <a:solidFill>
                  <a:prstClr val="black"/>
                </a:solidFill>
              </a:rPr>
              <a:t>例如，可以使用</a:t>
            </a:r>
            <a:r>
              <a:rPr lang="en-US" altLang="zh-CN" sz="2100" b="0" dirty="0">
                <a:solidFill>
                  <a:prstClr val="black"/>
                </a:solidFill>
              </a:rPr>
              <a:t>head</a:t>
            </a:r>
            <a:r>
              <a:rPr lang="zh-CN" altLang="en-US" sz="2100" b="0" dirty="0">
                <a:solidFill>
                  <a:prstClr val="black"/>
                </a:solidFill>
              </a:rPr>
              <a:t>命令查看文件</a:t>
            </a:r>
            <a:r>
              <a:rPr lang="pt-BR" altLang="zh-CN" sz="2100" b="0" dirty="0">
                <a:solidFill>
                  <a:prstClr val="black"/>
                </a:solidFill>
              </a:rPr>
              <a:t>anaconda-ks.cfg</a:t>
            </a:r>
            <a:r>
              <a:rPr lang="zh-CN" altLang="en-US" sz="2100" b="0" dirty="0">
                <a:solidFill>
                  <a:prstClr val="black"/>
                </a:solidFill>
              </a:rPr>
              <a:t>前 </a:t>
            </a:r>
            <a:r>
              <a:rPr lang="en-US" altLang="zh-CN" sz="2100" b="0" dirty="0">
                <a:solidFill>
                  <a:prstClr val="black"/>
                </a:solidFill>
              </a:rPr>
              <a:t>20 </a:t>
            </a:r>
            <a:r>
              <a:rPr lang="zh-CN" altLang="en-US" sz="2100" b="0" dirty="0">
                <a:solidFill>
                  <a:prstClr val="black"/>
                </a:solidFill>
              </a:rPr>
              <a:t>行的内容： </a:t>
            </a:r>
          </a:p>
          <a:p>
            <a:pPr indent="342900" defTabSz="540544" eaLnBrk="1" fontAlgn="auto" latinLnBrk="1" hangingPunct="1">
              <a:spcBef>
                <a:spcPts val="0"/>
              </a:spcBef>
              <a:spcAft>
                <a:spcPts val="0"/>
              </a:spcAft>
            </a:pPr>
            <a:r>
              <a:rPr lang="pt-BR" altLang="zh-CN" sz="2100" b="0" dirty="0">
                <a:solidFill>
                  <a:prstClr val="black"/>
                </a:solidFill>
              </a:rPr>
              <a:t>[root@localhost ~]# head -n 20  anaconda-ks.cfg</a:t>
            </a:r>
            <a:endParaRPr lang="en-US" altLang="zh-CN" sz="2100" b="0" dirty="0">
              <a:solidFill>
                <a:prstClr val="black"/>
              </a:solidFill>
            </a:endParaRPr>
          </a:p>
          <a:p>
            <a:pPr indent="342900" defTabSz="540544" eaLnBrk="1" fontAlgn="auto" latinLnBrk="1" hangingPunct="1">
              <a:spcBef>
                <a:spcPts val="0"/>
              </a:spcBef>
              <a:spcAft>
                <a:spcPts val="0"/>
              </a:spcAft>
            </a:pPr>
            <a:endParaRPr lang="zh-CN" altLang="en-US" sz="1500" b="0" dirty="0">
              <a:solidFill>
                <a:prstClr val="white">
                  <a:lumMod val="50000"/>
                </a:prstClr>
              </a:solidFill>
            </a:endParaRPr>
          </a:p>
        </p:txBody>
      </p:sp>
    </p:spTree>
    <p:extLst>
      <p:ext uri="{BB962C8B-B14F-4D97-AF65-F5344CB8AC3E}">
        <p14:creationId xmlns:p14="http://schemas.microsoft.com/office/powerpoint/2010/main" val="256574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2.3.3</a:t>
            </a:r>
            <a:r>
              <a:rPr lang="zh-CN" altLang="en-US" sz="2400" b="0" dirty="0">
                <a:solidFill>
                  <a:srgbClr val="1353A2"/>
                </a:solidFill>
                <a:latin typeface="微软雅黑" pitchFamily="34" charset="-122"/>
                <a:ea typeface="微软雅黑" pitchFamily="34" charset="-122"/>
              </a:rPr>
              <a:t>熟练使用文本文件查看类命令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284672" y="1857965"/>
            <a:ext cx="8519464" cy="2115579"/>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100" dirty="0">
                <a:solidFill>
                  <a:srgbClr val="1353A2"/>
                </a:solidFill>
              </a:rPr>
              <a:t>5. tail </a:t>
            </a:r>
            <a:r>
              <a:rPr lang="zh-CN" altLang="zh-CN" sz="2100" dirty="0">
                <a:solidFill>
                  <a:srgbClr val="1353A2"/>
                </a:solidFill>
              </a:rPr>
              <a:t>命令 </a:t>
            </a:r>
          </a:p>
          <a:p>
            <a:pPr indent="342900" defTabSz="540544" eaLnBrk="1" fontAlgn="auto" hangingPunct="1">
              <a:spcBef>
                <a:spcPts val="0"/>
              </a:spcBef>
              <a:spcAft>
                <a:spcPts val="0"/>
              </a:spcAft>
            </a:pPr>
            <a:r>
              <a:rPr lang="zh-CN" altLang="en-US" sz="2100" dirty="0">
                <a:solidFill>
                  <a:prstClr val="black"/>
                </a:solidFill>
              </a:rPr>
              <a:t>功能：  </a:t>
            </a:r>
            <a:r>
              <a:rPr lang="en-US" altLang="zh-CN" sz="2100" dirty="0">
                <a:solidFill>
                  <a:prstClr val="black"/>
                </a:solidFill>
              </a:rPr>
              <a:t>tail </a:t>
            </a:r>
            <a:r>
              <a:rPr lang="zh-CN" altLang="en-US" sz="2100" dirty="0">
                <a:solidFill>
                  <a:prstClr val="black"/>
                </a:solidFill>
              </a:rPr>
              <a:t>命令用于查看纯文本文档的</a:t>
            </a:r>
            <a:r>
              <a:rPr lang="zh-CN" altLang="en-US" sz="2100" dirty="0">
                <a:solidFill>
                  <a:srgbClr val="FF0000"/>
                </a:solidFill>
              </a:rPr>
              <a:t>后</a:t>
            </a:r>
            <a:r>
              <a:rPr lang="zh-CN" altLang="en-US" sz="2100" dirty="0">
                <a:solidFill>
                  <a:prstClr val="black"/>
                </a:solidFill>
              </a:rPr>
              <a:t>面部分内容。</a:t>
            </a:r>
            <a:endParaRPr lang="en-US" altLang="zh-CN" sz="2100" dirty="0">
              <a:solidFill>
                <a:prstClr val="black"/>
              </a:solidFill>
            </a:endParaRPr>
          </a:p>
          <a:p>
            <a:pPr indent="342900" defTabSz="540544" eaLnBrk="1" fontAlgn="auto" hangingPunct="1">
              <a:spcBef>
                <a:spcPts val="0"/>
              </a:spcBef>
              <a:spcAft>
                <a:spcPts val="0"/>
              </a:spcAft>
            </a:pPr>
            <a:r>
              <a:rPr lang="zh-CN" altLang="zh-CN" sz="2100" dirty="0">
                <a:solidFill>
                  <a:prstClr val="black"/>
                </a:solidFill>
              </a:rPr>
              <a:t>格式</a:t>
            </a:r>
            <a:r>
              <a:rPr lang="zh-CN" altLang="en-US" sz="2100" dirty="0">
                <a:solidFill>
                  <a:prstClr val="black"/>
                </a:solidFill>
              </a:rPr>
              <a:t>：</a:t>
            </a:r>
            <a:r>
              <a:rPr lang="en-US" altLang="zh-CN" sz="2100" dirty="0">
                <a:solidFill>
                  <a:prstClr val="black"/>
                </a:solidFill>
              </a:rPr>
              <a:t>  tail  [</a:t>
            </a:r>
            <a:r>
              <a:rPr lang="zh-CN" altLang="en-US" sz="2100" dirty="0">
                <a:solidFill>
                  <a:prstClr val="black"/>
                </a:solidFill>
              </a:rPr>
              <a:t>选项</a:t>
            </a:r>
            <a:r>
              <a:rPr lang="en-US" altLang="zh-CN" sz="2100" dirty="0">
                <a:solidFill>
                  <a:prstClr val="black"/>
                </a:solidFill>
              </a:rPr>
              <a:t>]   [</a:t>
            </a:r>
            <a:r>
              <a:rPr lang="zh-CN" altLang="en-US" sz="2100" dirty="0">
                <a:solidFill>
                  <a:prstClr val="black"/>
                </a:solidFill>
              </a:rPr>
              <a:t>文件</a:t>
            </a:r>
            <a:r>
              <a:rPr lang="en-US" altLang="zh-CN" sz="2100" dirty="0">
                <a:solidFill>
                  <a:prstClr val="black"/>
                </a:solidFill>
              </a:rPr>
              <a:t>]</a:t>
            </a:r>
            <a:r>
              <a:rPr lang="zh-CN" altLang="zh-CN" sz="2100" dirty="0">
                <a:solidFill>
                  <a:prstClr val="black"/>
                </a:solidFill>
              </a:rPr>
              <a:t>。</a:t>
            </a:r>
            <a:endParaRPr lang="en-US" altLang="zh-CN" sz="2100" dirty="0">
              <a:solidFill>
                <a:prstClr val="black"/>
              </a:solidFill>
            </a:endParaRPr>
          </a:p>
          <a:p>
            <a:pPr indent="342900" defTabSz="540544" eaLnBrk="1" fontAlgn="auto" latinLnBrk="1" hangingPunct="1">
              <a:spcBef>
                <a:spcPts val="0"/>
              </a:spcBef>
              <a:spcAft>
                <a:spcPts val="0"/>
              </a:spcAft>
            </a:pPr>
            <a:r>
              <a:rPr lang="zh-CN" altLang="en-US" sz="2100" dirty="0">
                <a:solidFill>
                  <a:prstClr val="black"/>
                </a:solidFill>
              </a:rPr>
              <a:t>例如，可以使用</a:t>
            </a:r>
            <a:r>
              <a:rPr lang="en-US" altLang="zh-CN" sz="2100" dirty="0">
                <a:solidFill>
                  <a:prstClr val="black"/>
                </a:solidFill>
              </a:rPr>
              <a:t>tail</a:t>
            </a:r>
            <a:r>
              <a:rPr lang="zh-CN" altLang="en-US" sz="2100" dirty="0">
                <a:solidFill>
                  <a:prstClr val="black"/>
                </a:solidFill>
              </a:rPr>
              <a:t>命令查看文件</a:t>
            </a:r>
            <a:r>
              <a:rPr lang="pt-BR" altLang="zh-CN" sz="2100" dirty="0">
                <a:solidFill>
                  <a:prstClr val="black"/>
                </a:solidFill>
              </a:rPr>
              <a:t>anaconda-ks.cfg</a:t>
            </a:r>
            <a:r>
              <a:rPr lang="zh-CN" altLang="en-US" sz="2100" dirty="0">
                <a:solidFill>
                  <a:prstClr val="black"/>
                </a:solidFill>
              </a:rPr>
              <a:t>后 </a:t>
            </a:r>
            <a:r>
              <a:rPr lang="en-US" altLang="zh-CN" sz="2100" dirty="0">
                <a:solidFill>
                  <a:prstClr val="black"/>
                </a:solidFill>
              </a:rPr>
              <a:t>20 </a:t>
            </a:r>
            <a:r>
              <a:rPr lang="zh-CN" altLang="en-US" sz="2100" dirty="0">
                <a:solidFill>
                  <a:prstClr val="black"/>
                </a:solidFill>
              </a:rPr>
              <a:t>行的内容： </a:t>
            </a:r>
          </a:p>
          <a:p>
            <a:pPr indent="342900" defTabSz="540544" eaLnBrk="1" fontAlgn="auto" latinLnBrk="1" hangingPunct="1">
              <a:spcBef>
                <a:spcPts val="0"/>
              </a:spcBef>
              <a:spcAft>
                <a:spcPts val="0"/>
              </a:spcAft>
            </a:pPr>
            <a:r>
              <a:rPr lang="pt-BR" altLang="zh-CN" sz="2100" dirty="0">
                <a:solidFill>
                  <a:prstClr val="black"/>
                </a:solidFill>
              </a:rPr>
              <a:t>[root@localhost ~]# </a:t>
            </a:r>
            <a:r>
              <a:rPr lang="en-US" altLang="zh-CN" sz="2100" dirty="0">
                <a:solidFill>
                  <a:prstClr val="black"/>
                </a:solidFill>
              </a:rPr>
              <a:t>tail</a:t>
            </a:r>
            <a:r>
              <a:rPr lang="pt-BR" altLang="zh-CN" sz="2100" dirty="0">
                <a:solidFill>
                  <a:prstClr val="black"/>
                </a:solidFill>
              </a:rPr>
              <a:t> </a:t>
            </a:r>
            <a:r>
              <a:rPr lang="pt-BR" altLang="zh-CN" sz="2100" dirty="0">
                <a:solidFill>
                  <a:srgbClr val="FF0000"/>
                </a:solidFill>
              </a:rPr>
              <a:t>-n </a:t>
            </a:r>
            <a:r>
              <a:rPr lang="pt-BR" altLang="zh-CN" sz="2100" dirty="0">
                <a:solidFill>
                  <a:prstClr val="black"/>
                </a:solidFill>
              </a:rPr>
              <a:t>20  anaconda-ks.cfg</a:t>
            </a:r>
          </a:p>
        </p:txBody>
      </p:sp>
      <p:sp>
        <p:nvSpPr>
          <p:cNvPr id="2" name="文本框 1">
            <a:extLst>
              <a:ext uri="{FF2B5EF4-FFF2-40B4-BE49-F238E27FC236}">
                <a16:creationId xmlns:a16="http://schemas.microsoft.com/office/drawing/2014/main" id="{8EA8936B-32A5-4202-99D9-10E156DA0E5B}"/>
              </a:ext>
            </a:extLst>
          </p:cNvPr>
          <p:cNvSpPr txBox="1"/>
          <p:nvPr/>
        </p:nvSpPr>
        <p:spPr>
          <a:xfrm>
            <a:off x="789250" y="3995473"/>
            <a:ext cx="8014885" cy="1453090"/>
          </a:xfrm>
          <a:prstGeom prst="rect">
            <a:avLst/>
          </a:prstGeom>
          <a:noFill/>
        </p:spPr>
        <p:txBody>
          <a:bodyPr wrap="square" rtlCol="0">
            <a:spAutoFit/>
          </a:bodyPr>
          <a:lstStyle/>
          <a:p>
            <a:pPr defTabSz="685800" eaLnBrk="1" fontAlgn="auto" hangingPunct="1">
              <a:spcBef>
                <a:spcPts val="0"/>
              </a:spcBef>
              <a:spcAft>
                <a:spcPts val="0"/>
              </a:spcAft>
            </a:pPr>
            <a:r>
              <a:rPr lang="en-US" altLang="zh-CN" sz="2100" dirty="0">
                <a:solidFill>
                  <a:prstClr val="black"/>
                </a:solidFill>
                <a:latin typeface="等线"/>
                <a:ea typeface="等线" panose="02010600030101010101" pitchFamily="2" charset="-122"/>
              </a:rPr>
              <a:t>tail </a:t>
            </a:r>
            <a:r>
              <a:rPr lang="zh-CN" altLang="zh-CN" sz="2100" dirty="0">
                <a:solidFill>
                  <a:prstClr val="black"/>
                </a:solidFill>
                <a:latin typeface="等线"/>
                <a:ea typeface="等线" panose="02010600030101010101" pitchFamily="2" charset="-122"/>
              </a:rPr>
              <a:t>命令</a:t>
            </a:r>
            <a:r>
              <a:rPr lang="zh-CN" altLang="zh-CN" sz="2100" dirty="0">
                <a:solidFill>
                  <a:srgbClr val="FF0000"/>
                </a:solidFill>
                <a:latin typeface="等线"/>
                <a:ea typeface="等线" panose="02010600030101010101" pitchFamily="2" charset="-122"/>
              </a:rPr>
              <a:t>最强悍的功能</a:t>
            </a:r>
            <a:r>
              <a:rPr lang="zh-CN" altLang="zh-CN" sz="2100" dirty="0">
                <a:solidFill>
                  <a:prstClr val="black"/>
                </a:solidFill>
                <a:latin typeface="等线"/>
                <a:ea typeface="等线" panose="02010600030101010101" pitchFamily="2" charset="-122"/>
              </a:rPr>
              <a:t>是可以持续</a:t>
            </a:r>
            <a:r>
              <a:rPr lang="zh-CN" altLang="zh-CN" sz="2100" dirty="0">
                <a:solidFill>
                  <a:srgbClr val="FF0000"/>
                </a:solidFill>
                <a:latin typeface="等线"/>
                <a:ea typeface="等线" panose="02010600030101010101" pitchFamily="2" charset="-122"/>
              </a:rPr>
              <a:t>刷新</a:t>
            </a:r>
            <a:r>
              <a:rPr lang="zh-CN" altLang="zh-CN" sz="2100" dirty="0">
                <a:solidFill>
                  <a:prstClr val="black"/>
                </a:solidFill>
                <a:latin typeface="等线"/>
                <a:ea typeface="等线" panose="02010600030101010101" pitchFamily="2" charset="-122"/>
              </a:rPr>
              <a:t>一个文件的内容，当想要实时查看最新日志文件时，这特别有用，此时的</a:t>
            </a:r>
            <a:r>
              <a:rPr lang="zh-CN" altLang="zh-CN" sz="2100" dirty="0">
                <a:solidFill>
                  <a:srgbClr val="FF0000"/>
                </a:solidFill>
                <a:latin typeface="等线"/>
                <a:ea typeface="等线" panose="02010600030101010101" pitchFamily="2" charset="-122"/>
              </a:rPr>
              <a:t>命令格式为“</a:t>
            </a:r>
            <a:r>
              <a:rPr lang="en-US" altLang="zh-CN" sz="2100" dirty="0">
                <a:solidFill>
                  <a:srgbClr val="FF0000"/>
                </a:solidFill>
                <a:latin typeface="等线"/>
                <a:ea typeface="等线" panose="02010600030101010101" pitchFamily="2" charset="-122"/>
              </a:rPr>
              <a:t>tail -f </a:t>
            </a:r>
            <a:r>
              <a:rPr lang="zh-CN" altLang="zh-CN" sz="2100" dirty="0">
                <a:solidFill>
                  <a:prstClr val="black"/>
                </a:solidFill>
                <a:latin typeface="等线"/>
                <a:ea typeface="等线" panose="02010600030101010101" pitchFamily="2" charset="-122"/>
              </a:rPr>
              <a:t>文件名”：</a:t>
            </a:r>
            <a:endParaRPr lang="en-US" altLang="zh-CN" sz="2100" dirty="0">
              <a:solidFill>
                <a:prstClr val="black"/>
              </a:solidFill>
              <a:latin typeface="等线"/>
              <a:ea typeface="等线" panose="02010600030101010101" pitchFamily="2" charset="-122"/>
            </a:endParaRPr>
          </a:p>
          <a:p>
            <a:pPr indent="342900" defTabSz="540544" eaLnBrk="1" fontAlgn="auto" latinLnBrk="1" hangingPunct="1">
              <a:lnSpc>
                <a:spcPct val="135000"/>
              </a:lnSpc>
              <a:spcBef>
                <a:spcPts val="0"/>
              </a:spcBef>
              <a:spcAft>
                <a:spcPts val="0"/>
              </a:spcAft>
            </a:pPr>
            <a:r>
              <a:rPr lang="en-US" altLang="zh-CN" sz="2100" dirty="0">
                <a:solidFill>
                  <a:prstClr val="black"/>
                </a:solidFill>
                <a:latin typeface="微软雅黑" pitchFamily="34" charset="-122"/>
                <a:ea typeface="微软雅黑" pitchFamily="34" charset="-122"/>
              </a:rPr>
              <a:t>[</a:t>
            </a:r>
            <a:r>
              <a:rPr lang="en-US" altLang="zh-CN" sz="2100" dirty="0" err="1">
                <a:solidFill>
                  <a:prstClr val="black"/>
                </a:solidFill>
                <a:latin typeface="微软雅黑" pitchFamily="34" charset="-122"/>
                <a:ea typeface="微软雅黑" pitchFamily="34" charset="-122"/>
              </a:rPr>
              <a:t>root@localhost</a:t>
            </a:r>
            <a:r>
              <a:rPr lang="en-US" altLang="zh-CN" sz="2100" dirty="0">
                <a:solidFill>
                  <a:prstClr val="black"/>
                </a:solidFill>
                <a:latin typeface="微软雅黑" pitchFamily="34" charset="-122"/>
                <a:ea typeface="微软雅黑" pitchFamily="34" charset="-122"/>
              </a:rPr>
              <a:t> ~]# tail </a:t>
            </a:r>
            <a:r>
              <a:rPr lang="en-US" altLang="zh-CN" sz="2100" dirty="0">
                <a:solidFill>
                  <a:srgbClr val="FF0000"/>
                </a:solidFill>
                <a:latin typeface="微软雅黑" pitchFamily="34" charset="-122"/>
                <a:ea typeface="微软雅黑" pitchFamily="34" charset="-122"/>
              </a:rPr>
              <a:t>-f  </a:t>
            </a:r>
            <a:r>
              <a:rPr lang="en-US" altLang="zh-CN" sz="2100" dirty="0">
                <a:solidFill>
                  <a:prstClr val="black"/>
                </a:solidFill>
                <a:latin typeface="微软雅黑" pitchFamily="34" charset="-122"/>
                <a:ea typeface="微软雅黑" pitchFamily="34" charset="-122"/>
              </a:rPr>
              <a:t>/var/log/messages</a:t>
            </a:r>
            <a:endParaRPr lang="zh-CN" altLang="en-US" sz="21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32472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8" y="1065718"/>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2.3.3</a:t>
            </a:r>
            <a:r>
              <a:rPr lang="zh-CN" altLang="en-US" sz="2400" b="0" dirty="0">
                <a:solidFill>
                  <a:srgbClr val="1353A2"/>
                </a:solidFill>
                <a:latin typeface="微软雅黑" pitchFamily="34" charset="-122"/>
                <a:ea typeface="微软雅黑" pitchFamily="34" charset="-122"/>
              </a:rPr>
              <a:t>熟练使用文本文件查看类命令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519654" y="1783405"/>
            <a:ext cx="8014885" cy="377892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700" dirty="0">
                <a:solidFill>
                  <a:srgbClr val="1353A2"/>
                </a:solidFill>
              </a:rPr>
              <a:t>6. </a:t>
            </a:r>
            <a:r>
              <a:rPr lang="en-US" altLang="zh-CN" sz="2700" dirty="0" err="1">
                <a:solidFill>
                  <a:srgbClr val="1353A2"/>
                </a:solidFill>
              </a:rPr>
              <a:t>wc</a:t>
            </a:r>
            <a:r>
              <a:rPr lang="zh-CN" altLang="en-US" sz="2700" dirty="0">
                <a:solidFill>
                  <a:srgbClr val="1353A2"/>
                </a:solidFill>
              </a:rPr>
              <a:t> </a:t>
            </a:r>
            <a:r>
              <a:rPr lang="zh-CN" altLang="zh-CN" sz="2700" dirty="0">
                <a:solidFill>
                  <a:srgbClr val="1353A2"/>
                </a:solidFill>
              </a:rPr>
              <a:t>命令 </a:t>
            </a:r>
          </a:p>
          <a:p>
            <a:pPr indent="342900" defTabSz="540544" eaLnBrk="1" fontAlgn="auto" hangingPunct="1">
              <a:spcBef>
                <a:spcPts val="0"/>
              </a:spcBef>
              <a:spcAft>
                <a:spcPts val="0"/>
              </a:spcAft>
            </a:pPr>
            <a:r>
              <a:rPr lang="zh-CN" altLang="en-US" sz="1800" dirty="0">
                <a:solidFill>
                  <a:prstClr val="black"/>
                </a:solidFill>
              </a:rPr>
              <a:t>功能：  </a:t>
            </a:r>
            <a:r>
              <a:rPr lang="en-US" altLang="zh-CN" sz="1800" dirty="0" err="1">
                <a:solidFill>
                  <a:prstClr val="black"/>
                </a:solidFill>
              </a:rPr>
              <a:t>wc</a:t>
            </a:r>
            <a:r>
              <a:rPr lang="en-US" altLang="zh-CN" sz="1800" dirty="0">
                <a:solidFill>
                  <a:prstClr val="black"/>
                </a:solidFill>
              </a:rPr>
              <a:t> </a:t>
            </a:r>
            <a:r>
              <a:rPr lang="zh-CN" altLang="en-US" sz="1800" dirty="0">
                <a:solidFill>
                  <a:prstClr val="black"/>
                </a:solidFill>
              </a:rPr>
              <a:t>命令用于统计指定文本的行数、字数、字节数。</a:t>
            </a:r>
            <a:endParaRPr lang="en-US" altLang="zh-CN" sz="1800" dirty="0">
              <a:solidFill>
                <a:prstClr val="black"/>
              </a:solidFill>
            </a:endParaRPr>
          </a:p>
          <a:p>
            <a:pPr indent="342900" defTabSz="540544" eaLnBrk="1" fontAlgn="auto" hangingPunct="1">
              <a:spcBef>
                <a:spcPts val="0"/>
              </a:spcBef>
              <a:spcAft>
                <a:spcPts val="0"/>
              </a:spcAft>
            </a:pPr>
            <a:r>
              <a:rPr lang="zh-CN" altLang="zh-CN" sz="1800" dirty="0">
                <a:solidFill>
                  <a:prstClr val="black"/>
                </a:solidFill>
              </a:rPr>
              <a:t>格式</a:t>
            </a:r>
            <a:r>
              <a:rPr lang="zh-CN" altLang="en-US" sz="1800" dirty="0">
                <a:solidFill>
                  <a:prstClr val="black"/>
                </a:solidFill>
              </a:rPr>
              <a:t>：  </a:t>
            </a:r>
            <a:r>
              <a:rPr lang="en-US" altLang="zh-CN" sz="1800" dirty="0" err="1">
                <a:solidFill>
                  <a:prstClr val="black"/>
                </a:solidFill>
              </a:rPr>
              <a:t>wc</a:t>
            </a:r>
            <a:r>
              <a:rPr lang="en-US" altLang="zh-CN" sz="1800" dirty="0">
                <a:solidFill>
                  <a:prstClr val="black"/>
                </a:solidFill>
              </a:rPr>
              <a:t>  [</a:t>
            </a:r>
            <a:r>
              <a:rPr lang="zh-CN" altLang="en-US" sz="1800" dirty="0">
                <a:solidFill>
                  <a:prstClr val="black"/>
                </a:solidFill>
              </a:rPr>
              <a:t>参数</a:t>
            </a:r>
            <a:r>
              <a:rPr lang="en-US" altLang="zh-CN" sz="1800" dirty="0">
                <a:solidFill>
                  <a:prstClr val="black"/>
                </a:solidFill>
              </a:rPr>
              <a:t>]  </a:t>
            </a:r>
            <a:r>
              <a:rPr lang="zh-CN" altLang="en-US" sz="1800" dirty="0">
                <a:solidFill>
                  <a:prstClr val="black"/>
                </a:solidFill>
              </a:rPr>
              <a:t>文本</a:t>
            </a:r>
            <a:r>
              <a:rPr lang="zh-CN" altLang="zh-CN" sz="1800" dirty="0">
                <a:solidFill>
                  <a:prstClr val="black"/>
                </a:solidFill>
              </a:rPr>
              <a:t>。</a:t>
            </a:r>
            <a:endParaRPr lang="en-US" altLang="zh-CN" sz="1800" dirty="0">
              <a:solidFill>
                <a:prstClr val="black"/>
              </a:solidFill>
            </a:endParaRPr>
          </a:p>
          <a:p>
            <a:pPr indent="342900" defTabSz="540544" eaLnBrk="1" fontAlgn="auto" hangingPunct="1">
              <a:spcBef>
                <a:spcPts val="0"/>
              </a:spcBef>
              <a:spcAft>
                <a:spcPts val="0"/>
              </a:spcAft>
            </a:pPr>
            <a:endParaRPr lang="en-US" altLang="zh-CN" sz="1800" dirty="0">
              <a:solidFill>
                <a:prstClr val="black"/>
              </a:solidFill>
            </a:endParaRPr>
          </a:p>
          <a:p>
            <a:pPr indent="342900" defTabSz="540544" eaLnBrk="1" fontAlgn="auto" hangingPunct="1">
              <a:spcBef>
                <a:spcPts val="0"/>
              </a:spcBef>
              <a:spcAft>
                <a:spcPts val="0"/>
              </a:spcAft>
            </a:pPr>
            <a:endParaRPr lang="en-US" altLang="zh-CN" sz="1800" dirty="0">
              <a:solidFill>
                <a:prstClr val="black"/>
              </a:solidFill>
            </a:endParaRPr>
          </a:p>
          <a:p>
            <a:pPr indent="342900" defTabSz="540544" eaLnBrk="1" fontAlgn="auto" hangingPunct="1">
              <a:spcBef>
                <a:spcPts val="0"/>
              </a:spcBef>
              <a:spcAft>
                <a:spcPts val="0"/>
              </a:spcAft>
            </a:pPr>
            <a:endParaRPr lang="en-US" altLang="zh-CN" sz="1800" dirty="0">
              <a:solidFill>
                <a:prstClr val="black"/>
              </a:solidFill>
            </a:endParaRPr>
          </a:p>
          <a:p>
            <a:pPr indent="342900" defTabSz="540544" eaLnBrk="1" fontAlgn="auto" latinLnBrk="1" hangingPunct="1">
              <a:spcBef>
                <a:spcPts val="0"/>
              </a:spcBef>
              <a:spcAft>
                <a:spcPts val="0"/>
              </a:spcAft>
            </a:pPr>
            <a:r>
              <a:rPr lang="zh-CN" altLang="en-US" sz="1800" dirty="0">
                <a:solidFill>
                  <a:prstClr val="black"/>
                </a:solidFill>
              </a:rPr>
              <a:t>例如，在 </a:t>
            </a:r>
            <a:r>
              <a:rPr lang="en-US" altLang="zh-CN" sz="1800" dirty="0">
                <a:solidFill>
                  <a:prstClr val="black"/>
                </a:solidFill>
              </a:rPr>
              <a:t>Linux </a:t>
            </a:r>
            <a:r>
              <a:rPr lang="zh-CN" altLang="en-US" sz="1800" dirty="0">
                <a:solidFill>
                  <a:prstClr val="black"/>
                </a:solidFill>
              </a:rPr>
              <a:t>系统中， </a:t>
            </a:r>
            <a:r>
              <a:rPr lang="en-US" altLang="zh-CN" sz="1800" dirty="0">
                <a:solidFill>
                  <a:prstClr val="black"/>
                </a:solidFill>
              </a:rPr>
              <a:t>passwd </a:t>
            </a:r>
            <a:r>
              <a:rPr lang="zh-CN" altLang="en-US" sz="1800" dirty="0">
                <a:solidFill>
                  <a:prstClr val="black"/>
                </a:solidFill>
              </a:rPr>
              <a:t>是用于保存系统账户信息的文件，要统计当前系统中有多少个用户，可以使用下面的命令来进行查询：</a:t>
            </a:r>
          </a:p>
          <a:p>
            <a:pPr indent="342900" defTabSz="540544" eaLnBrk="1" fontAlgn="auto" latinLnBrk="1" hangingPunct="1">
              <a:spcBef>
                <a:spcPts val="0"/>
              </a:spcBef>
              <a:spcAft>
                <a:spcPts val="0"/>
              </a:spcAft>
            </a:pPr>
            <a:r>
              <a:rPr lang="pt-BR" altLang="zh-CN" sz="1800" dirty="0">
                <a:solidFill>
                  <a:prstClr val="black"/>
                </a:solidFill>
              </a:rPr>
              <a:t>[root@localhost ~]#    wc  –l  /etc/passwd</a:t>
            </a:r>
            <a:endParaRPr lang="en-US" altLang="zh-CN" sz="1800" dirty="0">
              <a:solidFill>
                <a:prstClr val="black"/>
              </a:solidFill>
            </a:endParaRPr>
          </a:p>
          <a:p>
            <a:pPr indent="342900" defTabSz="540544" eaLnBrk="1" fontAlgn="auto" latinLnBrk="1" hangingPunct="1">
              <a:spcBef>
                <a:spcPts val="0"/>
              </a:spcBef>
              <a:spcAft>
                <a:spcPts val="0"/>
              </a:spcAft>
            </a:pPr>
            <a:endParaRPr lang="zh-CN" altLang="en-US" sz="1500" b="0" dirty="0">
              <a:solidFill>
                <a:prstClr val="white">
                  <a:lumMod val="50000"/>
                </a:prstClr>
              </a:solidFill>
            </a:endParaRPr>
          </a:p>
        </p:txBody>
      </p:sp>
      <p:graphicFrame>
        <p:nvGraphicFramePr>
          <p:cNvPr id="2" name="表格 1">
            <a:extLst>
              <a:ext uri="{FF2B5EF4-FFF2-40B4-BE49-F238E27FC236}">
                <a16:creationId xmlns:a16="http://schemas.microsoft.com/office/drawing/2014/main" id="{5E4C43A0-6711-4557-8A6F-7B06510B1705}"/>
              </a:ext>
            </a:extLst>
          </p:cNvPr>
          <p:cNvGraphicFramePr>
            <a:graphicFrameLocks noGrp="1"/>
          </p:cNvGraphicFramePr>
          <p:nvPr/>
        </p:nvGraphicFramePr>
        <p:xfrm>
          <a:off x="2092917" y="2943117"/>
          <a:ext cx="3334868" cy="1085556"/>
        </p:xfrm>
        <a:graphic>
          <a:graphicData uri="http://schemas.openxmlformats.org/drawingml/2006/table">
            <a:tbl>
              <a:tblPr firstRow="1" firstCol="1" bandRow="1">
                <a:tableStyleId>{5C22544A-7EE6-4342-B048-85BDC9FD1C3A}</a:tableStyleId>
              </a:tblPr>
              <a:tblGrid>
                <a:gridCol w="1667434">
                  <a:extLst>
                    <a:ext uri="{9D8B030D-6E8A-4147-A177-3AD203B41FA5}">
                      <a16:colId xmlns:a16="http://schemas.microsoft.com/office/drawing/2014/main" val="86117041"/>
                    </a:ext>
                  </a:extLst>
                </a:gridCol>
                <a:gridCol w="1667434">
                  <a:extLst>
                    <a:ext uri="{9D8B030D-6E8A-4147-A177-3AD203B41FA5}">
                      <a16:colId xmlns:a16="http://schemas.microsoft.com/office/drawing/2014/main" val="2389125635"/>
                    </a:ext>
                  </a:extLst>
                </a:gridCol>
              </a:tblGrid>
              <a:tr h="271389">
                <a:tc>
                  <a:txBody>
                    <a:bodyPr/>
                    <a:lstStyle/>
                    <a:p>
                      <a:pPr algn="ctr">
                        <a:spcAft>
                          <a:spcPts val="0"/>
                        </a:spcAft>
                      </a:pPr>
                      <a:r>
                        <a:rPr lang="zh-CN" sz="1500" kern="100" dirty="0">
                          <a:effectLst/>
                        </a:rPr>
                        <a:t>参数</a:t>
                      </a:r>
                      <a:endParaRPr lang="zh-CN" sz="15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ctr">
                        <a:spcAft>
                          <a:spcPts val="0"/>
                        </a:spcAft>
                      </a:pPr>
                      <a:r>
                        <a:rPr lang="zh-CN" sz="1500" kern="100">
                          <a:effectLst/>
                        </a:rPr>
                        <a:t>作用</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893291862"/>
                  </a:ext>
                </a:extLst>
              </a:tr>
              <a:tr h="271389">
                <a:tc>
                  <a:txBody>
                    <a:bodyPr/>
                    <a:lstStyle/>
                    <a:p>
                      <a:pPr algn="just">
                        <a:spcAft>
                          <a:spcPts val="0"/>
                        </a:spcAft>
                      </a:pPr>
                      <a:r>
                        <a:rPr lang="en-US" sz="1500" kern="100">
                          <a:effectLst/>
                        </a:rPr>
                        <a:t>-l</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500" kern="100" dirty="0">
                          <a:effectLst/>
                        </a:rPr>
                        <a:t>只显示行数</a:t>
                      </a:r>
                      <a:endParaRPr lang="zh-CN" sz="15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559644783"/>
                  </a:ext>
                </a:extLst>
              </a:tr>
              <a:tr h="271389">
                <a:tc>
                  <a:txBody>
                    <a:bodyPr/>
                    <a:lstStyle/>
                    <a:p>
                      <a:pPr algn="just">
                        <a:spcAft>
                          <a:spcPts val="0"/>
                        </a:spcAft>
                      </a:pPr>
                      <a:r>
                        <a:rPr lang="en-US" sz="1500" kern="100" dirty="0">
                          <a:effectLst/>
                        </a:rPr>
                        <a:t>-w</a:t>
                      </a:r>
                      <a:endParaRPr lang="zh-CN" sz="15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500" kern="100" dirty="0">
                          <a:effectLst/>
                        </a:rPr>
                        <a:t>只显示单词数</a:t>
                      </a:r>
                      <a:endParaRPr lang="zh-CN" sz="15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959117697"/>
                  </a:ext>
                </a:extLst>
              </a:tr>
              <a:tr h="271389">
                <a:tc>
                  <a:txBody>
                    <a:bodyPr/>
                    <a:lstStyle/>
                    <a:p>
                      <a:pPr algn="just">
                        <a:spcAft>
                          <a:spcPts val="0"/>
                        </a:spcAft>
                      </a:pPr>
                      <a:r>
                        <a:rPr lang="en-US" sz="1500" kern="100">
                          <a:effectLst/>
                        </a:rPr>
                        <a:t>-c</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500" kern="100" dirty="0">
                          <a:effectLst/>
                        </a:rPr>
                        <a:t>只显示字节数</a:t>
                      </a:r>
                      <a:endParaRPr lang="zh-CN" sz="15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686719008"/>
                  </a:ext>
                </a:extLst>
              </a:tr>
            </a:tbl>
          </a:graphicData>
        </a:graphic>
      </p:graphicFrame>
    </p:spTree>
    <p:extLst>
      <p:ext uri="{BB962C8B-B14F-4D97-AF65-F5344CB8AC3E}">
        <p14:creationId xmlns:p14="http://schemas.microsoft.com/office/powerpoint/2010/main" val="10056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10"/>
            <a:ext cx="5167711" cy="507831"/>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700" b="0" dirty="0">
                <a:solidFill>
                  <a:srgbClr val="1353A2"/>
                </a:solidFill>
                <a:latin typeface="微软雅黑" pitchFamily="34" charset="-122"/>
                <a:ea typeface="微软雅黑" pitchFamily="34" charset="-122"/>
              </a:rPr>
              <a:t>2.3.4 </a:t>
            </a:r>
            <a:r>
              <a:rPr lang="zh-CN" altLang="en-US" sz="2700" b="0" dirty="0">
                <a:solidFill>
                  <a:srgbClr val="1353A2"/>
                </a:solidFill>
                <a:latin typeface="微软雅黑" pitchFamily="34" charset="-122"/>
                <a:ea typeface="微软雅黑" pitchFamily="34" charset="-122"/>
              </a:rPr>
              <a:t>熟练使用目录操作类命令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425885" y="1615691"/>
            <a:ext cx="7571258" cy="3986028"/>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400" dirty="0">
                <a:solidFill>
                  <a:srgbClr val="1353A2"/>
                </a:solidFill>
              </a:rPr>
              <a:t>1. </a:t>
            </a:r>
            <a:r>
              <a:rPr lang="en-US" altLang="zh-CN" sz="2400" dirty="0" err="1">
                <a:solidFill>
                  <a:srgbClr val="1353A2"/>
                </a:solidFill>
              </a:rPr>
              <a:t>mkdir</a:t>
            </a:r>
            <a:r>
              <a:rPr lang="zh-CN" altLang="en-US" sz="2400" dirty="0">
                <a:solidFill>
                  <a:srgbClr val="1353A2"/>
                </a:solidFill>
              </a:rPr>
              <a:t>命令</a:t>
            </a:r>
            <a:endParaRPr lang="zh-CN" altLang="zh-CN" sz="2400" dirty="0">
              <a:solidFill>
                <a:srgbClr val="1353A2"/>
              </a:solidFill>
            </a:endParaRPr>
          </a:p>
          <a:p>
            <a:pPr indent="342900" defTabSz="540544" eaLnBrk="1" fontAlgn="auto" hangingPunct="1">
              <a:spcBef>
                <a:spcPts val="0"/>
              </a:spcBef>
              <a:spcAft>
                <a:spcPts val="0"/>
              </a:spcAft>
            </a:pPr>
            <a:r>
              <a:rPr lang="zh-CN" altLang="en-US" sz="1800" dirty="0">
                <a:solidFill>
                  <a:prstClr val="black"/>
                </a:solidFill>
              </a:rPr>
              <a:t>功能：  </a:t>
            </a:r>
            <a:r>
              <a:rPr lang="en-US" altLang="zh-CN" sz="1800" dirty="0" err="1">
                <a:solidFill>
                  <a:prstClr val="black"/>
                </a:solidFill>
              </a:rPr>
              <a:t>mkdir</a:t>
            </a:r>
            <a:r>
              <a:rPr lang="en-US" altLang="zh-CN" sz="1800" dirty="0">
                <a:solidFill>
                  <a:prstClr val="black"/>
                </a:solidFill>
              </a:rPr>
              <a:t> </a:t>
            </a:r>
            <a:r>
              <a:rPr lang="zh-CN" altLang="en-US" sz="1800" dirty="0">
                <a:solidFill>
                  <a:prstClr val="black"/>
                </a:solidFill>
              </a:rPr>
              <a:t>命令用于创建空白的目录。</a:t>
            </a:r>
            <a:endParaRPr lang="en-US" altLang="zh-CN" sz="1800" dirty="0">
              <a:solidFill>
                <a:prstClr val="black"/>
              </a:solidFill>
            </a:endParaRPr>
          </a:p>
          <a:p>
            <a:pPr indent="342900" defTabSz="540544" eaLnBrk="1" fontAlgn="auto" hangingPunct="1">
              <a:spcBef>
                <a:spcPts val="0"/>
              </a:spcBef>
              <a:spcAft>
                <a:spcPts val="0"/>
              </a:spcAft>
            </a:pPr>
            <a:r>
              <a:rPr lang="zh-CN" altLang="zh-CN" sz="1800" dirty="0">
                <a:solidFill>
                  <a:prstClr val="black"/>
                </a:solidFill>
              </a:rPr>
              <a:t>格式</a:t>
            </a:r>
            <a:r>
              <a:rPr lang="zh-CN" altLang="en-US" sz="1800" dirty="0">
                <a:solidFill>
                  <a:prstClr val="black"/>
                </a:solidFill>
              </a:rPr>
              <a:t>：  </a:t>
            </a:r>
            <a:r>
              <a:rPr lang="en-US" altLang="zh-CN" sz="1800" dirty="0" err="1">
                <a:solidFill>
                  <a:prstClr val="black"/>
                </a:solidFill>
              </a:rPr>
              <a:t>mkdir</a:t>
            </a:r>
            <a:r>
              <a:rPr lang="en-US" altLang="zh-CN" sz="1800" dirty="0">
                <a:solidFill>
                  <a:prstClr val="black"/>
                </a:solidFill>
              </a:rPr>
              <a:t>  [</a:t>
            </a:r>
            <a:r>
              <a:rPr lang="zh-CN" altLang="en-US" sz="1800" dirty="0">
                <a:solidFill>
                  <a:prstClr val="black"/>
                </a:solidFill>
              </a:rPr>
              <a:t>选项</a:t>
            </a:r>
            <a:r>
              <a:rPr lang="en-US" altLang="zh-CN" sz="1800" dirty="0">
                <a:solidFill>
                  <a:prstClr val="black"/>
                </a:solidFill>
              </a:rPr>
              <a:t>] </a:t>
            </a:r>
            <a:r>
              <a:rPr lang="zh-CN" altLang="en-US" sz="1800" dirty="0">
                <a:solidFill>
                  <a:prstClr val="black"/>
                </a:solidFill>
              </a:rPr>
              <a:t>目录</a:t>
            </a:r>
            <a:r>
              <a:rPr lang="zh-CN" altLang="zh-CN" sz="1800" dirty="0">
                <a:solidFill>
                  <a:prstClr val="black"/>
                </a:solidFill>
              </a:rPr>
              <a:t>。</a:t>
            </a:r>
            <a:endParaRPr lang="en-US" altLang="zh-CN" sz="1800" dirty="0">
              <a:solidFill>
                <a:prstClr val="black"/>
              </a:solidFill>
            </a:endParaRPr>
          </a:p>
          <a:p>
            <a:pPr indent="342900" defTabSz="540544" eaLnBrk="1" fontAlgn="auto" hangingPunct="1">
              <a:spcBef>
                <a:spcPts val="0"/>
              </a:spcBef>
              <a:spcAft>
                <a:spcPts val="0"/>
              </a:spcAft>
            </a:pPr>
            <a:endParaRPr lang="en-US" altLang="zh-CN" sz="1800" dirty="0">
              <a:solidFill>
                <a:prstClr val="black"/>
              </a:solidFill>
            </a:endParaRPr>
          </a:p>
          <a:p>
            <a:pPr indent="342900" defTabSz="540544" eaLnBrk="1" fontAlgn="auto" hangingPunct="1">
              <a:spcBef>
                <a:spcPts val="0"/>
              </a:spcBef>
              <a:spcAft>
                <a:spcPts val="0"/>
              </a:spcAft>
            </a:pPr>
            <a:endParaRPr lang="en-US" altLang="zh-CN" sz="1800" dirty="0">
              <a:solidFill>
                <a:prstClr val="black"/>
              </a:solidFill>
            </a:endParaRPr>
          </a:p>
          <a:p>
            <a:pPr indent="342900" defTabSz="540544" eaLnBrk="1" fontAlgn="auto" latinLnBrk="1" hangingPunct="1">
              <a:lnSpc>
                <a:spcPct val="150000"/>
              </a:lnSpc>
              <a:spcBef>
                <a:spcPts val="0"/>
              </a:spcBef>
              <a:spcAft>
                <a:spcPts val="0"/>
              </a:spcAft>
            </a:pPr>
            <a:r>
              <a:rPr lang="en-US" altLang="zh-CN" sz="1800" dirty="0">
                <a:solidFill>
                  <a:prstClr val="black"/>
                </a:solidFill>
              </a:rPr>
              <a:t>[</a:t>
            </a:r>
            <a:r>
              <a:rPr lang="en-US" altLang="zh-CN" sz="1800" dirty="0" err="1">
                <a:solidFill>
                  <a:prstClr val="black"/>
                </a:solidFill>
              </a:rPr>
              <a:t>root@localhost</a:t>
            </a:r>
            <a:r>
              <a:rPr lang="en-US" altLang="zh-CN" sz="1800" dirty="0">
                <a:solidFill>
                  <a:prstClr val="black"/>
                </a:solidFill>
              </a:rPr>
              <a:t> ~]# </a:t>
            </a:r>
            <a:r>
              <a:rPr lang="en-US" altLang="zh-CN" sz="1800" dirty="0" err="1">
                <a:solidFill>
                  <a:prstClr val="black"/>
                </a:solidFill>
              </a:rPr>
              <a:t>mkdir</a:t>
            </a:r>
            <a:r>
              <a:rPr lang="en-US" altLang="zh-CN" sz="1800" dirty="0">
                <a:solidFill>
                  <a:prstClr val="black"/>
                </a:solidFill>
              </a:rPr>
              <a:t> </a:t>
            </a:r>
            <a:r>
              <a:rPr lang="en-US" altLang="zh-CN" sz="1800" dirty="0" err="1">
                <a:solidFill>
                  <a:prstClr val="black"/>
                </a:solidFill>
              </a:rPr>
              <a:t>linuxprobe</a:t>
            </a:r>
            <a:endParaRPr lang="en-US" altLang="zh-CN" sz="1800" dirty="0">
              <a:solidFill>
                <a:prstClr val="black"/>
              </a:solidFill>
            </a:endParaRPr>
          </a:p>
          <a:p>
            <a:pPr indent="342900" defTabSz="540544" eaLnBrk="1" fontAlgn="auto" latinLnBrk="1" hangingPunct="1">
              <a:lnSpc>
                <a:spcPct val="150000"/>
              </a:lnSpc>
              <a:spcBef>
                <a:spcPts val="0"/>
              </a:spcBef>
              <a:spcAft>
                <a:spcPts val="0"/>
              </a:spcAft>
            </a:pPr>
            <a:r>
              <a:rPr lang="en-US" altLang="zh-CN" sz="1800" dirty="0">
                <a:solidFill>
                  <a:prstClr val="black"/>
                </a:solidFill>
              </a:rPr>
              <a:t>[</a:t>
            </a:r>
            <a:r>
              <a:rPr lang="en-US" altLang="zh-CN" sz="1800" dirty="0" err="1">
                <a:solidFill>
                  <a:prstClr val="black"/>
                </a:solidFill>
              </a:rPr>
              <a:t>root@localhost</a:t>
            </a:r>
            <a:r>
              <a:rPr lang="en-US" altLang="zh-CN" sz="1800" dirty="0">
                <a:solidFill>
                  <a:prstClr val="black"/>
                </a:solidFill>
              </a:rPr>
              <a:t> ~]# cd </a:t>
            </a:r>
            <a:r>
              <a:rPr lang="en-US" altLang="zh-CN" sz="1800" dirty="0" err="1">
                <a:solidFill>
                  <a:prstClr val="black"/>
                </a:solidFill>
              </a:rPr>
              <a:t>linuxprobe</a:t>
            </a:r>
            <a:endParaRPr lang="en-US" altLang="zh-CN" sz="1800" dirty="0">
              <a:solidFill>
                <a:prstClr val="black"/>
              </a:solidFill>
            </a:endParaRPr>
          </a:p>
          <a:p>
            <a:pPr indent="342900" defTabSz="540544" eaLnBrk="1" fontAlgn="auto" latinLnBrk="1" hangingPunct="1">
              <a:lnSpc>
                <a:spcPct val="150000"/>
              </a:lnSpc>
              <a:spcBef>
                <a:spcPts val="0"/>
              </a:spcBef>
              <a:spcAft>
                <a:spcPts val="0"/>
              </a:spcAft>
            </a:pPr>
            <a:r>
              <a:rPr lang="en-US" altLang="zh-CN" sz="1800" dirty="0">
                <a:solidFill>
                  <a:prstClr val="black"/>
                </a:solidFill>
              </a:rPr>
              <a:t>[</a:t>
            </a:r>
            <a:r>
              <a:rPr lang="en-US" altLang="zh-CN" sz="1800" dirty="0" err="1">
                <a:solidFill>
                  <a:prstClr val="black"/>
                </a:solidFill>
              </a:rPr>
              <a:t>root@localhost</a:t>
            </a:r>
            <a:r>
              <a:rPr lang="en-US" altLang="zh-CN" sz="1800" dirty="0">
                <a:solidFill>
                  <a:prstClr val="black"/>
                </a:solidFill>
              </a:rPr>
              <a:t> </a:t>
            </a:r>
            <a:r>
              <a:rPr lang="en-US" altLang="zh-CN" sz="1800" dirty="0" err="1">
                <a:solidFill>
                  <a:prstClr val="black"/>
                </a:solidFill>
              </a:rPr>
              <a:t>linuxprobe</a:t>
            </a:r>
            <a:r>
              <a:rPr lang="en-US" altLang="zh-CN" sz="1800" dirty="0">
                <a:solidFill>
                  <a:prstClr val="black"/>
                </a:solidFill>
              </a:rPr>
              <a:t>]# </a:t>
            </a:r>
            <a:r>
              <a:rPr lang="en-US" altLang="zh-CN" sz="1800" dirty="0" err="1">
                <a:solidFill>
                  <a:prstClr val="black"/>
                </a:solidFill>
              </a:rPr>
              <a:t>mkdir</a:t>
            </a:r>
            <a:r>
              <a:rPr lang="en-US" altLang="zh-CN" sz="1800" dirty="0">
                <a:solidFill>
                  <a:prstClr val="black"/>
                </a:solidFill>
              </a:rPr>
              <a:t> -p a/b/c/d/e</a:t>
            </a:r>
          </a:p>
          <a:p>
            <a:pPr indent="342900" defTabSz="540544" eaLnBrk="1" fontAlgn="auto" latinLnBrk="1" hangingPunct="1">
              <a:lnSpc>
                <a:spcPct val="150000"/>
              </a:lnSpc>
              <a:spcBef>
                <a:spcPts val="0"/>
              </a:spcBef>
              <a:spcAft>
                <a:spcPts val="0"/>
              </a:spcAft>
            </a:pPr>
            <a:r>
              <a:rPr lang="en-US" altLang="zh-CN" sz="1800" dirty="0">
                <a:solidFill>
                  <a:prstClr val="black"/>
                </a:solidFill>
              </a:rPr>
              <a:t>[</a:t>
            </a:r>
            <a:r>
              <a:rPr lang="en-US" altLang="zh-CN" sz="1800" dirty="0" err="1">
                <a:solidFill>
                  <a:prstClr val="black"/>
                </a:solidFill>
              </a:rPr>
              <a:t>root@localhost</a:t>
            </a:r>
            <a:r>
              <a:rPr lang="en-US" altLang="zh-CN" sz="1800" dirty="0">
                <a:solidFill>
                  <a:prstClr val="black"/>
                </a:solidFill>
              </a:rPr>
              <a:t> </a:t>
            </a:r>
            <a:r>
              <a:rPr lang="en-US" altLang="zh-CN" sz="1800" dirty="0" err="1">
                <a:solidFill>
                  <a:prstClr val="black"/>
                </a:solidFill>
              </a:rPr>
              <a:t>linuxprobe</a:t>
            </a:r>
            <a:r>
              <a:rPr lang="en-US" altLang="zh-CN" sz="1800" dirty="0">
                <a:solidFill>
                  <a:prstClr val="black"/>
                </a:solidFill>
              </a:rPr>
              <a:t>]# cd a</a:t>
            </a:r>
          </a:p>
          <a:p>
            <a:pPr indent="342900" defTabSz="540544" eaLnBrk="1" fontAlgn="auto" latinLnBrk="1" hangingPunct="1">
              <a:lnSpc>
                <a:spcPct val="150000"/>
              </a:lnSpc>
              <a:spcBef>
                <a:spcPts val="0"/>
              </a:spcBef>
              <a:spcAft>
                <a:spcPts val="0"/>
              </a:spcAft>
            </a:pPr>
            <a:r>
              <a:rPr lang="en-US" altLang="zh-CN" sz="1800" dirty="0">
                <a:solidFill>
                  <a:prstClr val="black"/>
                </a:solidFill>
              </a:rPr>
              <a:t>[</a:t>
            </a:r>
            <a:r>
              <a:rPr lang="en-US" altLang="zh-CN" sz="1800" dirty="0" err="1">
                <a:solidFill>
                  <a:prstClr val="black"/>
                </a:solidFill>
              </a:rPr>
              <a:t>root@localhost</a:t>
            </a:r>
            <a:r>
              <a:rPr lang="en-US" altLang="zh-CN" sz="1800" dirty="0">
                <a:solidFill>
                  <a:prstClr val="black"/>
                </a:solidFill>
              </a:rPr>
              <a:t> a]# cd b</a:t>
            </a:r>
          </a:p>
        </p:txBody>
      </p:sp>
      <p:graphicFrame>
        <p:nvGraphicFramePr>
          <p:cNvPr id="3" name="表格 2">
            <a:extLst>
              <a:ext uri="{FF2B5EF4-FFF2-40B4-BE49-F238E27FC236}">
                <a16:creationId xmlns:a16="http://schemas.microsoft.com/office/drawing/2014/main" id="{7BD83695-E99F-48F4-8D5B-D33DA747DF61}"/>
              </a:ext>
            </a:extLst>
          </p:cNvPr>
          <p:cNvGraphicFramePr>
            <a:graphicFrameLocks noGrp="1"/>
          </p:cNvGraphicFramePr>
          <p:nvPr/>
        </p:nvGraphicFramePr>
        <p:xfrm>
          <a:off x="1488830" y="2723055"/>
          <a:ext cx="5445370" cy="811815"/>
        </p:xfrm>
        <a:graphic>
          <a:graphicData uri="http://schemas.openxmlformats.org/drawingml/2006/table">
            <a:tbl>
              <a:tblPr firstRow="1" firstCol="1" bandRow="1">
                <a:tableStyleId>{5C22544A-7EE6-4342-B048-85BDC9FD1C3A}</a:tableStyleId>
              </a:tblPr>
              <a:tblGrid>
                <a:gridCol w="772626">
                  <a:extLst>
                    <a:ext uri="{9D8B030D-6E8A-4147-A177-3AD203B41FA5}">
                      <a16:colId xmlns:a16="http://schemas.microsoft.com/office/drawing/2014/main" val="551762604"/>
                    </a:ext>
                  </a:extLst>
                </a:gridCol>
                <a:gridCol w="4672744">
                  <a:extLst>
                    <a:ext uri="{9D8B030D-6E8A-4147-A177-3AD203B41FA5}">
                      <a16:colId xmlns:a16="http://schemas.microsoft.com/office/drawing/2014/main" val="1109214191"/>
                    </a:ext>
                  </a:extLst>
                </a:gridCol>
              </a:tblGrid>
              <a:tr h="405908">
                <a:tc>
                  <a:txBody>
                    <a:bodyPr/>
                    <a:lstStyle/>
                    <a:p>
                      <a:pPr algn="ctr">
                        <a:spcAft>
                          <a:spcPts val="0"/>
                        </a:spcAft>
                      </a:pPr>
                      <a:r>
                        <a:rPr lang="zh-CN" sz="1800" kern="100" dirty="0">
                          <a:effectLst/>
                        </a:rPr>
                        <a:t>参数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ctr">
                        <a:spcAft>
                          <a:spcPts val="0"/>
                        </a:spcAft>
                      </a:pPr>
                      <a:r>
                        <a:rPr lang="zh-CN" sz="1800" kern="100" dirty="0">
                          <a:effectLst/>
                        </a:rPr>
                        <a:t>作用</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502072038"/>
                  </a:ext>
                </a:extLst>
              </a:tr>
              <a:tr h="405908">
                <a:tc>
                  <a:txBody>
                    <a:bodyPr/>
                    <a:lstStyle/>
                    <a:p>
                      <a:pPr algn="just">
                        <a:spcAft>
                          <a:spcPts val="0"/>
                        </a:spcAft>
                      </a:pPr>
                      <a:r>
                        <a:rPr lang="en-US" sz="1800" kern="100" dirty="0">
                          <a:effectLst/>
                        </a:rPr>
                        <a:t>-p</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altLang="en-US" sz="1800" kern="100" dirty="0">
                          <a:effectLst/>
                        </a:rPr>
                        <a:t>递归创建出具有嵌套叠层关系的文件目录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680466017"/>
                  </a:ext>
                </a:extLst>
              </a:tr>
            </a:tbl>
          </a:graphicData>
        </a:graphic>
      </p:graphicFrame>
    </p:spTree>
    <p:extLst>
      <p:ext uri="{BB962C8B-B14F-4D97-AF65-F5344CB8AC3E}">
        <p14:creationId xmlns:p14="http://schemas.microsoft.com/office/powerpoint/2010/main" val="416271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2.3.4 </a:t>
            </a:r>
            <a:r>
              <a:rPr lang="zh-CN" altLang="en-US" sz="2400" b="0" dirty="0">
                <a:solidFill>
                  <a:srgbClr val="1353A2"/>
                </a:solidFill>
                <a:latin typeface="微软雅黑" pitchFamily="34" charset="-122"/>
                <a:ea typeface="微软雅黑" pitchFamily="34" charset="-122"/>
              </a:rPr>
              <a:t>熟练使用目录操作类命令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453189" y="1744278"/>
            <a:ext cx="7571258" cy="399064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700" dirty="0">
                <a:solidFill>
                  <a:srgbClr val="1353A2"/>
                </a:solidFill>
              </a:rPr>
              <a:t>2. </a:t>
            </a:r>
            <a:r>
              <a:rPr lang="en-US" altLang="zh-CN" sz="2700" dirty="0" err="1">
                <a:solidFill>
                  <a:srgbClr val="1353A2"/>
                </a:solidFill>
              </a:rPr>
              <a:t>rmdir</a:t>
            </a:r>
            <a:r>
              <a:rPr lang="zh-CN" altLang="en-US" sz="2700" dirty="0">
                <a:solidFill>
                  <a:srgbClr val="1353A2"/>
                </a:solidFill>
              </a:rPr>
              <a:t>命令</a:t>
            </a:r>
            <a:endParaRPr lang="zh-CN" altLang="zh-CN" sz="2700" dirty="0">
              <a:solidFill>
                <a:srgbClr val="1353A2"/>
              </a:solidFill>
            </a:endParaRPr>
          </a:p>
          <a:p>
            <a:pPr indent="342900" defTabSz="540544" eaLnBrk="1" fontAlgn="auto" hangingPunct="1">
              <a:spcBef>
                <a:spcPts val="0"/>
              </a:spcBef>
              <a:spcAft>
                <a:spcPts val="0"/>
              </a:spcAft>
            </a:pPr>
            <a:r>
              <a:rPr lang="zh-CN" altLang="en-US" sz="1800" dirty="0">
                <a:solidFill>
                  <a:prstClr val="black"/>
                </a:solidFill>
              </a:rPr>
              <a:t>功能：  </a:t>
            </a:r>
            <a:r>
              <a:rPr lang="en-US" altLang="zh-CN" sz="1800" dirty="0" err="1">
                <a:solidFill>
                  <a:prstClr val="black"/>
                </a:solidFill>
              </a:rPr>
              <a:t>rmdir</a:t>
            </a:r>
            <a:r>
              <a:rPr lang="en-US" altLang="zh-CN" sz="1800" dirty="0">
                <a:solidFill>
                  <a:prstClr val="black"/>
                </a:solidFill>
              </a:rPr>
              <a:t> </a:t>
            </a:r>
            <a:r>
              <a:rPr lang="zh-CN" altLang="en-US" sz="1800" dirty="0">
                <a:solidFill>
                  <a:prstClr val="black"/>
                </a:solidFill>
              </a:rPr>
              <a:t>命令用于删除空白的目录。</a:t>
            </a:r>
            <a:endParaRPr lang="en-US" altLang="zh-CN" sz="1800" dirty="0">
              <a:solidFill>
                <a:prstClr val="black"/>
              </a:solidFill>
            </a:endParaRPr>
          </a:p>
          <a:p>
            <a:pPr indent="342900" defTabSz="540544" eaLnBrk="1" fontAlgn="auto" hangingPunct="1">
              <a:spcBef>
                <a:spcPts val="0"/>
              </a:spcBef>
              <a:spcAft>
                <a:spcPts val="0"/>
              </a:spcAft>
            </a:pPr>
            <a:r>
              <a:rPr lang="zh-CN" altLang="zh-CN" sz="1800" dirty="0">
                <a:solidFill>
                  <a:prstClr val="black"/>
                </a:solidFill>
              </a:rPr>
              <a:t>格式</a:t>
            </a:r>
            <a:r>
              <a:rPr lang="zh-CN" altLang="en-US" sz="1800" dirty="0">
                <a:solidFill>
                  <a:prstClr val="black"/>
                </a:solidFill>
              </a:rPr>
              <a:t>：  </a:t>
            </a:r>
            <a:r>
              <a:rPr lang="en-US" altLang="zh-CN" sz="1800" dirty="0" err="1">
                <a:solidFill>
                  <a:prstClr val="black"/>
                </a:solidFill>
              </a:rPr>
              <a:t>rmdir</a:t>
            </a:r>
            <a:r>
              <a:rPr lang="en-US" altLang="zh-CN" sz="1800" dirty="0">
                <a:solidFill>
                  <a:prstClr val="black"/>
                </a:solidFill>
              </a:rPr>
              <a:t>  [</a:t>
            </a:r>
            <a:r>
              <a:rPr lang="zh-CN" altLang="en-US" sz="1800" dirty="0">
                <a:solidFill>
                  <a:prstClr val="black"/>
                </a:solidFill>
              </a:rPr>
              <a:t>选项</a:t>
            </a:r>
            <a:r>
              <a:rPr lang="en-US" altLang="zh-CN" sz="1800" dirty="0">
                <a:solidFill>
                  <a:prstClr val="black"/>
                </a:solidFill>
              </a:rPr>
              <a:t>] </a:t>
            </a:r>
            <a:r>
              <a:rPr lang="zh-CN" altLang="en-US" sz="1800" dirty="0">
                <a:solidFill>
                  <a:prstClr val="black"/>
                </a:solidFill>
              </a:rPr>
              <a:t>目录</a:t>
            </a:r>
            <a:r>
              <a:rPr lang="zh-CN" altLang="zh-CN" sz="1800" dirty="0">
                <a:solidFill>
                  <a:prstClr val="black"/>
                </a:solidFill>
              </a:rPr>
              <a:t>。</a:t>
            </a:r>
            <a:endParaRPr lang="en-US" altLang="zh-CN" sz="1800" dirty="0">
              <a:solidFill>
                <a:prstClr val="black"/>
              </a:solidFill>
            </a:endParaRPr>
          </a:p>
          <a:p>
            <a:pPr indent="342900" defTabSz="540544" eaLnBrk="1" fontAlgn="auto" hangingPunct="1">
              <a:spcBef>
                <a:spcPts val="0"/>
              </a:spcBef>
              <a:spcAft>
                <a:spcPts val="0"/>
              </a:spcAft>
            </a:pPr>
            <a:endParaRPr lang="en-US" altLang="zh-CN" sz="1800" dirty="0">
              <a:solidFill>
                <a:prstClr val="black"/>
              </a:solidFill>
            </a:endParaRPr>
          </a:p>
          <a:p>
            <a:pPr indent="342900" defTabSz="540544" eaLnBrk="1" fontAlgn="auto" hangingPunct="1">
              <a:spcBef>
                <a:spcPts val="0"/>
              </a:spcBef>
              <a:spcAft>
                <a:spcPts val="0"/>
              </a:spcAft>
            </a:pPr>
            <a:endParaRPr lang="en-US" altLang="zh-CN" sz="1800" dirty="0">
              <a:solidFill>
                <a:prstClr val="black"/>
              </a:solidFill>
            </a:endParaRPr>
          </a:p>
          <a:p>
            <a:pPr indent="342900" defTabSz="540544" eaLnBrk="1" fontAlgn="auto" hangingPunct="1">
              <a:spcBef>
                <a:spcPts val="0"/>
              </a:spcBef>
              <a:spcAft>
                <a:spcPts val="0"/>
              </a:spcAft>
            </a:pPr>
            <a:endParaRPr lang="en-US" altLang="zh-CN" sz="1800" dirty="0">
              <a:solidFill>
                <a:prstClr val="black"/>
              </a:solidFill>
            </a:endParaRPr>
          </a:p>
          <a:p>
            <a:pPr indent="342900" defTabSz="540544" eaLnBrk="1" fontAlgn="auto" latinLnBrk="1" hangingPunct="1">
              <a:lnSpc>
                <a:spcPct val="150000"/>
              </a:lnSpc>
              <a:spcBef>
                <a:spcPts val="0"/>
              </a:spcBef>
              <a:spcAft>
                <a:spcPts val="0"/>
              </a:spcAft>
            </a:pPr>
            <a:r>
              <a:rPr lang="en-US" altLang="zh-CN" sz="1800" dirty="0">
                <a:solidFill>
                  <a:prstClr val="black"/>
                </a:solidFill>
              </a:rPr>
              <a:t>[</a:t>
            </a:r>
            <a:r>
              <a:rPr lang="en-US" altLang="zh-CN" sz="1800" dirty="0" err="1">
                <a:solidFill>
                  <a:prstClr val="black"/>
                </a:solidFill>
              </a:rPr>
              <a:t>root@localhost</a:t>
            </a:r>
            <a:r>
              <a:rPr lang="en-US" altLang="zh-CN" sz="1800" dirty="0">
                <a:solidFill>
                  <a:prstClr val="black"/>
                </a:solidFill>
              </a:rPr>
              <a:t> b]# cd ../..</a:t>
            </a:r>
          </a:p>
          <a:p>
            <a:pPr indent="342900" defTabSz="540544" eaLnBrk="1" fontAlgn="auto" latinLnBrk="1" hangingPunct="1">
              <a:lnSpc>
                <a:spcPct val="150000"/>
              </a:lnSpc>
              <a:spcBef>
                <a:spcPts val="0"/>
              </a:spcBef>
              <a:spcAft>
                <a:spcPts val="0"/>
              </a:spcAft>
            </a:pPr>
            <a:r>
              <a:rPr lang="en-US" altLang="zh-CN" sz="1800" dirty="0">
                <a:solidFill>
                  <a:prstClr val="black"/>
                </a:solidFill>
              </a:rPr>
              <a:t>[</a:t>
            </a:r>
            <a:r>
              <a:rPr lang="en-US" altLang="zh-CN" sz="1800" dirty="0" err="1">
                <a:solidFill>
                  <a:prstClr val="black"/>
                </a:solidFill>
              </a:rPr>
              <a:t>root@localhost</a:t>
            </a:r>
            <a:r>
              <a:rPr lang="en-US" altLang="zh-CN" sz="1800" dirty="0">
                <a:solidFill>
                  <a:prstClr val="black"/>
                </a:solidFill>
              </a:rPr>
              <a:t> </a:t>
            </a:r>
            <a:r>
              <a:rPr lang="en-US" altLang="zh-CN" sz="1800" dirty="0" err="1">
                <a:solidFill>
                  <a:prstClr val="black"/>
                </a:solidFill>
              </a:rPr>
              <a:t>linuxprobe</a:t>
            </a:r>
            <a:r>
              <a:rPr lang="en-US" altLang="zh-CN" sz="1800" dirty="0">
                <a:solidFill>
                  <a:prstClr val="black"/>
                </a:solidFill>
              </a:rPr>
              <a:t>]# </a:t>
            </a:r>
            <a:r>
              <a:rPr lang="en-US" altLang="zh-CN" sz="1800" dirty="0" err="1">
                <a:solidFill>
                  <a:prstClr val="black"/>
                </a:solidFill>
              </a:rPr>
              <a:t>rmdir</a:t>
            </a:r>
            <a:r>
              <a:rPr lang="en-US" altLang="zh-CN" sz="1800" dirty="0">
                <a:solidFill>
                  <a:prstClr val="black"/>
                </a:solidFill>
              </a:rPr>
              <a:t> -p a/b/c/d/e</a:t>
            </a:r>
          </a:p>
          <a:p>
            <a:pPr indent="342900" defTabSz="540544" eaLnBrk="1" fontAlgn="auto" latinLnBrk="1" hangingPunct="1">
              <a:lnSpc>
                <a:spcPct val="150000"/>
              </a:lnSpc>
              <a:spcBef>
                <a:spcPts val="0"/>
              </a:spcBef>
              <a:spcAft>
                <a:spcPts val="0"/>
              </a:spcAft>
            </a:pPr>
            <a:r>
              <a:rPr lang="en-US" altLang="zh-CN" sz="1800" dirty="0">
                <a:solidFill>
                  <a:prstClr val="black"/>
                </a:solidFill>
              </a:rPr>
              <a:t>[</a:t>
            </a:r>
            <a:r>
              <a:rPr lang="en-US" altLang="zh-CN" sz="1800" dirty="0" err="1">
                <a:solidFill>
                  <a:prstClr val="black"/>
                </a:solidFill>
              </a:rPr>
              <a:t>root@localhost</a:t>
            </a:r>
            <a:r>
              <a:rPr lang="en-US" altLang="zh-CN" sz="1800" dirty="0">
                <a:solidFill>
                  <a:prstClr val="black"/>
                </a:solidFill>
              </a:rPr>
              <a:t> </a:t>
            </a:r>
            <a:r>
              <a:rPr lang="en-US" altLang="zh-CN" sz="1800" dirty="0" err="1">
                <a:solidFill>
                  <a:prstClr val="black"/>
                </a:solidFill>
              </a:rPr>
              <a:t>linuxprobe</a:t>
            </a:r>
            <a:r>
              <a:rPr lang="en-US" altLang="zh-CN" sz="1800" dirty="0">
                <a:solidFill>
                  <a:prstClr val="black"/>
                </a:solidFill>
              </a:rPr>
              <a:t>]#cd ~</a:t>
            </a:r>
          </a:p>
          <a:p>
            <a:pPr indent="342900" defTabSz="540544" eaLnBrk="1" fontAlgn="auto" latinLnBrk="1" hangingPunct="1">
              <a:lnSpc>
                <a:spcPct val="150000"/>
              </a:lnSpc>
              <a:spcBef>
                <a:spcPts val="0"/>
              </a:spcBef>
              <a:spcAft>
                <a:spcPts val="0"/>
              </a:spcAft>
            </a:pPr>
            <a:r>
              <a:rPr lang="en-US" altLang="zh-CN" sz="1800" dirty="0">
                <a:solidFill>
                  <a:prstClr val="black"/>
                </a:solidFill>
              </a:rPr>
              <a:t>[</a:t>
            </a:r>
            <a:r>
              <a:rPr lang="en-US" altLang="zh-CN" sz="1800" dirty="0" err="1">
                <a:solidFill>
                  <a:prstClr val="black"/>
                </a:solidFill>
              </a:rPr>
              <a:t>root@localhost</a:t>
            </a:r>
            <a:r>
              <a:rPr lang="en-US" altLang="zh-CN" sz="1800" dirty="0">
                <a:solidFill>
                  <a:prstClr val="black"/>
                </a:solidFill>
              </a:rPr>
              <a:t> ~]# </a:t>
            </a:r>
            <a:r>
              <a:rPr lang="en-US" altLang="zh-CN" sz="1800" dirty="0" err="1">
                <a:solidFill>
                  <a:prstClr val="black"/>
                </a:solidFill>
              </a:rPr>
              <a:t>rmdir</a:t>
            </a:r>
            <a:r>
              <a:rPr lang="en-US" altLang="zh-CN" sz="1800" dirty="0">
                <a:solidFill>
                  <a:prstClr val="black"/>
                </a:solidFill>
              </a:rPr>
              <a:t>  </a:t>
            </a:r>
            <a:r>
              <a:rPr lang="en-US" altLang="zh-CN" sz="1800" dirty="0" err="1">
                <a:solidFill>
                  <a:prstClr val="black"/>
                </a:solidFill>
              </a:rPr>
              <a:t>linuxprobe</a:t>
            </a:r>
            <a:r>
              <a:rPr lang="en-US" altLang="zh-CN" sz="1800" dirty="0">
                <a:solidFill>
                  <a:prstClr val="black"/>
                </a:solidFill>
              </a:rPr>
              <a:t>/</a:t>
            </a:r>
          </a:p>
        </p:txBody>
      </p:sp>
      <p:graphicFrame>
        <p:nvGraphicFramePr>
          <p:cNvPr id="3" name="表格 2">
            <a:extLst>
              <a:ext uri="{FF2B5EF4-FFF2-40B4-BE49-F238E27FC236}">
                <a16:creationId xmlns:a16="http://schemas.microsoft.com/office/drawing/2014/main" id="{7BD83695-E99F-48F4-8D5B-D33DA747DF61}"/>
              </a:ext>
            </a:extLst>
          </p:cNvPr>
          <p:cNvGraphicFramePr>
            <a:graphicFrameLocks noGrp="1"/>
          </p:cNvGraphicFramePr>
          <p:nvPr/>
        </p:nvGraphicFramePr>
        <p:xfrm>
          <a:off x="1488830" y="3023093"/>
          <a:ext cx="5445370" cy="811815"/>
        </p:xfrm>
        <a:graphic>
          <a:graphicData uri="http://schemas.openxmlformats.org/drawingml/2006/table">
            <a:tbl>
              <a:tblPr firstRow="1" firstCol="1" bandRow="1">
                <a:tableStyleId>{5C22544A-7EE6-4342-B048-85BDC9FD1C3A}</a:tableStyleId>
              </a:tblPr>
              <a:tblGrid>
                <a:gridCol w="772626">
                  <a:extLst>
                    <a:ext uri="{9D8B030D-6E8A-4147-A177-3AD203B41FA5}">
                      <a16:colId xmlns:a16="http://schemas.microsoft.com/office/drawing/2014/main" val="551762604"/>
                    </a:ext>
                  </a:extLst>
                </a:gridCol>
                <a:gridCol w="4672744">
                  <a:extLst>
                    <a:ext uri="{9D8B030D-6E8A-4147-A177-3AD203B41FA5}">
                      <a16:colId xmlns:a16="http://schemas.microsoft.com/office/drawing/2014/main" val="1109214191"/>
                    </a:ext>
                  </a:extLst>
                </a:gridCol>
              </a:tblGrid>
              <a:tr h="405908">
                <a:tc>
                  <a:txBody>
                    <a:bodyPr/>
                    <a:lstStyle/>
                    <a:p>
                      <a:pPr algn="ctr">
                        <a:spcAft>
                          <a:spcPts val="0"/>
                        </a:spcAft>
                      </a:pPr>
                      <a:r>
                        <a:rPr lang="zh-CN" sz="1800" kern="100">
                          <a:effectLst/>
                        </a:rPr>
                        <a:t>参数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ctr">
                        <a:spcAft>
                          <a:spcPts val="0"/>
                        </a:spcAft>
                      </a:pPr>
                      <a:r>
                        <a:rPr lang="zh-CN" sz="1800" kern="100" dirty="0">
                          <a:effectLst/>
                        </a:rPr>
                        <a:t>作用</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502072038"/>
                  </a:ext>
                </a:extLst>
              </a:tr>
              <a:tr h="405908">
                <a:tc>
                  <a:txBody>
                    <a:bodyPr/>
                    <a:lstStyle/>
                    <a:p>
                      <a:pPr algn="just">
                        <a:spcAft>
                          <a:spcPts val="0"/>
                        </a:spcAft>
                      </a:pPr>
                      <a:r>
                        <a:rPr lang="en-US" sz="1800" kern="100" dirty="0">
                          <a:effectLst/>
                        </a:rPr>
                        <a:t>-p</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altLang="en-US" sz="1800" kern="100" dirty="0">
                          <a:effectLst/>
                        </a:rPr>
                        <a:t>递归删除出具有嵌套叠层关系的文件目录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680466017"/>
                  </a:ext>
                </a:extLst>
              </a:tr>
            </a:tbl>
          </a:graphicData>
        </a:graphic>
      </p:graphicFrame>
    </p:spTree>
    <p:extLst>
      <p:ext uri="{BB962C8B-B14F-4D97-AF65-F5344CB8AC3E}">
        <p14:creationId xmlns:p14="http://schemas.microsoft.com/office/powerpoint/2010/main" val="382232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a:extLst>
              <a:ext uri="{FF2B5EF4-FFF2-40B4-BE49-F238E27FC236}">
                <a16:creationId xmlns:a16="http://schemas.microsoft.com/office/drawing/2014/main" id="{8DA15C31-E1C7-44F4-9291-9B6EA6DB9520}"/>
              </a:ext>
            </a:extLst>
          </p:cNvPr>
          <p:cNvSpPr>
            <a:spLocks noGrp="1"/>
          </p:cNvSpPr>
          <p:nvPr>
            <p:ph idx="1"/>
          </p:nvPr>
        </p:nvSpPr>
        <p:spPr>
          <a:xfrm>
            <a:off x="467544" y="1340768"/>
            <a:ext cx="8424936" cy="5256807"/>
          </a:xfrm>
        </p:spPr>
        <p:txBody>
          <a:bodyPr/>
          <a:lstStyle/>
          <a:p>
            <a:pPr eaLnBrk="1" hangingPunct="1">
              <a:lnSpc>
                <a:spcPct val="150000"/>
              </a:lnSpc>
            </a:pPr>
            <a:r>
              <a:rPr lang="en-US" altLang="zh-CN" dirty="0"/>
              <a:t>Linux</a:t>
            </a:r>
            <a:r>
              <a:rPr lang="zh-CN" altLang="en-US" dirty="0"/>
              <a:t>是一种</a:t>
            </a:r>
            <a:r>
              <a:rPr lang="zh-CN" altLang="en-US" dirty="0">
                <a:solidFill>
                  <a:srgbClr val="FF0000"/>
                </a:solidFill>
              </a:rPr>
              <a:t>自由</a:t>
            </a:r>
            <a:r>
              <a:rPr lang="zh-CN" altLang="en-US" dirty="0"/>
              <a:t>和</a:t>
            </a:r>
            <a:r>
              <a:rPr lang="zh-CN" altLang="en-US" dirty="0">
                <a:solidFill>
                  <a:srgbClr val="FF0000"/>
                </a:solidFill>
              </a:rPr>
              <a:t>开放源码</a:t>
            </a:r>
            <a:r>
              <a:rPr lang="zh-CN" altLang="en-US" dirty="0"/>
              <a:t>的</a:t>
            </a:r>
            <a:r>
              <a:rPr lang="zh-CN" altLang="en-US" dirty="0">
                <a:solidFill>
                  <a:srgbClr val="FF0000"/>
                </a:solidFill>
              </a:rPr>
              <a:t>类</a:t>
            </a:r>
            <a:r>
              <a:rPr lang="en-US" altLang="zh-CN" dirty="0">
                <a:solidFill>
                  <a:srgbClr val="FF0000"/>
                </a:solidFill>
              </a:rPr>
              <a:t>Unix</a:t>
            </a:r>
            <a:r>
              <a:rPr lang="zh-CN" altLang="en-US" dirty="0"/>
              <a:t>操作系统，存在着许多</a:t>
            </a:r>
            <a:r>
              <a:rPr lang="en-US" altLang="zh-CN" dirty="0"/>
              <a:t>Linux</a:t>
            </a:r>
            <a:r>
              <a:rPr lang="zh-CN" altLang="en-US" dirty="0"/>
              <a:t>版本，但它们都使用了</a:t>
            </a:r>
            <a:r>
              <a:rPr lang="en-US" altLang="zh-CN" dirty="0">
                <a:solidFill>
                  <a:srgbClr val="FF0000"/>
                </a:solidFill>
              </a:rPr>
              <a:t>Linux</a:t>
            </a:r>
            <a:r>
              <a:rPr lang="zh-CN" altLang="en-US" dirty="0">
                <a:solidFill>
                  <a:srgbClr val="FF0000"/>
                </a:solidFill>
              </a:rPr>
              <a:t>内核</a:t>
            </a:r>
            <a:r>
              <a:rPr lang="zh-CN" altLang="en-US" dirty="0"/>
              <a:t>。</a:t>
            </a:r>
          </a:p>
          <a:p>
            <a:pPr eaLnBrk="1" hangingPunct="1">
              <a:lnSpc>
                <a:spcPct val="150000"/>
              </a:lnSpc>
            </a:pPr>
            <a:r>
              <a:rPr lang="en-US" altLang="zh-CN" dirty="0"/>
              <a:t>Linux</a:t>
            </a:r>
            <a:r>
              <a:rPr lang="zh-CN" altLang="en-US" dirty="0"/>
              <a:t>可安装在各种计算机硬件设备中，比如手机、平板电脑、路由器、视频游戏控制台、台式计算机、大型机和超级计算机。</a:t>
            </a:r>
          </a:p>
          <a:p>
            <a:pPr eaLnBrk="1" hangingPunct="1">
              <a:lnSpc>
                <a:spcPct val="150000"/>
              </a:lnSpc>
            </a:pPr>
            <a:r>
              <a:rPr lang="en-US" altLang="zh-CN" dirty="0"/>
              <a:t>Linux</a:t>
            </a:r>
            <a:r>
              <a:rPr lang="zh-CN" altLang="en-US" dirty="0"/>
              <a:t>是一个领先的操作系统，</a:t>
            </a:r>
            <a:r>
              <a:rPr lang="zh-CN" altLang="en-US" dirty="0">
                <a:solidFill>
                  <a:srgbClr val="333333"/>
                </a:solidFill>
                <a:latin typeface="Arial" panose="020B0604020202020204" pitchFamily="34" charset="0"/>
              </a:rPr>
              <a:t>自 </a:t>
            </a:r>
            <a:r>
              <a:rPr lang="en-US" altLang="zh-CN" dirty="0">
                <a:solidFill>
                  <a:srgbClr val="333333"/>
                </a:solidFill>
                <a:latin typeface="Arial" panose="020B0604020202020204" pitchFamily="34" charset="0"/>
              </a:rPr>
              <a:t>2017 </a:t>
            </a:r>
            <a:r>
              <a:rPr lang="zh-CN" altLang="en-US" dirty="0">
                <a:solidFill>
                  <a:srgbClr val="333333"/>
                </a:solidFill>
                <a:latin typeface="Arial" panose="020B0604020202020204" pitchFamily="34" charset="0"/>
              </a:rPr>
              <a:t>年以来，全球</a:t>
            </a:r>
            <a:r>
              <a:rPr lang="en-US" altLang="zh-CN" dirty="0">
                <a:latin typeface="Arial" panose="020B0604020202020204" pitchFamily="34" charset="0"/>
              </a:rPr>
              <a:t>TOP500 </a:t>
            </a:r>
            <a:r>
              <a:rPr lang="zh-CN" altLang="en-US" dirty="0">
                <a:solidFill>
                  <a:srgbClr val="333333"/>
                </a:solidFill>
                <a:latin typeface="Arial" panose="020B0604020202020204" pitchFamily="34" charset="0"/>
              </a:rPr>
              <a:t>的</a:t>
            </a:r>
            <a:r>
              <a:rPr lang="zh-CN" altLang="en-US" dirty="0">
                <a:solidFill>
                  <a:srgbClr val="FF0000"/>
                </a:solidFill>
                <a:latin typeface="Arial" panose="020B0604020202020204" pitchFamily="34" charset="0"/>
              </a:rPr>
              <a:t>超级计算机</a:t>
            </a:r>
            <a:r>
              <a:rPr lang="zh-CN" altLang="en-US" dirty="0">
                <a:solidFill>
                  <a:srgbClr val="333333"/>
                </a:solidFill>
                <a:latin typeface="Arial" panose="020B0604020202020204" pitchFamily="34" charset="0"/>
              </a:rPr>
              <a:t>都是运行 </a:t>
            </a:r>
            <a:r>
              <a:rPr lang="en-US" altLang="zh-CN" dirty="0">
                <a:solidFill>
                  <a:srgbClr val="333333"/>
                </a:solidFill>
                <a:latin typeface="Arial" panose="020B0604020202020204" pitchFamily="34" charset="0"/>
              </a:rPr>
              <a:t>Linux</a:t>
            </a:r>
            <a:r>
              <a:rPr lang="zh-CN" altLang="en-US" dirty="0">
                <a:solidFill>
                  <a:srgbClr val="333333"/>
                </a:solidFill>
                <a:latin typeface="Arial" panose="020B0604020202020204" pitchFamily="34" charset="0"/>
              </a:rPr>
              <a:t>。</a:t>
            </a:r>
            <a:r>
              <a:rPr lang="zh-CN" altLang="en-US" dirty="0"/>
              <a:t> </a:t>
            </a:r>
            <a:endParaRPr lang="zh-CN" altLang="en-US" sz="2800" dirty="0"/>
          </a:p>
          <a:p>
            <a:pPr eaLnBrk="1" hangingPunct="1"/>
            <a:endParaRPr lang="en-US" altLang="zh-CN" sz="2800" b="1" dirty="0"/>
          </a:p>
        </p:txBody>
      </p:sp>
      <p:sp>
        <p:nvSpPr>
          <p:cNvPr id="13314" name="Rectangle 2">
            <a:extLst>
              <a:ext uri="{FF2B5EF4-FFF2-40B4-BE49-F238E27FC236}">
                <a16:creationId xmlns:a16="http://schemas.microsoft.com/office/drawing/2014/main" id="{CEB37709-476A-426D-A8F9-EECF1F04E797}"/>
              </a:ext>
            </a:extLst>
          </p:cNvPr>
          <p:cNvSpPr>
            <a:spLocks noGrp="1" noChangeArrowheads="1"/>
          </p:cNvSpPr>
          <p:nvPr>
            <p:ph type="title"/>
          </p:nvPr>
        </p:nvSpPr>
        <p:spPr>
          <a:xfrm>
            <a:off x="395536" y="404664"/>
            <a:ext cx="8229600" cy="1143000"/>
          </a:xfrm>
        </p:spPr>
        <p:txBody>
          <a:bodyPr/>
          <a:lstStyle/>
          <a:p>
            <a:pPr eaLnBrk="1" fontAlgn="auto" hangingPunct="1">
              <a:spcAft>
                <a:spcPts val="0"/>
              </a:spcAft>
              <a:defRPr/>
            </a:pPr>
            <a:r>
              <a:rPr lang="zh-CN" altLang="en-US" sz="4000" dirty="0"/>
              <a:t>什么是</a:t>
            </a:r>
            <a:r>
              <a:rPr lang="en-US" altLang="zh-CN" sz="4000" dirty="0"/>
              <a:t>Linux </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8" y="1225810"/>
            <a:ext cx="6417695" cy="507831"/>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700" b="0" dirty="0">
                <a:solidFill>
                  <a:srgbClr val="1353A2"/>
                </a:solidFill>
                <a:latin typeface="微软雅黑" pitchFamily="34" charset="-122"/>
                <a:ea typeface="微软雅黑" pitchFamily="34" charset="-122"/>
              </a:rPr>
              <a:t>2.3.5 </a:t>
            </a:r>
            <a:r>
              <a:rPr lang="zh-CN" altLang="en-US" sz="2700" b="0" dirty="0">
                <a:solidFill>
                  <a:srgbClr val="1353A2"/>
                </a:solidFill>
                <a:latin typeface="微软雅黑" pitchFamily="34" charset="-122"/>
                <a:ea typeface="微软雅黑" pitchFamily="34" charset="-122"/>
              </a:rPr>
              <a:t>熟练使用文件操作操作类命令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453189" y="1744278"/>
            <a:ext cx="7571258" cy="2292872"/>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400" b="0" dirty="0">
                <a:solidFill>
                  <a:srgbClr val="1353A2"/>
                </a:solidFill>
              </a:rPr>
              <a:t>1. touch</a:t>
            </a:r>
            <a:r>
              <a:rPr lang="zh-CN" altLang="en-US" sz="2400" b="0" dirty="0">
                <a:solidFill>
                  <a:srgbClr val="1353A2"/>
                </a:solidFill>
              </a:rPr>
              <a:t>命令</a:t>
            </a:r>
            <a:endParaRPr lang="zh-CN" altLang="zh-CN" sz="2400" b="0" dirty="0">
              <a:solidFill>
                <a:srgbClr val="1353A2"/>
              </a:solidFill>
            </a:endParaRPr>
          </a:p>
          <a:p>
            <a:pPr indent="342900" defTabSz="540544" eaLnBrk="1" fontAlgn="auto" hangingPunct="1">
              <a:spcBef>
                <a:spcPts val="0"/>
              </a:spcBef>
              <a:spcAft>
                <a:spcPts val="0"/>
              </a:spcAft>
            </a:pPr>
            <a:r>
              <a:rPr lang="zh-CN" altLang="en-US" sz="1800" b="0" dirty="0">
                <a:solidFill>
                  <a:prstClr val="black"/>
                </a:solidFill>
              </a:rPr>
              <a:t>功能：  </a:t>
            </a:r>
            <a:r>
              <a:rPr lang="en-US" altLang="zh-CN" sz="1800" b="0" dirty="0">
                <a:solidFill>
                  <a:prstClr val="black"/>
                </a:solidFill>
              </a:rPr>
              <a:t>touch </a:t>
            </a:r>
            <a:r>
              <a:rPr lang="zh-CN" altLang="en-US" sz="1800" b="0" dirty="0">
                <a:solidFill>
                  <a:prstClr val="black"/>
                </a:solidFill>
              </a:rPr>
              <a:t>命令用于创建空文件或设置文件的时间。</a:t>
            </a:r>
            <a:endParaRPr lang="en-US" altLang="zh-CN" sz="1800" b="0" dirty="0">
              <a:solidFill>
                <a:prstClr val="black"/>
              </a:solidFill>
            </a:endParaRPr>
          </a:p>
          <a:p>
            <a:pPr indent="342900" defTabSz="540544" eaLnBrk="1" fontAlgn="auto" hangingPunct="1">
              <a:spcBef>
                <a:spcPts val="0"/>
              </a:spcBef>
              <a:spcAft>
                <a:spcPts val="0"/>
              </a:spcAft>
            </a:pPr>
            <a:r>
              <a:rPr lang="zh-CN" altLang="zh-CN" sz="1800" b="0" dirty="0">
                <a:solidFill>
                  <a:prstClr val="black"/>
                </a:solidFill>
              </a:rPr>
              <a:t>格式</a:t>
            </a:r>
            <a:r>
              <a:rPr lang="zh-CN" altLang="en-US" sz="1800" b="0" dirty="0">
                <a:solidFill>
                  <a:prstClr val="black"/>
                </a:solidFill>
              </a:rPr>
              <a:t>：  </a:t>
            </a:r>
            <a:r>
              <a:rPr lang="en-US" altLang="zh-CN" sz="1800" b="0" dirty="0">
                <a:solidFill>
                  <a:prstClr val="black"/>
                </a:solidFill>
              </a:rPr>
              <a:t>touch  [</a:t>
            </a:r>
            <a:r>
              <a:rPr lang="zh-CN" altLang="en-US" sz="1800" b="0" dirty="0">
                <a:solidFill>
                  <a:prstClr val="black"/>
                </a:solidFill>
              </a:rPr>
              <a:t>选项</a:t>
            </a:r>
            <a:r>
              <a:rPr lang="en-US" altLang="zh-CN" sz="1800" b="0" dirty="0">
                <a:solidFill>
                  <a:prstClr val="black"/>
                </a:solidFill>
              </a:rPr>
              <a:t>]  [</a:t>
            </a:r>
            <a:r>
              <a:rPr lang="zh-CN" altLang="en-US" sz="1800" b="0" dirty="0">
                <a:solidFill>
                  <a:prstClr val="black"/>
                </a:solidFill>
              </a:rPr>
              <a:t>文件</a:t>
            </a:r>
            <a:r>
              <a:rPr lang="en-US" altLang="zh-CN" sz="1800" b="0" dirty="0">
                <a:solidFill>
                  <a:prstClr val="black"/>
                </a:solidFill>
              </a:rPr>
              <a:t>]</a:t>
            </a:r>
          </a:p>
          <a:p>
            <a:pPr indent="342900" defTabSz="540544" eaLnBrk="1" fontAlgn="auto" hangingPunct="1">
              <a:spcBef>
                <a:spcPts val="0"/>
              </a:spcBef>
              <a:spcAft>
                <a:spcPts val="0"/>
              </a:spcAft>
            </a:pPr>
            <a:endParaRPr lang="en-US" altLang="zh-CN" sz="1800" b="0" dirty="0">
              <a:solidFill>
                <a:prstClr val="black"/>
              </a:solidFill>
            </a:endParaRPr>
          </a:p>
          <a:p>
            <a:pPr indent="342900" defTabSz="540544" eaLnBrk="1" fontAlgn="auto" hangingPunct="1">
              <a:spcBef>
                <a:spcPts val="0"/>
              </a:spcBef>
              <a:spcAft>
                <a:spcPts val="0"/>
              </a:spcAft>
            </a:pPr>
            <a:endParaRPr lang="en-US" altLang="zh-CN" sz="1800" b="0" dirty="0">
              <a:solidFill>
                <a:prstClr val="black"/>
              </a:solidFill>
            </a:endParaRPr>
          </a:p>
          <a:p>
            <a:pPr indent="342900" defTabSz="540544" eaLnBrk="1" fontAlgn="auto" hangingPunct="1">
              <a:spcBef>
                <a:spcPts val="0"/>
              </a:spcBef>
              <a:spcAft>
                <a:spcPts val="0"/>
              </a:spcAft>
            </a:pPr>
            <a:endParaRPr lang="en-US" altLang="zh-CN" sz="1800" b="0" dirty="0">
              <a:solidFill>
                <a:prstClr val="black"/>
              </a:solidFill>
            </a:endParaRPr>
          </a:p>
        </p:txBody>
      </p:sp>
      <p:graphicFrame>
        <p:nvGraphicFramePr>
          <p:cNvPr id="2" name="表格 1">
            <a:extLst>
              <a:ext uri="{FF2B5EF4-FFF2-40B4-BE49-F238E27FC236}">
                <a16:creationId xmlns:a16="http://schemas.microsoft.com/office/drawing/2014/main" id="{8503F7CC-8B47-4001-8C35-B24442CD66F2}"/>
              </a:ext>
            </a:extLst>
          </p:cNvPr>
          <p:cNvGraphicFramePr>
            <a:graphicFrameLocks noGrp="1"/>
          </p:cNvGraphicFramePr>
          <p:nvPr/>
        </p:nvGraphicFramePr>
        <p:xfrm>
          <a:off x="1200150" y="3128500"/>
          <a:ext cx="7171786" cy="1830610"/>
        </p:xfrm>
        <a:graphic>
          <a:graphicData uri="http://schemas.openxmlformats.org/drawingml/2006/table">
            <a:tbl>
              <a:tblPr firstRow="1" firstCol="1" bandRow="1">
                <a:tableStyleId>{5C22544A-7EE6-4342-B048-85BDC9FD1C3A}</a:tableStyleId>
              </a:tblPr>
              <a:tblGrid>
                <a:gridCol w="1829478">
                  <a:extLst>
                    <a:ext uri="{9D8B030D-6E8A-4147-A177-3AD203B41FA5}">
                      <a16:colId xmlns:a16="http://schemas.microsoft.com/office/drawing/2014/main" val="1929486875"/>
                    </a:ext>
                  </a:extLst>
                </a:gridCol>
                <a:gridCol w="5342308">
                  <a:extLst>
                    <a:ext uri="{9D8B030D-6E8A-4147-A177-3AD203B41FA5}">
                      <a16:colId xmlns:a16="http://schemas.microsoft.com/office/drawing/2014/main" val="3165752566"/>
                    </a:ext>
                  </a:extLst>
                </a:gridCol>
              </a:tblGrid>
              <a:tr h="603350">
                <a:tc>
                  <a:txBody>
                    <a:bodyPr/>
                    <a:lstStyle/>
                    <a:p>
                      <a:pPr algn="ctr">
                        <a:spcAft>
                          <a:spcPts val="0"/>
                        </a:spcAft>
                      </a:pPr>
                      <a:r>
                        <a:rPr lang="zh-CN" sz="1500" b="1" kern="100" dirty="0">
                          <a:effectLst/>
                        </a:rPr>
                        <a:t>参数</a:t>
                      </a:r>
                      <a:endParaRPr lang="zh-CN" sz="15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ctr">
                        <a:spcAft>
                          <a:spcPts val="0"/>
                        </a:spcAft>
                      </a:pPr>
                      <a:r>
                        <a:rPr lang="zh-CN" sz="1500" b="1" kern="100" dirty="0">
                          <a:effectLst/>
                        </a:rPr>
                        <a:t>作用</a:t>
                      </a:r>
                      <a:endParaRPr lang="zh-CN" sz="15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2350558157"/>
                  </a:ext>
                </a:extLst>
              </a:tr>
              <a:tr h="409087">
                <a:tc>
                  <a:txBody>
                    <a:bodyPr/>
                    <a:lstStyle/>
                    <a:p>
                      <a:pPr algn="just">
                        <a:spcAft>
                          <a:spcPts val="0"/>
                        </a:spcAft>
                      </a:pPr>
                      <a:r>
                        <a:rPr lang="en-US" sz="1500" b="1" kern="100">
                          <a:effectLst/>
                        </a:rPr>
                        <a:t>-a</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500" b="1" kern="0" dirty="0">
                          <a:effectLst/>
                        </a:rPr>
                        <a:t>仅修改</a:t>
                      </a:r>
                      <a:r>
                        <a:rPr lang="en-US" sz="1500" b="1" kern="0" dirty="0">
                          <a:effectLst/>
                        </a:rPr>
                        <a:t>“</a:t>
                      </a:r>
                      <a:r>
                        <a:rPr lang="zh-CN" sz="1500" b="1" kern="0" dirty="0">
                          <a:effectLst/>
                        </a:rPr>
                        <a:t>读取时间</a:t>
                      </a:r>
                      <a:r>
                        <a:rPr lang="en-US" sz="1500" b="1" kern="0" dirty="0">
                          <a:effectLst/>
                        </a:rPr>
                        <a:t>”</a:t>
                      </a:r>
                      <a:r>
                        <a:rPr lang="zh-CN" sz="1500" b="1" kern="0" dirty="0">
                          <a:effectLst/>
                        </a:rPr>
                        <a:t>（</a:t>
                      </a:r>
                      <a:r>
                        <a:rPr lang="en-US" sz="1500" b="1" kern="0" dirty="0" err="1">
                          <a:effectLst/>
                        </a:rPr>
                        <a:t>atime</a:t>
                      </a:r>
                      <a:r>
                        <a:rPr lang="zh-CN" sz="1500" b="1" kern="0" dirty="0">
                          <a:effectLst/>
                        </a:rPr>
                        <a:t>）</a:t>
                      </a:r>
                      <a:endParaRPr lang="zh-CN" sz="15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224837210"/>
                  </a:ext>
                </a:extLst>
              </a:tr>
              <a:tr h="409087">
                <a:tc>
                  <a:txBody>
                    <a:bodyPr/>
                    <a:lstStyle/>
                    <a:p>
                      <a:pPr algn="just">
                        <a:spcAft>
                          <a:spcPts val="0"/>
                        </a:spcAft>
                      </a:pPr>
                      <a:r>
                        <a:rPr lang="en-US" sz="1500" b="1" kern="100">
                          <a:effectLst/>
                        </a:rPr>
                        <a:t>-m</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500" b="1" kern="0" dirty="0">
                          <a:effectLst/>
                        </a:rPr>
                        <a:t>仅修改</a:t>
                      </a:r>
                      <a:r>
                        <a:rPr lang="en-US" sz="1500" b="1" kern="0" dirty="0">
                          <a:effectLst/>
                        </a:rPr>
                        <a:t>“</a:t>
                      </a:r>
                      <a:r>
                        <a:rPr lang="zh-CN" sz="1500" b="1" kern="0" dirty="0">
                          <a:effectLst/>
                        </a:rPr>
                        <a:t>修改时间</a:t>
                      </a:r>
                      <a:r>
                        <a:rPr lang="en-US" sz="1500" b="1" kern="0" dirty="0">
                          <a:effectLst/>
                        </a:rPr>
                        <a:t>”</a:t>
                      </a:r>
                      <a:r>
                        <a:rPr lang="zh-CN" sz="1500" b="1" kern="0" dirty="0">
                          <a:effectLst/>
                        </a:rPr>
                        <a:t>（</a:t>
                      </a:r>
                      <a:r>
                        <a:rPr lang="en-US" sz="1500" b="1" kern="0" dirty="0" err="1">
                          <a:effectLst/>
                        </a:rPr>
                        <a:t>mtime</a:t>
                      </a:r>
                      <a:r>
                        <a:rPr lang="zh-CN" sz="1500" b="1" kern="0" dirty="0">
                          <a:effectLst/>
                        </a:rPr>
                        <a:t>）</a:t>
                      </a:r>
                      <a:endParaRPr lang="zh-CN" sz="15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4269726354"/>
                  </a:ext>
                </a:extLst>
              </a:tr>
              <a:tr h="409087">
                <a:tc>
                  <a:txBody>
                    <a:bodyPr/>
                    <a:lstStyle/>
                    <a:p>
                      <a:pPr algn="just">
                        <a:spcAft>
                          <a:spcPts val="0"/>
                        </a:spcAft>
                      </a:pPr>
                      <a:r>
                        <a:rPr lang="en-US" sz="1500" b="1" kern="100">
                          <a:effectLst/>
                        </a:rPr>
                        <a:t>-d</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500" b="1" kern="0" dirty="0">
                          <a:effectLst/>
                        </a:rPr>
                        <a:t>同时修改 </a:t>
                      </a:r>
                      <a:r>
                        <a:rPr lang="en-US" sz="1500" b="1" kern="0" dirty="0" err="1">
                          <a:effectLst/>
                        </a:rPr>
                        <a:t>atime</a:t>
                      </a:r>
                      <a:r>
                        <a:rPr lang="en-US" sz="1500" b="1" kern="0" dirty="0">
                          <a:effectLst/>
                        </a:rPr>
                        <a:t> </a:t>
                      </a:r>
                      <a:r>
                        <a:rPr lang="zh-CN" sz="1500" b="1" kern="0" dirty="0">
                          <a:effectLst/>
                        </a:rPr>
                        <a:t>与 </a:t>
                      </a:r>
                      <a:r>
                        <a:rPr lang="en-US" sz="1500" b="1" kern="0" dirty="0" err="1">
                          <a:effectLst/>
                        </a:rPr>
                        <a:t>mtime</a:t>
                      </a:r>
                      <a:endParaRPr lang="zh-CN" sz="15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3130106099"/>
                  </a:ext>
                </a:extLst>
              </a:tr>
            </a:tbl>
          </a:graphicData>
        </a:graphic>
      </p:graphicFrame>
    </p:spTree>
    <p:extLst>
      <p:ext uri="{BB962C8B-B14F-4D97-AF65-F5344CB8AC3E}">
        <p14:creationId xmlns:p14="http://schemas.microsoft.com/office/powerpoint/2010/main" val="245755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a:extLst>
              <a:ext uri="{FF2B5EF4-FFF2-40B4-BE49-F238E27FC236}">
                <a16:creationId xmlns:a16="http://schemas.microsoft.com/office/drawing/2014/main" id="{D293F19F-801B-4B36-9D56-D4D882A8CDEA}"/>
              </a:ext>
            </a:extLst>
          </p:cNvPr>
          <p:cNvSpPr txBox="1">
            <a:spLocks noChangeArrowheads="1"/>
          </p:cNvSpPr>
          <p:nvPr/>
        </p:nvSpPr>
        <p:spPr bwMode="auto">
          <a:xfrm>
            <a:off x="726983" y="1912648"/>
            <a:ext cx="7839047" cy="33239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defTabSz="685800" eaLnBrk="1" fontAlgn="auto" hangingPunct="1">
              <a:spcBef>
                <a:spcPct val="50000"/>
              </a:spcBef>
              <a:spcAft>
                <a:spcPts val="0"/>
              </a:spcAft>
              <a:buNone/>
            </a:pPr>
            <a:r>
              <a:rPr kumimoji="1" lang="zh-CN" altLang="en-US" sz="2100" b="0" dirty="0">
                <a:solidFill>
                  <a:prstClr val="black"/>
                </a:solidFill>
                <a:latin typeface="Times New Roman" panose="02020603050405020304" pitchFamily="18" charset="0"/>
              </a:rPr>
              <a:t>例：</a:t>
            </a:r>
            <a:r>
              <a:rPr kumimoji="1" lang="en-US" altLang="zh-CN" sz="2100" b="0" dirty="0">
                <a:solidFill>
                  <a:srgbClr val="0000FF"/>
                </a:solidFill>
                <a:latin typeface="Tahoma" panose="020B0604030504040204" pitchFamily="34" charset="0"/>
              </a:rPr>
              <a:t>touch  example</a:t>
            </a:r>
          </a:p>
          <a:p>
            <a:pPr algn="just" defTabSz="685800" eaLnBrk="1" fontAlgn="auto" hangingPunct="1">
              <a:spcBef>
                <a:spcPct val="50000"/>
              </a:spcBef>
              <a:spcAft>
                <a:spcPts val="0"/>
              </a:spcAft>
              <a:buNone/>
            </a:pPr>
            <a:r>
              <a:rPr kumimoji="1" lang="zh-CN" altLang="en-US" sz="2100" b="0" dirty="0">
                <a:solidFill>
                  <a:prstClr val="black"/>
                </a:solidFill>
                <a:latin typeface="Times New Roman" panose="02020603050405020304" pitchFamily="18" charset="0"/>
              </a:rPr>
              <a:t>　　在指定路径下建立一个空文件</a:t>
            </a:r>
            <a:r>
              <a:rPr kumimoji="1" lang="en-US" altLang="zh-CN" sz="2100" b="0" dirty="0">
                <a:solidFill>
                  <a:prstClr val="black"/>
                </a:solidFill>
                <a:latin typeface="Tahoma" panose="020B0604030504040204" pitchFamily="34" charset="0"/>
              </a:rPr>
              <a:t>example</a:t>
            </a:r>
            <a:r>
              <a:rPr kumimoji="1" lang="zh-CN" altLang="en-US" sz="2100" b="0" dirty="0">
                <a:solidFill>
                  <a:prstClr val="black"/>
                </a:solidFill>
                <a:latin typeface="Times New Roman" panose="02020603050405020304" pitchFamily="18" charset="0"/>
              </a:rPr>
              <a:t>。</a:t>
            </a:r>
            <a:r>
              <a:rPr kumimoji="1" lang="zh-CN" altLang="en-US" sz="2100" b="0" dirty="0">
                <a:solidFill>
                  <a:prstClr val="black"/>
                </a:solidFill>
                <a:latin typeface="Tahoma" panose="020B0604030504040204" pitchFamily="34" charset="0"/>
              </a:rPr>
              <a:t> </a:t>
            </a:r>
          </a:p>
          <a:p>
            <a:pPr algn="just" defTabSz="685800" eaLnBrk="1" fontAlgn="auto" hangingPunct="1">
              <a:spcBef>
                <a:spcPct val="50000"/>
              </a:spcBef>
              <a:spcAft>
                <a:spcPts val="0"/>
              </a:spcAft>
              <a:buNone/>
            </a:pPr>
            <a:r>
              <a:rPr kumimoji="1" lang="zh-CN" altLang="en-US" sz="2100" b="0" dirty="0">
                <a:solidFill>
                  <a:prstClr val="black"/>
                </a:solidFill>
                <a:latin typeface="Times New Roman" panose="02020603050405020304" pitchFamily="18" charset="0"/>
              </a:rPr>
              <a:t>　　</a:t>
            </a:r>
            <a:r>
              <a:rPr kumimoji="1" lang="zh-CN" altLang="en-US" sz="2100" b="0" dirty="0">
                <a:solidFill>
                  <a:srgbClr val="0000FF"/>
                </a:solidFill>
                <a:latin typeface="Tahoma" panose="020B0604030504040204" pitchFamily="34" charset="0"/>
              </a:rPr>
              <a:t>   </a:t>
            </a:r>
            <a:r>
              <a:rPr kumimoji="1" lang="en-US" altLang="zh-CN" sz="2100" b="0" dirty="0">
                <a:solidFill>
                  <a:srgbClr val="0000FF"/>
                </a:solidFill>
                <a:latin typeface="Tahoma" panose="020B0604030504040204" pitchFamily="34" charset="0"/>
              </a:rPr>
              <a:t>ls  </a:t>
            </a:r>
            <a:r>
              <a:rPr kumimoji="1" lang="en-US" altLang="zh-CN" sz="2100" b="0" dirty="0">
                <a:solidFill>
                  <a:srgbClr val="0000FF"/>
                </a:solidFill>
                <a:latin typeface="Times New Roman" panose="02020603050405020304" pitchFamily="18" charset="0"/>
              </a:rPr>
              <a:t>–</a:t>
            </a:r>
            <a:r>
              <a:rPr kumimoji="1" lang="en-US" altLang="zh-CN" sz="2100" b="0" dirty="0">
                <a:solidFill>
                  <a:srgbClr val="0000FF"/>
                </a:solidFill>
                <a:latin typeface="Tahoma" panose="020B0604030504040204" pitchFamily="34" charset="0"/>
              </a:rPr>
              <a:t>l  example</a:t>
            </a:r>
          </a:p>
          <a:p>
            <a:pPr algn="just" defTabSz="685800" eaLnBrk="1" fontAlgn="auto" hangingPunct="1">
              <a:spcBef>
                <a:spcPct val="50000"/>
              </a:spcBef>
              <a:spcAft>
                <a:spcPts val="0"/>
              </a:spcAft>
              <a:buNone/>
            </a:pPr>
            <a:r>
              <a:rPr kumimoji="1" lang="en-US" altLang="zh-CN" sz="2100" b="0" dirty="0">
                <a:solidFill>
                  <a:prstClr val="black"/>
                </a:solidFill>
                <a:latin typeface="Tahoma" panose="020B0604030504040204" pitchFamily="34" charset="0"/>
              </a:rPr>
              <a:t>         -</a:t>
            </a:r>
            <a:r>
              <a:rPr kumimoji="1" lang="en-US" altLang="zh-CN" sz="2100" b="0" dirty="0" err="1">
                <a:solidFill>
                  <a:prstClr val="black"/>
                </a:solidFill>
                <a:latin typeface="Tahoma" panose="020B0604030504040204" pitchFamily="34" charset="0"/>
              </a:rPr>
              <a:t>rw</a:t>
            </a:r>
            <a:r>
              <a:rPr kumimoji="1" lang="en-US" altLang="zh-CN" sz="2100" b="0" dirty="0">
                <a:solidFill>
                  <a:prstClr val="black"/>
                </a:solidFill>
                <a:latin typeface="Tahoma" panose="020B0604030504040204" pitchFamily="34" charset="0"/>
              </a:rPr>
              <a:t>-</a:t>
            </a:r>
            <a:r>
              <a:rPr kumimoji="1" lang="en-US" altLang="zh-CN" sz="2100" b="0" dirty="0" err="1">
                <a:solidFill>
                  <a:prstClr val="black"/>
                </a:solidFill>
                <a:latin typeface="Tahoma" panose="020B0604030504040204" pitchFamily="34" charset="0"/>
              </a:rPr>
              <a:t>rw</a:t>
            </a:r>
            <a:r>
              <a:rPr kumimoji="1" lang="en-US" altLang="zh-CN" sz="2100" b="0" dirty="0">
                <a:solidFill>
                  <a:prstClr val="black"/>
                </a:solidFill>
                <a:latin typeface="Tahoma" panose="020B0604030504040204" pitchFamily="34" charset="0"/>
              </a:rPr>
              <a:t>-r--  1 root  </a:t>
            </a:r>
            <a:r>
              <a:rPr kumimoji="1" lang="en-US" altLang="zh-CN" sz="2100" b="0" dirty="0" err="1">
                <a:solidFill>
                  <a:prstClr val="black"/>
                </a:solidFill>
                <a:latin typeface="Tahoma" panose="020B0604030504040204" pitchFamily="34" charset="0"/>
              </a:rPr>
              <a:t>root</a:t>
            </a:r>
            <a:r>
              <a:rPr kumimoji="1" lang="en-US" altLang="zh-CN" sz="2100" b="0" dirty="0">
                <a:solidFill>
                  <a:prstClr val="black"/>
                </a:solidFill>
                <a:latin typeface="Tahoma" panose="020B0604030504040204" pitchFamily="34" charset="0"/>
              </a:rPr>
              <a:t>   0   11</a:t>
            </a:r>
            <a:r>
              <a:rPr kumimoji="1" lang="zh-CN" altLang="en-US" sz="2100" b="0" dirty="0">
                <a:solidFill>
                  <a:prstClr val="black"/>
                </a:solidFill>
                <a:latin typeface="Times New Roman" panose="02020603050405020304" pitchFamily="18" charset="0"/>
              </a:rPr>
              <a:t>月</a:t>
            </a:r>
            <a:r>
              <a:rPr kumimoji="1" lang="en-US" altLang="zh-CN" sz="2100" b="0" dirty="0">
                <a:solidFill>
                  <a:prstClr val="black"/>
                </a:solidFill>
                <a:latin typeface="Tahoma" panose="020B0604030504040204" pitchFamily="34" charset="0"/>
              </a:rPr>
              <a:t>27  10:23  example</a:t>
            </a:r>
          </a:p>
          <a:p>
            <a:pPr algn="just" defTabSz="685800" eaLnBrk="1" fontAlgn="auto" hangingPunct="1">
              <a:spcBef>
                <a:spcPct val="50000"/>
              </a:spcBef>
              <a:spcAft>
                <a:spcPts val="0"/>
              </a:spcAft>
              <a:buNone/>
            </a:pPr>
            <a:r>
              <a:rPr kumimoji="1" lang="zh-CN" altLang="en-US" sz="2100" b="0" dirty="0">
                <a:solidFill>
                  <a:prstClr val="black"/>
                </a:solidFill>
                <a:latin typeface="Times New Roman" panose="02020603050405020304" pitchFamily="18" charset="0"/>
              </a:rPr>
              <a:t>　　</a:t>
            </a:r>
            <a:r>
              <a:rPr kumimoji="1" lang="zh-CN" altLang="en-US" sz="2100" b="0" dirty="0">
                <a:solidFill>
                  <a:prstClr val="black"/>
                </a:solidFill>
                <a:latin typeface="Tahoma" panose="020B0604030504040204" pitchFamily="34" charset="0"/>
              </a:rPr>
              <a:t>   </a:t>
            </a:r>
            <a:r>
              <a:rPr kumimoji="1" lang="en-US" altLang="zh-CN" sz="2100" b="0" dirty="0">
                <a:solidFill>
                  <a:srgbClr val="0000FF"/>
                </a:solidFill>
                <a:latin typeface="Tahoma" panose="020B0604030504040204" pitchFamily="34" charset="0"/>
              </a:rPr>
              <a:t>touch   example</a:t>
            </a:r>
          </a:p>
          <a:p>
            <a:pPr algn="just" defTabSz="685800" eaLnBrk="1" fontAlgn="auto" hangingPunct="1">
              <a:spcBef>
                <a:spcPct val="50000"/>
              </a:spcBef>
              <a:spcAft>
                <a:spcPts val="0"/>
              </a:spcAft>
              <a:buNone/>
            </a:pPr>
            <a:r>
              <a:rPr kumimoji="1" lang="zh-CN" altLang="en-US" sz="2100" b="0" dirty="0">
                <a:solidFill>
                  <a:prstClr val="black"/>
                </a:solidFill>
                <a:latin typeface="Times New Roman" panose="02020603050405020304" pitchFamily="18" charset="0"/>
              </a:rPr>
              <a:t>　</a:t>
            </a:r>
            <a:r>
              <a:rPr kumimoji="1" lang="zh-CN" altLang="en-US" sz="2100" b="0" dirty="0">
                <a:solidFill>
                  <a:srgbClr val="0000FF"/>
                </a:solidFill>
                <a:latin typeface="Times New Roman" panose="02020603050405020304" pitchFamily="18" charset="0"/>
              </a:rPr>
              <a:t>　</a:t>
            </a:r>
            <a:r>
              <a:rPr kumimoji="1" lang="zh-CN" altLang="en-US" sz="2100" b="0" dirty="0">
                <a:solidFill>
                  <a:srgbClr val="0000FF"/>
                </a:solidFill>
                <a:latin typeface="Tahoma" panose="020B0604030504040204" pitchFamily="34" charset="0"/>
              </a:rPr>
              <a:t>   </a:t>
            </a:r>
            <a:r>
              <a:rPr kumimoji="1" lang="en-US" altLang="zh-CN" sz="2100" b="0" dirty="0">
                <a:solidFill>
                  <a:srgbClr val="0000FF"/>
                </a:solidFill>
                <a:latin typeface="Tahoma" panose="020B0604030504040204" pitchFamily="34" charset="0"/>
              </a:rPr>
              <a:t>ls  </a:t>
            </a:r>
            <a:r>
              <a:rPr kumimoji="1" lang="en-US" altLang="zh-CN" sz="2100" b="0" dirty="0">
                <a:solidFill>
                  <a:srgbClr val="0000FF"/>
                </a:solidFill>
                <a:latin typeface="Times New Roman" panose="02020603050405020304" pitchFamily="18" charset="0"/>
              </a:rPr>
              <a:t>–</a:t>
            </a:r>
            <a:r>
              <a:rPr kumimoji="1" lang="en-US" altLang="zh-CN" sz="2100" b="0" dirty="0">
                <a:solidFill>
                  <a:srgbClr val="0000FF"/>
                </a:solidFill>
                <a:latin typeface="Tahoma" panose="020B0604030504040204" pitchFamily="34" charset="0"/>
              </a:rPr>
              <a:t>l  example</a:t>
            </a:r>
          </a:p>
          <a:p>
            <a:pPr defTabSz="685800" eaLnBrk="1" fontAlgn="auto" hangingPunct="1">
              <a:spcBef>
                <a:spcPct val="50000"/>
              </a:spcBef>
              <a:spcAft>
                <a:spcPts val="0"/>
              </a:spcAft>
              <a:buNone/>
            </a:pPr>
            <a:r>
              <a:rPr kumimoji="1" lang="en-US" altLang="zh-CN" sz="2100" b="0" dirty="0">
                <a:solidFill>
                  <a:prstClr val="black"/>
                </a:solidFill>
                <a:latin typeface="Tahoma" panose="020B0604030504040204" pitchFamily="34" charset="0"/>
              </a:rPr>
              <a:t>         -</a:t>
            </a:r>
            <a:r>
              <a:rPr kumimoji="1" lang="en-US" altLang="zh-CN" sz="2100" b="0" dirty="0" err="1">
                <a:solidFill>
                  <a:prstClr val="black"/>
                </a:solidFill>
                <a:latin typeface="Tahoma" panose="020B0604030504040204" pitchFamily="34" charset="0"/>
              </a:rPr>
              <a:t>rw</a:t>
            </a:r>
            <a:r>
              <a:rPr kumimoji="1" lang="en-US" altLang="zh-CN" sz="2100" b="0" dirty="0">
                <a:solidFill>
                  <a:prstClr val="black"/>
                </a:solidFill>
                <a:latin typeface="Tahoma" panose="020B0604030504040204" pitchFamily="34" charset="0"/>
              </a:rPr>
              <a:t>-</a:t>
            </a:r>
            <a:r>
              <a:rPr kumimoji="1" lang="en-US" altLang="zh-CN" sz="2100" b="0" dirty="0" err="1">
                <a:solidFill>
                  <a:prstClr val="black"/>
                </a:solidFill>
                <a:latin typeface="Tahoma" panose="020B0604030504040204" pitchFamily="34" charset="0"/>
              </a:rPr>
              <a:t>rw</a:t>
            </a:r>
            <a:r>
              <a:rPr kumimoji="1" lang="en-US" altLang="zh-CN" sz="2100" b="0" dirty="0">
                <a:solidFill>
                  <a:prstClr val="black"/>
                </a:solidFill>
                <a:latin typeface="Tahoma" panose="020B0604030504040204" pitchFamily="34" charset="0"/>
              </a:rPr>
              <a:t>-r--  1 root  </a:t>
            </a:r>
            <a:r>
              <a:rPr kumimoji="1" lang="en-US" altLang="zh-CN" sz="2100" b="0" dirty="0" err="1">
                <a:solidFill>
                  <a:prstClr val="black"/>
                </a:solidFill>
                <a:latin typeface="Tahoma" panose="020B0604030504040204" pitchFamily="34" charset="0"/>
              </a:rPr>
              <a:t>root</a:t>
            </a:r>
            <a:r>
              <a:rPr kumimoji="1" lang="en-US" altLang="zh-CN" sz="2100" b="0" dirty="0">
                <a:solidFill>
                  <a:prstClr val="black"/>
                </a:solidFill>
                <a:latin typeface="Tahoma" panose="020B0604030504040204" pitchFamily="34" charset="0"/>
              </a:rPr>
              <a:t>   0   11</a:t>
            </a:r>
            <a:r>
              <a:rPr kumimoji="1" lang="zh-CN" altLang="en-US" sz="2100" b="0" dirty="0">
                <a:solidFill>
                  <a:prstClr val="black"/>
                </a:solidFill>
                <a:latin typeface="宋体" panose="02010600030101010101" pitchFamily="2" charset="-122"/>
              </a:rPr>
              <a:t>月</a:t>
            </a:r>
            <a:r>
              <a:rPr kumimoji="1" lang="en-US" altLang="zh-CN" sz="2100" b="0" dirty="0">
                <a:solidFill>
                  <a:prstClr val="black"/>
                </a:solidFill>
                <a:latin typeface="Tahoma" panose="020B0604030504040204" pitchFamily="34" charset="0"/>
              </a:rPr>
              <a:t>27  10:25  example </a:t>
            </a:r>
          </a:p>
        </p:txBody>
      </p:sp>
    </p:spTree>
    <p:extLst>
      <p:ext uri="{BB962C8B-B14F-4D97-AF65-F5344CB8AC3E}">
        <p14:creationId xmlns:p14="http://schemas.microsoft.com/office/powerpoint/2010/main" val="21777176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2.3.5 </a:t>
            </a:r>
            <a:r>
              <a:rPr lang="zh-CN" altLang="en-US" sz="2400" dirty="0">
                <a:solidFill>
                  <a:srgbClr val="1353A2"/>
                </a:solidFill>
                <a:latin typeface="微软雅黑" pitchFamily="34" charset="-122"/>
                <a:ea typeface="微软雅黑" pitchFamily="34" charset="-122"/>
              </a:rPr>
              <a:t>熟练使用文件操作操作类命令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453189" y="1744279"/>
            <a:ext cx="7571258" cy="491051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400" dirty="0">
                <a:solidFill>
                  <a:srgbClr val="1353A2"/>
                </a:solidFill>
              </a:rPr>
              <a:t>2. cp</a:t>
            </a:r>
            <a:r>
              <a:rPr lang="zh-CN" altLang="en-US" sz="2400" dirty="0">
                <a:solidFill>
                  <a:srgbClr val="1353A2"/>
                </a:solidFill>
              </a:rPr>
              <a:t>命令</a:t>
            </a:r>
            <a:endParaRPr lang="zh-CN" altLang="zh-CN" sz="2400" dirty="0">
              <a:solidFill>
                <a:srgbClr val="1353A2"/>
              </a:solidFill>
            </a:endParaRPr>
          </a:p>
          <a:p>
            <a:pPr indent="342900" defTabSz="540544" eaLnBrk="1" fontAlgn="auto" hangingPunct="1">
              <a:spcBef>
                <a:spcPts val="0"/>
              </a:spcBef>
              <a:spcAft>
                <a:spcPts val="0"/>
              </a:spcAft>
            </a:pPr>
            <a:r>
              <a:rPr lang="zh-CN" altLang="en-US" sz="1800" dirty="0">
                <a:solidFill>
                  <a:prstClr val="black"/>
                </a:solidFill>
              </a:rPr>
              <a:t>功能：  </a:t>
            </a:r>
            <a:r>
              <a:rPr lang="en-US" altLang="zh-CN" sz="1800" dirty="0">
                <a:solidFill>
                  <a:prstClr val="black"/>
                </a:solidFill>
              </a:rPr>
              <a:t>cp </a:t>
            </a:r>
            <a:r>
              <a:rPr lang="zh-CN" altLang="en-US" sz="1800" dirty="0">
                <a:solidFill>
                  <a:prstClr val="black"/>
                </a:solidFill>
              </a:rPr>
              <a:t>命令用于复制文件或目录。</a:t>
            </a:r>
            <a:endParaRPr lang="en-US" altLang="zh-CN" sz="1800" dirty="0">
              <a:solidFill>
                <a:prstClr val="black"/>
              </a:solidFill>
            </a:endParaRPr>
          </a:p>
          <a:p>
            <a:pPr indent="342900" defTabSz="540544" eaLnBrk="1" fontAlgn="auto" hangingPunct="1">
              <a:spcBef>
                <a:spcPts val="0"/>
              </a:spcBef>
              <a:spcAft>
                <a:spcPts val="0"/>
              </a:spcAft>
            </a:pPr>
            <a:r>
              <a:rPr lang="zh-CN" altLang="zh-CN" sz="1800" dirty="0">
                <a:solidFill>
                  <a:prstClr val="black"/>
                </a:solidFill>
              </a:rPr>
              <a:t>格式</a:t>
            </a:r>
            <a:r>
              <a:rPr lang="zh-CN" altLang="en-US" sz="1800" dirty="0">
                <a:solidFill>
                  <a:prstClr val="black"/>
                </a:solidFill>
              </a:rPr>
              <a:t>：  </a:t>
            </a:r>
            <a:r>
              <a:rPr lang="en-US" altLang="zh-CN" sz="1800" dirty="0">
                <a:solidFill>
                  <a:prstClr val="black"/>
                </a:solidFill>
              </a:rPr>
              <a:t>cp  [</a:t>
            </a:r>
            <a:r>
              <a:rPr lang="zh-CN" altLang="en-US" sz="1800" dirty="0">
                <a:solidFill>
                  <a:prstClr val="black"/>
                </a:solidFill>
              </a:rPr>
              <a:t>选项</a:t>
            </a:r>
            <a:r>
              <a:rPr lang="en-US" altLang="zh-CN" sz="1800" dirty="0">
                <a:solidFill>
                  <a:prstClr val="black"/>
                </a:solidFill>
              </a:rPr>
              <a:t>]   </a:t>
            </a:r>
            <a:r>
              <a:rPr lang="zh-CN" altLang="en-US" sz="1800" dirty="0">
                <a:solidFill>
                  <a:prstClr val="black"/>
                </a:solidFill>
              </a:rPr>
              <a:t>源文件  目标文件</a:t>
            </a:r>
            <a:endParaRPr lang="en-US" altLang="zh-CN" sz="1800" dirty="0">
              <a:solidFill>
                <a:prstClr val="black"/>
              </a:solidFill>
            </a:endParaRPr>
          </a:p>
          <a:p>
            <a:pPr marL="257175" indent="-257175" defTabSz="540544" eaLnBrk="1" fontAlgn="auto" hangingPunct="1">
              <a:spcBef>
                <a:spcPts val="0"/>
              </a:spcBef>
              <a:spcAft>
                <a:spcPts val="0"/>
              </a:spcAft>
              <a:buFont typeface="Arial" panose="020B0604020202020204" pitchFamily="34" charset="0"/>
              <a:buChar char="•"/>
            </a:pPr>
            <a:r>
              <a:rPr lang="zh-CN" altLang="zh-CN" sz="1800" dirty="0">
                <a:solidFill>
                  <a:prstClr val="black"/>
                </a:solidFill>
              </a:rPr>
              <a:t>在</a:t>
            </a:r>
            <a:r>
              <a:rPr lang="en-US" altLang="zh-CN" sz="1800" dirty="0">
                <a:solidFill>
                  <a:prstClr val="black"/>
                </a:solidFill>
              </a:rPr>
              <a:t> Linux </a:t>
            </a:r>
            <a:r>
              <a:rPr lang="zh-CN" altLang="zh-CN" sz="1800" dirty="0">
                <a:solidFill>
                  <a:prstClr val="black"/>
                </a:solidFill>
              </a:rPr>
              <a:t>系统中，复制操作具体分为</a:t>
            </a:r>
            <a:r>
              <a:rPr lang="en-US" altLang="zh-CN" sz="1800" dirty="0">
                <a:solidFill>
                  <a:prstClr val="black"/>
                </a:solidFill>
              </a:rPr>
              <a:t> 3 </a:t>
            </a:r>
            <a:r>
              <a:rPr lang="zh-CN" altLang="zh-CN" sz="1800" dirty="0">
                <a:solidFill>
                  <a:prstClr val="black"/>
                </a:solidFill>
              </a:rPr>
              <a:t>种情况：</a:t>
            </a:r>
          </a:p>
          <a:p>
            <a:pPr indent="342900" defTabSz="540544" eaLnBrk="1" fontAlgn="auto" hangingPunct="1">
              <a:spcBef>
                <a:spcPts val="0"/>
              </a:spcBef>
              <a:spcAft>
                <a:spcPts val="0"/>
              </a:spcAft>
            </a:pPr>
            <a:r>
              <a:rPr lang="en-US" altLang="zh-CN" sz="1800" dirty="0">
                <a:solidFill>
                  <a:prstClr val="black"/>
                </a:solidFill>
              </a:rPr>
              <a:t>➢ </a:t>
            </a:r>
            <a:r>
              <a:rPr lang="zh-CN" altLang="zh-CN" sz="1800" dirty="0">
                <a:solidFill>
                  <a:prstClr val="black"/>
                </a:solidFill>
              </a:rPr>
              <a:t>如果目标文件是</a:t>
            </a:r>
            <a:r>
              <a:rPr lang="zh-CN" altLang="zh-CN" sz="1800" dirty="0">
                <a:solidFill>
                  <a:srgbClr val="FF0000"/>
                </a:solidFill>
              </a:rPr>
              <a:t>目录</a:t>
            </a:r>
            <a:r>
              <a:rPr lang="zh-CN" altLang="zh-CN" sz="1800" dirty="0">
                <a:solidFill>
                  <a:prstClr val="black"/>
                </a:solidFill>
              </a:rPr>
              <a:t>，则会把源文件复制到该目录中；</a:t>
            </a:r>
          </a:p>
          <a:p>
            <a:pPr indent="342900" defTabSz="540544" eaLnBrk="1" fontAlgn="auto" hangingPunct="1">
              <a:spcBef>
                <a:spcPts val="0"/>
              </a:spcBef>
              <a:spcAft>
                <a:spcPts val="0"/>
              </a:spcAft>
            </a:pPr>
            <a:r>
              <a:rPr lang="en-US" altLang="zh-CN" sz="1800" dirty="0">
                <a:solidFill>
                  <a:prstClr val="black"/>
                </a:solidFill>
              </a:rPr>
              <a:t>➢ </a:t>
            </a:r>
            <a:r>
              <a:rPr lang="zh-CN" altLang="zh-CN" sz="1800" dirty="0">
                <a:solidFill>
                  <a:prstClr val="black"/>
                </a:solidFill>
              </a:rPr>
              <a:t>如果目标文件是存在的</a:t>
            </a:r>
            <a:r>
              <a:rPr lang="zh-CN" altLang="zh-CN" sz="1800" dirty="0">
                <a:solidFill>
                  <a:srgbClr val="FF0000"/>
                </a:solidFill>
              </a:rPr>
              <a:t>普通文件</a:t>
            </a:r>
            <a:r>
              <a:rPr lang="zh-CN" altLang="zh-CN" sz="1800" dirty="0">
                <a:solidFill>
                  <a:prstClr val="black"/>
                </a:solidFill>
              </a:rPr>
              <a:t>，则会询问</a:t>
            </a:r>
            <a:r>
              <a:rPr lang="zh-CN" altLang="zh-CN" sz="1800" dirty="0">
                <a:solidFill>
                  <a:srgbClr val="FF0000"/>
                </a:solidFill>
              </a:rPr>
              <a:t>是否要覆盖</a:t>
            </a:r>
            <a:r>
              <a:rPr lang="zh-CN" altLang="zh-CN" sz="1800" dirty="0">
                <a:solidFill>
                  <a:prstClr val="black"/>
                </a:solidFill>
              </a:rPr>
              <a:t>它；</a:t>
            </a:r>
          </a:p>
          <a:p>
            <a:pPr indent="342900" defTabSz="540544" eaLnBrk="1" fontAlgn="auto" hangingPunct="1">
              <a:spcBef>
                <a:spcPts val="0"/>
              </a:spcBef>
              <a:spcAft>
                <a:spcPts val="0"/>
              </a:spcAft>
            </a:pPr>
            <a:r>
              <a:rPr lang="en-US" altLang="zh-CN" sz="1800" dirty="0">
                <a:solidFill>
                  <a:prstClr val="black"/>
                </a:solidFill>
              </a:rPr>
              <a:t>➢ </a:t>
            </a:r>
            <a:r>
              <a:rPr lang="zh-CN" altLang="zh-CN" sz="1800" dirty="0">
                <a:solidFill>
                  <a:prstClr val="black"/>
                </a:solidFill>
              </a:rPr>
              <a:t>如果目标文件</a:t>
            </a:r>
            <a:r>
              <a:rPr lang="zh-CN" altLang="zh-CN" sz="1800" dirty="0">
                <a:solidFill>
                  <a:srgbClr val="FF0000"/>
                </a:solidFill>
              </a:rPr>
              <a:t>不存在</a:t>
            </a:r>
            <a:r>
              <a:rPr lang="zh-CN" altLang="zh-CN" sz="1800" dirty="0">
                <a:solidFill>
                  <a:prstClr val="black"/>
                </a:solidFill>
              </a:rPr>
              <a:t>，则执行正常的复制操作。</a:t>
            </a:r>
            <a:endParaRPr lang="en-US" altLang="zh-CN" sz="1800" dirty="0">
              <a:solidFill>
                <a:prstClr val="black"/>
              </a:solidFill>
            </a:endParaRPr>
          </a:p>
          <a:p>
            <a:pPr indent="342900" defTabSz="540544" eaLnBrk="1" fontAlgn="auto" hangingPunct="1">
              <a:spcBef>
                <a:spcPts val="0"/>
              </a:spcBef>
              <a:spcAft>
                <a:spcPts val="0"/>
              </a:spcAft>
            </a:pPr>
            <a:endParaRPr lang="en-US" altLang="zh-CN" sz="1800" dirty="0">
              <a:solidFill>
                <a:prstClr val="black"/>
              </a:solidFill>
            </a:endParaRPr>
          </a:p>
          <a:p>
            <a:pPr marL="257175" indent="-257175" defTabSz="540544" eaLnBrk="1" fontAlgn="auto" hangingPunct="1">
              <a:spcBef>
                <a:spcPts val="0"/>
              </a:spcBef>
              <a:spcAft>
                <a:spcPts val="0"/>
              </a:spcAft>
              <a:buFont typeface="Wingdings" panose="05000000000000000000" pitchFamily="2" charset="2"/>
              <a:buChar char="l"/>
            </a:pPr>
            <a:r>
              <a:rPr lang="zh-CN" altLang="en-US" sz="1800" dirty="0">
                <a:solidFill>
                  <a:prstClr val="black"/>
                </a:solidFill>
              </a:rPr>
              <a:t>当源是</a:t>
            </a:r>
            <a:r>
              <a:rPr lang="zh-CN" altLang="en-US" sz="1800" dirty="0">
                <a:solidFill>
                  <a:srgbClr val="FF0000"/>
                </a:solidFill>
              </a:rPr>
              <a:t>目录</a:t>
            </a:r>
            <a:r>
              <a:rPr lang="zh-CN" altLang="en-US" sz="1800" dirty="0">
                <a:solidFill>
                  <a:prstClr val="black"/>
                </a:solidFill>
              </a:rPr>
              <a:t>时，需要使用</a:t>
            </a:r>
            <a:r>
              <a:rPr lang="en-US" altLang="zh-CN" sz="1800" dirty="0">
                <a:solidFill>
                  <a:srgbClr val="FF0000"/>
                </a:solidFill>
              </a:rPr>
              <a:t>-r</a:t>
            </a:r>
            <a:r>
              <a:rPr lang="zh-CN" altLang="en-US" sz="1800" dirty="0">
                <a:solidFill>
                  <a:prstClr val="black"/>
                </a:solidFill>
              </a:rPr>
              <a:t>表示递归</a:t>
            </a:r>
            <a:endParaRPr lang="zh-CN" altLang="zh-CN" sz="1800" dirty="0">
              <a:solidFill>
                <a:prstClr val="black"/>
              </a:solidFill>
            </a:endParaRPr>
          </a:p>
          <a:p>
            <a:pPr indent="342900" defTabSz="540544" eaLnBrk="1" fontAlgn="auto" hangingPunct="1">
              <a:spcBef>
                <a:spcPts val="0"/>
              </a:spcBef>
              <a:spcAft>
                <a:spcPts val="0"/>
              </a:spcAft>
            </a:pPr>
            <a:endParaRPr lang="en-US" altLang="zh-CN" sz="1800" b="0" dirty="0">
              <a:solidFill>
                <a:prstClr val="black"/>
              </a:solidFill>
            </a:endParaRPr>
          </a:p>
          <a:p>
            <a:pPr indent="342900" defTabSz="540544" eaLnBrk="1" fontAlgn="auto" hangingPunct="1">
              <a:spcBef>
                <a:spcPts val="0"/>
              </a:spcBef>
              <a:spcAft>
                <a:spcPts val="0"/>
              </a:spcAft>
            </a:pPr>
            <a:endParaRPr lang="en-US" altLang="zh-CN" sz="1800" b="0" dirty="0">
              <a:solidFill>
                <a:prstClr val="black"/>
              </a:solidFill>
            </a:endParaRPr>
          </a:p>
          <a:p>
            <a:pPr indent="342900" defTabSz="540544" eaLnBrk="1" fontAlgn="auto" hangingPunct="1">
              <a:spcBef>
                <a:spcPts val="0"/>
              </a:spcBef>
              <a:spcAft>
                <a:spcPts val="0"/>
              </a:spcAft>
            </a:pPr>
            <a:endParaRPr lang="en-US" altLang="zh-CN" sz="1800" b="0" dirty="0">
              <a:solidFill>
                <a:prstClr val="black"/>
              </a:solidFill>
            </a:endParaRPr>
          </a:p>
          <a:p>
            <a:pPr indent="342900" defTabSz="540544" eaLnBrk="1" fontAlgn="auto" hangingPunct="1">
              <a:spcBef>
                <a:spcPts val="0"/>
              </a:spcBef>
              <a:spcAft>
                <a:spcPts val="0"/>
              </a:spcAft>
            </a:pPr>
            <a:endParaRPr lang="en-US" altLang="zh-CN" sz="1800" b="0" dirty="0">
              <a:solidFill>
                <a:prstClr val="black"/>
              </a:solidFill>
            </a:endParaRPr>
          </a:p>
        </p:txBody>
      </p:sp>
    </p:spTree>
    <p:extLst>
      <p:ext uri="{BB962C8B-B14F-4D97-AF65-F5344CB8AC3E}">
        <p14:creationId xmlns:p14="http://schemas.microsoft.com/office/powerpoint/2010/main" val="73239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11B671C-B28A-4D1E-96AB-DA947C79126C}"/>
              </a:ext>
            </a:extLst>
          </p:cNvPr>
          <p:cNvPicPr>
            <a:picLocks noChangeAspect="1"/>
          </p:cNvPicPr>
          <p:nvPr/>
        </p:nvPicPr>
        <p:blipFill>
          <a:blip r:embed="rId2"/>
          <a:stretch>
            <a:fillRect/>
          </a:stretch>
        </p:blipFill>
        <p:spPr>
          <a:xfrm>
            <a:off x="336430" y="2218632"/>
            <a:ext cx="8553091" cy="2611081"/>
          </a:xfrm>
          <a:prstGeom prst="rect">
            <a:avLst/>
          </a:prstGeom>
        </p:spPr>
      </p:pic>
    </p:spTree>
    <p:extLst>
      <p:ext uri="{BB962C8B-B14F-4D97-AF65-F5344CB8AC3E}">
        <p14:creationId xmlns:p14="http://schemas.microsoft.com/office/powerpoint/2010/main" val="33315453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2.3.5 </a:t>
            </a:r>
            <a:r>
              <a:rPr lang="zh-CN" altLang="en-US" sz="2400" dirty="0">
                <a:solidFill>
                  <a:srgbClr val="1353A2"/>
                </a:solidFill>
                <a:latin typeface="微软雅黑" pitchFamily="34" charset="-122"/>
                <a:ea typeface="微软雅黑" pitchFamily="34" charset="-122"/>
              </a:rPr>
              <a:t>熟练使用文件操作操作类命令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453188" y="1744278"/>
            <a:ext cx="8103416" cy="472353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400" dirty="0">
                <a:solidFill>
                  <a:srgbClr val="1353A2"/>
                </a:solidFill>
              </a:rPr>
              <a:t>3. mv</a:t>
            </a:r>
            <a:r>
              <a:rPr lang="zh-CN" altLang="en-US" sz="2400" dirty="0">
                <a:solidFill>
                  <a:srgbClr val="1353A2"/>
                </a:solidFill>
              </a:rPr>
              <a:t>命令</a:t>
            </a:r>
            <a:endParaRPr lang="zh-CN" altLang="zh-CN" sz="2400" dirty="0">
              <a:solidFill>
                <a:srgbClr val="1353A2"/>
              </a:solidFill>
            </a:endParaRPr>
          </a:p>
          <a:p>
            <a:pPr indent="342900" defTabSz="540544" eaLnBrk="1" fontAlgn="auto" hangingPunct="1">
              <a:spcBef>
                <a:spcPts val="0"/>
              </a:spcBef>
              <a:spcAft>
                <a:spcPts val="0"/>
              </a:spcAft>
            </a:pPr>
            <a:r>
              <a:rPr lang="zh-CN" altLang="en-US" sz="1800" dirty="0">
                <a:solidFill>
                  <a:prstClr val="black"/>
                </a:solidFill>
              </a:rPr>
              <a:t>功能：  </a:t>
            </a:r>
            <a:r>
              <a:rPr lang="en-US" altLang="zh-CN" sz="1800" dirty="0">
                <a:solidFill>
                  <a:prstClr val="black"/>
                </a:solidFill>
              </a:rPr>
              <a:t>mv</a:t>
            </a:r>
            <a:r>
              <a:rPr lang="zh-CN" altLang="en-US" sz="1800" dirty="0">
                <a:solidFill>
                  <a:prstClr val="black"/>
                </a:solidFill>
              </a:rPr>
              <a:t>命令用于剪切文件或将文件重命名。</a:t>
            </a:r>
            <a:endParaRPr lang="en-US" altLang="zh-CN" sz="1800" dirty="0">
              <a:solidFill>
                <a:prstClr val="black"/>
              </a:solidFill>
            </a:endParaRPr>
          </a:p>
          <a:p>
            <a:pPr indent="342900" defTabSz="540544" eaLnBrk="1" fontAlgn="auto" hangingPunct="1">
              <a:spcBef>
                <a:spcPts val="0"/>
              </a:spcBef>
              <a:spcAft>
                <a:spcPts val="0"/>
              </a:spcAft>
            </a:pPr>
            <a:r>
              <a:rPr lang="zh-CN" altLang="zh-CN" sz="1800" dirty="0">
                <a:solidFill>
                  <a:prstClr val="black"/>
                </a:solidFill>
              </a:rPr>
              <a:t>格式</a:t>
            </a:r>
            <a:r>
              <a:rPr lang="zh-CN" altLang="en-US" sz="1800" dirty="0">
                <a:solidFill>
                  <a:prstClr val="black"/>
                </a:solidFill>
              </a:rPr>
              <a:t>：  </a:t>
            </a:r>
            <a:r>
              <a:rPr lang="en-US" altLang="zh-CN" sz="1800" dirty="0">
                <a:solidFill>
                  <a:prstClr val="black"/>
                </a:solidFill>
              </a:rPr>
              <a:t>mv  [</a:t>
            </a:r>
            <a:r>
              <a:rPr lang="zh-CN" altLang="en-US" sz="1800" dirty="0">
                <a:solidFill>
                  <a:prstClr val="black"/>
                </a:solidFill>
              </a:rPr>
              <a:t>选项</a:t>
            </a:r>
            <a:r>
              <a:rPr lang="en-US" altLang="zh-CN" sz="1800" dirty="0">
                <a:solidFill>
                  <a:prstClr val="black"/>
                </a:solidFill>
              </a:rPr>
              <a:t>]  </a:t>
            </a:r>
            <a:r>
              <a:rPr lang="zh-CN" altLang="en-US" sz="1800" dirty="0">
                <a:solidFill>
                  <a:prstClr val="black"/>
                </a:solidFill>
              </a:rPr>
              <a:t>源文件 </a:t>
            </a:r>
            <a:r>
              <a:rPr lang="en-US" altLang="zh-CN" sz="1800" dirty="0">
                <a:solidFill>
                  <a:prstClr val="black"/>
                </a:solidFill>
              </a:rPr>
              <a:t>[ </a:t>
            </a:r>
            <a:r>
              <a:rPr lang="zh-CN" altLang="en-US" sz="1800" dirty="0">
                <a:solidFill>
                  <a:prstClr val="black"/>
                </a:solidFill>
              </a:rPr>
              <a:t>目标路径</a:t>
            </a:r>
            <a:r>
              <a:rPr lang="en-US" altLang="zh-CN" sz="1800" dirty="0">
                <a:solidFill>
                  <a:prstClr val="black"/>
                </a:solidFill>
              </a:rPr>
              <a:t>|</a:t>
            </a:r>
            <a:r>
              <a:rPr lang="zh-CN" altLang="en-US" sz="1800" dirty="0">
                <a:solidFill>
                  <a:prstClr val="black"/>
                </a:solidFill>
              </a:rPr>
              <a:t>目标文件名</a:t>
            </a:r>
            <a:r>
              <a:rPr lang="en-US" altLang="zh-CN" sz="1800" dirty="0">
                <a:solidFill>
                  <a:prstClr val="black"/>
                </a:solidFill>
              </a:rPr>
              <a:t>]</a:t>
            </a:r>
            <a:endParaRPr lang="en-US" altLang="zh-CN" sz="1200" dirty="0">
              <a:solidFill>
                <a:prstClr val="white">
                  <a:lumMod val="50000"/>
                </a:prstClr>
              </a:solidFill>
            </a:endParaRPr>
          </a:p>
          <a:p>
            <a:pPr marL="257175" indent="-257175" defTabSz="540544" eaLnBrk="1" fontAlgn="auto" hangingPunct="1">
              <a:spcBef>
                <a:spcPts val="0"/>
              </a:spcBef>
              <a:spcAft>
                <a:spcPts val="0"/>
              </a:spcAft>
              <a:buFont typeface="Arial" panose="020B0604020202020204" pitchFamily="34" charset="0"/>
              <a:buChar char="•"/>
            </a:pPr>
            <a:r>
              <a:rPr lang="zh-CN" altLang="en-US" sz="1800" dirty="0">
                <a:solidFill>
                  <a:prstClr val="black"/>
                </a:solidFill>
              </a:rPr>
              <a:t>剪切操作不同于复制操作，因为它会默认把源文件删除掉，只保留剪切后的文件。</a:t>
            </a:r>
          </a:p>
          <a:p>
            <a:pPr marL="257175" indent="-257175" defTabSz="540544" eaLnBrk="1" fontAlgn="auto" hangingPunct="1">
              <a:spcBef>
                <a:spcPts val="0"/>
              </a:spcBef>
              <a:spcAft>
                <a:spcPts val="0"/>
              </a:spcAft>
              <a:buFont typeface="Arial" panose="020B0604020202020204" pitchFamily="34" charset="0"/>
              <a:buChar char="•"/>
            </a:pPr>
            <a:r>
              <a:rPr lang="zh-CN" altLang="en-US" sz="1800" dirty="0">
                <a:solidFill>
                  <a:prstClr val="black"/>
                </a:solidFill>
              </a:rPr>
              <a:t>如果在同一个目录中对一个文件进行剪切操作，其实也就是对其进行</a:t>
            </a:r>
            <a:r>
              <a:rPr lang="zh-CN" altLang="en-US" sz="1800" dirty="0">
                <a:solidFill>
                  <a:srgbClr val="FF0000"/>
                </a:solidFill>
              </a:rPr>
              <a:t>重命名</a:t>
            </a:r>
            <a:r>
              <a:rPr lang="zh-CN" altLang="en-US" sz="1800" dirty="0">
                <a:solidFill>
                  <a:prstClr val="black"/>
                </a:solidFill>
              </a:rPr>
              <a:t>：</a:t>
            </a:r>
          </a:p>
          <a:p>
            <a:pPr indent="342900" defTabSz="540544" eaLnBrk="1" fontAlgn="auto" hangingPunct="1">
              <a:spcBef>
                <a:spcPts val="0"/>
              </a:spcBef>
              <a:spcAft>
                <a:spcPts val="0"/>
              </a:spcAft>
            </a:pPr>
            <a:r>
              <a:rPr lang="en-US" altLang="zh-CN" sz="1500" dirty="0">
                <a:solidFill>
                  <a:prstClr val="black"/>
                </a:solidFill>
              </a:rPr>
              <a:t>[</a:t>
            </a:r>
            <a:r>
              <a:rPr lang="en-US" altLang="zh-CN" sz="1500" dirty="0" err="1">
                <a:solidFill>
                  <a:prstClr val="black"/>
                </a:solidFill>
              </a:rPr>
              <a:t>root@localhost</a:t>
            </a:r>
            <a:r>
              <a:rPr lang="en-US" altLang="zh-CN" sz="1500" dirty="0">
                <a:solidFill>
                  <a:prstClr val="black"/>
                </a:solidFill>
              </a:rPr>
              <a:t> ~]# mv  x.log  linux.log</a:t>
            </a:r>
          </a:p>
          <a:p>
            <a:pPr indent="342900" defTabSz="540544" eaLnBrk="1" fontAlgn="auto" hangingPunct="1">
              <a:spcBef>
                <a:spcPts val="0"/>
              </a:spcBef>
              <a:spcAft>
                <a:spcPts val="0"/>
              </a:spcAft>
            </a:pPr>
            <a:r>
              <a:rPr lang="en-US" altLang="zh-CN" sz="1500" dirty="0">
                <a:solidFill>
                  <a:prstClr val="black"/>
                </a:solidFill>
              </a:rPr>
              <a:t>[</a:t>
            </a:r>
            <a:r>
              <a:rPr lang="en-US" altLang="zh-CN" sz="1500" dirty="0" err="1">
                <a:solidFill>
                  <a:prstClr val="black"/>
                </a:solidFill>
              </a:rPr>
              <a:t>root@localhost</a:t>
            </a:r>
            <a:r>
              <a:rPr lang="en-US" altLang="zh-CN" sz="1500" dirty="0">
                <a:solidFill>
                  <a:prstClr val="black"/>
                </a:solidFill>
              </a:rPr>
              <a:t> ~]# ls</a:t>
            </a:r>
          </a:p>
          <a:p>
            <a:pPr indent="342900" defTabSz="540544" eaLnBrk="1" fontAlgn="auto" hangingPunct="1">
              <a:spcBef>
                <a:spcPts val="0"/>
              </a:spcBef>
              <a:spcAft>
                <a:spcPts val="0"/>
              </a:spcAft>
            </a:pPr>
            <a:r>
              <a:rPr lang="en-US" altLang="zh-CN" sz="1500" dirty="0">
                <a:solidFill>
                  <a:prstClr val="black"/>
                </a:solidFill>
              </a:rPr>
              <a:t>install.log linux.log  x1.log</a:t>
            </a:r>
          </a:p>
          <a:p>
            <a:pPr indent="342900" defTabSz="540544" eaLnBrk="1" fontAlgn="auto" hangingPunct="1">
              <a:spcBef>
                <a:spcPts val="0"/>
              </a:spcBef>
              <a:spcAft>
                <a:spcPts val="0"/>
              </a:spcAft>
            </a:pPr>
            <a:endParaRPr lang="en-US" altLang="zh-CN" sz="1800" b="0" dirty="0">
              <a:solidFill>
                <a:prstClr val="black"/>
              </a:solidFill>
            </a:endParaRPr>
          </a:p>
          <a:p>
            <a:pPr indent="342900" defTabSz="540544" eaLnBrk="1" fontAlgn="auto" hangingPunct="1">
              <a:spcBef>
                <a:spcPts val="0"/>
              </a:spcBef>
              <a:spcAft>
                <a:spcPts val="0"/>
              </a:spcAft>
            </a:pPr>
            <a:endParaRPr lang="en-US" altLang="zh-CN" sz="1800" b="0" dirty="0">
              <a:solidFill>
                <a:prstClr val="black"/>
              </a:solidFill>
            </a:endParaRPr>
          </a:p>
          <a:p>
            <a:pPr indent="342900" defTabSz="540544" eaLnBrk="1" fontAlgn="auto" hangingPunct="1">
              <a:spcBef>
                <a:spcPts val="0"/>
              </a:spcBef>
              <a:spcAft>
                <a:spcPts val="0"/>
              </a:spcAft>
            </a:pPr>
            <a:endParaRPr lang="en-US" altLang="zh-CN" sz="1800" b="0" dirty="0">
              <a:solidFill>
                <a:prstClr val="black"/>
              </a:solidFill>
            </a:endParaRPr>
          </a:p>
          <a:p>
            <a:pPr indent="342900" defTabSz="540544" eaLnBrk="1" fontAlgn="auto" hangingPunct="1">
              <a:spcBef>
                <a:spcPts val="0"/>
              </a:spcBef>
              <a:spcAft>
                <a:spcPts val="0"/>
              </a:spcAft>
            </a:pPr>
            <a:endParaRPr lang="en-US" altLang="zh-CN" sz="1800" b="0" dirty="0">
              <a:solidFill>
                <a:prstClr val="black"/>
              </a:solidFill>
            </a:endParaRPr>
          </a:p>
        </p:txBody>
      </p:sp>
    </p:spTree>
    <p:extLst>
      <p:ext uri="{BB962C8B-B14F-4D97-AF65-F5344CB8AC3E}">
        <p14:creationId xmlns:p14="http://schemas.microsoft.com/office/powerpoint/2010/main" val="376967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AC684D9-C987-43ED-92AA-30265608BD6B}"/>
              </a:ext>
            </a:extLst>
          </p:cNvPr>
          <p:cNvSpPr txBox="1"/>
          <p:nvPr/>
        </p:nvSpPr>
        <p:spPr>
          <a:xfrm>
            <a:off x="310552" y="1764854"/>
            <a:ext cx="8410755" cy="3647152"/>
          </a:xfrm>
          <a:prstGeom prst="rect">
            <a:avLst/>
          </a:prstGeom>
          <a:noFill/>
        </p:spPr>
        <p:txBody>
          <a:bodyPr wrap="square">
            <a:spAutoFit/>
          </a:bodyPr>
          <a:lstStyle/>
          <a:p>
            <a:pPr algn="just" defTabSz="685800" eaLnBrk="1" fontAlgn="auto" hangingPunct="1">
              <a:spcBef>
                <a:spcPct val="50000"/>
              </a:spcBef>
              <a:spcAft>
                <a:spcPts val="0"/>
              </a:spcAft>
            </a:pPr>
            <a:r>
              <a:rPr kumimoji="1" lang="zh-CN" altLang="en-US" sz="2100" dirty="0">
                <a:solidFill>
                  <a:srgbClr val="0000FF"/>
                </a:solidFill>
                <a:latin typeface="Tahoma" panose="020B0604030504040204" pitchFamily="34" charset="0"/>
                <a:ea typeface="等线" panose="02010600030101010101" pitchFamily="2" charset="-122"/>
              </a:rPr>
              <a:t>参数： </a:t>
            </a:r>
            <a:r>
              <a:rPr kumimoji="1" lang="en-US" altLang="zh-CN" sz="2100" dirty="0">
                <a:solidFill>
                  <a:srgbClr val="0000FF"/>
                </a:solidFill>
                <a:latin typeface="Tahoma" panose="020B0604030504040204" pitchFamily="34" charset="0"/>
                <a:ea typeface="等线" panose="02010600030101010101" pitchFamily="2" charset="-122"/>
              </a:rPr>
              <a:t>- </a:t>
            </a:r>
            <a:r>
              <a:rPr kumimoji="1" lang="en-US" altLang="zh-CN" sz="2100" dirty="0" err="1">
                <a:solidFill>
                  <a:srgbClr val="0000FF"/>
                </a:solidFill>
                <a:latin typeface="Tahoma" panose="020B0604030504040204" pitchFamily="34" charset="0"/>
                <a:ea typeface="等线" panose="02010600030101010101" pitchFamily="2" charset="-122"/>
              </a:rPr>
              <a:t>i</a:t>
            </a:r>
            <a:r>
              <a:rPr kumimoji="1" lang="en-US" altLang="zh-CN" sz="2100" dirty="0">
                <a:solidFill>
                  <a:srgbClr val="0000FF"/>
                </a:solidFill>
                <a:latin typeface="Tahoma" panose="020B0604030504040204" pitchFamily="34" charset="0"/>
                <a:ea typeface="等线" panose="02010600030101010101" pitchFamily="2" charset="-122"/>
              </a:rPr>
              <a:t> </a:t>
            </a:r>
            <a:r>
              <a:rPr kumimoji="1" lang="zh-CN" altLang="en-US" sz="2100" dirty="0">
                <a:solidFill>
                  <a:prstClr val="black"/>
                </a:solidFill>
                <a:latin typeface="宋体" panose="02010600030101010101" pitchFamily="2" charset="-122"/>
                <a:ea typeface="等线" panose="02010600030101010101" pitchFamily="2" charset="-122"/>
              </a:rPr>
              <a:t>交互方式操作</a:t>
            </a:r>
            <a:r>
              <a:rPr kumimoji="1" lang="zh-CN" altLang="en-US" sz="2100" dirty="0">
                <a:solidFill>
                  <a:prstClr val="black"/>
                </a:solidFill>
                <a:latin typeface="Times New Roman" panose="02020603050405020304" pitchFamily="18" charset="0"/>
                <a:ea typeface="等线" panose="02010600030101010101" pitchFamily="2" charset="-122"/>
              </a:rPr>
              <a:t> </a:t>
            </a:r>
          </a:p>
          <a:p>
            <a:pPr algn="just" defTabSz="685800" eaLnBrk="1" fontAlgn="auto" hangingPunct="1">
              <a:spcBef>
                <a:spcPct val="50000"/>
              </a:spcBef>
              <a:spcAft>
                <a:spcPts val="0"/>
              </a:spcAft>
            </a:pPr>
            <a:r>
              <a:rPr kumimoji="1" lang="zh-CN" altLang="en-US" sz="2100" dirty="0">
                <a:solidFill>
                  <a:prstClr val="black"/>
                </a:solidFill>
                <a:latin typeface="Times New Roman" panose="02020603050405020304" pitchFamily="18" charset="0"/>
                <a:ea typeface="等线" panose="02010600030101010101" pitchFamily="2" charset="-122"/>
              </a:rPr>
              <a:t>             </a:t>
            </a:r>
            <a:r>
              <a:rPr kumimoji="1" lang="en-US" altLang="zh-CN" sz="2100" dirty="0">
                <a:solidFill>
                  <a:srgbClr val="0000FF"/>
                </a:solidFill>
                <a:latin typeface="Tahoma" panose="020B0604030504040204" pitchFamily="34" charset="0"/>
                <a:ea typeface="等线" panose="02010600030101010101" pitchFamily="2" charset="-122"/>
              </a:rPr>
              <a:t>- f </a:t>
            </a:r>
            <a:r>
              <a:rPr kumimoji="1" lang="zh-CN" altLang="en-US" sz="2100" dirty="0">
                <a:solidFill>
                  <a:prstClr val="black"/>
                </a:solidFill>
                <a:latin typeface="宋体" panose="02010600030101010101" pitchFamily="2" charset="-122"/>
                <a:ea typeface="等线" panose="02010600030101010101" pitchFamily="2" charset="-122"/>
              </a:rPr>
              <a:t>禁止交互操作</a:t>
            </a:r>
            <a:r>
              <a:rPr kumimoji="1" lang="zh-CN" altLang="en-US" sz="2100" dirty="0">
                <a:solidFill>
                  <a:prstClr val="black"/>
                </a:solidFill>
                <a:latin typeface="Times New Roman" panose="02020603050405020304" pitchFamily="18" charset="0"/>
                <a:ea typeface="等线" panose="02010600030101010101" pitchFamily="2" charset="-122"/>
              </a:rPr>
              <a:t> </a:t>
            </a:r>
          </a:p>
          <a:p>
            <a:pPr algn="just" defTabSz="685800" eaLnBrk="1" fontAlgn="auto" hangingPunct="1">
              <a:spcBef>
                <a:spcPct val="50000"/>
              </a:spcBef>
              <a:spcAft>
                <a:spcPts val="0"/>
              </a:spcAft>
            </a:pPr>
            <a:r>
              <a:rPr kumimoji="1" lang="zh-CN" altLang="en-US" sz="2100" dirty="0">
                <a:solidFill>
                  <a:srgbClr val="0563C1"/>
                </a:solidFill>
                <a:latin typeface="Times New Roman" panose="02020603050405020304" pitchFamily="18" charset="0"/>
                <a:ea typeface="等线" panose="02010600030101010101" pitchFamily="2" charset="-122"/>
              </a:rPr>
              <a:t>例</a:t>
            </a:r>
            <a:r>
              <a:rPr kumimoji="1" lang="en-US" altLang="zh-CN" sz="2100" dirty="0">
                <a:solidFill>
                  <a:srgbClr val="0563C1"/>
                </a:solidFill>
                <a:latin typeface="Tahoma" panose="020B0604030504040204" pitchFamily="34" charset="0"/>
                <a:ea typeface="等线" panose="02010600030101010101" pitchFamily="2" charset="-122"/>
              </a:rPr>
              <a:t>1</a:t>
            </a:r>
            <a:r>
              <a:rPr kumimoji="1" lang="zh-CN" altLang="en-US" sz="2100" dirty="0">
                <a:solidFill>
                  <a:srgbClr val="0563C1"/>
                </a:solidFill>
                <a:latin typeface="Times New Roman" panose="02020603050405020304" pitchFamily="18" charset="0"/>
                <a:ea typeface="等线" panose="02010600030101010101" pitchFamily="2" charset="-122"/>
              </a:rPr>
              <a:t>： </a:t>
            </a:r>
            <a:r>
              <a:rPr kumimoji="1" lang="en-US" altLang="zh-CN" sz="2100" dirty="0">
                <a:solidFill>
                  <a:srgbClr val="0000FF"/>
                </a:solidFill>
                <a:latin typeface="Tahoma" panose="020B0604030504040204" pitchFamily="34" charset="0"/>
                <a:ea typeface="等线" panose="02010600030101010101" pitchFamily="2" charset="-122"/>
              </a:rPr>
              <a:t>mv   /test/tmp1/*     . </a:t>
            </a:r>
          </a:p>
          <a:p>
            <a:pPr algn="just" defTabSz="685800" eaLnBrk="1" fontAlgn="auto" hangingPunct="1">
              <a:spcBef>
                <a:spcPct val="50000"/>
              </a:spcBef>
              <a:spcAft>
                <a:spcPts val="0"/>
              </a:spcAft>
            </a:pPr>
            <a:r>
              <a:rPr kumimoji="1" lang="en-US" altLang="zh-CN" sz="2100" dirty="0">
                <a:solidFill>
                  <a:prstClr val="black"/>
                </a:solidFill>
                <a:latin typeface="Tahoma" panose="020B0604030504040204" pitchFamily="34" charset="0"/>
                <a:ea typeface="等线" panose="02010600030101010101" pitchFamily="2" charset="-122"/>
              </a:rPr>
              <a:t>    </a:t>
            </a:r>
            <a:r>
              <a:rPr kumimoji="1" lang="zh-CN" altLang="en-US" sz="2100" dirty="0">
                <a:solidFill>
                  <a:prstClr val="black"/>
                </a:solidFill>
                <a:latin typeface="Tahoma" panose="020B0604030504040204" pitchFamily="34" charset="0"/>
                <a:ea typeface="等线" panose="02010600030101010101" pitchFamily="2" charset="-122"/>
              </a:rPr>
              <a:t>将</a:t>
            </a:r>
            <a:r>
              <a:rPr kumimoji="1" lang="en-US" altLang="zh-CN" sz="2100" dirty="0">
                <a:solidFill>
                  <a:prstClr val="black"/>
                </a:solidFill>
                <a:latin typeface="Tahoma" panose="020B0604030504040204" pitchFamily="34" charset="0"/>
                <a:ea typeface="等线" panose="02010600030101010101" pitchFamily="2" charset="-122"/>
              </a:rPr>
              <a:t>/test/tmp1</a:t>
            </a:r>
            <a:r>
              <a:rPr kumimoji="1" lang="zh-CN" altLang="en-US" sz="2100" dirty="0">
                <a:solidFill>
                  <a:prstClr val="black"/>
                </a:solidFill>
                <a:latin typeface="Tahoma" panose="020B0604030504040204" pitchFamily="34" charset="0"/>
                <a:ea typeface="等线" panose="02010600030101010101" pitchFamily="2" charset="-122"/>
              </a:rPr>
              <a:t>中的所有文件移到当前目录（当前目录用“</a:t>
            </a:r>
            <a:r>
              <a:rPr kumimoji="1" lang="en-US" altLang="zh-CN" sz="2100" dirty="0">
                <a:solidFill>
                  <a:prstClr val="black"/>
                </a:solidFill>
                <a:latin typeface="Tahoma" panose="020B0604030504040204" pitchFamily="34" charset="0"/>
                <a:ea typeface="等线" panose="02010600030101010101" pitchFamily="2" charset="-122"/>
              </a:rPr>
              <a:t>.”</a:t>
            </a:r>
            <a:r>
              <a:rPr kumimoji="1" lang="zh-CN" altLang="en-US" sz="2100" dirty="0">
                <a:solidFill>
                  <a:prstClr val="black"/>
                </a:solidFill>
                <a:latin typeface="Tahoma" panose="020B0604030504040204" pitchFamily="34" charset="0"/>
                <a:ea typeface="等线" panose="02010600030101010101" pitchFamily="2" charset="-122"/>
              </a:rPr>
              <a:t>表示）</a:t>
            </a:r>
            <a:endParaRPr kumimoji="1" lang="en-US" altLang="zh-CN" sz="2100" dirty="0">
              <a:solidFill>
                <a:prstClr val="black"/>
              </a:solidFill>
              <a:latin typeface="Tahoma" panose="020B0604030504040204" pitchFamily="34" charset="0"/>
              <a:ea typeface="等线" panose="02010600030101010101" pitchFamily="2" charset="-122"/>
            </a:endParaRPr>
          </a:p>
          <a:p>
            <a:pPr algn="just" defTabSz="685800" eaLnBrk="1" fontAlgn="auto" hangingPunct="1">
              <a:spcBef>
                <a:spcPct val="50000"/>
              </a:spcBef>
              <a:spcAft>
                <a:spcPts val="0"/>
              </a:spcAft>
            </a:pPr>
            <a:r>
              <a:rPr kumimoji="1" lang="en-US" altLang="zh-CN" sz="2100" dirty="0">
                <a:solidFill>
                  <a:srgbClr val="0000FF"/>
                </a:solidFill>
                <a:latin typeface="Times New Roman" panose="02020603050405020304" pitchFamily="18" charset="0"/>
                <a:ea typeface="等线" panose="02010600030101010101" pitchFamily="2" charset="-122"/>
              </a:rPr>
              <a:t>        </a:t>
            </a:r>
            <a:r>
              <a:rPr kumimoji="1" lang="en-US" altLang="zh-CN" sz="2100" dirty="0">
                <a:solidFill>
                  <a:srgbClr val="0000FF"/>
                </a:solidFill>
                <a:latin typeface="Tahoma" panose="020B0604030504040204" pitchFamily="34" charset="0"/>
                <a:ea typeface="等线" panose="02010600030101010101" pitchFamily="2" charset="-122"/>
              </a:rPr>
              <a:t>mv   /test/tmp1  .  </a:t>
            </a:r>
            <a:r>
              <a:rPr kumimoji="1" lang="zh-CN" altLang="en-US" sz="2100" dirty="0">
                <a:solidFill>
                  <a:prstClr val="black"/>
                </a:solidFill>
                <a:latin typeface="Tahoma" panose="020B0604030504040204" pitchFamily="34" charset="0"/>
                <a:ea typeface="等线" panose="02010600030101010101" pitchFamily="2" charset="-122"/>
              </a:rPr>
              <a:t>将</a:t>
            </a:r>
            <a:r>
              <a:rPr kumimoji="1" lang="en-US" altLang="zh-CN" sz="2100" dirty="0">
                <a:solidFill>
                  <a:prstClr val="black"/>
                </a:solidFill>
                <a:latin typeface="Tahoma" panose="020B0604030504040204" pitchFamily="34" charset="0"/>
                <a:ea typeface="等线" panose="02010600030101010101" pitchFamily="2" charset="-122"/>
              </a:rPr>
              <a:t>/test</a:t>
            </a:r>
            <a:r>
              <a:rPr kumimoji="1" lang="zh-CN" altLang="en-US" sz="2100" dirty="0">
                <a:solidFill>
                  <a:prstClr val="black"/>
                </a:solidFill>
                <a:latin typeface="Tahoma" panose="020B0604030504040204" pitchFamily="34" charset="0"/>
                <a:ea typeface="等线" panose="02010600030101010101" pitchFamily="2" charset="-122"/>
              </a:rPr>
              <a:t>中的</a:t>
            </a:r>
            <a:r>
              <a:rPr kumimoji="1" lang="en-US" altLang="zh-CN" sz="2100" dirty="0">
                <a:solidFill>
                  <a:prstClr val="black"/>
                </a:solidFill>
                <a:latin typeface="Tahoma" panose="020B0604030504040204" pitchFamily="34" charset="0"/>
                <a:ea typeface="等线" panose="02010600030101010101" pitchFamily="2" charset="-122"/>
              </a:rPr>
              <a:t>temp1</a:t>
            </a:r>
            <a:r>
              <a:rPr kumimoji="1" lang="zh-CN" altLang="en-US" sz="2100" dirty="0">
                <a:solidFill>
                  <a:prstClr val="black"/>
                </a:solidFill>
                <a:latin typeface="Tahoma" panose="020B0604030504040204" pitchFamily="34" charset="0"/>
                <a:ea typeface="等线" panose="02010600030101010101" pitchFamily="2" charset="-122"/>
              </a:rPr>
              <a:t>目录以及它的下属移到</a:t>
            </a:r>
            <a:r>
              <a:rPr kumimoji="1" lang="zh-CN" altLang="en-US" sz="2100" dirty="0">
                <a:solidFill>
                  <a:prstClr val="black"/>
                </a:solidFill>
                <a:latin typeface="Times New Roman" panose="02020603050405020304" pitchFamily="18" charset="0"/>
                <a:ea typeface="等线" panose="02010600030101010101" pitchFamily="2" charset="-122"/>
              </a:rPr>
              <a:t>当前目录</a:t>
            </a:r>
            <a:endParaRPr kumimoji="1" lang="zh-CN" altLang="en-US" sz="2100" dirty="0">
              <a:solidFill>
                <a:srgbClr val="FF6600"/>
              </a:solidFill>
              <a:latin typeface="Tahoma" panose="020B0604030504040204" pitchFamily="34" charset="0"/>
              <a:ea typeface="等线" panose="02010600030101010101" pitchFamily="2" charset="-122"/>
            </a:endParaRPr>
          </a:p>
          <a:p>
            <a:pPr algn="just" defTabSz="685800" eaLnBrk="1" fontAlgn="auto" hangingPunct="1">
              <a:spcBef>
                <a:spcPct val="50000"/>
              </a:spcBef>
              <a:spcAft>
                <a:spcPts val="0"/>
              </a:spcAft>
            </a:pPr>
            <a:r>
              <a:rPr kumimoji="1" lang="zh-CN" altLang="en-US" sz="2100" dirty="0">
                <a:solidFill>
                  <a:srgbClr val="0563C1"/>
                </a:solidFill>
                <a:latin typeface="Times New Roman" panose="02020603050405020304" pitchFamily="18" charset="0"/>
                <a:ea typeface="等线" panose="02010600030101010101" pitchFamily="2" charset="-122"/>
              </a:rPr>
              <a:t>例</a:t>
            </a:r>
            <a:r>
              <a:rPr kumimoji="1" lang="en-US" altLang="zh-CN" sz="2100" dirty="0">
                <a:solidFill>
                  <a:srgbClr val="0563C1"/>
                </a:solidFill>
                <a:latin typeface="Tahoma" panose="020B0604030504040204" pitchFamily="34" charset="0"/>
                <a:ea typeface="等线" panose="02010600030101010101" pitchFamily="2" charset="-122"/>
              </a:rPr>
              <a:t>2</a:t>
            </a:r>
            <a:r>
              <a:rPr kumimoji="1" lang="zh-CN" altLang="en-US" sz="2100" dirty="0">
                <a:solidFill>
                  <a:prstClr val="black"/>
                </a:solidFill>
                <a:latin typeface="Times New Roman" panose="02020603050405020304" pitchFamily="18" charset="0"/>
                <a:ea typeface="等线" panose="02010600030101010101" pitchFamily="2" charset="-122"/>
              </a:rPr>
              <a:t>：将文件</a:t>
            </a:r>
            <a:r>
              <a:rPr kumimoji="1" lang="en-US" altLang="zh-CN" sz="2100" dirty="0">
                <a:solidFill>
                  <a:prstClr val="black"/>
                </a:solidFill>
                <a:latin typeface="Tahoma" panose="020B0604030504040204" pitchFamily="34" charset="0"/>
                <a:ea typeface="等线" panose="02010600030101010101" pitchFamily="2" charset="-122"/>
              </a:rPr>
              <a:t>file1.txt</a:t>
            </a:r>
            <a:r>
              <a:rPr kumimoji="1" lang="zh-CN" altLang="en-US" sz="2100" dirty="0">
                <a:solidFill>
                  <a:prstClr val="black"/>
                </a:solidFill>
                <a:latin typeface="Times New Roman" panose="02020603050405020304" pitchFamily="18" charset="0"/>
                <a:ea typeface="等线" panose="02010600030101010101" pitchFamily="2" charset="-122"/>
              </a:rPr>
              <a:t>重命名为</a:t>
            </a:r>
            <a:r>
              <a:rPr kumimoji="1" lang="en-US" altLang="zh-CN" sz="2100" dirty="0">
                <a:solidFill>
                  <a:prstClr val="black"/>
                </a:solidFill>
                <a:latin typeface="Tahoma" panose="020B0604030504040204" pitchFamily="34" charset="0"/>
                <a:ea typeface="等线" panose="02010600030101010101" pitchFamily="2" charset="-122"/>
              </a:rPr>
              <a:t>myfile.txt</a:t>
            </a:r>
          </a:p>
          <a:p>
            <a:pPr algn="just" defTabSz="685800" eaLnBrk="1" fontAlgn="auto" hangingPunct="1">
              <a:spcBef>
                <a:spcPct val="50000"/>
              </a:spcBef>
              <a:spcAft>
                <a:spcPts val="0"/>
              </a:spcAft>
            </a:pPr>
            <a:r>
              <a:rPr kumimoji="1" lang="zh-CN" altLang="en-US" sz="2100" dirty="0">
                <a:solidFill>
                  <a:prstClr val="black"/>
                </a:solidFill>
                <a:latin typeface="Times New Roman" panose="02020603050405020304" pitchFamily="18" charset="0"/>
                <a:ea typeface="等线" panose="02010600030101010101" pitchFamily="2" charset="-122"/>
              </a:rPr>
              <a:t>　　</a:t>
            </a:r>
            <a:r>
              <a:rPr kumimoji="1" lang="en-US" altLang="zh-CN" sz="2100" dirty="0">
                <a:solidFill>
                  <a:prstClr val="black"/>
                </a:solidFill>
                <a:latin typeface="Tahoma" panose="020B0604030504040204" pitchFamily="34" charset="0"/>
                <a:ea typeface="等线" panose="02010600030101010101" pitchFamily="2" charset="-122"/>
              </a:rPr>
              <a:t>   </a:t>
            </a:r>
            <a:r>
              <a:rPr kumimoji="1" lang="en-US" altLang="zh-CN" sz="2100" dirty="0">
                <a:solidFill>
                  <a:srgbClr val="0000FF"/>
                </a:solidFill>
                <a:latin typeface="Tahoma" panose="020B0604030504040204" pitchFamily="34" charset="0"/>
                <a:ea typeface="等线" panose="02010600030101010101" pitchFamily="2" charset="-122"/>
              </a:rPr>
              <a:t>mv  file1.txt  myfile.txt</a:t>
            </a:r>
          </a:p>
        </p:txBody>
      </p:sp>
    </p:spTree>
    <p:extLst>
      <p:ext uri="{BB962C8B-B14F-4D97-AF65-F5344CB8AC3E}">
        <p14:creationId xmlns:p14="http://schemas.microsoft.com/office/powerpoint/2010/main" val="7602863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2.3.5 </a:t>
            </a:r>
            <a:r>
              <a:rPr lang="zh-CN" altLang="en-US" sz="2400" dirty="0">
                <a:solidFill>
                  <a:srgbClr val="1353A2"/>
                </a:solidFill>
                <a:latin typeface="微软雅黑" pitchFamily="34" charset="-122"/>
                <a:ea typeface="微软雅黑" pitchFamily="34" charset="-122"/>
              </a:rPr>
              <a:t>熟练使用文件操作操作类命令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453189" y="1744278"/>
            <a:ext cx="7571258" cy="441191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400" dirty="0">
                <a:solidFill>
                  <a:srgbClr val="1353A2"/>
                </a:solidFill>
              </a:rPr>
              <a:t>4. rm</a:t>
            </a:r>
            <a:r>
              <a:rPr lang="zh-CN" altLang="en-US" sz="2400" dirty="0">
                <a:solidFill>
                  <a:srgbClr val="1353A2"/>
                </a:solidFill>
              </a:rPr>
              <a:t>命令</a:t>
            </a:r>
            <a:endParaRPr lang="zh-CN" altLang="zh-CN" sz="2400" dirty="0">
              <a:solidFill>
                <a:srgbClr val="1353A2"/>
              </a:solidFill>
            </a:endParaRPr>
          </a:p>
          <a:p>
            <a:pPr indent="342900" defTabSz="540544" eaLnBrk="1" fontAlgn="auto" hangingPunct="1">
              <a:spcBef>
                <a:spcPts val="0"/>
              </a:spcBef>
              <a:spcAft>
                <a:spcPts val="0"/>
              </a:spcAft>
            </a:pPr>
            <a:r>
              <a:rPr lang="zh-CN" altLang="en-US" sz="1800" dirty="0">
                <a:solidFill>
                  <a:prstClr val="black"/>
                </a:solidFill>
              </a:rPr>
              <a:t>功能：  </a:t>
            </a:r>
            <a:r>
              <a:rPr lang="en-US" altLang="zh-CN" sz="1800" dirty="0">
                <a:solidFill>
                  <a:prstClr val="black"/>
                </a:solidFill>
              </a:rPr>
              <a:t>rm </a:t>
            </a:r>
            <a:r>
              <a:rPr lang="zh-CN" altLang="en-US" sz="1800" dirty="0">
                <a:solidFill>
                  <a:prstClr val="black"/>
                </a:solidFill>
              </a:rPr>
              <a:t>命令用于删除文件或目录。</a:t>
            </a:r>
            <a:endParaRPr lang="en-US" altLang="zh-CN" sz="1800" dirty="0">
              <a:solidFill>
                <a:prstClr val="black"/>
              </a:solidFill>
            </a:endParaRPr>
          </a:p>
          <a:p>
            <a:pPr indent="342900" defTabSz="540544" eaLnBrk="1" fontAlgn="auto" hangingPunct="1">
              <a:spcBef>
                <a:spcPts val="0"/>
              </a:spcBef>
              <a:spcAft>
                <a:spcPts val="0"/>
              </a:spcAft>
            </a:pPr>
            <a:r>
              <a:rPr lang="zh-CN" altLang="zh-CN" sz="1800" dirty="0">
                <a:solidFill>
                  <a:prstClr val="black"/>
                </a:solidFill>
              </a:rPr>
              <a:t>格式</a:t>
            </a:r>
            <a:r>
              <a:rPr lang="zh-CN" altLang="en-US" sz="1800" dirty="0">
                <a:solidFill>
                  <a:prstClr val="black"/>
                </a:solidFill>
              </a:rPr>
              <a:t>：  </a:t>
            </a:r>
            <a:r>
              <a:rPr lang="en-US" altLang="zh-CN" sz="1800" dirty="0">
                <a:solidFill>
                  <a:prstClr val="black"/>
                </a:solidFill>
              </a:rPr>
              <a:t>rm  [</a:t>
            </a:r>
            <a:r>
              <a:rPr lang="zh-CN" altLang="en-US" sz="1800" dirty="0">
                <a:solidFill>
                  <a:prstClr val="black"/>
                </a:solidFill>
              </a:rPr>
              <a:t>选项</a:t>
            </a:r>
            <a:r>
              <a:rPr lang="en-US" altLang="zh-CN" sz="1800" dirty="0">
                <a:solidFill>
                  <a:prstClr val="black"/>
                </a:solidFill>
              </a:rPr>
              <a:t>] </a:t>
            </a:r>
            <a:r>
              <a:rPr lang="zh-CN" altLang="en-US" sz="1800" dirty="0">
                <a:solidFill>
                  <a:prstClr val="black"/>
                </a:solidFill>
              </a:rPr>
              <a:t>文件</a:t>
            </a:r>
            <a:r>
              <a:rPr lang="zh-CN" altLang="zh-CN" sz="1800" dirty="0">
                <a:solidFill>
                  <a:prstClr val="black"/>
                </a:solidFill>
              </a:rPr>
              <a:t>。</a:t>
            </a:r>
            <a:endParaRPr lang="en-US" altLang="zh-CN" sz="1800" dirty="0">
              <a:solidFill>
                <a:prstClr val="black"/>
              </a:solidFill>
            </a:endParaRPr>
          </a:p>
          <a:p>
            <a:pPr indent="342900" defTabSz="540544" eaLnBrk="1" fontAlgn="auto" hangingPunct="1">
              <a:spcBef>
                <a:spcPts val="0"/>
              </a:spcBef>
              <a:spcAft>
                <a:spcPts val="0"/>
              </a:spcAft>
            </a:pPr>
            <a:endParaRPr lang="en-US" altLang="zh-CN" sz="1200" dirty="0">
              <a:solidFill>
                <a:prstClr val="white">
                  <a:lumMod val="50000"/>
                </a:prstClr>
              </a:solidFill>
            </a:endParaRPr>
          </a:p>
          <a:p>
            <a:pPr marL="257175" indent="-257175" defTabSz="540544" eaLnBrk="1" fontAlgn="auto" hangingPunct="1">
              <a:spcBef>
                <a:spcPts val="0"/>
              </a:spcBef>
              <a:spcAft>
                <a:spcPts val="0"/>
              </a:spcAft>
              <a:buFont typeface="Arial" panose="020B0604020202020204" pitchFamily="34" charset="0"/>
              <a:buChar char="•"/>
            </a:pPr>
            <a:r>
              <a:rPr lang="zh-CN" altLang="en-US" sz="1800" dirty="0">
                <a:solidFill>
                  <a:prstClr val="black"/>
                </a:solidFill>
              </a:rPr>
              <a:t>在 </a:t>
            </a:r>
            <a:r>
              <a:rPr lang="en-US" altLang="zh-CN" sz="1800" dirty="0">
                <a:solidFill>
                  <a:prstClr val="black"/>
                </a:solidFill>
              </a:rPr>
              <a:t>Linux </a:t>
            </a:r>
            <a:r>
              <a:rPr lang="zh-CN" altLang="en-US" sz="1800" dirty="0">
                <a:solidFill>
                  <a:prstClr val="black"/>
                </a:solidFill>
              </a:rPr>
              <a:t>系统中删除文件时，系统会默认向您询问是否要执行删除操作，如果不想总是看到这种反复的确认信息，可在 </a:t>
            </a:r>
            <a:r>
              <a:rPr lang="en-US" altLang="zh-CN" sz="1800" dirty="0">
                <a:solidFill>
                  <a:prstClr val="black"/>
                </a:solidFill>
              </a:rPr>
              <a:t>rm </a:t>
            </a:r>
            <a:r>
              <a:rPr lang="zh-CN" altLang="en-US" sz="1800" dirty="0">
                <a:solidFill>
                  <a:prstClr val="black"/>
                </a:solidFill>
              </a:rPr>
              <a:t>命令后跟上</a:t>
            </a:r>
            <a:r>
              <a:rPr lang="en-US" altLang="zh-CN" sz="1800" dirty="0">
                <a:solidFill>
                  <a:srgbClr val="FF0000"/>
                </a:solidFill>
              </a:rPr>
              <a:t>-f </a:t>
            </a:r>
            <a:r>
              <a:rPr lang="zh-CN" altLang="en-US" sz="1800" dirty="0">
                <a:solidFill>
                  <a:prstClr val="black"/>
                </a:solidFill>
              </a:rPr>
              <a:t>参数来强制删除。</a:t>
            </a:r>
            <a:endParaRPr lang="en-US" altLang="zh-CN" sz="1800" dirty="0">
              <a:solidFill>
                <a:prstClr val="black"/>
              </a:solidFill>
            </a:endParaRPr>
          </a:p>
          <a:p>
            <a:pPr marL="257175" indent="-257175" defTabSz="540544" eaLnBrk="1" fontAlgn="auto" hangingPunct="1">
              <a:spcBef>
                <a:spcPts val="0"/>
              </a:spcBef>
              <a:spcAft>
                <a:spcPts val="0"/>
              </a:spcAft>
              <a:buFont typeface="Arial" panose="020B0604020202020204" pitchFamily="34" charset="0"/>
              <a:buChar char="•"/>
            </a:pPr>
            <a:r>
              <a:rPr lang="zh-CN" altLang="en-US" sz="1800" dirty="0">
                <a:solidFill>
                  <a:prstClr val="black"/>
                </a:solidFill>
              </a:rPr>
              <a:t>另外，想要删除一个目录，需要在 </a:t>
            </a:r>
            <a:r>
              <a:rPr lang="en-US" altLang="zh-CN" sz="1800" dirty="0">
                <a:solidFill>
                  <a:prstClr val="black"/>
                </a:solidFill>
              </a:rPr>
              <a:t>rm </a:t>
            </a:r>
            <a:r>
              <a:rPr lang="zh-CN" altLang="en-US" sz="1800" dirty="0">
                <a:solidFill>
                  <a:prstClr val="black"/>
                </a:solidFill>
              </a:rPr>
              <a:t>命令后面一个</a:t>
            </a:r>
            <a:r>
              <a:rPr lang="en-US" altLang="zh-CN" sz="1800" dirty="0">
                <a:solidFill>
                  <a:srgbClr val="FF0000"/>
                </a:solidFill>
              </a:rPr>
              <a:t>-r </a:t>
            </a:r>
            <a:r>
              <a:rPr lang="zh-CN" altLang="en-US" sz="1800" dirty="0">
                <a:solidFill>
                  <a:prstClr val="black"/>
                </a:solidFill>
              </a:rPr>
              <a:t>参数才可以，否则删除不掉</a:t>
            </a:r>
            <a:endParaRPr lang="en-US" altLang="zh-CN" sz="2700" dirty="0">
              <a:solidFill>
                <a:prstClr val="black"/>
              </a:solidFill>
            </a:endParaRPr>
          </a:p>
          <a:p>
            <a:pPr indent="342900" defTabSz="540544" eaLnBrk="1" fontAlgn="auto" hangingPunct="1">
              <a:spcBef>
                <a:spcPts val="0"/>
              </a:spcBef>
              <a:spcAft>
                <a:spcPts val="0"/>
              </a:spcAft>
            </a:pPr>
            <a:endParaRPr lang="en-US" altLang="zh-CN" sz="1800" b="0" dirty="0">
              <a:solidFill>
                <a:prstClr val="black"/>
              </a:solidFill>
            </a:endParaRPr>
          </a:p>
          <a:p>
            <a:pPr indent="342900" defTabSz="540544" eaLnBrk="1" fontAlgn="auto" hangingPunct="1">
              <a:spcBef>
                <a:spcPts val="0"/>
              </a:spcBef>
              <a:spcAft>
                <a:spcPts val="0"/>
              </a:spcAft>
            </a:pPr>
            <a:endParaRPr lang="en-US" altLang="zh-CN" sz="1800" b="0" dirty="0">
              <a:solidFill>
                <a:prstClr val="black"/>
              </a:solidFill>
            </a:endParaRPr>
          </a:p>
          <a:p>
            <a:pPr indent="342900" defTabSz="540544" eaLnBrk="1" fontAlgn="auto" hangingPunct="1">
              <a:spcBef>
                <a:spcPts val="0"/>
              </a:spcBef>
              <a:spcAft>
                <a:spcPts val="0"/>
              </a:spcAft>
            </a:pPr>
            <a:endParaRPr lang="en-US" altLang="zh-CN" sz="1800" b="0" dirty="0">
              <a:solidFill>
                <a:prstClr val="black"/>
              </a:solidFill>
            </a:endParaRPr>
          </a:p>
        </p:txBody>
      </p:sp>
    </p:spTree>
    <p:extLst>
      <p:ext uri="{BB962C8B-B14F-4D97-AF65-F5344CB8AC3E}">
        <p14:creationId xmlns:p14="http://schemas.microsoft.com/office/powerpoint/2010/main" val="314053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00D7731E-05A4-4FB9-BE1D-A895A55A81DF}"/>
              </a:ext>
            </a:extLst>
          </p:cNvPr>
          <p:cNvSpPr txBox="1">
            <a:spLocks noChangeArrowheads="1"/>
          </p:cNvSpPr>
          <p:nvPr/>
        </p:nvSpPr>
        <p:spPr bwMode="auto">
          <a:xfrm>
            <a:off x="1178933" y="2060311"/>
            <a:ext cx="6000750" cy="23544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50000"/>
              </a:spcBef>
              <a:spcAft>
                <a:spcPts val="0"/>
              </a:spcAft>
              <a:buNone/>
            </a:pPr>
            <a:r>
              <a:rPr kumimoji="1" lang="zh-CN" altLang="en-US" sz="2100" dirty="0">
                <a:solidFill>
                  <a:srgbClr val="0563C1"/>
                </a:solidFill>
                <a:latin typeface="Tahoma" panose="020B0604030504040204" pitchFamily="34" charset="0"/>
              </a:rPr>
              <a:t>选项</a:t>
            </a:r>
            <a:r>
              <a:rPr kumimoji="1" lang="zh-CN" altLang="en-US" sz="2100" dirty="0">
                <a:solidFill>
                  <a:prstClr val="black"/>
                </a:solidFill>
                <a:latin typeface="Tahoma" panose="020B0604030504040204" pitchFamily="34" charset="0"/>
              </a:rPr>
              <a:t>：</a:t>
            </a:r>
            <a:r>
              <a:rPr kumimoji="1" lang="en-US" altLang="zh-CN" sz="2100" dirty="0">
                <a:solidFill>
                  <a:srgbClr val="3366FF"/>
                </a:solidFill>
                <a:latin typeface="Tahoma" panose="020B0604030504040204" pitchFamily="34" charset="0"/>
              </a:rPr>
              <a:t>- f</a:t>
            </a:r>
            <a:r>
              <a:rPr kumimoji="1" lang="en-US" altLang="zh-CN" sz="2100" dirty="0">
                <a:solidFill>
                  <a:prstClr val="black"/>
                </a:solidFill>
                <a:latin typeface="Tahoma" panose="020B0604030504040204" pitchFamily="34" charset="0"/>
              </a:rPr>
              <a:t> </a:t>
            </a:r>
            <a:r>
              <a:rPr kumimoji="1" lang="zh-CN" altLang="en-US" sz="2100" dirty="0">
                <a:solidFill>
                  <a:prstClr val="black"/>
                </a:solidFill>
                <a:latin typeface="Times New Roman" panose="02020603050405020304" pitchFamily="18" charset="0"/>
              </a:rPr>
              <a:t>忽略不存在的文件，从不给出提示。</a:t>
            </a:r>
            <a:r>
              <a:rPr kumimoji="1" lang="zh-CN" altLang="en-US" sz="2100" dirty="0">
                <a:solidFill>
                  <a:prstClr val="black"/>
                </a:solidFill>
                <a:latin typeface="Tahoma" panose="020B0604030504040204" pitchFamily="34" charset="0"/>
              </a:rPr>
              <a:t> </a:t>
            </a:r>
          </a:p>
          <a:p>
            <a:pPr algn="just" defTabSz="685800" eaLnBrk="1" fontAlgn="auto" hangingPunct="1">
              <a:spcBef>
                <a:spcPct val="50000"/>
              </a:spcBef>
              <a:spcAft>
                <a:spcPts val="0"/>
              </a:spcAft>
              <a:buNone/>
            </a:pPr>
            <a:r>
              <a:rPr kumimoji="1" lang="zh-CN" altLang="en-US" sz="2100" dirty="0">
                <a:solidFill>
                  <a:prstClr val="black"/>
                </a:solidFill>
                <a:latin typeface="Times New Roman" panose="02020603050405020304" pitchFamily="18" charset="0"/>
              </a:rPr>
              <a:t>　</a:t>
            </a:r>
            <a:r>
              <a:rPr kumimoji="1" lang="zh-CN" altLang="en-US" sz="2100" dirty="0">
                <a:solidFill>
                  <a:srgbClr val="3366FF"/>
                </a:solidFill>
                <a:latin typeface="Times New Roman" panose="02020603050405020304" pitchFamily="18" charset="0"/>
              </a:rPr>
              <a:t>　    </a:t>
            </a:r>
            <a:r>
              <a:rPr kumimoji="1" lang="en-US" altLang="zh-CN" sz="2100" dirty="0">
                <a:solidFill>
                  <a:srgbClr val="3366FF"/>
                </a:solidFill>
                <a:latin typeface="Tahoma" panose="020B0604030504040204" pitchFamily="34" charset="0"/>
              </a:rPr>
              <a:t>- r</a:t>
            </a:r>
            <a:r>
              <a:rPr kumimoji="1" lang="en-US" altLang="zh-CN" sz="2100" dirty="0">
                <a:solidFill>
                  <a:prstClr val="black"/>
                </a:solidFill>
                <a:latin typeface="Tahoma" panose="020B0604030504040204" pitchFamily="34" charset="0"/>
              </a:rPr>
              <a:t> </a:t>
            </a:r>
            <a:r>
              <a:rPr kumimoji="1" lang="zh-CN" altLang="en-US" sz="2100" dirty="0">
                <a:solidFill>
                  <a:prstClr val="black"/>
                </a:solidFill>
                <a:latin typeface="Times New Roman" panose="02020603050405020304" pitchFamily="18" charset="0"/>
              </a:rPr>
              <a:t>递归删除目录下的内容。</a:t>
            </a:r>
            <a:r>
              <a:rPr kumimoji="1" lang="zh-CN" altLang="en-US" sz="2100" dirty="0">
                <a:solidFill>
                  <a:prstClr val="black"/>
                </a:solidFill>
                <a:latin typeface="Tahoma" panose="020B0604030504040204" pitchFamily="34" charset="0"/>
              </a:rPr>
              <a:t> </a:t>
            </a:r>
          </a:p>
          <a:p>
            <a:pPr defTabSz="685800" eaLnBrk="1" fontAlgn="auto" hangingPunct="1">
              <a:spcBef>
                <a:spcPct val="50000"/>
              </a:spcBef>
              <a:spcAft>
                <a:spcPts val="0"/>
              </a:spcAft>
              <a:buNone/>
            </a:pPr>
            <a:r>
              <a:rPr kumimoji="1" lang="zh-CN" altLang="en-US" sz="2100" dirty="0">
                <a:solidFill>
                  <a:prstClr val="black"/>
                </a:solidFill>
                <a:latin typeface="宋体" panose="02010600030101010101" pitchFamily="2" charset="-122"/>
              </a:rPr>
              <a:t>　　  </a:t>
            </a:r>
            <a:r>
              <a:rPr kumimoji="1" lang="en-US" altLang="zh-CN" sz="2100" dirty="0">
                <a:solidFill>
                  <a:srgbClr val="3366FF"/>
                </a:solidFill>
                <a:latin typeface="Tahoma" panose="020B0604030504040204" pitchFamily="34" charset="0"/>
              </a:rPr>
              <a:t>- </a:t>
            </a:r>
            <a:r>
              <a:rPr kumimoji="1" lang="en-US" altLang="zh-CN" sz="2100" dirty="0" err="1">
                <a:solidFill>
                  <a:srgbClr val="3366FF"/>
                </a:solidFill>
                <a:latin typeface="Tahoma" panose="020B0604030504040204" pitchFamily="34" charset="0"/>
              </a:rPr>
              <a:t>i</a:t>
            </a:r>
            <a:r>
              <a:rPr kumimoji="1" lang="en-US" altLang="zh-CN" sz="2100" dirty="0">
                <a:solidFill>
                  <a:prstClr val="black"/>
                </a:solidFill>
                <a:latin typeface="Tahoma" panose="020B0604030504040204" pitchFamily="34" charset="0"/>
              </a:rPr>
              <a:t> </a:t>
            </a:r>
            <a:r>
              <a:rPr kumimoji="1" lang="zh-CN" altLang="en-US" sz="2100" dirty="0">
                <a:solidFill>
                  <a:prstClr val="black"/>
                </a:solidFill>
                <a:latin typeface="宋体" panose="02010600030101010101" pitchFamily="2" charset="-122"/>
              </a:rPr>
              <a:t>进行交互式删除。</a:t>
            </a:r>
            <a:r>
              <a:rPr kumimoji="1" lang="zh-CN" altLang="en-US" sz="2100" dirty="0">
                <a:solidFill>
                  <a:prstClr val="black"/>
                </a:solidFill>
                <a:latin typeface="Tahoma" panose="020B0604030504040204" pitchFamily="34" charset="0"/>
              </a:rPr>
              <a:t> </a:t>
            </a:r>
          </a:p>
          <a:p>
            <a:pPr algn="just" defTabSz="685800" eaLnBrk="1" fontAlgn="auto" hangingPunct="1">
              <a:spcBef>
                <a:spcPct val="50000"/>
              </a:spcBef>
              <a:spcAft>
                <a:spcPts val="0"/>
              </a:spcAft>
              <a:buNone/>
            </a:pPr>
            <a:r>
              <a:rPr kumimoji="1" lang="zh-CN" altLang="en-US" sz="2100" dirty="0">
                <a:solidFill>
                  <a:srgbClr val="0563C1"/>
                </a:solidFill>
                <a:latin typeface="Tahoma" panose="020B0604030504040204" pitchFamily="34" charset="0"/>
              </a:rPr>
              <a:t>例</a:t>
            </a:r>
            <a:r>
              <a:rPr kumimoji="1" lang="zh-CN" altLang="en-US" sz="2100" dirty="0">
                <a:solidFill>
                  <a:prstClr val="black"/>
                </a:solidFill>
                <a:latin typeface="Tahoma" panose="020B0604030504040204" pitchFamily="34" charset="0"/>
              </a:rPr>
              <a:t>：</a:t>
            </a:r>
            <a:r>
              <a:rPr kumimoji="1" lang="en-US" altLang="zh-CN" sz="2100" dirty="0">
                <a:solidFill>
                  <a:prstClr val="black"/>
                </a:solidFill>
                <a:latin typeface="Tahoma" panose="020B0604030504040204" pitchFamily="34" charset="0"/>
              </a:rPr>
              <a:t>  rm  - </a:t>
            </a:r>
            <a:r>
              <a:rPr kumimoji="1" lang="en-US" altLang="zh-CN" sz="2100" dirty="0" err="1">
                <a:solidFill>
                  <a:prstClr val="black"/>
                </a:solidFill>
                <a:latin typeface="Tahoma" panose="020B0604030504040204" pitchFamily="34" charset="0"/>
              </a:rPr>
              <a:t>i</a:t>
            </a:r>
            <a:r>
              <a:rPr kumimoji="1" lang="en-US" altLang="zh-CN" sz="2100" dirty="0">
                <a:solidFill>
                  <a:prstClr val="black"/>
                </a:solidFill>
                <a:latin typeface="Tahoma" panose="020B0604030504040204" pitchFamily="34" charset="0"/>
              </a:rPr>
              <a:t>  test </a:t>
            </a:r>
          </a:p>
          <a:p>
            <a:pPr algn="just" defTabSz="685800" eaLnBrk="1" fontAlgn="auto" hangingPunct="1">
              <a:spcBef>
                <a:spcPct val="50000"/>
              </a:spcBef>
              <a:spcAft>
                <a:spcPts val="0"/>
              </a:spcAft>
              <a:buNone/>
            </a:pPr>
            <a:r>
              <a:rPr kumimoji="1" lang="en-US" altLang="zh-CN" sz="2100" dirty="0">
                <a:solidFill>
                  <a:prstClr val="black"/>
                </a:solidFill>
                <a:latin typeface="Tahoma" panose="020B0604030504040204" pitchFamily="34" charset="0"/>
              </a:rPr>
              <a:t>         Remove test ?   y</a:t>
            </a:r>
          </a:p>
        </p:txBody>
      </p:sp>
    </p:spTree>
    <p:extLst>
      <p:ext uri="{BB962C8B-B14F-4D97-AF65-F5344CB8AC3E}">
        <p14:creationId xmlns:p14="http://schemas.microsoft.com/office/powerpoint/2010/main" val="8249572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2.3.5 </a:t>
            </a:r>
            <a:r>
              <a:rPr lang="zh-CN" altLang="en-US" sz="2400" b="0" dirty="0">
                <a:solidFill>
                  <a:srgbClr val="1353A2"/>
                </a:solidFill>
                <a:latin typeface="微软雅黑" pitchFamily="34" charset="-122"/>
                <a:ea typeface="微软雅黑" pitchFamily="34" charset="-122"/>
              </a:rPr>
              <a:t>熟练使用文件操作操作类命令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453189" y="1744278"/>
            <a:ext cx="8423393" cy="5245218"/>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100" dirty="0">
                <a:solidFill>
                  <a:srgbClr val="1353A2"/>
                </a:solidFill>
              </a:rPr>
              <a:t>5. diff</a:t>
            </a:r>
            <a:r>
              <a:rPr lang="zh-CN" altLang="en-US" sz="2100" dirty="0">
                <a:solidFill>
                  <a:srgbClr val="1353A2"/>
                </a:solidFill>
              </a:rPr>
              <a:t>命令</a:t>
            </a:r>
            <a:endParaRPr lang="zh-CN" altLang="zh-CN" sz="2100" dirty="0">
              <a:solidFill>
                <a:srgbClr val="1353A2"/>
              </a:solidFill>
            </a:endParaRPr>
          </a:p>
          <a:p>
            <a:pPr indent="342900" defTabSz="540544" eaLnBrk="1" fontAlgn="auto" hangingPunct="1">
              <a:spcBef>
                <a:spcPts val="0"/>
              </a:spcBef>
              <a:spcAft>
                <a:spcPts val="0"/>
              </a:spcAft>
            </a:pPr>
            <a:r>
              <a:rPr lang="zh-CN" altLang="en-US" sz="2100" dirty="0">
                <a:solidFill>
                  <a:prstClr val="black"/>
                </a:solidFill>
              </a:rPr>
              <a:t>功能：  </a:t>
            </a:r>
            <a:r>
              <a:rPr lang="en-US" altLang="zh-CN" sz="2100" dirty="0">
                <a:solidFill>
                  <a:prstClr val="black"/>
                </a:solidFill>
              </a:rPr>
              <a:t>diff </a:t>
            </a:r>
            <a:r>
              <a:rPr lang="zh-CN" altLang="en-US" sz="2100" dirty="0">
                <a:solidFill>
                  <a:prstClr val="black"/>
                </a:solidFill>
              </a:rPr>
              <a:t>命令用于比较多个文本文件的差异。</a:t>
            </a:r>
            <a:endParaRPr lang="en-US" altLang="zh-CN" sz="2100" dirty="0">
              <a:solidFill>
                <a:prstClr val="black"/>
              </a:solidFill>
            </a:endParaRPr>
          </a:p>
          <a:p>
            <a:pPr indent="342900" defTabSz="540544" eaLnBrk="1" fontAlgn="auto" hangingPunct="1">
              <a:spcBef>
                <a:spcPts val="0"/>
              </a:spcBef>
              <a:spcAft>
                <a:spcPts val="0"/>
              </a:spcAft>
            </a:pPr>
            <a:r>
              <a:rPr lang="zh-CN" altLang="zh-CN" sz="2100" dirty="0">
                <a:solidFill>
                  <a:prstClr val="black"/>
                </a:solidFill>
              </a:rPr>
              <a:t>格式</a:t>
            </a:r>
            <a:r>
              <a:rPr lang="zh-CN" altLang="en-US" sz="2100" dirty="0">
                <a:solidFill>
                  <a:prstClr val="black"/>
                </a:solidFill>
              </a:rPr>
              <a:t>：  </a:t>
            </a:r>
            <a:r>
              <a:rPr lang="en-US" altLang="zh-CN" sz="2100" dirty="0">
                <a:solidFill>
                  <a:prstClr val="black"/>
                </a:solidFill>
              </a:rPr>
              <a:t>diff  [</a:t>
            </a:r>
            <a:r>
              <a:rPr lang="zh-CN" altLang="en-US" sz="2100" dirty="0">
                <a:solidFill>
                  <a:prstClr val="black"/>
                </a:solidFill>
              </a:rPr>
              <a:t>参数</a:t>
            </a:r>
            <a:r>
              <a:rPr lang="en-US" altLang="zh-CN" sz="2100" dirty="0">
                <a:solidFill>
                  <a:prstClr val="black"/>
                </a:solidFill>
              </a:rPr>
              <a:t>]  </a:t>
            </a:r>
            <a:r>
              <a:rPr lang="zh-CN" altLang="en-US" sz="2100" dirty="0">
                <a:solidFill>
                  <a:prstClr val="black"/>
                </a:solidFill>
              </a:rPr>
              <a:t>文件</a:t>
            </a:r>
            <a:endParaRPr lang="en-US" altLang="zh-CN" sz="2100" dirty="0">
              <a:solidFill>
                <a:prstClr val="black"/>
              </a:solidFill>
            </a:endParaRPr>
          </a:p>
          <a:p>
            <a:pPr marL="257175" indent="-257175" defTabSz="540544" eaLnBrk="1" fontAlgn="auto" hangingPunct="1">
              <a:spcBef>
                <a:spcPts val="0"/>
              </a:spcBef>
              <a:spcAft>
                <a:spcPts val="0"/>
              </a:spcAft>
              <a:buFont typeface="Arial" panose="020B0604020202020204" pitchFamily="34" charset="0"/>
              <a:buChar char="•"/>
            </a:pPr>
            <a:r>
              <a:rPr lang="en-US" altLang="zh-CN" sz="2100" dirty="0">
                <a:solidFill>
                  <a:prstClr val="black"/>
                </a:solidFill>
              </a:rPr>
              <a:t>--brief </a:t>
            </a:r>
            <a:r>
              <a:rPr lang="zh-CN" altLang="en-US" sz="2100" dirty="0">
                <a:solidFill>
                  <a:prstClr val="black"/>
                </a:solidFill>
              </a:rPr>
              <a:t>  来确认两个文件是否不同（</a:t>
            </a:r>
            <a:r>
              <a:rPr lang="zh-CN" altLang="en-US" sz="2100" dirty="0">
                <a:solidFill>
                  <a:srgbClr val="FF0000"/>
                </a:solidFill>
              </a:rPr>
              <a:t>注意是 </a:t>
            </a:r>
            <a:r>
              <a:rPr lang="en-US" altLang="zh-CN" sz="2100" dirty="0">
                <a:solidFill>
                  <a:srgbClr val="FF0000"/>
                </a:solidFill>
              </a:rPr>
              <a:t>--</a:t>
            </a:r>
            <a:r>
              <a:rPr lang="zh-CN" altLang="en-US" sz="2100" dirty="0">
                <a:solidFill>
                  <a:prstClr val="black"/>
                </a:solidFill>
              </a:rPr>
              <a:t>）</a:t>
            </a:r>
            <a:endParaRPr lang="en-US" altLang="zh-CN" sz="2100" dirty="0">
              <a:solidFill>
                <a:prstClr val="black"/>
              </a:solidFill>
            </a:endParaRPr>
          </a:p>
          <a:p>
            <a:pPr marL="257175" indent="-257175" defTabSz="540544" eaLnBrk="1" fontAlgn="auto" hangingPunct="1">
              <a:spcBef>
                <a:spcPts val="0"/>
              </a:spcBef>
              <a:spcAft>
                <a:spcPts val="0"/>
              </a:spcAft>
              <a:buFont typeface="Arial" panose="020B0604020202020204" pitchFamily="34" charset="0"/>
              <a:buChar char="•"/>
            </a:pPr>
            <a:r>
              <a:rPr lang="en-US" altLang="zh-CN" sz="2100" dirty="0">
                <a:solidFill>
                  <a:prstClr val="black"/>
                </a:solidFill>
              </a:rPr>
              <a:t>-c</a:t>
            </a:r>
            <a:r>
              <a:rPr lang="zh-CN" altLang="en-US" sz="2100" dirty="0">
                <a:solidFill>
                  <a:prstClr val="black"/>
                </a:solidFill>
              </a:rPr>
              <a:t>  详细比较出多个文件的差异，判断文件是否被篡改的有力工具</a:t>
            </a:r>
            <a:endParaRPr lang="en-US" altLang="zh-CN" sz="2100" dirty="0">
              <a:solidFill>
                <a:prstClr val="black"/>
              </a:solidFill>
            </a:endParaRPr>
          </a:p>
          <a:p>
            <a:pPr indent="342900" defTabSz="540544" eaLnBrk="1" fontAlgn="auto" hangingPunct="1">
              <a:lnSpc>
                <a:spcPct val="150000"/>
              </a:lnSpc>
              <a:spcBef>
                <a:spcPts val="0"/>
              </a:spcBef>
              <a:spcAft>
                <a:spcPts val="0"/>
              </a:spcAft>
            </a:pPr>
            <a:r>
              <a:rPr lang="en-US" altLang="zh-CN" sz="2100" dirty="0">
                <a:solidFill>
                  <a:prstClr val="black"/>
                </a:solidFill>
              </a:rPr>
              <a:t>cat &gt; f1.txt</a:t>
            </a:r>
          </a:p>
          <a:p>
            <a:pPr indent="342900" defTabSz="540544" eaLnBrk="1" fontAlgn="auto" hangingPunct="1">
              <a:lnSpc>
                <a:spcPct val="150000"/>
              </a:lnSpc>
              <a:spcBef>
                <a:spcPts val="0"/>
              </a:spcBef>
              <a:spcAft>
                <a:spcPts val="0"/>
              </a:spcAft>
            </a:pPr>
            <a:r>
              <a:rPr lang="en-US" altLang="zh-CN" sz="2100" dirty="0">
                <a:solidFill>
                  <a:prstClr val="black"/>
                </a:solidFill>
              </a:rPr>
              <a:t>cat &gt; f2.txt</a:t>
            </a:r>
          </a:p>
          <a:p>
            <a:pPr indent="342900" defTabSz="540544" eaLnBrk="1" fontAlgn="auto" hangingPunct="1">
              <a:lnSpc>
                <a:spcPct val="150000"/>
              </a:lnSpc>
              <a:spcBef>
                <a:spcPts val="0"/>
              </a:spcBef>
              <a:spcAft>
                <a:spcPts val="0"/>
              </a:spcAft>
            </a:pPr>
            <a:r>
              <a:rPr lang="en-US" altLang="zh-CN" sz="2100" dirty="0">
                <a:solidFill>
                  <a:prstClr val="black"/>
                </a:solidFill>
              </a:rPr>
              <a:t>diff </a:t>
            </a:r>
            <a:r>
              <a:rPr lang="en-US" altLang="zh-CN" sz="2100" dirty="0">
                <a:solidFill>
                  <a:srgbClr val="FF0000"/>
                </a:solidFill>
              </a:rPr>
              <a:t>–-brief </a:t>
            </a:r>
            <a:r>
              <a:rPr lang="en-US" altLang="zh-CN" sz="2100" dirty="0">
                <a:solidFill>
                  <a:prstClr val="black"/>
                </a:solidFill>
              </a:rPr>
              <a:t>f1.txt f2.txt</a:t>
            </a:r>
          </a:p>
          <a:p>
            <a:pPr indent="342900" defTabSz="540544" eaLnBrk="1" fontAlgn="auto" hangingPunct="1">
              <a:lnSpc>
                <a:spcPct val="150000"/>
              </a:lnSpc>
              <a:spcBef>
                <a:spcPts val="0"/>
              </a:spcBef>
              <a:spcAft>
                <a:spcPts val="0"/>
              </a:spcAft>
            </a:pPr>
            <a:r>
              <a:rPr lang="en-US" altLang="zh-CN" sz="2100" dirty="0">
                <a:solidFill>
                  <a:prstClr val="black"/>
                </a:solidFill>
              </a:rPr>
              <a:t>diff </a:t>
            </a:r>
            <a:r>
              <a:rPr lang="en-US" altLang="zh-CN" sz="2100" dirty="0">
                <a:solidFill>
                  <a:srgbClr val="FF0000"/>
                </a:solidFill>
              </a:rPr>
              <a:t>–c  </a:t>
            </a:r>
            <a:r>
              <a:rPr lang="en-US" altLang="zh-CN" sz="2100" dirty="0">
                <a:solidFill>
                  <a:prstClr val="black"/>
                </a:solidFill>
              </a:rPr>
              <a:t>f1.txt  f2.txt</a:t>
            </a:r>
            <a:endParaRPr lang="zh-CN" altLang="en-US" sz="2100" dirty="0">
              <a:solidFill>
                <a:prstClr val="black"/>
              </a:solidFill>
            </a:endParaRPr>
          </a:p>
          <a:p>
            <a:pPr marL="257175" indent="-257175" defTabSz="540544" eaLnBrk="1" fontAlgn="auto" hangingPunct="1">
              <a:spcBef>
                <a:spcPts val="0"/>
              </a:spcBef>
              <a:spcAft>
                <a:spcPts val="0"/>
              </a:spcAft>
              <a:buFont typeface="Arial" panose="020B0604020202020204" pitchFamily="34" charset="0"/>
              <a:buChar char="•"/>
            </a:pPr>
            <a:endParaRPr lang="en-US" altLang="zh-CN" sz="2100" dirty="0">
              <a:solidFill>
                <a:prstClr val="black"/>
              </a:solidFill>
            </a:endParaRPr>
          </a:p>
          <a:p>
            <a:pPr indent="342900" defTabSz="540544" eaLnBrk="1" fontAlgn="auto" hangingPunct="1">
              <a:spcBef>
                <a:spcPts val="0"/>
              </a:spcBef>
              <a:spcAft>
                <a:spcPts val="0"/>
              </a:spcAft>
            </a:pPr>
            <a:endParaRPr lang="en-US" altLang="zh-CN" sz="1800" b="0" dirty="0">
              <a:solidFill>
                <a:prstClr val="black"/>
              </a:solidFill>
            </a:endParaRPr>
          </a:p>
          <a:p>
            <a:pPr indent="342900" defTabSz="540544" eaLnBrk="1" fontAlgn="auto" hangingPunct="1">
              <a:spcBef>
                <a:spcPts val="0"/>
              </a:spcBef>
              <a:spcAft>
                <a:spcPts val="0"/>
              </a:spcAft>
            </a:pPr>
            <a:endParaRPr lang="en-US" altLang="zh-CN" sz="1800" b="0" dirty="0">
              <a:solidFill>
                <a:prstClr val="black"/>
              </a:solidFill>
            </a:endParaRPr>
          </a:p>
        </p:txBody>
      </p:sp>
    </p:spTree>
    <p:extLst>
      <p:ext uri="{BB962C8B-B14F-4D97-AF65-F5344CB8AC3E}">
        <p14:creationId xmlns:p14="http://schemas.microsoft.com/office/powerpoint/2010/main" val="1969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2.3.5 </a:t>
            </a:r>
            <a:r>
              <a:rPr lang="zh-CN" altLang="en-US" sz="2400" b="0" dirty="0">
                <a:solidFill>
                  <a:srgbClr val="1353A2"/>
                </a:solidFill>
                <a:latin typeface="微软雅黑" pitchFamily="34" charset="-122"/>
                <a:ea typeface="微软雅黑" pitchFamily="34" charset="-122"/>
              </a:rPr>
              <a:t>熟练使用文件操作操作类命令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453189" y="1744278"/>
            <a:ext cx="8423393" cy="5245218"/>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100" dirty="0">
                <a:solidFill>
                  <a:srgbClr val="1353A2"/>
                </a:solidFill>
              </a:rPr>
              <a:t>6. </a:t>
            </a:r>
            <a:r>
              <a:rPr lang="en-US" altLang="zh-CN" sz="2100" dirty="0" err="1">
                <a:solidFill>
                  <a:srgbClr val="1353A2"/>
                </a:solidFill>
              </a:rPr>
              <a:t>dd</a:t>
            </a:r>
            <a:r>
              <a:rPr lang="zh-CN" altLang="en-US" sz="2100" dirty="0">
                <a:solidFill>
                  <a:srgbClr val="1353A2"/>
                </a:solidFill>
              </a:rPr>
              <a:t>命令</a:t>
            </a:r>
            <a:endParaRPr lang="zh-CN" altLang="zh-CN" sz="2100" dirty="0">
              <a:solidFill>
                <a:srgbClr val="1353A2"/>
              </a:solidFill>
            </a:endParaRPr>
          </a:p>
          <a:p>
            <a:pPr indent="342900" defTabSz="540544" eaLnBrk="1" fontAlgn="auto" hangingPunct="1">
              <a:spcBef>
                <a:spcPts val="0"/>
              </a:spcBef>
              <a:spcAft>
                <a:spcPts val="0"/>
              </a:spcAft>
            </a:pPr>
            <a:r>
              <a:rPr lang="zh-CN" altLang="en-US" sz="2100" dirty="0">
                <a:solidFill>
                  <a:prstClr val="black"/>
                </a:solidFill>
              </a:rPr>
              <a:t>功能：  </a:t>
            </a:r>
            <a:r>
              <a:rPr lang="en-US" altLang="zh-CN" sz="2100" dirty="0" err="1">
                <a:solidFill>
                  <a:prstClr val="black"/>
                </a:solidFill>
              </a:rPr>
              <a:t>dd</a:t>
            </a:r>
            <a:r>
              <a:rPr lang="zh-CN" altLang="en-US" sz="2100" dirty="0">
                <a:solidFill>
                  <a:prstClr val="black"/>
                </a:solidFill>
              </a:rPr>
              <a:t>命令按照指定大小和数据块数目复制文件或转换文件</a:t>
            </a:r>
            <a:endParaRPr lang="en-US" altLang="zh-CN" sz="2100" dirty="0">
              <a:solidFill>
                <a:prstClr val="black"/>
              </a:solidFill>
            </a:endParaRPr>
          </a:p>
          <a:p>
            <a:pPr indent="342900" defTabSz="540544" eaLnBrk="1" fontAlgn="auto" hangingPunct="1">
              <a:spcBef>
                <a:spcPts val="0"/>
              </a:spcBef>
              <a:spcAft>
                <a:spcPts val="0"/>
              </a:spcAft>
            </a:pPr>
            <a:r>
              <a:rPr lang="zh-CN" altLang="zh-CN" sz="2100" dirty="0">
                <a:solidFill>
                  <a:prstClr val="black"/>
                </a:solidFill>
              </a:rPr>
              <a:t>格式</a:t>
            </a:r>
            <a:r>
              <a:rPr lang="zh-CN" altLang="en-US" sz="2100" dirty="0">
                <a:solidFill>
                  <a:prstClr val="black"/>
                </a:solidFill>
              </a:rPr>
              <a:t>：  </a:t>
            </a:r>
            <a:r>
              <a:rPr lang="en-US" altLang="zh-CN" sz="2100" dirty="0" err="1">
                <a:solidFill>
                  <a:prstClr val="black"/>
                </a:solidFill>
              </a:rPr>
              <a:t>dd</a:t>
            </a:r>
            <a:r>
              <a:rPr lang="en-US" altLang="zh-CN" sz="2100" dirty="0">
                <a:solidFill>
                  <a:prstClr val="black"/>
                </a:solidFill>
              </a:rPr>
              <a:t>  [</a:t>
            </a:r>
            <a:r>
              <a:rPr lang="zh-CN" altLang="en-US" sz="2100" dirty="0">
                <a:solidFill>
                  <a:prstClr val="black"/>
                </a:solidFill>
              </a:rPr>
              <a:t>参数</a:t>
            </a:r>
            <a:r>
              <a:rPr lang="en-US" altLang="zh-CN" sz="2100" dirty="0">
                <a:solidFill>
                  <a:prstClr val="black"/>
                </a:solidFill>
              </a:rPr>
              <a:t>]  </a:t>
            </a:r>
            <a:r>
              <a:rPr lang="zh-CN" altLang="en-US" sz="2100" dirty="0">
                <a:solidFill>
                  <a:prstClr val="black"/>
                </a:solidFill>
              </a:rPr>
              <a:t>文件</a:t>
            </a:r>
            <a:endParaRPr lang="en-US" altLang="zh-CN" sz="2100" dirty="0">
              <a:solidFill>
                <a:prstClr val="black"/>
              </a:solidFill>
            </a:endParaRPr>
          </a:p>
          <a:p>
            <a:pPr marL="257175" indent="-257175" defTabSz="540544" eaLnBrk="1" fontAlgn="auto" hangingPunct="1">
              <a:spcBef>
                <a:spcPts val="0"/>
              </a:spcBef>
              <a:spcAft>
                <a:spcPts val="0"/>
              </a:spcAft>
              <a:buFont typeface="Arial" panose="020B0604020202020204" pitchFamily="34" charset="0"/>
              <a:buChar char="•"/>
            </a:pPr>
            <a:r>
              <a:rPr lang="en-US" altLang="zh-CN" sz="2100" dirty="0">
                <a:solidFill>
                  <a:prstClr val="black"/>
                </a:solidFill>
              </a:rPr>
              <a:t>--brief </a:t>
            </a:r>
            <a:r>
              <a:rPr lang="zh-CN" altLang="en-US" sz="2100" dirty="0">
                <a:solidFill>
                  <a:prstClr val="black"/>
                </a:solidFill>
              </a:rPr>
              <a:t>  来确认两个文件是否不同（</a:t>
            </a:r>
            <a:r>
              <a:rPr lang="zh-CN" altLang="en-US" sz="2100" dirty="0">
                <a:solidFill>
                  <a:srgbClr val="FF0000"/>
                </a:solidFill>
              </a:rPr>
              <a:t>注意是 </a:t>
            </a:r>
            <a:r>
              <a:rPr lang="en-US" altLang="zh-CN" sz="2100" dirty="0">
                <a:solidFill>
                  <a:srgbClr val="FF0000"/>
                </a:solidFill>
              </a:rPr>
              <a:t>--</a:t>
            </a:r>
            <a:r>
              <a:rPr lang="zh-CN" altLang="en-US" sz="2100" dirty="0">
                <a:solidFill>
                  <a:prstClr val="black"/>
                </a:solidFill>
              </a:rPr>
              <a:t>）</a:t>
            </a:r>
            <a:endParaRPr lang="en-US" altLang="zh-CN" sz="2100" dirty="0">
              <a:solidFill>
                <a:prstClr val="black"/>
              </a:solidFill>
            </a:endParaRPr>
          </a:p>
          <a:p>
            <a:pPr marL="257175" indent="-257175" defTabSz="540544" eaLnBrk="1" fontAlgn="auto" hangingPunct="1">
              <a:spcBef>
                <a:spcPts val="0"/>
              </a:spcBef>
              <a:spcAft>
                <a:spcPts val="0"/>
              </a:spcAft>
              <a:buFont typeface="Arial" panose="020B0604020202020204" pitchFamily="34" charset="0"/>
              <a:buChar char="•"/>
            </a:pPr>
            <a:r>
              <a:rPr lang="en-US" altLang="zh-CN" sz="2100" dirty="0">
                <a:solidFill>
                  <a:prstClr val="black"/>
                </a:solidFill>
              </a:rPr>
              <a:t>-c</a:t>
            </a:r>
            <a:r>
              <a:rPr lang="zh-CN" altLang="en-US" sz="2100" dirty="0">
                <a:solidFill>
                  <a:prstClr val="black"/>
                </a:solidFill>
              </a:rPr>
              <a:t>  详细比较出多个文件的差异，判断文件是否被篡改的有力工具</a:t>
            </a:r>
            <a:endParaRPr lang="en-US" altLang="zh-CN" sz="2100" dirty="0">
              <a:solidFill>
                <a:prstClr val="black"/>
              </a:solidFill>
            </a:endParaRPr>
          </a:p>
          <a:p>
            <a:pPr indent="342900" defTabSz="540544" eaLnBrk="1" fontAlgn="auto" hangingPunct="1">
              <a:lnSpc>
                <a:spcPct val="150000"/>
              </a:lnSpc>
              <a:spcBef>
                <a:spcPts val="0"/>
              </a:spcBef>
              <a:spcAft>
                <a:spcPts val="0"/>
              </a:spcAft>
            </a:pPr>
            <a:r>
              <a:rPr lang="en-US" altLang="zh-CN" sz="2100" dirty="0">
                <a:solidFill>
                  <a:prstClr val="black"/>
                </a:solidFill>
              </a:rPr>
              <a:t>cat &gt; f1.txt</a:t>
            </a:r>
          </a:p>
          <a:p>
            <a:pPr indent="342900" defTabSz="540544" eaLnBrk="1" fontAlgn="auto" hangingPunct="1">
              <a:lnSpc>
                <a:spcPct val="150000"/>
              </a:lnSpc>
              <a:spcBef>
                <a:spcPts val="0"/>
              </a:spcBef>
              <a:spcAft>
                <a:spcPts val="0"/>
              </a:spcAft>
            </a:pPr>
            <a:r>
              <a:rPr lang="en-US" altLang="zh-CN" sz="2100" dirty="0">
                <a:solidFill>
                  <a:prstClr val="black"/>
                </a:solidFill>
              </a:rPr>
              <a:t>cat &gt; f2.txt</a:t>
            </a:r>
          </a:p>
          <a:p>
            <a:pPr indent="342900" defTabSz="540544" eaLnBrk="1" fontAlgn="auto" hangingPunct="1">
              <a:lnSpc>
                <a:spcPct val="150000"/>
              </a:lnSpc>
              <a:spcBef>
                <a:spcPts val="0"/>
              </a:spcBef>
              <a:spcAft>
                <a:spcPts val="0"/>
              </a:spcAft>
            </a:pPr>
            <a:r>
              <a:rPr lang="en-US" altLang="zh-CN" sz="2100" dirty="0">
                <a:solidFill>
                  <a:prstClr val="black"/>
                </a:solidFill>
              </a:rPr>
              <a:t>diff </a:t>
            </a:r>
            <a:r>
              <a:rPr lang="en-US" altLang="zh-CN" sz="2100" dirty="0">
                <a:solidFill>
                  <a:srgbClr val="FF0000"/>
                </a:solidFill>
              </a:rPr>
              <a:t>–-brief </a:t>
            </a:r>
            <a:r>
              <a:rPr lang="en-US" altLang="zh-CN" sz="2100" dirty="0">
                <a:solidFill>
                  <a:prstClr val="black"/>
                </a:solidFill>
              </a:rPr>
              <a:t>f1.txt f2.txt</a:t>
            </a:r>
          </a:p>
          <a:p>
            <a:pPr indent="342900" defTabSz="540544" eaLnBrk="1" fontAlgn="auto" hangingPunct="1">
              <a:lnSpc>
                <a:spcPct val="150000"/>
              </a:lnSpc>
              <a:spcBef>
                <a:spcPts val="0"/>
              </a:spcBef>
              <a:spcAft>
                <a:spcPts val="0"/>
              </a:spcAft>
            </a:pPr>
            <a:r>
              <a:rPr lang="en-US" altLang="zh-CN" sz="2100" dirty="0">
                <a:solidFill>
                  <a:prstClr val="black"/>
                </a:solidFill>
              </a:rPr>
              <a:t>diff </a:t>
            </a:r>
            <a:r>
              <a:rPr lang="en-US" altLang="zh-CN" sz="2100" dirty="0">
                <a:solidFill>
                  <a:srgbClr val="FF0000"/>
                </a:solidFill>
              </a:rPr>
              <a:t>–c  </a:t>
            </a:r>
            <a:r>
              <a:rPr lang="en-US" altLang="zh-CN" sz="2100" dirty="0">
                <a:solidFill>
                  <a:prstClr val="black"/>
                </a:solidFill>
              </a:rPr>
              <a:t>f1.txt  f2.txt</a:t>
            </a:r>
            <a:endParaRPr lang="zh-CN" altLang="en-US" sz="2100" dirty="0">
              <a:solidFill>
                <a:prstClr val="black"/>
              </a:solidFill>
            </a:endParaRPr>
          </a:p>
          <a:p>
            <a:pPr marL="257175" indent="-257175" defTabSz="540544" eaLnBrk="1" fontAlgn="auto" hangingPunct="1">
              <a:spcBef>
                <a:spcPts val="0"/>
              </a:spcBef>
              <a:spcAft>
                <a:spcPts val="0"/>
              </a:spcAft>
              <a:buFont typeface="Arial" panose="020B0604020202020204" pitchFamily="34" charset="0"/>
              <a:buChar char="•"/>
            </a:pPr>
            <a:endParaRPr lang="en-US" altLang="zh-CN" sz="2100" dirty="0">
              <a:solidFill>
                <a:prstClr val="black"/>
              </a:solidFill>
            </a:endParaRPr>
          </a:p>
          <a:p>
            <a:pPr indent="342900" defTabSz="540544" eaLnBrk="1" fontAlgn="auto" hangingPunct="1">
              <a:spcBef>
                <a:spcPts val="0"/>
              </a:spcBef>
              <a:spcAft>
                <a:spcPts val="0"/>
              </a:spcAft>
            </a:pPr>
            <a:endParaRPr lang="en-US" altLang="zh-CN" sz="1800" b="0" dirty="0">
              <a:solidFill>
                <a:prstClr val="black"/>
              </a:solidFill>
            </a:endParaRPr>
          </a:p>
          <a:p>
            <a:pPr indent="342900" defTabSz="540544" eaLnBrk="1" fontAlgn="auto" hangingPunct="1">
              <a:spcBef>
                <a:spcPts val="0"/>
              </a:spcBef>
              <a:spcAft>
                <a:spcPts val="0"/>
              </a:spcAft>
            </a:pPr>
            <a:endParaRPr lang="en-US" altLang="zh-CN" sz="1800" b="0" dirty="0">
              <a:solidFill>
                <a:prstClr val="black"/>
              </a:solidFill>
            </a:endParaRPr>
          </a:p>
        </p:txBody>
      </p:sp>
    </p:spTree>
    <p:extLst>
      <p:ext uri="{BB962C8B-B14F-4D97-AF65-F5344CB8AC3E}">
        <p14:creationId xmlns:p14="http://schemas.microsoft.com/office/powerpoint/2010/main" val="122098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F571107C-46FF-4476-B521-072D5AE636DE}"/>
              </a:ext>
            </a:extLst>
          </p:cNvPr>
          <p:cNvSpPr>
            <a:spLocks noGrp="1"/>
          </p:cNvSpPr>
          <p:nvPr>
            <p:ph idx="1"/>
          </p:nvPr>
        </p:nvSpPr>
        <p:spPr>
          <a:xfrm>
            <a:off x="467544" y="1484784"/>
            <a:ext cx="8229600" cy="4525962"/>
          </a:xfrm>
        </p:spPr>
        <p:txBody>
          <a:bodyPr/>
          <a:lstStyle/>
          <a:p>
            <a:pPr eaLnBrk="1" hangingPunct="1"/>
            <a:r>
              <a:rPr lang="zh-CN" altLang="en-US" dirty="0"/>
              <a:t>开源免费；</a:t>
            </a:r>
          </a:p>
          <a:p>
            <a:pPr eaLnBrk="1" hangingPunct="1"/>
            <a:r>
              <a:rPr lang="zh-CN" altLang="en-US" dirty="0"/>
              <a:t>系统迭代更新；</a:t>
            </a:r>
          </a:p>
          <a:p>
            <a:pPr eaLnBrk="1" hangingPunct="1"/>
            <a:r>
              <a:rPr lang="zh-CN" altLang="en-US" dirty="0"/>
              <a:t>系统性能稳定；</a:t>
            </a:r>
          </a:p>
          <a:p>
            <a:pPr eaLnBrk="1" hangingPunct="1"/>
            <a:r>
              <a:rPr lang="zh-CN" altLang="en-US" dirty="0"/>
              <a:t>安全性高；</a:t>
            </a:r>
          </a:p>
          <a:p>
            <a:pPr eaLnBrk="1" hangingPunct="1"/>
            <a:r>
              <a:rPr lang="zh-CN" altLang="en-US" dirty="0"/>
              <a:t>多任务，多用户；</a:t>
            </a:r>
          </a:p>
          <a:p>
            <a:pPr eaLnBrk="1" hangingPunct="1"/>
            <a:r>
              <a:rPr lang="zh-CN" altLang="en-US" dirty="0"/>
              <a:t>耗资源少；</a:t>
            </a:r>
          </a:p>
          <a:p>
            <a:pPr eaLnBrk="1" hangingPunct="1"/>
            <a:r>
              <a:rPr lang="zh-CN" altLang="en-US" dirty="0"/>
              <a:t>内核小；</a:t>
            </a:r>
          </a:p>
          <a:p>
            <a:pPr eaLnBrk="1" hangingPunct="1"/>
            <a:r>
              <a:rPr lang="zh-CN" altLang="en-US" dirty="0"/>
              <a:t>应用领域广泛；</a:t>
            </a:r>
          </a:p>
          <a:p>
            <a:pPr eaLnBrk="1" hangingPunct="1"/>
            <a:r>
              <a:rPr lang="zh-CN" altLang="en-US" dirty="0"/>
              <a:t>使用及入门容易。</a:t>
            </a:r>
          </a:p>
          <a:p>
            <a:pPr eaLnBrk="1" hangingPunct="1"/>
            <a:endParaRPr lang="en-US" altLang="zh-CN" dirty="0"/>
          </a:p>
        </p:txBody>
      </p:sp>
      <p:sp>
        <p:nvSpPr>
          <p:cNvPr id="14338" name="Rectangle 2">
            <a:extLst>
              <a:ext uri="{FF2B5EF4-FFF2-40B4-BE49-F238E27FC236}">
                <a16:creationId xmlns:a16="http://schemas.microsoft.com/office/drawing/2014/main" id="{6A4C1C2B-A74C-4E8B-8519-E0E3E022F669}"/>
              </a:ext>
            </a:extLst>
          </p:cNvPr>
          <p:cNvSpPr>
            <a:spLocks noGrp="1" noChangeArrowheads="1"/>
          </p:cNvSpPr>
          <p:nvPr>
            <p:ph type="title"/>
          </p:nvPr>
        </p:nvSpPr>
        <p:spPr>
          <a:xfrm>
            <a:off x="467544" y="476672"/>
            <a:ext cx="8229600" cy="1143000"/>
          </a:xfrm>
        </p:spPr>
        <p:txBody>
          <a:bodyPr/>
          <a:lstStyle/>
          <a:p>
            <a:pPr eaLnBrk="1" fontAlgn="auto" hangingPunct="1">
              <a:spcAft>
                <a:spcPts val="0"/>
              </a:spcAft>
              <a:defRPr/>
            </a:pPr>
            <a:r>
              <a:rPr lang="en-US" altLang="zh-CN" sz="4000" dirty="0"/>
              <a:t>Linux</a:t>
            </a:r>
            <a:r>
              <a:rPr lang="zh-CN" altLang="en-US" sz="4000" dirty="0"/>
              <a:t>的特性 </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2.3.5 </a:t>
            </a:r>
            <a:r>
              <a:rPr lang="zh-CN" altLang="en-US" sz="2400" b="0" dirty="0">
                <a:solidFill>
                  <a:srgbClr val="1353A2"/>
                </a:solidFill>
                <a:latin typeface="微软雅黑" pitchFamily="34" charset="-122"/>
                <a:ea typeface="微软雅黑" pitchFamily="34" charset="-122"/>
              </a:rPr>
              <a:t>熟练使用文件操作操作类命令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711095" y="1847286"/>
            <a:ext cx="7867875" cy="254217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400" b="0" dirty="0">
                <a:solidFill>
                  <a:srgbClr val="1353A2"/>
                </a:solidFill>
              </a:rPr>
              <a:t>7. ln</a:t>
            </a:r>
            <a:r>
              <a:rPr lang="zh-CN" altLang="en-US" sz="2400" b="0" dirty="0">
                <a:solidFill>
                  <a:srgbClr val="1353A2"/>
                </a:solidFill>
              </a:rPr>
              <a:t>命令</a:t>
            </a:r>
            <a:endParaRPr lang="zh-CN" altLang="zh-CN" sz="2400" b="0" dirty="0">
              <a:solidFill>
                <a:srgbClr val="1353A2"/>
              </a:solidFill>
            </a:endParaRPr>
          </a:p>
          <a:p>
            <a:pPr indent="342900" defTabSz="540544" eaLnBrk="1" fontAlgn="auto" hangingPunct="1">
              <a:spcBef>
                <a:spcPts val="0"/>
              </a:spcBef>
              <a:spcAft>
                <a:spcPts val="0"/>
              </a:spcAft>
            </a:pPr>
            <a:r>
              <a:rPr lang="zh-CN" altLang="en-US" sz="1800" dirty="0">
                <a:solidFill>
                  <a:prstClr val="black"/>
                </a:solidFill>
              </a:rPr>
              <a:t>功能：  </a:t>
            </a:r>
            <a:r>
              <a:rPr lang="en-US" altLang="zh-CN" sz="1800" dirty="0">
                <a:solidFill>
                  <a:prstClr val="black"/>
                </a:solidFill>
              </a:rPr>
              <a:t>ln</a:t>
            </a:r>
            <a:r>
              <a:rPr lang="zh-CN" altLang="en-US" sz="1800" dirty="0">
                <a:solidFill>
                  <a:prstClr val="black"/>
                </a:solidFill>
              </a:rPr>
              <a:t>命令用于创建链接文件。</a:t>
            </a:r>
            <a:endParaRPr lang="en-US" altLang="zh-CN" sz="1800" dirty="0">
              <a:solidFill>
                <a:prstClr val="black"/>
              </a:solidFill>
            </a:endParaRPr>
          </a:p>
          <a:p>
            <a:pPr indent="342900" defTabSz="540544" eaLnBrk="1" fontAlgn="auto" hangingPunct="1">
              <a:spcBef>
                <a:spcPts val="0"/>
              </a:spcBef>
              <a:spcAft>
                <a:spcPts val="0"/>
              </a:spcAft>
            </a:pPr>
            <a:r>
              <a:rPr lang="zh-CN" altLang="zh-CN" sz="1800" dirty="0">
                <a:solidFill>
                  <a:prstClr val="black"/>
                </a:solidFill>
              </a:rPr>
              <a:t>格式</a:t>
            </a:r>
            <a:r>
              <a:rPr lang="zh-CN" altLang="en-US" sz="1800" dirty="0">
                <a:solidFill>
                  <a:prstClr val="black"/>
                </a:solidFill>
              </a:rPr>
              <a:t>：  </a:t>
            </a:r>
            <a:r>
              <a:rPr lang="en-US" altLang="zh-CN" sz="1800" dirty="0">
                <a:solidFill>
                  <a:prstClr val="black"/>
                </a:solidFill>
              </a:rPr>
              <a:t>ln    [</a:t>
            </a:r>
            <a:r>
              <a:rPr lang="zh-CN" altLang="en-US" sz="1800" dirty="0">
                <a:solidFill>
                  <a:prstClr val="black"/>
                </a:solidFill>
              </a:rPr>
              <a:t>选项</a:t>
            </a:r>
            <a:r>
              <a:rPr lang="en-US" altLang="zh-CN" sz="1800" dirty="0">
                <a:solidFill>
                  <a:prstClr val="black"/>
                </a:solidFill>
              </a:rPr>
              <a:t>]   </a:t>
            </a:r>
            <a:r>
              <a:rPr lang="zh-CN" altLang="en-US" sz="1800" dirty="0">
                <a:solidFill>
                  <a:prstClr val="black"/>
                </a:solidFill>
              </a:rPr>
              <a:t>目标</a:t>
            </a:r>
            <a:endParaRPr lang="en-US" altLang="zh-CN" sz="1800" dirty="0">
              <a:solidFill>
                <a:prstClr val="black"/>
              </a:solidFill>
            </a:endParaRPr>
          </a:p>
          <a:p>
            <a:pPr indent="342900" defTabSz="540544" eaLnBrk="1" fontAlgn="auto" hangingPunct="1">
              <a:spcBef>
                <a:spcPts val="0"/>
              </a:spcBef>
              <a:spcAft>
                <a:spcPts val="0"/>
              </a:spcAft>
            </a:pPr>
            <a:endParaRPr lang="en-US" altLang="zh-CN" sz="1800" b="0" dirty="0">
              <a:solidFill>
                <a:prstClr val="black"/>
              </a:solidFill>
            </a:endParaRPr>
          </a:p>
          <a:p>
            <a:pPr indent="342900" defTabSz="540544" eaLnBrk="1" fontAlgn="auto" hangingPunct="1">
              <a:spcBef>
                <a:spcPts val="0"/>
              </a:spcBef>
              <a:spcAft>
                <a:spcPts val="0"/>
              </a:spcAft>
            </a:pPr>
            <a:endParaRPr lang="en-US" altLang="zh-CN" sz="1200" b="0" dirty="0">
              <a:solidFill>
                <a:prstClr val="white">
                  <a:lumMod val="50000"/>
                </a:prstClr>
              </a:solidFill>
            </a:endParaRPr>
          </a:p>
          <a:p>
            <a:pPr indent="342900" defTabSz="540544" eaLnBrk="1" fontAlgn="auto" hangingPunct="1">
              <a:spcBef>
                <a:spcPts val="0"/>
              </a:spcBef>
              <a:spcAft>
                <a:spcPts val="0"/>
              </a:spcAft>
            </a:pPr>
            <a:endParaRPr lang="en-US" altLang="zh-CN" sz="1800" b="0" dirty="0">
              <a:solidFill>
                <a:prstClr val="black"/>
              </a:solidFill>
            </a:endParaRPr>
          </a:p>
          <a:p>
            <a:pPr indent="342900" defTabSz="540544" eaLnBrk="1" fontAlgn="auto" hangingPunct="1">
              <a:spcBef>
                <a:spcPts val="0"/>
              </a:spcBef>
              <a:spcAft>
                <a:spcPts val="0"/>
              </a:spcAft>
            </a:pPr>
            <a:endParaRPr lang="en-US" altLang="zh-CN" sz="1800" b="0" dirty="0">
              <a:solidFill>
                <a:prstClr val="black"/>
              </a:solidFill>
            </a:endParaRPr>
          </a:p>
        </p:txBody>
      </p:sp>
      <p:graphicFrame>
        <p:nvGraphicFramePr>
          <p:cNvPr id="2" name="表格 1">
            <a:extLst>
              <a:ext uri="{FF2B5EF4-FFF2-40B4-BE49-F238E27FC236}">
                <a16:creationId xmlns:a16="http://schemas.microsoft.com/office/drawing/2014/main" id="{A47A607D-4282-4A37-B0FD-90AA0819BE78}"/>
              </a:ext>
            </a:extLst>
          </p:cNvPr>
          <p:cNvGraphicFramePr>
            <a:graphicFrameLocks noGrp="1"/>
          </p:cNvGraphicFramePr>
          <p:nvPr/>
        </p:nvGraphicFramePr>
        <p:xfrm>
          <a:off x="358178" y="3129896"/>
          <a:ext cx="7984332" cy="2139764"/>
        </p:xfrm>
        <a:graphic>
          <a:graphicData uri="http://schemas.openxmlformats.org/drawingml/2006/table">
            <a:tbl>
              <a:tblPr firstRow="1" firstCol="1" bandRow="1">
                <a:tableStyleId>{5C22544A-7EE6-4342-B048-85BDC9FD1C3A}</a:tableStyleId>
              </a:tblPr>
              <a:tblGrid>
                <a:gridCol w="1543349">
                  <a:extLst>
                    <a:ext uri="{9D8B030D-6E8A-4147-A177-3AD203B41FA5}">
                      <a16:colId xmlns:a16="http://schemas.microsoft.com/office/drawing/2014/main" val="1325420607"/>
                    </a:ext>
                  </a:extLst>
                </a:gridCol>
                <a:gridCol w="6440984">
                  <a:extLst>
                    <a:ext uri="{9D8B030D-6E8A-4147-A177-3AD203B41FA5}">
                      <a16:colId xmlns:a16="http://schemas.microsoft.com/office/drawing/2014/main" val="103839218"/>
                    </a:ext>
                  </a:extLst>
                </a:gridCol>
              </a:tblGrid>
              <a:tr h="370541">
                <a:tc>
                  <a:txBody>
                    <a:bodyPr/>
                    <a:lstStyle/>
                    <a:p>
                      <a:pPr algn="ctr">
                        <a:spcAft>
                          <a:spcPts val="0"/>
                        </a:spcAft>
                      </a:pPr>
                      <a:r>
                        <a:rPr lang="zh-CN" sz="1500" kern="100" dirty="0">
                          <a:effectLst/>
                        </a:rPr>
                        <a:t>参数</a:t>
                      </a:r>
                      <a:endParaRPr lang="zh-CN" sz="1500" dirty="0">
                        <a:effectLst/>
                        <a:latin typeface="Times New Roman" panose="02020603050405020304" pitchFamily="18" charset="0"/>
                        <a:ea typeface="方正黑体简体"/>
                      </a:endParaRPr>
                    </a:p>
                  </a:txBody>
                  <a:tcPr marL="51435" marR="51435" marT="0" marB="0"/>
                </a:tc>
                <a:tc>
                  <a:txBody>
                    <a:bodyPr/>
                    <a:lstStyle/>
                    <a:p>
                      <a:pPr algn="ctr">
                        <a:spcAft>
                          <a:spcPts val="0"/>
                        </a:spcAft>
                      </a:pPr>
                      <a:r>
                        <a:rPr lang="zh-CN" sz="1500" kern="100">
                          <a:effectLst/>
                        </a:rPr>
                        <a:t>作用</a:t>
                      </a:r>
                      <a:endParaRPr lang="zh-CN" sz="1500">
                        <a:effectLst/>
                        <a:latin typeface="Times New Roman" panose="02020603050405020304" pitchFamily="18" charset="0"/>
                        <a:ea typeface="方正黑体简体"/>
                      </a:endParaRPr>
                    </a:p>
                  </a:txBody>
                  <a:tcPr marL="51435" marR="51435" marT="0" marB="0"/>
                </a:tc>
                <a:extLst>
                  <a:ext uri="{0D108BD9-81ED-4DB2-BD59-A6C34878D82A}">
                    <a16:rowId xmlns:a16="http://schemas.microsoft.com/office/drawing/2014/main" val="987971183"/>
                  </a:ext>
                </a:extLst>
              </a:tr>
              <a:tr h="657599">
                <a:tc>
                  <a:txBody>
                    <a:bodyPr/>
                    <a:lstStyle/>
                    <a:p>
                      <a:pPr algn="ctr">
                        <a:spcAft>
                          <a:spcPts val="0"/>
                        </a:spcAft>
                      </a:pPr>
                      <a:r>
                        <a:rPr lang="en-US" sz="1500" b="1" kern="100">
                          <a:effectLst/>
                        </a:rPr>
                        <a:t>-s</a:t>
                      </a:r>
                      <a:endParaRPr lang="zh-CN" sz="1500" b="1">
                        <a:effectLst/>
                        <a:latin typeface="Courier New" panose="02070309020205020404" pitchFamily="49" charset="0"/>
                        <a:ea typeface="方正书宋简体"/>
                      </a:endParaRPr>
                    </a:p>
                  </a:txBody>
                  <a:tcPr marL="51435" marR="51435" marT="0" marB="0" anchor="ctr"/>
                </a:tc>
                <a:tc>
                  <a:txBody>
                    <a:bodyPr/>
                    <a:lstStyle/>
                    <a:p>
                      <a:pPr algn="l">
                        <a:spcAft>
                          <a:spcPts val="0"/>
                        </a:spcAft>
                      </a:pPr>
                      <a:r>
                        <a:rPr lang="zh-CN" sz="1500" b="1" kern="100" dirty="0">
                          <a:effectLst/>
                        </a:rPr>
                        <a:t>创建“符号链接”（如果不带</a:t>
                      </a:r>
                      <a:r>
                        <a:rPr lang="en-US" sz="1500" b="1" kern="100" dirty="0">
                          <a:effectLst/>
                        </a:rPr>
                        <a:t>-s</a:t>
                      </a:r>
                      <a:r>
                        <a:rPr lang="zh-CN" sz="1500" b="1" kern="100" dirty="0">
                          <a:effectLst/>
                        </a:rPr>
                        <a:t>参数，则默认创建硬链接）</a:t>
                      </a:r>
                      <a:endParaRPr lang="zh-CN" sz="1500" b="1" dirty="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3273249245"/>
                  </a:ext>
                </a:extLst>
              </a:tr>
              <a:tr h="370541">
                <a:tc>
                  <a:txBody>
                    <a:bodyPr/>
                    <a:lstStyle/>
                    <a:p>
                      <a:pPr algn="ctr">
                        <a:spcAft>
                          <a:spcPts val="0"/>
                        </a:spcAft>
                      </a:pPr>
                      <a:r>
                        <a:rPr lang="en-US" sz="1500" b="1" kern="100">
                          <a:effectLst/>
                        </a:rPr>
                        <a:t>-f</a:t>
                      </a:r>
                      <a:endParaRPr lang="zh-CN" sz="1500" b="1">
                        <a:effectLst/>
                        <a:latin typeface="Courier New" panose="02070309020205020404" pitchFamily="49" charset="0"/>
                        <a:ea typeface="方正书宋简体"/>
                      </a:endParaRPr>
                    </a:p>
                  </a:txBody>
                  <a:tcPr marL="51435" marR="51435" marT="0" marB="0" anchor="ctr"/>
                </a:tc>
                <a:tc>
                  <a:txBody>
                    <a:bodyPr/>
                    <a:lstStyle/>
                    <a:p>
                      <a:pPr algn="l">
                        <a:spcAft>
                          <a:spcPts val="0"/>
                        </a:spcAft>
                      </a:pPr>
                      <a:r>
                        <a:rPr lang="zh-CN" sz="1500" b="1" kern="100" dirty="0">
                          <a:effectLst/>
                        </a:rPr>
                        <a:t>强制创建文件或目录的链接</a:t>
                      </a:r>
                      <a:endParaRPr lang="zh-CN" sz="1500" b="1" dirty="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3093618688"/>
                  </a:ext>
                </a:extLst>
              </a:tr>
              <a:tr h="370541">
                <a:tc>
                  <a:txBody>
                    <a:bodyPr/>
                    <a:lstStyle/>
                    <a:p>
                      <a:pPr algn="ctr">
                        <a:spcAft>
                          <a:spcPts val="0"/>
                        </a:spcAft>
                      </a:pPr>
                      <a:r>
                        <a:rPr lang="en-US" sz="1500" b="1" kern="100">
                          <a:effectLst/>
                        </a:rPr>
                        <a:t>-i</a:t>
                      </a:r>
                      <a:endParaRPr lang="zh-CN" sz="1500" b="1">
                        <a:effectLst/>
                        <a:latin typeface="Courier New" panose="02070309020205020404" pitchFamily="49" charset="0"/>
                        <a:ea typeface="方正书宋简体"/>
                      </a:endParaRPr>
                    </a:p>
                  </a:txBody>
                  <a:tcPr marL="51435" marR="51435" marT="0" marB="0" anchor="ctr"/>
                </a:tc>
                <a:tc>
                  <a:txBody>
                    <a:bodyPr/>
                    <a:lstStyle/>
                    <a:p>
                      <a:pPr algn="l">
                        <a:spcAft>
                          <a:spcPts val="0"/>
                        </a:spcAft>
                      </a:pPr>
                      <a:r>
                        <a:rPr lang="zh-CN" sz="1500" b="1" kern="100" dirty="0">
                          <a:effectLst/>
                        </a:rPr>
                        <a:t>覆盖前先询问</a:t>
                      </a:r>
                      <a:endParaRPr lang="zh-CN" sz="1500" b="1" dirty="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298740208"/>
                  </a:ext>
                </a:extLst>
              </a:tr>
              <a:tr h="370541">
                <a:tc>
                  <a:txBody>
                    <a:bodyPr/>
                    <a:lstStyle/>
                    <a:p>
                      <a:pPr algn="ctr">
                        <a:spcAft>
                          <a:spcPts val="0"/>
                        </a:spcAft>
                      </a:pPr>
                      <a:r>
                        <a:rPr lang="en-US" sz="1500" b="1" kern="100">
                          <a:effectLst/>
                        </a:rPr>
                        <a:t>-v</a:t>
                      </a:r>
                      <a:endParaRPr lang="zh-CN" sz="1500" b="1">
                        <a:effectLst/>
                        <a:latin typeface="Courier New" panose="02070309020205020404" pitchFamily="49" charset="0"/>
                        <a:ea typeface="方正书宋简体"/>
                      </a:endParaRPr>
                    </a:p>
                  </a:txBody>
                  <a:tcPr marL="51435" marR="51435" marT="0" marB="0" anchor="ctr"/>
                </a:tc>
                <a:tc>
                  <a:txBody>
                    <a:bodyPr/>
                    <a:lstStyle/>
                    <a:p>
                      <a:pPr algn="l">
                        <a:spcAft>
                          <a:spcPts val="0"/>
                        </a:spcAft>
                      </a:pPr>
                      <a:r>
                        <a:rPr lang="zh-CN" sz="1500" b="1" kern="100" dirty="0">
                          <a:effectLst/>
                        </a:rPr>
                        <a:t>显示创建链接的过程</a:t>
                      </a:r>
                      <a:endParaRPr lang="zh-CN" sz="1500" b="1" dirty="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4244450459"/>
                  </a:ext>
                </a:extLst>
              </a:tr>
            </a:tbl>
          </a:graphicData>
        </a:graphic>
      </p:graphicFrame>
    </p:spTree>
    <p:extLst>
      <p:ext uri="{BB962C8B-B14F-4D97-AF65-F5344CB8AC3E}">
        <p14:creationId xmlns:p14="http://schemas.microsoft.com/office/powerpoint/2010/main" val="401440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a:extLst>
              <a:ext uri="{FF2B5EF4-FFF2-40B4-BE49-F238E27FC236}">
                <a16:creationId xmlns:a16="http://schemas.microsoft.com/office/drawing/2014/main" id="{FE374DC4-6823-408F-A4EC-A8266853F6D2}"/>
              </a:ext>
            </a:extLst>
          </p:cNvPr>
          <p:cNvSpPr>
            <a:spLocks noGrp="1" noChangeArrowheads="1"/>
          </p:cNvSpPr>
          <p:nvPr>
            <p:ph type="title"/>
          </p:nvPr>
        </p:nvSpPr>
        <p:spPr/>
        <p:txBody>
          <a:bodyPr/>
          <a:lstStyle/>
          <a:p>
            <a:r>
              <a:rPr lang="zh-CN" altLang="en-US" dirty="0"/>
              <a:t>打包和压缩</a:t>
            </a:r>
          </a:p>
        </p:txBody>
      </p:sp>
      <p:sp>
        <p:nvSpPr>
          <p:cNvPr id="3" name="内容占位符 2">
            <a:extLst>
              <a:ext uri="{FF2B5EF4-FFF2-40B4-BE49-F238E27FC236}">
                <a16:creationId xmlns:a16="http://schemas.microsoft.com/office/drawing/2014/main" id="{8C05DBDA-B395-4586-AA3C-63A851A88A58}"/>
              </a:ext>
            </a:extLst>
          </p:cNvPr>
          <p:cNvSpPr>
            <a:spLocks noGrp="1"/>
          </p:cNvSpPr>
          <p:nvPr>
            <p:ph idx="1"/>
          </p:nvPr>
        </p:nvSpPr>
        <p:spPr>
          <a:xfrm>
            <a:off x="519649" y="2031175"/>
            <a:ext cx="7886700" cy="3263504"/>
          </a:xfrm>
        </p:spPr>
        <p:txBody>
          <a:bodyPr>
            <a:normAutofit/>
          </a:bodyPr>
          <a:lstStyle/>
          <a:p>
            <a:pPr>
              <a:lnSpc>
                <a:spcPct val="150000"/>
              </a:lnSpc>
              <a:defRPr/>
            </a:pPr>
            <a:r>
              <a:rPr lang="zh-CN" altLang="en-US" sz="2400" b="1" dirty="0"/>
              <a:t>打包，是将多个文件，或目录</a:t>
            </a:r>
            <a:r>
              <a:rPr lang="zh-CN" altLang="en-US" sz="2400" b="1" dirty="0">
                <a:solidFill>
                  <a:srgbClr val="FF0000"/>
                </a:solidFill>
              </a:rPr>
              <a:t>变成一个</a:t>
            </a:r>
            <a:r>
              <a:rPr lang="zh-CN" altLang="en-US" sz="2400" b="1" dirty="0"/>
              <a:t>总的文件</a:t>
            </a:r>
            <a:endParaRPr lang="en-US" altLang="zh-CN" sz="2400" b="1" dirty="0"/>
          </a:p>
          <a:p>
            <a:pPr lvl="1">
              <a:lnSpc>
                <a:spcPct val="150000"/>
              </a:lnSpc>
              <a:buFont typeface="Wingdings" panose="05000000000000000000" pitchFamily="2" charset="2"/>
              <a:buChar char="Ø"/>
              <a:defRPr/>
            </a:pPr>
            <a:r>
              <a:rPr lang="zh-CN" altLang="en-US" sz="2100" b="1" dirty="0"/>
              <a:t>文件</a:t>
            </a:r>
            <a:r>
              <a:rPr lang="zh-CN" altLang="en-US" sz="2100" b="1" dirty="0">
                <a:solidFill>
                  <a:srgbClr val="FF0000"/>
                </a:solidFill>
              </a:rPr>
              <a:t>不会变小</a:t>
            </a:r>
            <a:r>
              <a:rPr lang="zh-CN" altLang="en-US" sz="2100" b="1" dirty="0"/>
              <a:t>，说不定还会变大，增加一些附加的信息来注明文件的信息</a:t>
            </a:r>
            <a:endParaRPr lang="en-US" altLang="zh-CN" sz="2100" b="1" dirty="0"/>
          </a:p>
          <a:p>
            <a:pPr>
              <a:lnSpc>
                <a:spcPct val="150000"/>
              </a:lnSpc>
              <a:defRPr/>
            </a:pPr>
            <a:r>
              <a:rPr lang="zh-CN" altLang="en-US" sz="2400" b="1" dirty="0"/>
              <a:t>压缩，将一个大的文件通过某个压缩算法变成小文件。</a:t>
            </a:r>
            <a:endParaRPr lang="en-US" altLang="zh-CN" sz="2400" b="1" dirty="0"/>
          </a:p>
          <a:p>
            <a:pPr lvl="1">
              <a:lnSpc>
                <a:spcPct val="150000"/>
              </a:lnSpc>
              <a:buFont typeface="Wingdings" panose="05000000000000000000" pitchFamily="2" charset="2"/>
              <a:buChar char="Ø"/>
              <a:defRPr/>
            </a:pPr>
            <a:r>
              <a:rPr lang="zh-CN" altLang="en-US" sz="2100" b="1" dirty="0"/>
              <a:t>压缩只是对</a:t>
            </a:r>
            <a:r>
              <a:rPr lang="zh-CN" altLang="en-US" sz="2100" b="1" dirty="0">
                <a:solidFill>
                  <a:srgbClr val="FF0000"/>
                </a:solidFill>
              </a:rPr>
              <a:t>单个</a:t>
            </a:r>
            <a:r>
              <a:rPr lang="zh-CN" altLang="en-US" sz="2100" b="1" dirty="0"/>
              <a:t>文件进行操作，当要对</a:t>
            </a:r>
            <a:r>
              <a:rPr lang="zh-CN" altLang="en-US" sz="2100" b="1" dirty="0">
                <a:solidFill>
                  <a:srgbClr val="FF0000"/>
                </a:solidFill>
              </a:rPr>
              <a:t>多个</a:t>
            </a:r>
            <a:r>
              <a:rPr lang="zh-CN" altLang="en-US" sz="2100" b="1" dirty="0"/>
              <a:t>文件进行压缩时就要借助于</a:t>
            </a:r>
            <a:r>
              <a:rPr lang="zh-CN" altLang="en-US" sz="2100" b="1" dirty="0">
                <a:solidFill>
                  <a:srgbClr val="FF0000"/>
                </a:solidFill>
              </a:rPr>
              <a:t>打包</a:t>
            </a:r>
            <a:r>
              <a:rPr lang="zh-CN" altLang="en-US" sz="2100" b="1" dirty="0"/>
              <a:t>了，先打包再压缩。</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a:extLst>
              <a:ext uri="{FF2B5EF4-FFF2-40B4-BE49-F238E27FC236}">
                <a16:creationId xmlns:a16="http://schemas.microsoft.com/office/drawing/2014/main" id="{F3694E0F-BC0D-486E-B2FC-A671EC0A32E1}"/>
              </a:ext>
            </a:extLst>
          </p:cNvPr>
          <p:cNvSpPr>
            <a:spLocks noGrp="1" noChangeArrowheads="1"/>
          </p:cNvSpPr>
          <p:nvPr>
            <p:ph type="title"/>
          </p:nvPr>
        </p:nvSpPr>
        <p:spPr/>
        <p:txBody>
          <a:bodyPr>
            <a:normAutofit/>
          </a:bodyPr>
          <a:lstStyle/>
          <a:p>
            <a:r>
              <a:rPr lang="zh-CN" altLang="en-US" sz="2700" dirty="0"/>
              <a:t>压缩文件</a:t>
            </a:r>
          </a:p>
        </p:txBody>
      </p:sp>
      <p:sp>
        <p:nvSpPr>
          <p:cNvPr id="3" name="内容占位符 2">
            <a:extLst>
              <a:ext uri="{FF2B5EF4-FFF2-40B4-BE49-F238E27FC236}">
                <a16:creationId xmlns:a16="http://schemas.microsoft.com/office/drawing/2014/main" id="{1D278C90-36D4-4BDD-84A1-BCD57DE40F20}"/>
              </a:ext>
            </a:extLst>
          </p:cNvPr>
          <p:cNvSpPr>
            <a:spLocks noGrp="1"/>
          </p:cNvSpPr>
          <p:nvPr>
            <p:ph idx="1"/>
          </p:nvPr>
        </p:nvSpPr>
        <p:spPr>
          <a:xfrm>
            <a:off x="628650" y="2035717"/>
            <a:ext cx="7886700" cy="3263504"/>
          </a:xfrm>
        </p:spPr>
        <p:txBody>
          <a:bodyPr>
            <a:normAutofit/>
          </a:bodyPr>
          <a:lstStyle/>
          <a:p>
            <a:pPr>
              <a:defRPr/>
            </a:pPr>
            <a:r>
              <a:rPr lang="zh-CN" altLang="en-US" sz="2400" b="1" dirty="0"/>
              <a:t>经过压缩软件压缩的文件叫压缩文件</a:t>
            </a:r>
            <a:endParaRPr lang="en-US" altLang="zh-CN" sz="2400" b="1" dirty="0"/>
          </a:p>
          <a:p>
            <a:pPr>
              <a:defRPr/>
            </a:pPr>
            <a:r>
              <a:rPr lang="zh-CN" altLang="en-US" sz="2400" b="1" dirty="0"/>
              <a:t>压缩</a:t>
            </a:r>
            <a:r>
              <a:rPr lang="zh-CN" altLang="en-US" sz="2400" b="1" dirty="0">
                <a:solidFill>
                  <a:srgbClr val="FF0000"/>
                </a:solidFill>
              </a:rPr>
              <a:t>原理</a:t>
            </a:r>
            <a:r>
              <a:rPr lang="zh-CN" altLang="en-US" sz="2400" b="1" dirty="0"/>
              <a:t>，把文件的二进制代码压缩，把相邻的</a:t>
            </a:r>
            <a:r>
              <a:rPr lang="en-US" altLang="zh-CN" sz="2400" b="1" dirty="0"/>
              <a:t>0,1</a:t>
            </a:r>
            <a:r>
              <a:rPr lang="zh-CN" altLang="en-US" sz="2400" b="1" dirty="0"/>
              <a:t>代码减少</a:t>
            </a:r>
            <a:endParaRPr lang="en-US" altLang="zh-CN" sz="2400" b="1" dirty="0"/>
          </a:p>
          <a:p>
            <a:pPr lvl="1">
              <a:defRPr/>
            </a:pPr>
            <a:r>
              <a:rPr lang="zh-CN" altLang="en-US" sz="2100" b="1" dirty="0"/>
              <a:t>比如有</a:t>
            </a:r>
            <a:r>
              <a:rPr lang="en-US" altLang="zh-CN" sz="2100" b="1" dirty="0"/>
              <a:t>000000,</a:t>
            </a:r>
            <a:r>
              <a:rPr lang="zh-CN" altLang="en-US" sz="2100" b="1" dirty="0"/>
              <a:t>可以把它变成</a:t>
            </a:r>
            <a:r>
              <a:rPr lang="en-US" altLang="zh-CN" sz="2100" b="1" dirty="0"/>
              <a:t>6</a:t>
            </a:r>
            <a:r>
              <a:rPr lang="zh-CN" altLang="en-US" sz="2100" b="1" dirty="0"/>
              <a:t>个</a:t>
            </a:r>
            <a:r>
              <a:rPr lang="en-US" altLang="zh-CN" sz="2100" b="1" dirty="0"/>
              <a:t>0 </a:t>
            </a:r>
            <a:r>
              <a:rPr lang="zh-CN" altLang="en-US" sz="2100" b="1" dirty="0"/>
              <a:t>的写法</a:t>
            </a:r>
            <a:r>
              <a:rPr lang="en-US" altLang="zh-CN" sz="2100" b="1" dirty="0"/>
              <a:t>60,</a:t>
            </a:r>
            <a:r>
              <a:rPr lang="zh-CN" altLang="en-US" sz="2100" b="1" dirty="0"/>
              <a:t>来减少该文件的空间。</a:t>
            </a:r>
            <a:endParaRPr lang="en-US" altLang="zh-CN" sz="2100" b="1" dirty="0"/>
          </a:p>
          <a:p>
            <a:pPr>
              <a:defRPr/>
            </a:pPr>
            <a:r>
              <a:rPr lang="en-US" altLang="zh-CN" sz="2400" b="1" dirty="0"/>
              <a:t>Windows</a:t>
            </a:r>
            <a:r>
              <a:rPr lang="zh-CN" altLang="en-US" sz="2400" b="1" dirty="0"/>
              <a:t>中常见压缩格式为的</a:t>
            </a:r>
            <a:r>
              <a:rPr lang="en-US" sz="2400" b="1" dirty="0" err="1"/>
              <a:t>zip、rar</a:t>
            </a:r>
            <a:endParaRPr lang="en-US" sz="2400" b="1" dirty="0"/>
          </a:p>
          <a:p>
            <a:pPr>
              <a:defRPr/>
            </a:pPr>
            <a:r>
              <a:rPr lang="en-US" altLang="zh-CN" sz="2400" b="1" dirty="0"/>
              <a:t>Unix</a:t>
            </a:r>
            <a:r>
              <a:rPr lang="zh-CN" altLang="en-US" sz="2400" b="1" dirty="0"/>
              <a:t>、</a:t>
            </a:r>
            <a:r>
              <a:rPr lang="en-US" altLang="zh-CN" sz="2400" b="1" dirty="0"/>
              <a:t>Linux</a:t>
            </a:r>
            <a:r>
              <a:rPr lang="zh-CN" altLang="en-US" sz="2400" b="1" dirty="0"/>
              <a:t>中为</a:t>
            </a:r>
            <a:r>
              <a:rPr lang="en-US" altLang="zh-CN" sz="2400" b="1" dirty="0" err="1"/>
              <a:t>gz</a:t>
            </a:r>
            <a:endParaRPr lang="en-US" altLang="zh-CN" sz="2400" b="1" dirty="0"/>
          </a:p>
        </p:txBody>
      </p:sp>
      <p:sp>
        <p:nvSpPr>
          <p:cNvPr id="2" name="文本框 1">
            <a:extLst>
              <a:ext uri="{FF2B5EF4-FFF2-40B4-BE49-F238E27FC236}">
                <a16:creationId xmlns:a16="http://schemas.microsoft.com/office/drawing/2014/main" id="{156A6B47-2D54-40D4-B8A3-56F01302240E}"/>
              </a:ext>
            </a:extLst>
          </p:cNvPr>
          <p:cNvSpPr txBox="1"/>
          <p:nvPr/>
        </p:nvSpPr>
        <p:spPr>
          <a:xfrm>
            <a:off x="753786" y="4655417"/>
            <a:ext cx="7566392" cy="461665"/>
          </a:xfrm>
          <a:prstGeom prst="rect">
            <a:avLst/>
          </a:prstGeom>
          <a:solidFill>
            <a:schemeClr val="bg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defTabSz="685800" eaLnBrk="1" fontAlgn="auto" hangingPunct="1">
              <a:spcBef>
                <a:spcPts val="0"/>
              </a:spcBef>
              <a:spcAft>
                <a:spcPts val="0"/>
              </a:spcAft>
              <a:defRPr/>
            </a:pPr>
            <a:r>
              <a:rPr lang="en-US" altLang="zh-CN" sz="2400" dirty="0" err="1">
                <a:solidFill>
                  <a:srgbClr val="9900CC"/>
                </a:solidFill>
                <a:latin typeface="等线"/>
                <a:ea typeface="等线" panose="02010600030101010101" pitchFamily="2" charset="-122"/>
              </a:rPr>
              <a:t>rar</a:t>
            </a:r>
            <a:r>
              <a:rPr lang="zh-CN" altLang="en-US" sz="2400" dirty="0">
                <a:solidFill>
                  <a:srgbClr val="9900CC"/>
                </a:solidFill>
                <a:latin typeface="等线"/>
                <a:ea typeface="等线" panose="02010600030101010101" pitchFamily="2" charset="-122"/>
              </a:rPr>
              <a:t>通常比</a:t>
            </a:r>
            <a:r>
              <a:rPr lang="en-US" altLang="zh-CN" sz="2400" dirty="0">
                <a:solidFill>
                  <a:srgbClr val="9900CC"/>
                </a:solidFill>
                <a:latin typeface="等线"/>
                <a:ea typeface="等线" panose="02010600030101010101" pitchFamily="2" charset="-122"/>
              </a:rPr>
              <a:t>zip</a:t>
            </a:r>
            <a:r>
              <a:rPr lang="zh-CN" altLang="en-US" sz="2400" dirty="0">
                <a:solidFill>
                  <a:srgbClr val="9900CC"/>
                </a:solidFill>
                <a:latin typeface="等线"/>
                <a:ea typeface="等线" panose="02010600030101010101" pitchFamily="2" charset="-122"/>
              </a:rPr>
              <a:t>压缩比高，但压缩</a:t>
            </a:r>
            <a:r>
              <a:rPr lang="en-US" altLang="zh-CN" sz="2400" dirty="0">
                <a:solidFill>
                  <a:srgbClr val="9900CC"/>
                </a:solidFill>
                <a:latin typeface="等线"/>
                <a:ea typeface="等线" panose="02010600030101010101" pitchFamily="2" charset="-122"/>
              </a:rPr>
              <a:t>/</a:t>
            </a:r>
            <a:r>
              <a:rPr lang="zh-CN" altLang="en-US" sz="2400" dirty="0">
                <a:solidFill>
                  <a:srgbClr val="9900CC"/>
                </a:solidFill>
                <a:latin typeface="等线"/>
                <a:ea typeface="等线" panose="02010600030101010101" pitchFamily="2" charset="-122"/>
              </a:rPr>
              <a:t>解压缩速度较慢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08B7209-5F53-46B1-80A4-B5825651C42E}"/>
              </a:ext>
            </a:extLst>
          </p:cNvPr>
          <p:cNvSpPr>
            <a:spLocks noGrp="1" noChangeArrowheads="1"/>
          </p:cNvSpPr>
          <p:nvPr>
            <p:ph type="title"/>
          </p:nvPr>
        </p:nvSpPr>
        <p:spPr/>
        <p:txBody>
          <a:bodyPr/>
          <a:lstStyle/>
          <a:p>
            <a:pPr eaLnBrk="1" hangingPunct="1"/>
            <a:r>
              <a:rPr lang="zh-CN" altLang="en-US" sz="3000"/>
              <a:t>压缩解压缩命令</a:t>
            </a:r>
          </a:p>
        </p:txBody>
      </p:sp>
      <p:sp>
        <p:nvSpPr>
          <p:cNvPr id="69635" name="Rectangle 3">
            <a:extLst>
              <a:ext uri="{FF2B5EF4-FFF2-40B4-BE49-F238E27FC236}">
                <a16:creationId xmlns:a16="http://schemas.microsoft.com/office/drawing/2014/main" id="{980407F8-888F-4F92-8D8C-8731D8884CA6}"/>
              </a:ext>
            </a:extLst>
          </p:cNvPr>
          <p:cNvSpPr>
            <a:spLocks noGrp="1" noChangeArrowheads="1"/>
          </p:cNvSpPr>
          <p:nvPr>
            <p:ph type="body" idx="1"/>
          </p:nvPr>
        </p:nvSpPr>
        <p:spPr>
          <a:xfrm>
            <a:off x="589831" y="1900407"/>
            <a:ext cx="7886700" cy="3666865"/>
          </a:xfrm>
        </p:spPr>
        <p:txBody>
          <a:bodyPr>
            <a:noAutofit/>
          </a:bodyPr>
          <a:lstStyle/>
          <a:p>
            <a:pPr eaLnBrk="1" hangingPunct="1"/>
            <a:r>
              <a:rPr lang="zh-CN" altLang="en-US" b="1" dirty="0"/>
              <a:t>备份命令</a:t>
            </a:r>
            <a:r>
              <a:rPr lang="en-US" altLang="zh-CN" b="1" dirty="0"/>
              <a:t>tar</a:t>
            </a:r>
            <a:r>
              <a:rPr lang="zh-CN" altLang="en-US" b="1" dirty="0"/>
              <a:t>：</a:t>
            </a:r>
          </a:p>
          <a:p>
            <a:pPr lvl="1" eaLnBrk="1" hangingPunct="1">
              <a:buFont typeface="Wingdings" panose="05000000000000000000" pitchFamily="2" charset="2"/>
              <a:buNone/>
            </a:pPr>
            <a:r>
              <a:rPr lang="zh-CN" altLang="en-US" sz="2100" b="1" dirty="0"/>
              <a:t>   </a:t>
            </a:r>
            <a:r>
              <a:rPr lang="en-US" altLang="zh-CN" sz="2100" b="1" dirty="0"/>
              <a:t>tar  &lt;</a:t>
            </a:r>
            <a:r>
              <a:rPr lang="zh-CN" altLang="en-US" sz="2100" b="1" dirty="0"/>
              <a:t>主选项</a:t>
            </a:r>
            <a:r>
              <a:rPr lang="en-US" altLang="zh-CN" sz="2100" b="1" dirty="0"/>
              <a:t>&gt;  [</a:t>
            </a:r>
            <a:r>
              <a:rPr lang="zh-CN" altLang="en-US" sz="2100" b="1" dirty="0"/>
              <a:t>辅选项</a:t>
            </a:r>
            <a:r>
              <a:rPr lang="en-US" altLang="zh-CN" sz="2100" b="1" dirty="0"/>
              <a:t>]  &lt;</a:t>
            </a:r>
            <a:r>
              <a:rPr lang="zh-CN" altLang="en-US" sz="2100" b="1" dirty="0"/>
              <a:t>文件或者目录</a:t>
            </a:r>
            <a:r>
              <a:rPr lang="en-US" altLang="zh-CN" sz="2100" b="1" dirty="0"/>
              <a:t>&gt;</a:t>
            </a:r>
          </a:p>
          <a:p>
            <a:pPr eaLnBrk="1" hangingPunct="1"/>
            <a:r>
              <a:rPr lang="zh-CN" altLang="en-US" b="1" dirty="0"/>
              <a:t>压缩和解压命令</a:t>
            </a:r>
            <a:r>
              <a:rPr lang="en-US" altLang="zh-CN" b="1" dirty="0" err="1"/>
              <a:t>gzip</a:t>
            </a:r>
            <a:r>
              <a:rPr lang="en-US" altLang="zh-CN" b="1" dirty="0"/>
              <a:t> </a:t>
            </a:r>
          </a:p>
          <a:p>
            <a:pPr marL="342900" lvl="1" indent="0">
              <a:buNone/>
            </a:pPr>
            <a:r>
              <a:rPr lang="en-US" altLang="zh-CN" sz="2100" b="1" dirty="0" err="1"/>
              <a:t>gzip</a:t>
            </a:r>
            <a:r>
              <a:rPr lang="en-US" altLang="zh-CN" sz="2100" b="1" dirty="0"/>
              <a:t>  [</a:t>
            </a:r>
            <a:r>
              <a:rPr lang="zh-CN" altLang="en-US" sz="2100" b="1" dirty="0"/>
              <a:t>选项</a:t>
            </a:r>
            <a:r>
              <a:rPr lang="en-US" altLang="zh-CN" sz="2100" b="1" dirty="0"/>
              <a:t>]  &lt;</a:t>
            </a:r>
            <a:r>
              <a:rPr lang="zh-CN" altLang="en-US" sz="2100" b="1" dirty="0"/>
              <a:t>文件名</a:t>
            </a:r>
            <a:r>
              <a:rPr lang="en-US" altLang="zh-CN" sz="2100" b="1" dirty="0"/>
              <a:t>&gt;</a:t>
            </a:r>
          </a:p>
          <a:p>
            <a:pPr algn="just">
              <a:defRPr/>
            </a:pPr>
            <a:r>
              <a:rPr lang="zh-CN" altLang="en-US" b="1" dirty="0">
                <a:solidFill>
                  <a:prstClr val="black"/>
                </a:solidFill>
                <a:latin typeface="等线"/>
                <a:ea typeface="等线" panose="02010600030101010101" pitchFamily="2" charset="-122"/>
              </a:rPr>
              <a:t>解压命令</a:t>
            </a:r>
            <a:r>
              <a:rPr lang="en-US" altLang="zh-CN" b="1" dirty="0">
                <a:solidFill>
                  <a:prstClr val="black"/>
                </a:solidFill>
                <a:latin typeface="等线"/>
                <a:ea typeface="等线" panose="02010600030101010101" pitchFamily="2" charset="-122"/>
              </a:rPr>
              <a:t>unzip</a:t>
            </a:r>
          </a:p>
          <a:p>
            <a:pPr marL="342900" lvl="1" indent="0">
              <a:buNone/>
            </a:pPr>
            <a:r>
              <a:rPr lang="en-US" altLang="zh-CN" sz="2100" b="1" dirty="0" err="1"/>
              <a:t>gunzip</a:t>
            </a:r>
            <a:r>
              <a:rPr lang="en-US" altLang="zh-CN" sz="2100" b="1" dirty="0"/>
              <a:t> [</a:t>
            </a:r>
            <a:r>
              <a:rPr lang="zh-CN" altLang="en-US" sz="2100" b="1" dirty="0"/>
              <a:t>选项</a:t>
            </a:r>
            <a:r>
              <a:rPr lang="en-US" altLang="zh-CN" sz="2100" b="1" dirty="0"/>
              <a:t>]  &lt;</a:t>
            </a:r>
            <a:r>
              <a:rPr lang="zh-CN" altLang="en-US" sz="2100" b="1" dirty="0"/>
              <a:t>文件名</a:t>
            </a:r>
            <a:r>
              <a:rPr lang="en-US" altLang="zh-CN" sz="2100" b="1" dirty="0"/>
              <a:t>&gt;</a:t>
            </a:r>
          </a:p>
          <a:p>
            <a:r>
              <a:rPr lang="zh-CN" altLang="en-US" b="1" dirty="0"/>
              <a:t>压缩命令</a:t>
            </a:r>
            <a:r>
              <a:rPr lang="en-US" altLang="zh-CN" b="1" dirty="0"/>
              <a:t>	</a:t>
            </a:r>
          </a:p>
          <a:p>
            <a:pPr marL="0" indent="0">
              <a:buNone/>
            </a:pPr>
            <a:r>
              <a:rPr lang="en-US" altLang="zh-CN" b="1" dirty="0"/>
              <a:t>     zip [</a:t>
            </a:r>
            <a:r>
              <a:rPr lang="zh-CN" altLang="en-US" b="1" dirty="0"/>
              <a:t>选项</a:t>
            </a:r>
            <a:r>
              <a:rPr lang="en-US" altLang="zh-CN" b="1" dirty="0"/>
              <a:t>]  &lt;</a:t>
            </a:r>
            <a:r>
              <a:rPr lang="zh-CN" altLang="en-US" b="1" dirty="0"/>
              <a:t>文件名</a:t>
            </a:r>
            <a:r>
              <a:rPr lang="en-US" altLang="zh-CN" b="1" dirty="0"/>
              <a:t>&gt;				</a:t>
            </a:r>
          </a:p>
          <a:p>
            <a:pPr algn="just" eaLnBrk="1" hangingPunct="1"/>
            <a:r>
              <a:rPr lang="zh-CN" altLang="en-US" b="1" dirty="0"/>
              <a:t>解压命令</a:t>
            </a:r>
            <a:r>
              <a:rPr lang="en-US" altLang="zh-CN" b="1" dirty="0"/>
              <a:t>unzip</a:t>
            </a:r>
          </a:p>
          <a:p>
            <a:pPr marL="342900" lvl="1" indent="0">
              <a:buNone/>
            </a:pPr>
            <a:r>
              <a:rPr lang="en-US" altLang="zh-CN" sz="2100" b="1" dirty="0"/>
              <a:t>  unzip  [</a:t>
            </a:r>
            <a:r>
              <a:rPr lang="zh-CN" altLang="en-US" sz="2100" b="1" dirty="0"/>
              <a:t>选项</a:t>
            </a:r>
            <a:r>
              <a:rPr lang="en-US" altLang="zh-CN" sz="2100" b="1" dirty="0"/>
              <a:t>]  &lt;</a:t>
            </a:r>
            <a:r>
              <a:rPr lang="zh-CN" altLang="en-US" sz="2100" b="1" dirty="0"/>
              <a:t>压缩文件名</a:t>
            </a:r>
            <a:r>
              <a:rPr lang="en-US" altLang="zh-CN" sz="2100" b="1" dirty="0"/>
              <a:t>&gt;</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2.3.6 </a:t>
            </a:r>
            <a:r>
              <a:rPr lang="zh-CN" altLang="en-US" sz="2400" b="0" dirty="0">
                <a:solidFill>
                  <a:srgbClr val="1353A2"/>
                </a:solidFill>
                <a:latin typeface="微软雅黑" pitchFamily="34" charset="-122"/>
                <a:ea typeface="微软雅黑" pitchFamily="34" charset="-122"/>
              </a:rPr>
              <a:t>熟练使用压缩解压类命令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453189" y="1744279"/>
            <a:ext cx="7571258" cy="806759"/>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100" dirty="0">
                <a:solidFill>
                  <a:srgbClr val="1353A2"/>
                </a:solidFill>
              </a:rPr>
              <a:t>1. tar</a:t>
            </a:r>
            <a:r>
              <a:rPr lang="zh-CN" altLang="en-US" sz="2100" dirty="0">
                <a:solidFill>
                  <a:srgbClr val="1353A2"/>
                </a:solidFill>
              </a:rPr>
              <a:t>命令：</a:t>
            </a:r>
            <a:r>
              <a:rPr lang="zh-CN" altLang="en-US" sz="2100" dirty="0">
                <a:solidFill>
                  <a:prstClr val="black"/>
                </a:solidFill>
              </a:rPr>
              <a:t>功能：</a:t>
            </a:r>
            <a:r>
              <a:rPr lang="en-US" altLang="zh-CN" sz="2100" dirty="0">
                <a:solidFill>
                  <a:prstClr val="black"/>
                </a:solidFill>
              </a:rPr>
              <a:t>tar</a:t>
            </a:r>
            <a:r>
              <a:rPr lang="zh-CN" altLang="en-US" sz="2100" dirty="0">
                <a:solidFill>
                  <a:prstClr val="black"/>
                </a:solidFill>
              </a:rPr>
              <a:t>建立，还原备份文件。</a:t>
            </a:r>
            <a:endParaRPr lang="en-US" altLang="zh-CN" sz="2100" dirty="0">
              <a:solidFill>
                <a:prstClr val="black"/>
              </a:solidFill>
            </a:endParaRPr>
          </a:p>
          <a:p>
            <a:pPr indent="342900" defTabSz="540544" eaLnBrk="1" fontAlgn="auto" hangingPunct="1">
              <a:spcBef>
                <a:spcPts val="0"/>
              </a:spcBef>
              <a:spcAft>
                <a:spcPts val="0"/>
              </a:spcAft>
            </a:pPr>
            <a:r>
              <a:rPr lang="en-US" altLang="zh-CN" sz="2100" dirty="0">
                <a:solidFill>
                  <a:prstClr val="black"/>
                </a:solidFill>
              </a:rPr>
              <a:t>               </a:t>
            </a:r>
            <a:r>
              <a:rPr lang="zh-CN" altLang="zh-CN" sz="2100" dirty="0">
                <a:solidFill>
                  <a:prstClr val="black"/>
                </a:solidFill>
              </a:rPr>
              <a:t>格式</a:t>
            </a:r>
            <a:r>
              <a:rPr lang="zh-CN" altLang="en-US" sz="2100" dirty="0">
                <a:solidFill>
                  <a:prstClr val="black"/>
                </a:solidFill>
              </a:rPr>
              <a:t>：</a:t>
            </a:r>
            <a:r>
              <a:rPr lang="en-US" altLang="zh-CN" sz="2100" dirty="0">
                <a:solidFill>
                  <a:prstClr val="black"/>
                </a:solidFill>
              </a:rPr>
              <a:t>tar [</a:t>
            </a:r>
            <a:r>
              <a:rPr lang="zh-CN" altLang="en-US" sz="2100" dirty="0">
                <a:solidFill>
                  <a:prstClr val="black"/>
                </a:solidFill>
              </a:rPr>
              <a:t>选项</a:t>
            </a:r>
            <a:r>
              <a:rPr lang="en-US" altLang="zh-CN" sz="2100" dirty="0">
                <a:solidFill>
                  <a:prstClr val="black"/>
                </a:solidFill>
              </a:rPr>
              <a:t>...] [FILE]...</a:t>
            </a:r>
            <a:endParaRPr lang="en-US" altLang="zh-CN" sz="1800" b="0" dirty="0">
              <a:solidFill>
                <a:prstClr val="black"/>
              </a:solidFill>
            </a:endParaRPr>
          </a:p>
        </p:txBody>
      </p:sp>
      <p:graphicFrame>
        <p:nvGraphicFramePr>
          <p:cNvPr id="3" name="表格 2">
            <a:extLst>
              <a:ext uri="{FF2B5EF4-FFF2-40B4-BE49-F238E27FC236}">
                <a16:creationId xmlns:a16="http://schemas.microsoft.com/office/drawing/2014/main" id="{52345821-A12E-4B82-9A4C-0F77FB19B28D}"/>
              </a:ext>
            </a:extLst>
          </p:cNvPr>
          <p:cNvGraphicFramePr>
            <a:graphicFrameLocks noGrp="1"/>
          </p:cNvGraphicFramePr>
          <p:nvPr/>
        </p:nvGraphicFramePr>
        <p:xfrm>
          <a:off x="905774" y="2572966"/>
          <a:ext cx="7310887" cy="3131390"/>
        </p:xfrm>
        <a:graphic>
          <a:graphicData uri="http://schemas.openxmlformats.org/drawingml/2006/table">
            <a:tbl>
              <a:tblPr firstRow="1" firstCol="1" bandRow="1">
                <a:tableStyleId>{5C22544A-7EE6-4342-B048-85BDC9FD1C3A}</a:tableStyleId>
              </a:tblPr>
              <a:tblGrid>
                <a:gridCol w="1161959">
                  <a:extLst>
                    <a:ext uri="{9D8B030D-6E8A-4147-A177-3AD203B41FA5}">
                      <a16:colId xmlns:a16="http://schemas.microsoft.com/office/drawing/2014/main" val="690153831"/>
                    </a:ext>
                  </a:extLst>
                </a:gridCol>
                <a:gridCol w="6148928">
                  <a:extLst>
                    <a:ext uri="{9D8B030D-6E8A-4147-A177-3AD203B41FA5}">
                      <a16:colId xmlns:a16="http://schemas.microsoft.com/office/drawing/2014/main" val="1666434330"/>
                    </a:ext>
                  </a:extLst>
                </a:gridCol>
              </a:tblGrid>
              <a:tr h="319760">
                <a:tc>
                  <a:txBody>
                    <a:bodyPr/>
                    <a:lstStyle/>
                    <a:p>
                      <a:pPr algn="ctr">
                        <a:spcAft>
                          <a:spcPts val="0"/>
                        </a:spcAft>
                      </a:pPr>
                      <a:r>
                        <a:rPr lang="zh-CN" sz="1800" b="1" kern="100" dirty="0">
                          <a:effectLst/>
                        </a:rPr>
                        <a:t>参数</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ctr">
                        <a:spcAft>
                          <a:spcPts val="0"/>
                        </a:spcAft>
                      </a:pPr>
                      <a:r>
                        <a:rPr lang="zh-CN" sz="1800" b="1" kern="100" dirty="0">
                          <a:effectLst/>
                        </a:rPr>
                        <a:t>作用</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1923943228"/>
                  </a:ext>
                </a:extLst>
              </a:tr>
              <a:tr h="319760">
                <a:tc>
                  <a:txBody>
                    <a:bodyPr/>
                    <a:lstStyle/>
                    <a:p>
                      <a:pPr algn="just">
                        <a:spcAft>
                          <a:spcPts val="0"/>
                        </a:spcAft>
                      </a:pPr>
                      <a:r>
                        <a:rPr lang="en-US" sz="1800" b="1" kern="100" dirty="0">
                          <a:solidFill>
                            <a:srgbClr val="FF0000"/>
                          </a:solidFill>
                          <a:effectLst/>
                        </a:rPr>
                        <a:t>-c</a:t>
                      </a:r>
                      <a:endParaRPr lang="zh-CN" sz="18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800" b="1" kern="0" dirty="0">
                          <a:effectLst/>
                        </a:rPr>
                        <a:t>创建新的文档</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810267307"/>
                  </a:ext>
                </a:extLst>
              </a:tr>
              <a:tr h="319760">
                <a:tc>
                  <a:txBody>
                    <a:bodyPr/>
                    <a:lstStyle/>
                    <a:p>
                      <a:pPr algn="just">
                        <a:spcAft>
                          <a:spcPts val="0"/>
                        </a:spcAft>
                      </a:pPr>
                      <a:r>
                        <a:rPr lang="en-US" sz="1800" b="1" kern="100" dirty="0">
                          <a:solidFill>
                            <a:schemeClr val="tx1"/>
                          </a:solidFill>
                          <a:effectLst/>
                        </a:rPr>
                        <a:t>-v</a:t>
                      </a:r>
                      <a:endParaRPr lang="zh-CN" sz="18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800" b="1" kern="0">
                          <a:effectLst/>
                        </a:rPr>
                        <a:t>显示详细的</a:t>
                      </a:r>
                      <a:r>
                        <a:rPr lang="en-US" sz="1800" b="1" kern="0">
                          <a:effectLst/>
                        </a:rPr>
                        <a:t>tar</a:t>
                      </a:r>
                      <a:r>
                        <a:rPr lang="zh-CN" sz="1800" b="1" kern="0">
                          <a:effectLst/>
                        </a:rPr>
                        <a:t>处理的文件信息</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2381317651"/>
                  </a:ext>
                </a:extLst>
              </a:tr>
              <a:tr h="464398">
                <a:tc>
                  <a:txBody>
                    <a:bodyPr/>
                    <a:lstStyle/>
                    <a:p>
                      <a:pPr algn="just">
                        <a:spcAft>
                          <a:spcPts val="0"/>
                        </a:spcAft>
                      </a:pPr>
                      <a:r>
                        <a:rPr lang="en-US" sz="1800" b="1" kern="100" dirty="0">
                          <a:solidFill>
                            <a:schemeClr val="tx1"/>
                          </a:solidFill>
                          <a:effectLst/>
                        </a:rPr>
                        <a:t>-f</a:t>
                      </a:r>
                      <a:endParaRPr lang="zh-CN" sz="18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800" b="1" kern="0" dirty="0">
                          <a:effectLst/>
                        </a:rPr>
                        <a:t>要操作的文件名</a:t>
                      </a:r>
                      <a:r>
                        <a:rPr lang="en-US" sz="1800" b="1" kern="0" dirty="0">
                          <a:effectLst/>
                        </a:rPr>
                        <a:t>,</a:t>
                      </a:r>
                      <a:r>
                        <a:rPr lang="en-US" sz="1800" b="1" kern="100" dirty="0">
                          <a:effectLst/>
                        </a:rPr>
                        <a:t> </a:t>
                      </a:r>
                      <a:r>
                        <a:rPr lang="zh-CN" sz="1800" b="1" kern="0" dirty="0">
                          <a:effectLst/>
                        </a:rPr>
                        <a:t>切记，这个参数是最后一个参数</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3843776805"/>
                  </a:ext>
                </a:extLst>
              </a:tr>
              <a:tr h="319760">
                <a:tc>
                  <a:txBody>
                    <a:bodyPr/>
                    <a:lstStyle/>
                    <a:p>
                      <a:pPr algn="just">
                        <a:spcAft>
                          <a:spcPts val="0"/>
                        </a:spcAft>
                      </a:pPr>
                      <a:r>
                        <a:rPr lang="en-US" sz="1800" b="1" kern="100" dirty="0">
                          <a:solidFill>
                            <a:srgbClr val="FF0000"/>
                          </a:solidFill>
                          <a:effectLst/>
                        </a:rPr>
                        <a:t>-x</a:t>
                      </a:r>
                      <a:endParaRPr lang="zh-CN" sz="18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800" b="1" kern="0" dirty="0">
                          <a:effectLst/>
                        </a:rPr>
                        <a:t>解压</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2924421348"/>
                  </a:ext>
                </a:extLst>
              </a:tr>
              <a:tr h="319760">
                <a:tc>
                  <a:txBody>
                    <a:bodyPr/>
                    <a:lstStyle/>
                    <a:p>
                      <a:pPr algn="just">
                        <a:spcAft>
                          <a:spcPts val="0"/>
                        </a:spcAft>
                      </a:pPr>
                      <a:r>
                        <a:rPr lang="en-US" sz="1800" b="1" kern="100" dirty="0">
                          <a:solidFill>
                            <a:schemeClr val="tx1"/>
                          </a:solidFill>
                          <a:effectLst/>
                        </a:rPr>
                        <a:t>-t</a:t>
                      </a:r>
                      <a:endParaRPr lang="zh-CN" sz="18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800" b="1" kern="0" dirty="0">
                          <a:effectLst/>
                        </a:rPr>
                        <a:t>查看内容</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057685357"/>
                  </a:ext>
                </a:extLst>
              </a:tr>
              <a:tr h="319760">
                <a:tc>
                  <a:txBody>
                    <a:bodyPr/>
                    <a:lstStyle/>
                    <a:p>
                      <a:pPr algn="just">
                        <a:spcAft>
                          <a:spcPts val="0"/>
                        </a:spcAft>
                      </a:pPr>
                      <a:r>
                        <a:rPr lang="en-US" sz="1800" b="1" kern="100" dirty="0">
                          <a:solidFill>
                            <a:srgbClr val="FF0000"/>
                          </a:solidFill>
                          <a:effectLst/>
                        </a:rPr>
                        <a:t>-z</a:t>
                      </a:r>
                      <a:endParaRPr lang="zh-CN" sz="18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800" b="1" kern="0">
                          <a:effectLst/>
                        </a:rPr>
                        <a:t>有</a:t>
                      </a:r>
                      <a:r>
                        <a:rPr lang="en-US" sz="1800" b="1" kern="0">
                          <a:effectLst/>
                        </a:rPr>
                        <a:t>gzip</a:t>
                      </a:r>
                      <a:r>
                        <a:rPr lang="zh-CN" sz="1800" b="1" kern="0">
                          <a:effectLst/>
                        </a:rPr>
                        <a:t>属性的</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784659816"/>
                  </a:ext>
                </a:extLst>
              </a:tr>
              <a:tr h="319760">
                <a:tc>
                  <a:txBody>
                    <a:bodyPr/>
                    <a:lstStyle/>
                    <a:p>
                      <a:pPr algn="just">
                        <a:spcAft>
                          <a:spcPts val="0"/>
                        </a:spcAft>
                      </a:pPr>
                      <a:r>
                        <a:rPr lang="en-US" sz="1800" b="1" kern="100">
                          <a:solidFill>
                            <a:schemeClr val="tx1"/>
                          </a:solidFill>
                          <a:effectLst/>
                        </a:rPr>
                        <a:t>-j</a:t>
                      </a:r>
                      <a:endParaRPr lang="zh-CN" sz="18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800" b="1" kern="0">
                          <a:effectLst/>
                        </a:rPr>
                        <a:t>有</a:t>
                      </a:r>
                      <a:r>
                        <a:rPr lang="en-US" sz="1800" b="1" kern="0">
                          <a:effectLst/>
                        </a:rPr>
                        <a:t>bz2</a:t>
                      </a:r>
                      <a:r>
                        <a:rPr lang="zh-CN" sz="1800" b="1" kern="0">
                          <a:effectLst/>
                        </a:rPr>
                        <a:t>属性的</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450320728"/>
                  </a:ext>
                </a:extLst>
              </a:tr>
              <a:tr h="428675">
                <a:tc>
                  <a:txBody>
                    <a:bodyPr/>
                    <a:lstStyle/>
                    <a:p>
                      <a:pPr algn="just">
                        <a:spcAft>
                          <a:spcPts val="0"/>
                        </a:spcAft>
                      </a:pPr>
                      <a:r>
                        <a:rPr lang="en-US" sz="1800" b="1" kern="100" dirty="0">
                          <a:solidFill>
                            <a:schemeClr val="tx1"/>
                          </a:solidFill>
                          <a:effectLst/>
                        </a:rPr>
                        <a:t>-r</a:t>
                      </a:r>
                      <a:endParaRPr lang="zh-CN" sz="18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800" b="1" kern="0" dirty="0">
                          <a:effectLst/>
                        </a:rPr>
                        <a:t>表示增加文件，把要增加的文件追加在压缩文件的末尾</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3410369277"/>
                  </a:ext>
                </a:extLst>
              </a:tr>
            </a:tbl>
          </a:graphicData>
        </a:graphic>
      </p:graphicFrame>
    </p:spTree>
    <p:extLst>
      <p:ext uri="{BB962C8B-B14F-4D97-AF65-F5344CB8AC3E}">
        <p14:creationId xmlns:p14="http://schemas.microsoft.com/office/powerpoint/2010/main" val="102017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a:extLst>
              <a:ext uri="{FF2B5EF4-FFF2-40B4-BE49-F238E27FC236}">
                <a16:creationId xmlns:a16="http://schemas.microsoft.com/office/drawing/2014/main" id="{5F309304-D45E-47B3-8774-0541FE5E10CA}"/>
              </a:ext>
            </a:extLst>
          </p:cNvPr>
          <p:cNvSpPr>
            <a:spLocks noGrp="1" noChangeArrowheads="1"/>
          </p:cNvSpPr>
          <p:nvPr>
            <p:ph type="body" idx="1"/>
          </p:nvPr>
        </p:nvSpPr>
        <p:spPr>
          <a:xfrm>
            <a:off x="895476" y="1968632"/>
            <a:ext cx="6172200" cy="3642300"/>
          </a:xfrm>
        </p:spPr>
        <p:txBody>
          <a:bodyPr/>
          <a:lstStyle/>
          <a:p>
            <a:pPr eaLnBrk="1" hangingPunct="1">
              <a:buFontTx/>
              <a:buNone/>
            </a:pPr>
            <a:r>
              <a:rPr lang="zh-CN" altLang="en-US" sz="3000" b="1" dirty="0">
                <a:solidFill>
                  <a:schemeClr val="hlink"/>
                </a:solidFill>
              </a:rPr>
              <a:t>例</a:t>
            </a:r>
            <a:r>
              <a:rPr lang="en-US" altLang="zh-CN" sz="3000" b="1" dirty="0">
                <a:solidFill>
                  <a:schemeClr val="hlink"/>
                </a:solidFill>
              </a:rPr>
              <a:t>1.</a:t>
            </a:r>
            <a:r>
              <a:rPr lang="zh-CN" altLang="en-US" sz="3000" b="1" dirty="0">
                <a:solidFill>
                  <a:schemeClr val="hlink"/>
                </a:solidFill>
              </a:rPr>
              <a:t>用</a:t>
            </a:r>
            <a:r>
              <a:rPr lang="en-US" altLang="zh-CN" sz="3000" b="1" dirty="0">
                <a:solidFill>
                  <a:schemeClr val="hlink"/>
                </a:solidFill>
              </a:rPr>
              <a:t>tar</a:t>
            </a:r>
            <a:r>
              <a:rPr lang="zh-CN" altLang="en-US" sz="3000" b="1" dirty="0">
                <a:solidFill>
                  <a:schemeClr val="hlink"/>
                </a:solidFill>
              </a:rPr>
              <a:t>打包一个目录下的文件</a:t>
            </a:r>
            <a:r>
              <a:rPr lang="en-US" altLang="zh-CN" sz="3000" b="1" dirty="0">
                <a:solidFill>
                  <a:schemeClr val="hlink"/>
                </a:solidFill>
              </a:rPr>
              <a:t>:</a:t>
            </a:r>
          </a:p>
          <a:p>
            <a:pPr eaLnBrk="1" hangingPunct="1">
              <a:buFontTx/>
              <a:buNone/>
            </a:pPr>
            <a:r>
              <a:rPr lang="zh-CN" altLang="en-US" sz="2700" b="1" dirty="0">
                <a:solidFill>
                  <a:srgbClr val="0000FF"/>
                </a:solidFill>
              </a:rPr>
              <a:t>    </a:t>
            </a:r>
            <a:r>
              <a:rPr lang="en-US" altLang="zh-CN" sz="2700" b="1" dirty="0">
                <a:solidFill>
                  <a:srgbClr val="0000FF"/>
                </a:solidFill>
              </a:rPr>
              <a:t>tar  -</a:t>
            </a:r>
            <a:r>
              <a:rPr lang="en-US" altLang="zh-CN" sz="2700" b="1" dirty="0" err="1">
                <a:solidFill>
                  <a:srgbClr val="0000FF"/>
                </a:solidFill>
              </a:rPr>
              <a:t>cvf</a:t>
            </a:r>
            <a:r>
              <a:rPr lang="en-US" altLang="zh-CN" sz="2700" b="1" dirty="0">
                <a:solidFill>
                  <a:srgbClr val="0000FF"/>
                </a:solidFill>
              </a:rPr>
              <a:t>   test.tar   file1 file2</a:t>
            </a:r>
            <a:endParaRPr lang="en-US" altLang="zh-CN" b="1" dirty="0">
              <a:solidFill>
                <a:srgbClr val="0000FF"/>
              </a:solidFill>
            </a:endParaRPr>
          </a:p>
          <a:p>
            <a:pPr eaLnBrk="1" hangingPunct="1">
              <a:buFontTx/>
              <a:buNone/>
            </a:pPr>
            <a:r>
              <a:rPr lang="en-US" altLang="zh-CN" sz="2400" b="1" dirty="0"/>
              <a:t>  </a:t>
            </a:r>
            <a:r>
              <a:rPr lang="zh-CN" altLang="en-US" sz="2400" b="1" dirty="0"/>
              <a:t>将</a:t>
            </a:r>
            <a:r>
              <a:rPr lang="en-US" altLang="zh-CN" sz="2400" b="1" dirty="0"/>
              <a:t>file1 file2</a:t>
            </a:r>
            <a:r>
              <a:rPr lang="zh-CN" altLang="en-US" sz="2400" b="1" dirty="0"/>
              <a:t>打包成</a:t>
            </a:r>
            <a:r>
              <a:rPr lang="en-US" altLang="zh-CN" sz="2400" b="1" dirty="0"/>
              <a:t>test.tar</a:t>
            </a:r>
            <a:r>
              <a:rPr lang="zh-CN" altLang="en-US" sz="2400" b="1" dirty="0"/>
              <a:t>文件</a:t>
            </a:r>
          </a:p>
          <a:p>
            <a:pPr>
              <a:buNone/>
            </a:pPr>
            <a:r>
              <a:rPr lang="zh-CN" altLang="en-US" sz="3000" b="1" dirty="0">
                <a:solidFill>
                  <a:schemeClr val="hlink"/>
                </a:solidFill>
              </a:rPr>
              <a:t>例</a:t>
            </a:r>
            <a:r>
              <a:rPr lang="en-US" altLang="zh-CN" sz="3000" b="1" dirty="0">
                <a:solidFill>
                  <a:schemeClr val="hlink"/>
                </a:solidFill>
              </a:rPr>
              <a:t>2.</a:t>
            </a:r>
            <a:r>
              <a:rPr lang="zh-CN" altLang="en-US" sz="3000" b="1" dirty="0">
                <a:solidFill>
                  <a:schemeClr val="hlink"/>
                </a:solidFill>
              </a:rPr>
              <a:t>用</a:t>
            </a:r>
            <a:r>
              <a:rPr lang="en-US" altLang="zh-CN" sz="3000" b="1" dirty="0">
                <a:solidFill>
                  <a:schemeClr val="hlink"/>
                </a:solidFill>
              </a:rPr>
              <a:t>tar</a:t>
            </a:r>
            <a:r>
              <a:rPr lang="zh-CN" altLang="en-US" sz="3000" b="1" dirty="0">
                <a:solidFill>
                  <a:schemeClr val="hlink"/>
                </a:solidFill>
              </a:rPr>
              <a:t>解开打包文件：</a:t>
            </a:r>
            <a:endParaRPr lang="en-US" altLang="zh-CN" sz="3000" b="1" dirty="0">
              <a:solidFill>
                <a:schemeClr val="hlink"/>
              </a:solidFill>
            </a:endParaRPr>
          </a:p>
          <a:p>
            <a:pPr eaLnBrk="1" hangingPunct="1">
              <a:buFontTx/>
              <a:buNone/>
            </a:pPr>
            <a:r>
              <a:rPr lang="en-US" altLang="zh-CN" sz="3000" b="1" dirty="0">
                <a:solidFill>
                  <a:schemeClr val="hlink"/>
                </a:solidFill>
              </a:rPr>
              <a:t>  </a:t>
            </a:r>
            <a:r>
              <a:rPr lang="en-US" altLang="zh-CN" sz="3000" b="1" dirty="0">
                <a:solidFill>
                  <a:srgbClr val="0000FF"/>
                </a:solidFill>
              </a:rPr>
              <a:t> </a:t>
            </a:r>
            <a:r>
              <a:rPr lang="en-US" altLang="zh-CN" sz="2400" b="1" dirty="0">
                <a:solidFill>
                  <a:srgbClr val="0000FF"/>
                </a:solidFill>
              </a:rPr>
              <a:t>tar  -</a:t>
            </a:r>
            <a:r>
              <a:rPr lang="en-US" altLang="zh-CN" sz="2400" b="1" dirty="0" err="1">
                <a:solidFill>
                  <a:srgbClr val="0000FF"/>
                </a:solidFill>
              </a:rPr>
              <a:t>xvf</a:t>
            </a:r>
            <a:r>
              <a:rPr lang="en-US" altLang="zh-CN" sz="2400" b="1" dirty="0">
                <a:solidFill>
                  <a:srgbClr val="0000FF"/>
                </a:solidFill>
              </a:rPr>
              <a:t>  test.tar</a:t>
            </a:r>
          </a:p>
          <a:p>
            <a:pPr eaLnBrk="1" hangingPunct="1"/>
            <a:endParaRPr lang="en-US" altLang="zh-CN" sz="3000"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2.3.6 </a:t>
            </a:r>
            <a:r>
              <a:rPr lang="zh-CN" altLang="en-US" sz="2400" b="0" dirty="0">
                <a:solidFill>
                  <a:srgbClr val="1353A2"/>
                </a:solidFill>
                <a:latin typeface="微软雅黑" pitchFamily="34" charset="-122"/>
                <a:ea typeface="微软雅黑" pitchFamily="34" charset="-122"/>
              </a:rPr>
              <a:t>熟练使用压缩解压类命令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164124" y="1744279"/>
            <a:ext cx="8686579" cy="6198556"/>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400" dirty="0">
                <a:solidFill>
                  <a:srgbClr val="1353A2"/>
                </a:solidFill>
              </a:rPr>
              <a:t>2. </a:t>
            </a:r>
            <a:r>
              <a:rPr lang="en-US" altLang="zh-CN" sz="2400" dirty="0" err="1">
                <a:solidFill>
                  <a:srgbClr val="1353A2"/>
                </a:solidFill>
              </a:rPr>
              <a:t>gzip</a:t>
            </a:r>
            <a:r>
              <a:rPr lang="zh-CN" altLang="en-US" sz="2400" dirty="0">
                <a:solidFill>
                  <a:srgbClr val="1353A2"/>
                </a:solidFill>
              </a:rPr>
              <a:t>命令</a:t>
            </a:r>
            <a:endParaRPr lang="zh-CN" altLang="zh-CN" sz="2400" dirty="0">
              <a:solidFill>
                <a:srgbClr val="1353A2"/>
              </a:solidFill>
            </a:endParaRPr>
          </a:p>
          <a:p>
            <a:pPr indent="342900" defTabSz="540544" eaLnBrk="1" fontAlgn="auto" hangingPunct="1">
              <a:spcBef>
                <a:spcPts val="0"/>
              </a:spcBef>
              <a:spcAft>
                <a:spcPts val="0"/>
              </a:spcAft>
            </a:pPr>
            <a:r>
              <a:rPr lang="zh-CN" altLang="en-US" sz="1800" dirty="0">
                <a:solidFill>
                  <a:prstClr val="black"/>
                </a:solidFill>
              </a:rPr>
              <a:t>功能：  </a:t>
            </a:r>
            <a:r>
              <a:rPr lang="en-US" altLang="zh-CN" sz="1800" dirty="0" err="1">
                <a:solidFill>
                  <a:prstClr val="black"/>
                </a:solidFill>
              </a:rPr>
              <a:t>gzip</a:t>
            </a:r>
            <a:r>
              <a:rPr lang="zh-CN" altLang="en-US" sz="1800" dirty="0">
                <a:solidFill>
                  <a:prstClr val="black"/>
                </a:solidFill>
              </a:rPr>
              <a:t>是一种文件压缩工具（或该压缩工具产生的压缩文件格式），它的设计目标是处理单个的文件</a:t>
            </a:r>
            <a:r>
              <a:rPr lang="en-US" altLang="zh-CN" sz="1800" dirty="0">
                <a:solidFill>
                  <a:prstClr val="black"/>
                </a:solidFill>
              </a:rPr>
              <a:t>,</a:t>
            </a:r>
            <a:r>
              <a:rPr lang="zh-CN" altLang="en-US" sz="1800" dirty="0">
                <a:solidFill>
                  <a:prstClr val="black"/>
                </a:solidFill>
              </a:rPr>
              <a:t>使用</a:t>
            </a:r>
            <a:r>
              <a:rPr lang="en-US" altLang="zh-CN" sz="1800" dirty="0" err="1">
                <a:solidFill>
                  <a:prstClr val="black"/>
                </a:solidFill>
              </a:rPr>
              <a:t>gzip</a:t>
            </a:r>
            <a:r>
              <a:rPr lang="zh-CN" altLang="en-US" sz="1800" dirty="0">
                <a:solidFill>
                  <a:prstClr val="black"/>
                </a:solidFill>
              </a:rPr>
              <a:t>压缩默认会在文件后加上</a:t>
            </a:r>
            <a:r>
              <a:rPr lang="en-US" altLang="zh-CN" sz="1800" dirty="0">
                <a:solidFill>
                  <a:prstClr val="black"/>
                </a:solidFill>
              </a:rPr>
              <a:t>.</a:t>
            </a:r>
            <a:r>
              <a:rPr lang="en-US" altLang="zh-CN" sz="1800" dirty="0" err="1">
                <a:solidFill>
                  <a:prstClr val="black"/>
                </a:solidFill>
              </a:rPr>
              <a:t>gz</a:t>
            </a:r>
            <a:r>
              <a:rPr lang="zh-CN" altLang="en-US" sz="1800" dirty="0">
                <a:solidFill>
                  <a:prstClr val="black"/>
                </a:solidFill>
              </a:rPr>
              <a:t>后缀并将源文件删除。</a:t>
            </a:r>
            <a:endParaRPr lang="en-US" altLang="zh-CN" sz="1800" dirty="0">
              <a:solidFill>
                <a:prstClr val="black"/>
              </a:solidFill>
            </a:endParaRPr>
          </a:p>
          <a:p>
            <a:pPr indent="342900" defTabSz="540544" eaLnBrk="1" fontAlgn="auto" hangingPunct="1">
              <a:spcBef>
                <a:spcPts val="0"/>
              </a:spcBef>
              <a:spcAft>
                <a:spcPts val="0"/>
              </a:spcAft>
            </a:pPr>
            <a:r>
              <a:rPr lang="zh-CN" altLang="zh-CN" sz="1800" dirty="0">
                <a:solidFill>
                  <a:prstClr val="black"/>
                </a:solidFill>
              </a:rPr>
              <a:t>格式</a:t>
            </a:r>
            <a:r>
              <a:rPr lang="zh-CN" altLang="en-US" sz="1800" dirty="0">
                <a:solidFill>
                  <a:prstClr val="black"/>
                </a:solidFill>
              </a:rPr>
              <a:t>：  </a:t>
            </a:r>
            <a:r>
              <a:rPr lang="en-US" altLang="zh-CN" sz="1800" dirty="0" err="1">
                <a:solidFill>
                  <a:prstClr val="black"/>
                </a:solidFill>
              </a:rPr>
              <a:t>gzip</a:t>
            </a:r>
            <a:r>
              <a:rPr lang="en-US" altLang="zh-CN" sz="1800" dirty="0">
                <a:solidFill>
                  <a:prstClr val="black"/>
                </a:solidFill>
              </a:rPr>
              <a:t> [</a:t>
            </a:r>
            <a:r>
              <a:rPr lang="zh-CN" altLang="en-US" sz="1800" dirty="0">
                <a:solidFill>
                  <a:prstClr val="black"/>
                </a:solidFill>
              </a:rPr>
              <a:t>参数</a:t>
            </a:r>
            <a:r>
              <a:rPr lang="en-US" altLang="zh-CN" sz="1800" dirty="0">
                <a:solidFill>
                  <a:prstClr val="black"/>
                </a:solidFill>
              </a:rPr>
              <a:t>] [</a:t>
            </a:r>
            <a:r>
              <a:rPr lang="zh-CN" altLang="en-US" sz="1800" dirty="0">
                <a:solidFill>
                  <a:prstClr val="black"/>
                </a:solidFill>
              </a:rPr>
              <a:t>文件</a:t>
            </a:r>
            <a:r>
              <a:rPr lang="en-US" altLang="zh-CN" sz="1800" dirty="0">
                <a:solidFill>
                  <a:prstClr val="black"/>
                </a:solidFill>
              </a:rPr>
              <a:t>]</a:t>
            </a: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2100" dirty="0">
                <a:solidFill>
                  <a:prstClr val="black"/>
                </a:solidFill>
              </a:rPr>
              <a:t>参数 </a:t>
            </a:r>
            <a:r>
              <a:rPr lang="en-US" altLang="zh-CN" sz="2100" dirty="0">
                <a:solidFill>
                  <a:srgbClr val="FF0000"/>
                </a:solidFill>
              </a:rPr>
              <a:t>-c </a:t>
            </a:r>
            <a:r>
              <a:rPr lang="zh-CN" altLang="en-US" sz="2100" dirty="0">
                <a:solidFill>
                  <a:prstClr val="black"/>
                </a:solidFill>
              </a:rPr>
              <a:t>能够指定输出并保留源文件。</a:t>
            </a:r>
            <a:endParaRPr lang="en-US" altLang="zh-CN" sz="2100" dirty="0">
              <a:solidFill>
                <a:prstClr val="black"/>
              </a:solidFill>
            </a:endParaRPr>
          </a:p>
          <a:p>
            <a:pPr marL="342900" lvl="1" defTabSz="540544" eaLnBrk="1" fontAlgn="auto" hangingPunct="1">
              <a:lnSpc>
                <a:spcPct val="150000"/>
              </a:lnSpc>
              <a:spcBef>
                <a:spcPts val="0"/>
              </a:spcBef>
              <a:spcAft>
                <a:spcPts val="0"/>
              </a:spcAft>
            </a:pPr>
            <a:r>
              <a:rPr lang="zh-CN" altLang="en-US" sz="2100" dirty="0">
                <a:solidFill>
                  <a:prstClr val="black"/>
                </a:solidFill>
              </a:rPr>
              <a:t>首先用</a:t>
            </a:r>
            <a:r>
              <a:rPr lang="en-US" altLang="zh-CN" sz="2100" dirty="0">
                <a:solidFill>
                  <a:prstClr val="black"/>
                </a:solidFill>
              </a:rPr>
              <a:t>tar</a:t>
            </a:r>
            <a:r>
              <a:rPr lang="zh-CN" altLang="en-US" sz="2100" dirty="0">
                <a:solidFill>
                  <a:prstClr val="black"/>
                </a:solidFill>
              </a:rPr>
              <a:t>打包，如：</a:t>
            </a:r>
          </a:p>
          <a:p>
            <a:pPr marL="342900" lvl="1" defTabSz="540544" eaLnBrk="1" fontAlgn="auto" hangingPunct="1">
              <a:lnSpc>
                <a:spcPct val="150000"/>
              </a:lnSpc>
              <a:spcBef>
                <a:spcPts val="0"/>
              </a:spcBef>
              <a:spcAft>
                <a:spcPts val="0"/>
              </a:spcAft>
            </a:pPr>
            <a:r>
              <a:rPr lang="en-US" altLang="zh-CN" sz="2100" dirty="0">
                <a:solidFill>
                  <a:srgbClr val="0000FF"/>
                </a:solidFill>
              </a:rPr>
              <a:t>      tar  -</a:t>
            </a:r>
            <a:r>
              <a:rPr lang="en-US" altLang="zh-CN" sz="2100" dirty="0" err="1">
                <a:solidFill>
                  <a:srgbClr val="0000FF"/>
                </a:solidFill>
              </a:rPr>
              <a:t>cvf</a:t>
            </a:r>
            <a:r>
              <a:rPr lang="en-US" altLang="zh-CN" sz="2100" dirty="0">
                <a:solidFill>
                  <a:srgbClr val="0000FF"/>
                </a:solidFill>
              </a:rPr>
              <a:t>  test.tar  file1  file2   </a:t>
            </a:r>
            <a:r>
              <a:rPr lang="zh-CN" altLang="en-US" sz="2100" dirty="0">
                <a:solidFill>
                  <a:prstClr val="black"/>
                </a:solidFill>
              </a:rPr>
              <a:t>（产生</a:t>
            </a:r>
            <a:r>
              <a:rPr lang="en-US" altLang="zh-CN" sz="2100" dirty="0">
                <a:solidFill>
                  <a:prstClr val="black"/>
                </a:solidFill>
              </a:rPr>
              <a:t>test.tar</a:t>
            </a:r>
            <a:r>
              <a:rPr lang="zh-CN" altLang="en-US" sz="2100" dirty="0">
                <a:solidFill>
                  <a:prstClr val="black"/>
                </a:solidFill>
              </a:rPr>
              <a:t>文件）</a:t>
            </a:r>
          </a:p>
          <a:p>
            <a:pPr marL="342900" lvl="1" defTabSz="540544" eaLnBrk="1" fontAlgn="auto" hangingPunct="1">
              <a:lnSpc>
                <a:spcPct val="150000"/>
              </a:lnSpc>
              <a:spcBef>
                <a:spcPts val="0"/>
              </a:spcBef>
              <a:spcAft>
                <a:spcPts val="0"/>
              </a:spcAft>
            </a:pPr>
            <a:r>
              <a:rPr lang="zh-CN" altLang="en-US" sz="2100" dirty="0">
                <a:solidFill>
                  <a:prstClr val="black"/>
                </a:solidFill>
              </a:rPr>
              <a:t>然后用</a:t>
            </a:r>
            <a:r>
              <a:rPr lang="en-US" altLang="zh-CN" sz="2100" dirty="0" err="1">
                <a:solidFill>
                  <a:prstClr val="black"/>
                </a:solidFill>
              </a:rPr>
              <a:t>gzip</a:t>
            </a:r>
            <a:r>
              <a:rPr lang="zh-CN" altLang="en-US" sz="2100" dirty="0">
                <a:solidFill>
                  <a:prstClr val="black"/>
                </a:solidFill>
              </a:rPr>
              <a:t>压缩</a:t>
            </a:r>
            <a:r>
              <a:rPr lang="en-US" altLang="zh-CN" sz="2100" dirty="0">
                <a:solidFill>
                  <a:prstClr val="black"/>
                </a:solidFill>
              </a:rPr>
              <a:t>test.tar</a:t>
            </a:r>
            <a:r>
              <a:rPr lang="zh-CN" altLang="en-US" sz="2100" dirty="0">
                <a:solidFill>
                  <a:prstClr val="black"/>
                </a:solidFill>
              </a:rPr>
              <a:t>文件，</a:t>
            </a:r>
            <a:endParaRPr lang="en-US" altLang="zh-CN" sz="2100" dirty="0">
              <a:solidFill>
                <a:prstClr val="black"/>
              </a:solidFill>
            </a:endParaRPr>
          </a:p>
          <a:p>
            <a:pPr marL="342900" lvl="1" defTabSz="540544" eaLnBrk="1" fontAlgn="auto" hangingPunct="1">
              <a:lnSpc>
                <a:spcPct val="150000"/>
              </a:lnSpc>
              <a:spcBef>
                <a:spcPts val="0"/>
              </a:spcBef>
              <a:spcAft>
                <a:spcPts val="0"/>
              </a:spcAft>
            </a:pPr>
            <a:r>
              <a:rPr lang="en-US" altLang="zh-CN" sz="2100" dirty="0">
                <a:solidFill>
                  <a:srgbClr val="0000FF"/>
                </a:solidFill>
              </a:rPr>
              <a:t>      </a:t>
            </a:r>
            <a:r>
              <a:rPr lang="en-US" altLang="zh-CN" sz="2100" dirty="0" err="1">
                <a:solidFill>
                  <a:srgbClr val="0000FF"/>
                </a:solidFill>
              </a:rPr>
              <a:t>gzip</a:t>
            </a:r>
            <a:r>
              <a:rPr lang="en-US" altLang="zh-CN" sz="2100" dirty="0">
                <a:solidFill>
                  <a:srgbClr val="0000FF"/>
                </a:solidFill>
              </a:rPr>
              <a:t>  test.tar</a:t>
            </a:r>
            <a:r>
              <a:rPr lang="zh-CN" altLang="en-US" sz="2100" dirty="0">
                <a:solidFill>
                  <a:prstClr val="black"/>
                </a:solidFill>
              </a:rPr>
              <a:t>（产生</a:t>
            </a:r>
            <a:r>
              <a:rPr lang="en-US" altLang="zh-CN" sz="2100" dirty="0">
                <a:solidFill>
                  <a:prstClr val="black"/>
                </a:solidFill>
              </a:rPr>
              <a:t>test.tar.gz</a:t>
            </a:r>
            <a:r>
              <a:rPr lang="zh-CN" altLang="en-US" sz="2100" dirty="0">
                <a:solidFill>
                  <a:prstClr val="black"/>
                </a:solidFill>
              </a:rPr>
              <a:t>文件</a:t>
            </a:r>
            <a:r>
              <a:rPr lang="en-US" altLang="zh-CN" sz="2100" dirty="0">
                <a:solidFill>
                  <a:prstClr val="black"/>
                </a:solidFill>
              </a:rPr>
              <a:t>)</a:t>
            </a:r>
          </a:p>
          <a:p>
            <a:pPr indent="342900" defTabSz="540544" eaLnBrk="1" fontAlgn="auto" latinLnBrk="1" hangingPunct="1">
              <a:lnSpc>
                <a:spcPct val="150000"/>
              </a:lnSpc>
              <a:spcBef>
                <a:spcPts val="0"/>
              </a:spcBef>
              <a:spcAft>
                <a:spcPts val="0"/>
              </a:spcAft>
            </a:pPr>
            <a:endParaRPr lang="zh-CN" altLang="zh-CN" sz="2100" dirty="0">
              <a:solidFill>
                <a:prstClr val="black"/>
              </a:solidFill>
            </a:endParaRPr>
          </a:p>
          <a:p>
            <a:pPr indent="342900" defTabSz="540544" eaLnBrk="1" fontAlgn="auto" hangingPunct="1">
              <a:spcBef>
                <a:spcPts val="0"/>
              </a:spcBef>
              <a:spcAft>
                <a:spcPts val="0"/>
              </a:spcAft>
            </a:pPr>
            <a:endParaRPr lang="en-US" altLang="zh-CN" sz="1800" b="0" dirty="0">
              <a:solidFill>
                <a:prstClr val="black"/>
              </a:solidFill>
            </a:endParaRPr>
          </a:p>
          <a:p>
            <a:pPr indent="342900" defTabSz="540544" eaLnBrk="1" fontAlgn="auto" hangingPunct="1">
              <a:spcBef>
                <a:spcPts val="0"/>
              </a:spcBef>
              <a:spcAft>
                <a:spcPts val="0"/>
              </a:spcAft>
            </a:pPr>
            <a:endParaRPr lang="en-US" altLang="zh-CN" sz="1200" b="0" dirty="0">
              <a:solidFill>
                <a:prstClr val="white">
                  <a:lumMod val="50000"/>
                </a:prstClr>
              </a:solidFill>
            </a:endParaRPr>
          </a:p>
          <a:p>
            <a:pPr indent="342900" defTabSz="540544" eaLnBrk="1" fontAlgn="auto" hangingPunct="1">
              <a:spcBef>
                <a:spcPts val="0"/>
              </a:spcBef>
              <a:spcAft>
                <a:spcPts val="0"/>
              </a:spcAft>
            </a:pPr>
            <a:endParaRPr lang="en-US" altLang="zh-CN" sz="1800" b="0" dirty="0">
              <a:solidFill>
                <a:prstClr val="black"/>
              </a:solidFill>
            </a:endParaRPr>
          </a:p>
          <a:p>
            <a:pPr indent="342900" defTabSz="540544" eaLnBrk="1" fontAlgn="auto" hangingPunct="1">
              <a:spcBef>
                <a:spcPts val="0"/>
              </a:spcBef>
              <a:spcAft>
                <a:spcPts val="0"/>
              </a:spcAft>
            </a:pPr>
            <a:endParaRPr lang="en-US" altLang="zh-CN" sz="1800" b="0" dirty="0">
              <a:solidFill>
                <a:prstClr val="black"/>
              </a:solidFill>
            </a:endParaRPr>
          </a:p>
        </p:txBody>
      </p:sp>
    </p:spTree>
    <p:extLst>
      <p:ext uri="{BB962C8B-B14F-4D97-AF65-F5344CB8AC3E}">
        <p14:creationId xmlns:p14="http://schemas.microsoft.com/office/powerpoint/2010/main" val="25255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DBF74-2F93-4073-AB76-5F7598550C58}"/>
              </a:ext>
            </a:extLst>
          </p:cNvPr>
          <p:cNvSpPr>
            <a:spLocks noGrp="1"/>
          </p:cNvSpPr>
          <p:nvPr>
            <p:ph type="title"/>
          </p:nvPr>
        </p:nvSpPr>
        <p:spPr/>
        <p:txBody>
          <a:bodyPr/>
          <a:lstStyle/>
          <a:p>
            <a:r>
              <a:rPr lang="en-US" altLang="zh-CN" dirty="0" err="1"/>
              <a:t>gzip</a:t>
            </a:r>
            <a:r>
              <a:rPr lang="en-US" altLang="zh-CN" dirty="0"/>
              <a:t> </a:t>
            </a:r>
            <a:r>
              <a:rPr lang="zh-CN" altLang="en-US" dirty="0"/>
              <a:t>压缩命令</a:t>
            </a:r>
          </a:p>
        </p:txBody>
      </p:sp>
      <p:sp>
        <p:nvSpPr>
          <p:cNvPr id="3" name="内容占位符 2">
            <a:extLst>
              <a:ext uri="{FF2B5EF4-FFF2-40B4-BE49-F238E27FC236}">
                <a16:creationId xmlns:a16="http://schemas.microsoft.com/office/drawing/2014/main" id="{0D958533-C904-4C75-965E-BA5F5DB04B01}"/>
              </a:ext>
            </a:extLst>
          </p:cNvPr>
          <p:cNvSpPr>
            <a:spLocks noGrp="1"/>
          </p:cNvSpPr>
          <p:nvPr>
            <p:ph idx="1"/>
          </p:nvPr>
        </p:nvSpPr>
        <p:spPr>
          <a:xfrm>
            <a:off x="521596" y="1766898"/>
            <a:ext cx="7886700" cy="461953"/>
          </a:xfrm>
        </p:spPr>
        <p:txBody>
          <a:bodyPr/>
          <a:lstStyle/>
          <a:p>
            <a:r>
              <a:rPr lang="en-US" altLang="zh-CN" sz="2400" b="1" dirty="0" err="1"/>
              <a:t>gzip</a:t>
            </a:r>
            <a:r>
              <a:rPr lang="en-US" altLang="zh-CN" sz="2400" b="1" dirty="0"/>
              <a:t> –d </a:t>
            </a:r>
            <a:r>
              <a:rPr lang="zh-CN" altLang="en-US" sz="2400" b="1" dirty="0"/>
              <a:t>可以用于解压缩</a:t>
            </a:r>
            <a:endParaRPr lang="en-US" altLang="zh-CN" sz="2400" b="1" dirty="0"/>
          </a:p>
          <a:p>
            <a:endParaRPr lang="zh-CN" altLang="en-US" dirty="0"/>
          </a:p>
        </p:txBody>
      </p:sp>
      <p:sp>
        <p:nvSpPr>
          <p:cNvPr id="4" name="Rectangle 2">
            <a:extLst>
              <a:ext uri="{FF2B5EF4-FFF2-40B4-BE49-F238E27FC236}">
                <a16:creationId xmlns:a16="http://schemas.microsoft.com/office/drawing/2014/main" id="{FCDD0F69-FB95-46F9-AF40-9C91DA909B33}"/>
              </a:ext>
            </a:extLst>
          </p:cNvPr>
          <p:cNvSpPr txBox="1">
            <a:spLocks noChangeArrowheads="1"/>
          </p:cNvSpPr>
          <p:nvPr/>
        </p:nvSpPr>
        <p:spPr>
          <a:xfrm>
            <a:off x="735705" y="2188585"/>
            <a:ext cx="5993606" cy="3482205"/>
          </a:xfrm>
          <a:prstGeom prst="rect">
            <a:avLst/>
          </a:prstGeom>
          <a:no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fontAlgn="auto">
              <a:spcBef>
                <a:spcPts val="750"/>
              </a:spcBef>
              <a:spcAft>
                <a:spcPts val="0"/>
              </a:spcAft>
              <a:buNone/>
            </a:pPr>
            <a:r>
              <a:rPr lang="zh-CN" altLang="en-US" sz="2100" dirty="0">
                <a:solidFill>
                  <a:prstClr val="black"/>
                </a:solidFill>
                <a:latin typeface="等线"/>
                <a:ea typeface="等线" panose="02010600030101010101" pitchFamily="2" charset="-122"/>
              </a:rPr>
              <a:t>例</a:t>
            </a:r>
            <a:r>
              <a:rPr lang="en-US" altLang="zh-CN" sz="2100" dirty="0">
                <a:solidFill>
                  <a:prstClr val="black"/>
                </a:solidFill>
                <a:latin typeface="等线"/>
                <a:ea typeface="等线" panose="02010600030101010101" pitchFamily="2" charset="-122"/>
              </a:rPr>
              <a:t>:</a:t>
            </a:r>
            <a:r>
              <a:rPr lang="zh-CN" altLang="en-US" sz="2100" dirty="0">
                <a:solidFill>
                  <a:prstClr val="black"/>
                </a:solidFill>
                <a:latin typeface="宋体" panose="02010600030101010101" pitchFamily="2" charset="-122"/>
                <a:ea typeface="等线" panose="02010600030101010101" pitchFamily="2" charset="-122"/>
              </a:rPr>
              <a:t>把当前目录下的</a:t>
            </a:r>
            <a:r>
              <a:rPr lang="zh-CN" altLang="en-US" sz="2100" dirty="0">
                <a:solidFill>
                  <a:srgbClr val="FF0000"/>
                </a:solidFill>
                <a:latin typeface="宋体" panose="02010600030101010101" pitchFamily="2" charset="-122"/>
                <a:ea typeface="等线" panose="02010600030101010101" pitchFamily="2" charset="-122"/>
              </a:rPr>
              <a:t>每个文件</a:t>
            </a:r>
            <a:r>
              <a:rPr lang="zh-CN" altLang="en-US" sz="2100" dirty="0">
                <a:solidFill>
                  <a:prstClr val="black"/>
                </a:solidFill>
                <a:latin typeface="宋体" panose="02010600030101010101" pitchFamily="2" charset="-122"/>
                <a:ea typeface="等线" panose="02010600030101010101" pitchFamily="2" charset="-122"/>
              </a:rPr>
              <a:t>压缩成</a:t>
            </a:r>
            <a:r>
              <a:rPr lang="en-US" altLang="zh-CN" sz="2100" dirty="0">
                <a:solidFill>
                  <a:prstClr val="black"/>
                </a:solidFill>
                <a:latin typeface="宋体" panose="02010600030101010101" pitchFamily="2" charset="-122"/>
                <a:ea typeface="等线" panose="02010600030101010101" pitchFamily="2" charset="-122"/>
              </a:rPr>
              <a:t>.</a:t>
            </a:r>
            <a:r>
              <a:rPr lang="en-US" altLang="zh-CN" sz="2100" dirty="0" err="1">
                <a:solidFill>
                  <a:prstClr val="black"/>
                </a:solidFill>
                <a:latin typeface="宋体" panose="02010600030101010101" pitchFamily="2" charset="-122"/>
                <a:ea typeface="等线" panose="02010600030101010101" pitchFamily="2" charset="-122"/>
              </a:rPr>
              <a:t>gz</a:t>
            </a:r>
            <a:r>
              <a:rPr lang="zh-CN" altLang="en-US" sz="2100" dirty="0">
                <a:solidFill>
                  <a:prstClr val="black"/>
                </a:solidFill>
                <a:latin typeface="宋体" panose="02010600030101010101" pitchFamily="2" charset="-122"/>
                <a:ea typeface="等线" panose="02010600030101010101" pitchFamily="2" charset="-122"/>
              </a:rPr>
              <a:t>文件 </a:t>
            </a:r>
            <a:r>
              <a:rPr lang="en-US" altLang="zh-CN" sz="2100" dirty="0">
                <a:solidFill>
                  <a:prstClr val="black"/>
                </a:solidFill>
                <a:latin typeface="宋体" panose="02010600030101010101" pitchFamily="2" charset="-122"/>
                <a:ea typeface="等线" panose="02010600030101010101" pitchFamily="2" charset="-122"/>
              </a:rPr>
              <a:t>:</a:t>
            </a:r>
            <a:endParaRPr lang="en-US" altLang="zh-CN" sz="2100" dirty="0">
              <a:solidFill>
                <a:prstClr val="black"/>
              </a:solidFill>
              <a:latin typeface="等线"/>
              <a:ea typeface="等线" panose="02010600030101010101" pitchFamily="2" charset="-122"/>
            </a:endParaRPr>
          </a:p>
          <a:p>
            <a:pPr marL="0" indent="0" algn="just" defTabSz="685800" fontAlgn="auto">
              <a:spcBef>
                <a:spcPts val="750"/>
              </a:spcBef>
              <a:spcAft>
                <a:spcPts val="0"/>
              </a:spcAft>
              <a:buNone/>
            </a:pPr>
            <a:r>
              <a:rPr lang="en-US" altLang="zh-CN" sz="2100" dirty="0" err="1">
                <a:solidFill>
                  <a:srgbClr val="0000FF"/>
                </a:solidFill>
                <a:latin typeface="宋体" panose="02010600030101010101" pitchFamily="2" charset="-122"/>
                <a:ea typeface="等线" panose="02010600030101010101" pitchFamily="2" charset="-122"/>
              </a:rPr>
              <a:t>gzip</a:t>
            </a:r>
            <a:r>
              <a:rPr lang="en-US" altLang="zh-CN" sz="2100" dirty="0">
                <a:solidFill>
                  <a:srgbClr val="0000FF"/>
                </a:solidFill>
                <a:latin typeface="宋体" panose="02010600030101010101" pitchFamily="2" charset="-122"/>
                <a:ea typeface="等线" panose="02010600030101010101" pitchFamily="2" charset="-122"/>
              </a:rPr>
              <a:t>  * </a:t>
            </a:r>
          </a:p>
          <a:p>
            <a:pPr marL="0" indent="0" algn="just" defTabSz="685800" fontAlgn="auto">
              <a:spcBef>
                <a:spcPts val="750"/>
              </a:spcBef>
              <a:spcAft>
                <a:spcPts val="0"/>
              </a:spcAft>
              <a:buNone/>
            </a:pPr>
            <a:r>
              <a:rPr lang="zh-CN" altLang="en-US" sz="2100" dirty="0">
                <a:solidFill>
                  <a:prstClr val="black"/>
                </a:solidFill>
                <a:latin typeface="宋体" panose="02010600030101010101" pitchFamily="2" charset="-122"/>
                <a:ea typeface="等线" panose="02010600030101010101" pitchFamily="2" charset="-122"/>
              </a:rPr>
              <a:t>把每个压缩的文件解压，并列出详细的信息：</a:t>
            </a:r>
          </a:p>
          <a:p>
            <a:pPr marL="0" indent="0" algn="just" defTabSz="685800" fontAlgn="auto">
              <a:spcBef>
                <a:spcPts val="750"/>
              </a:spcBef>
              <a:spcAft>
                <a:spcPts val="0"/>
              </a:spcAft>
              <a:buNone/>
            </a:pPr>
            <a:r>
              <a:rPr lang="en-US" altLang="zh-CN" sz="2100" dirty="0" err="1">
                <a:solidFill>
                  <a:srgbClr val="0000FF"/>
                </a:solidFill>
                <a:latin typeface="宋体" panose="02010600030101010101" pitchFamily="2" charset="-122"/>
                <a:ea typeface="等线" panose="02010600030101010101" pitchFamily="2" charset="-122"/>
              </a:rPr>
              <a:t>gzip</a:t>
            </a:r>
            <a:r>
              <a:rPr lang="en-US" altLang="zh-CN" sz="2100" dirty="0">
                <a:solidFill>
                  <a:srgbClr val="0000FF"/>
                </a:solidFill>
                <a:latin typeface="宋体" panose="02010600030101010101" pitchFamily="2" charset="-122"/>
                <a:ea typeface="等线" panose="02010600030101010101" pitchFamily="2" charset="-122"/>
              </a:rPr>
              <a:t>  -dv * </a:t>
            </a:r>
          </a:p>
          <a:p>
            <a:pPr marL="0" indent="0" algn="just" defTabSz="685800" fontAlgn="auto">
              <a:spcBef>
                <a:spcPts val="750"/>
              </a:spcBef>
              <a:spcAft>
                <a:spcPts val="0"/>
              </a:spcAft>
              <a:buNone/>
            </a:pPr>
            <a:r>
              <a:rPr lang="zh-CN" altLang="en-US" sz="2100" dirty="0">
                <a:solidFill>
                  <a:prstClr val="black"/>
                </a:solidFill>
                <a:latin typeface="宋体" panose="02010600030101010101" pitchFamily="2" charset="-122"/>
                <a:ea typeface="等线" panose="02010600030101010101" pitchFamily="2" charset="-122"/>
              </a:rPr>
              <a:t>详细显示每个压缩的文件的信息，并不解压 </a:t>
            </a:r>
            <a:r>
              <a:rPr lang="en-US" altLang="zh-CN" sz="2100" dirty="0">
                <a:solidFill>
                  <a:prstClr val="black"/>
                </a:solidFill>
                <a:latin typeface="宋体" panose="02010600030101010101" pitchFamily="2" charset="-122"/>
                <a:ea typeface="等线" panose="02010600030101010101" pitchFamily="2" charset="-122"/>
              </a:rPr>
              <a:t>: </a:t>
            </a:r>
          </a:p>
          <a:p>
            <a:pPr marL="0" indent="0" algn="just" defTabSz="685800" fontAlgn="auto">
              <a:spcBef>
                <a:spcPts val="750"/>
              </a:spcBef>
              <a:spcAft>
                <a:spcPts val="0"/>
              </a:spcAft>
              <a:buNone/>
            </a:pPr>
            <a:r>
              <a:rPr lang="en-US" altLang="zh-CN" sz="2100" dirty="0" err="1">
                <a:solidFill>
                  <a:srgbClr val="0000FF"/>
                </a:solidFill>
                <a:latin typeface="宋体" panose="02010600030101010101" pitchFamily="2" charset="-122"/>
                <a:ea typeface="等线" panose="02010600030101010101" pitchFamily="2" charset="-122"/>
              </a:rPr>
              <a:t>gzip</a:t>
            </a:r>
            <a:r>
              <a:rPr lang="en-US" altLang="zh-CN" sz="2100" dirty="0">
                <a:solidFill>
                  <a:srgbClr val="0000FF"/>
                </a:solidFill>
                <a:latin typeface="宋体" panose="02010600030101010101" pitchFamily="2" charset="-122"/>
                <a:ea typeface="等线" panose="02010600030101010101" pitchFamily="2" charset="-122"/>
              </a:rPr>
              <a:t> -l * </a:t>
            </a:r>
          </a:p>
        </p:txBody>
      </p:sp>
    </p:spTree>
    <p:extLst>
      <p:ext uri="{BB962C8B-B14F-4D97-AF65-F5344CB8AC3E}">
        <p14:creationId xmlns:p14="http://schemas.microsoft.com/office/powerpoint/2010/main" val="347545013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4B5A24-53AA-46AA-B8E4-AD64FC1D1983}"/>
              </a:ext>
            </a:extLst>
          </p:cNvPr>
          <p:cNvSpPr>
            <a:spLocks noGrp="1"/>
          </p:cNvSpPr>
          <p:nvPr>
            <p:ph type="title"/>
          </p:nvPr>
        </p:nvSpPr>
        <p:spPr>
          <a:xfrm>
            <a:off x="1611580" y="1164526"/>
            <a:ext cx="7058567" cy="489230"/>
          </a:xfrm>
        </p:spPr>
        <p:txBody>
          <a:bodyPr>
            <a:normAutofit fontScale="90000"/>
          </a:bodyPr>
          <a:lstStyle/>
          <a:p>
            <a:r>
              <a:rPr lang="zh-CN" altLang="en-US" b="1" dirty="0"/>
              <a:t>通常情况下，</a:t>
            </a:r>
            <a:r>
              <a:rPr lang="en-US" altLang="zh-CN" b="1" dirty="0"/>
              <a:t>tar</a:t>
            </a:r>
            <a:r>
              <a:rPr lang="zh-CN" altLang="en-US" b="1" dirty="0"/>
              <a:t>打包与</a:t>
            </a:r>
            <a:r>
              <a:rPr lang="en-US" altLang="zh-CN" b="1" dirty="0" err="1"/>
              <a:t>gzip</a:t>
            </a:r>
            <a:r>
              <a:rPr lang="zh-CN" altLang="en-US" b="1" dirty="0"/>
              <a:t>（压缩）经常联合使用</a:t>
            </a:r>
            <a:br>
              <a:rPr lang="zh-CN" altLang="en-US" dirty="0"/>
            </a:br>
            <a:endParaRPr lang="zh-CN" altLang="en-US" dirty="0"/>
          </a:p>
        </p:txBody>
      </p:sp>
      <p:sp>
        <p:nvSpPr>
          <p:cNvPr id="74754" name="Rectangle 3">
            <a:extLst>
              <a:ext uri="{FF2B5EF4-FFF2-40B4-BE49-F238E27FC236}">
                <a16:creationId xmlns:a16="http://schemas.microsoft.com/office/drawing/2014/main" id="{632983C7-2D8B-426C-8E13-08FB73F14FCB}"/>
              </a:ext>
            </a:extLst>
          </p:cNvPr>
          <p:cNvSpPr>
            <a:spLocks noGrp="1" noChangeArrowheads="1"/>
          </p:cNvSpPr>
          <p:nvPr>
            <p:ph idx="1"/>
          </p:nvPr>
        </p:nvSpPr>
        <p:spPr>
          <a:xfrm>
            <a:off x="533274" y="1935799"/>
            <a:ext cx="7886700" cy="3263504"/>
          </a:xfrm>
        </p:spPr>
        <p:txBody>
          <a:bodyPr>
            <a:normAutofit fontScale="92500" lnSpcReduction="20000"/>
          </a:bodyPr>
          <a:lstStyle/>
          <a:p>
            <a:pPr marL="0" indent="0">
              <a:lnSpc>
                <a:spcPct val="100000"/>
              </a:lnSpc>
              <a:buNone/>
            </a:pPr>
            <a:r>
              <a:rPr lang="zh-CN" altLang="en-US" sz="2400" b="1" dirty="0"/>
              <a:t>方法</a:t>
            </a:r>
            <a:r>
              <a:rPr lang="en-US" altLang="zh-CN" sz="2400" b="1" dirty="0"/>
              <a:t>1</a:t>
            </a:r>
            <a:r>
              <a:rPr lang="zh-CN" altLang="en-US" sz="2400" b="1" dirty="0"/>
              <a:t>：</a:t>
            </a:r>
          </a:p>
          <a:p>
            <a:pPr lvl="1" eaLnBrk="1" hangingPunct="1">
              <a:lnSpc>
                <a:spcPct val="90000"/>
              </a:lnSpc>
            </a:pPr>
            <a:r>
              <a:rPr lang="zh-CN" altLang="en-US" sz="2400" b="1" dirty="0"/>
              <a:t>首先用</a:t>
            </a:r>
            <a:r>
              <a:rPr lang="en-US" altLang="zh-CN" sz="2400" b="1" dirty="0"/>
              <a:t>tar</a:t>
            </a:r>
            <a:r>
              <a:rPr lang="zh-CN" altLang="en-US" sz="2400" b="1" dirty="0"/>
              <a:t>打包，如：</a:t>
            </a:r>
          </a:p>
          <a:p>
            <a:pPr lvl="1" eaLnBrk="1" hangingPunct="1">
              <a:lnSpc>
                <a:spcPct val="90000"/>
              </a:lnSpc>
              <a:buFont typeface="Wingdings" panose="05000000000000000000" pitchFamily="2" charset="2"/>
              <a:buNone/>
            </a:pPr>
            <a:r>
              <a:rPr lang="en-US" altLang="zh-CN" sz="2400" b="1" dirty="0">
                <a:solidFill>
                  <a:srgbClr val="0000FF"/>
                </a:solidFill>
              </a:rPr>
              <a:t>tar  -</a:t>
            </a:r>
            <a:r>
              <a:rPr lang="en-US" altLang="zh-CN" sz="2400" b="1" dirty="0" err="1">
                <a:solidFill>
                  <a:srgbClr val="0000FF"/>
                </a:solidFill>
              </a:rPr>
              <a:t>cvf</a:t>
            </a:r>
            <a:r>
              <a:rPr lang="en-US" altLang="zh-CN" sz="2400" b="1" dirty="0">
                <a:solidFill>
                  <a:srgbClr val="0000FF"/>
                </a:solidFill>
              </a:rPr>
              <a:t>  test.tar  file1  file2</a:t>
            </a:r>
          </a:p>
          <a:p>
            <a:pPr lvl="1" eaLnBrk="1" hangingPunct="1">
              <a:lnSpc>
                <a:spcPct val="90000"/>
              </a:lnSpc>
              <a:buFont typeface="Wingdings" panose="05000000000000000000" pitchFamily="2" charset="2"/>
              <a:buNone/>
            </a:pPr>
            <a:r>
              <a:rPr lang="zh-CN" altLang="en-US" sz="2400" b="1" dirty="0"/>
              <a:t>（产生</a:t>
            </a:r>
            <a:r>
              <a:rPr lang="en-US" altLang="zh-CN" sz="2400" b="1" dirty="0"/>
              <a:t>test.tar</a:t>
            </a:r>
            <a:r>
              <a:rPr lang="zh-CN" altLang="en-US" sz="2400" b="1" dirty="0"/>
              <a:t>文件）</a:t>
            </a:r>
          </a:p>
          <a:p>
            <a:pPr lvl="1" eaLnBrk="1" hangingPunct="1">
              <a:lnSpc>
                <a:spcPct val="90000"/>
              </a:lnSpc>
            </a:pPr>
            <a:r>
              <a:rPr lang="zh-CN" altLang="en-US" sz="2400" b="1" dirty="0"/>
              <a:t>然后用</a:t>
            </a:r>
            <a:r>
              <a:rPr lang="en-US" altLang="zh-CN" sz="2400" b="1" dirty="0" err="1"/>
              <a:t>gzip</a:t>
            </a:r>
            <a:r>
              <a:rPr lang="zh-CN" altLang="en-US" sz="2400" b="1" dirty="0"/>
              <a:t>压缩</a:t>
            </a:r>
            <a:r>
              <a:rPr lang="en-US" altLang="zh-CN" sz="2400" b="1" dirty="0"/>
              <a:t>test.tar</a:t>
            </a:r>
            <a:r>
              <a:rPr lang="zh-CN" altLang="en-US" sz="2400" b="1" dirty="0"/>
              <a:t>文件，如：</a:t>
            </a:r>
          </a:p>
          <a:p>
            <a:pPr lvl="1" eaLnBrk="1" hangingPunct="1">
              <a:lnSpc>
                <a:spcPct val="90000"/>
              </a:lnSpc>
              <a:buFont typeface="Wingdings" panose="05000000000000000000" pitchFamily="2" charset="2"/>
              <a:buNone/>
            </a:pPr>
            <a:r>
              <a:rPr lang="en-US" altLang="zh-CN" sz="2400" b="1" dirty="0" err="1">
                <a:solidFill>
                  <a:srgbClr val="0000FF"/>
                </a:solidFill>
              </a:rPr>
              <a:t>gzip</a:t>
            </a:r>
            <a:r>
              <a:rPr lang="en-US" altLang="zh-CN" sz="2400" b="1" dirty="0">
                <a:solidFill>
                  <a:srgbClr val="0000FF"/>
                </a:solidFill>
              </a:rPr>
              <a:t>  test.tar</a:t>
            </a:r>
          </a:p>
          <a:p>
            <a:pPr lvl="1" eaLnBrk="1" hangingPunct="1">
              <a:lnSpc>
                <a:spcPct val="90000"/>
              </a:lnSpc>
              <a:buFont typeface="Wingdings" panose="05000000000000000000" pitchFamily="2" charset="2"/>
              <a:buNone/>
            </a:pPr>
            <a:r>
              <a:rPr lang="zh-CN" altLang="en-US" sz="2400" b="1" dirty="0"/>
              <a:t>（产生</a:t>
            </a:r>
            <a:r>
              <a:rPr lang="en-US" altLang="zh-CN" sz="2400" b="1" dirty="0"/>
              <a:t>test.tar.gz</a:t>
            </a:r>
            <a:r>
              <a:rPr lang="zh-CN" altLang="en-US" sz="2400" b="1" dirty="0"/>
              <a:t>文件</a:t>
            </a:r>
            <a:r>
              <a:rPr lang="en-US" altLang="zh-CN" sz="2400" b="1" dirty="0"/>
              <a:t>)</a:t>
            </a:r>
          </a:p>
          <a:p>
            <a:pPr marL="0" indent="0">
              <a:buNone/>
            </a:pPr>
            <a:r>
              <a:rPr lang="zh-CN" altLang="en-US" sz="2400" b="1" dirty="0"/>
              <a:t>方法</a:t>
            </a:r>
            <a:r>
              <a:rPr lang="en-US" altLang="zh-CN" sz="2400" b="1" dirty="0"/>
              <a:t>2</a:t>
            </a:r>
            <a:r>
              <a:rPr lang="zh-CN" altLang="en-US" sz="2400" b="1" dirty="0"/>
              <a:t>：</a:t>
            </a:r>
          </a:p>
          <a:p>
            <a:pPr lvl="1" eaLnBrk="1" hangingPunct="1">
              <a:lnSpc>
                <a:spcPct val="90000"/>
              </a:lnSpc>
            </a:pPr>
            <a:r>
              <a:rPr lang="zh-CN" altLang="en-US" sz="2400" b="1" dirty="0"/>
              <a:t>直接使用</a:t>
            </a:r>
            <a:r>
              <a:rPr lang="en-US" altLang="zh-CN" sz="2400" b="1" dirty="0"/>
              <a:t>tar</a:t>
            </a:r>
          </a:p>
          <a:p>
            <a:pPr lvl="1" eaLnBrk="1" hangingPunct="1">
              <a:lnSpc>
                <a:spcPct val="90000"/>
              </a:lnSpc>
              <a:buFont typeface="Wingdings" panose="05000000000000000000" pitchFamily="2" charset="2"/>
              <a:buNone/>
            </a:pPr>
            <a:r>
              <a:rPr lang="en-US" altLang="zh-CN" sz="2400" b="1" dirty="0">
                <a:solidFill>
                  <a:srgbClr val="0000FF"/>
                </a:solidFill>
              </a:rPr>
              <a:t>tar  -</a:t>
            </a:r>
            <a:r>
              <a:rPr lang="en-US" altLang="zh-CN" sz="2400" b="1" dirty="0" err="1">
                <a:solidFill>
                  <a:srgbClr val="0000FF"/>
                </a:solidFill>
              </a:rPr>
              <a:t>zcvf</a:t>
            </a:r>
            <a:r>
              <a:rPr lang="en-US" altLang="zh-CN" sz="2400" b="1" dirty="0">
                <a:solidFill>
                  <a:srgbClr val="0000FF"/>
                </a:solidFill>
              </a:rPr>
              <a:t>   test.tar.gz    file1  file2 </a:t>
            </a:r>
          </a:p>
          <a:p>
            <a:pPr lvl="1" eaLnBrk="1" hangingPunct="1">
              <a:lnSpc>
                <a:spcPct val="90000"/>
              </a:lnSpc>
              <a:buFont typeface="Wingdings" panose="05000000000000000000" pitchFamily="2" charset="2"/>
              <a:buNone/>
            </a:pPr>
            <a:endParaRPr lang="en-US" altLang="zh-CN" sz="2100" b="1"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50558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2.3.6 </a:t>
            </a:r>
            <a:r>
              <a:rPr lang="zh-CN" altLang="en-US" sz="2400" dirty="0">
                <a:solidFill>
                  <a:srgbClr val="1353A2"/>
                </a:solidFill>
                <a:latin typeface="微软雅黑" pitchFamily="34" charset="-122"/>
                <a:ea typeface="微软雅黑" pitchFamily="34" charset="-122"/>
              </a:rPr>
              <a:t>熟练使用压缩解压类命令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453189" y="1744279"/>
            <a:ext cx="7571258" cy="197419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pPr>
            <a:r>
              <a:rPr lang="en-US" altLang="zh-CN" sz="2100" dirty="0">
                <a:solidFill>
                  <a:srgbClr val="1353A2"/>
                </a:solidFill>
              </a:rPr>
              <a:t>3. </a:t>
            </a:r>
            <a:r>
              <a:rPr lang="en-US" altLang="zh-CN" sz="2100" dirty="0" err="1">
                <a:solidFill>
                  <a:srgbClr val="1353A2"/>
                </a:solidFill>
              </a:rPr>
              <a:t>gunzip</a:t>
            </a:r>
            <a:r>
              <a:rPr lang="zh-CN" altLang="en-US" sz="2100" dirty="0">
                <a:solidFill>
                  <a:srgbClr val="1353A2"/>
                </a:solidFill>
              </a:rPr>
              <a:t>命令</a:t>
            </a:r>
            <a:endParaRPr lang="zh-CN" altLang="zh-CN" sz="2100" dirty="0">
              <a:solidFill>
                <a:srgbClr val="1353A2"/>
              </a:solidFill>
            </a:endParaRPr>
          </a:p>
          <a:p>
            <a:pPr indent="342900" defTabSz="540544" eaLnBrk="1" fontAlgn="auto" hangingPunct="1">
              <a:lnSpc>
                <a:spcPct val="150000"/>
              </a:lnSpc>
              <a:spcBef>
                <a:spcPts val="0"/>
              </a:spcBef>
              <a:spcAft>
                <a:spcPts val="0"/>
              </a:spcAft>
            </a:pPr>
            <a:r>
              <a:rPr lang="zh-CN" altLang="en-US" sz="2100" dirty="0">
                <a:solidFill>
                  <a:prstClr val="black"/>
                </a:solidFill>
              </a:rPr>
              <a:t>功能：  </a:t>
            </a:r>
            <a:r>
              <a:rPr lang="en-US" altLang="zh-CN" sz="2100" dirty="0" err="1">
                <a:solidFill>
                  <a:prstClr val="black"/>
                </a:solidFill>
              </a:rPr>
              <a:t>gunzip</a:t>
            </a:r>
            <a:r>
              <a:rPr lang="zh-CN" altLang="en-US" sz="2100" dirty="0">
                <a:solidFill>
                  <a:prstClr val="black"/>
                </a:solidFill>
              </a:rPr>
              <a:t>命令用于解压缩</a:t>
            </a:r>
            <a:r>
              <a:rPr lang="en-US" altLang="zh-CN" sz="2100" dirty="0" err="1">
                <a:solidFill>
                  <a:prstClr val="black"/>
                </a:solidFill>
              </a:rPr>
              <a:t>gzip</a:t>
            </a:r>
            <a:r>
              <a:rPr lang="zh-CN" altLang="en-US" sz="2100" dirty="0">
                <a:solidFill>
                  <a:prstClr val="black"/>
                </a:solidFill>
              </a:rPr>
              <a:t>格式文件。</a:t>
            </a:r>
            <a:endParaRPr lang="en-US" altLang="zh-CN" sz="2100" dirty="0">
              <a:solidFill>
                <a:prstClr val="black"/>
              </a:solidFill>
            </a:endParaRPr>
          </a:p>
          <a:p>
            <a:pPr indent="342900" defTabSz="540544" eaLnBrk="1" fontAlgn="auto" hangingPunct="1">
              <a:lnSpc>
                <a:spcPct val="150000"/>
              </a:lnSpc>
              <a:spcBef>
                <a:spcPts val="0"/>
              </a:spcBef>
              <a:spcAft>
                <a:spcPts val="0"/>
              </a:spcAft>
            </a:pPr>
            <a:r>
              <a:rPr lang="zh-CN" altLang="zh-CN" sz="2100" dirty="0">
                <a:solidFill>
                  <a:prstClr val="black"/>
                </a:solidFill>
              </a:rPr>
              <a:t>格式</a:t>
            </a:r>
            <a:r>
              <a:rPr lang="zh-CN" altLang="en-US" sz="2100" dirty="0">
                <a:solidFill>
                  <a:prstClr val="black"/>
                </a:solidFill>
              </a:rPr>
              <a:t>：  </a:t>
            </a:r>
            <a:r>
              <a:rPr lang="en-US" altLang="zh-CN" sz="2100" dirty="0" err="1">
                <a:solidFill>
                  <a:prstClr val="black"/>
                </a:solidFill>
              </a:rPr>
              <a:t>gunzip</a:t>
            </a:r>
            <a:r>
              <a:rPr lang="en-US" altLang="zh-CN" sz="2100" dirty="0">
                <a:solidFill>
                  <a:prstClr val="black"/>
                </a:solidFill>
              </a:rPr>
              <a:t> [</a:t>
            </a:r>
            <a:r>
              <a:rPr lang="zh-CN" altLang="en-US" sz="2100" dirty="0">
                <a:solidFill>
                  <a:prstClr val="black"/>
                </a:solidFill>
              </a:rPr>
              <a:t>参数</a:t>
            </a:r>
            <a:r>
              <a:rPr lang="en-US" altLang="zh-CN" sz="2100" dirty="0">
                <a:solidFill>
                  <a:prstClr val="black"/>
                </a:solidFill>
              </a:rPr>
              <a:t>] [</a:t>
            </a:r>
            <a:r>
              <a:rPr lang="zh-CN" altLang="en-US" sz="2100" dirty="0">
                <a:solidFill>
                  <a:prstClr val="black"/>
                </a:solidFill>
              </a:rPr>
              <a:t>文件</a:t>
            </a:r>
            <a:r>
              <a:rPr lang="en-US" altLang="zh-CN" sz="2100" dirty="0">
                <a:solidFill>
                  <a:prstClr val="black"/>
                </a:solidFill>
              </a:rPr>
              <a:t>] </a:t>
            </a: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2100" dirty="0">
                <a:solidFill>
                  <a:prstClr val="black"/>
                </a:solidFill>
              </a:rPr>
              <a:t>与</a:t>
            </a:r>
            <a:r>
              <a:rPr lang="en-US" altLang="zh-CN" sz="2100" dirty="0" err="1">
                <a:solidFill>
                  <a:prstClr val="black"/>
                </a:solidFill>
              </a:rPr>
              <a:t>gzip</a:t>
            </a:r>
            <a:r>
              <a:rPr lang="en-US" altLang="zh-CN" sz="2100" dirty="0">
                <a:solidFill>
                  <a:prstClr val="black"/>
                </a:solidFill>
              </a:rPr>
              <a:t> –d </a:t>
            </a:r>
            <a:r>
              <a:rPr lang="zh-CN" altLang="en-US" sz="2100" dirty="0">
                <a:solidFill>
                  <a:prstClr val="black"/>
                </a:solidFill>
              </a:rPr>
              <a:t>功能相同</a:t>
            </a:r>
            <a:endParaRPr lang="en-US" altLang="zh-CN" sz="2100" dirty="0">
              <a:solidFill>
                <a:prstClr val="black"/>
              </a:solidFill>
            </a:endParaRPr>
          </a:p>
        </p:txBody>
      </p:sp>
      <p:graphicFrame>
        <p:nvGraphicFramePr>
          <p:cNvPr id="2" name="表格 1">
            <a:extLst>
              <a:ext uri="{FF2B5EF4-FFF2-40B4-BE49-F238E27FC236}">
                <a16:creationId xmlns:a16="http://schemas.microsoft.com/office/drawing/2014/main" id="{73D82382-AAF6-41CC-A2EC-B5DF20524265}"/>
              </a:ext>
            </a:extLst>
          </p:cNvPr>
          <p:cNvGraphicFramePr>
            <a:graphicFrameLocks noGrp="1"/>
          </p:cNvGraphicFramePr>
          <p:nvPr/>
        </p:nvGraphicFramePr>
        <p:xfrm>
          <a:off x="1390273" y="3772652"/>
          <a:ext cx="6735810" cy="1755801"/>
        </p:xfrm>
        <a:graphic>
          <a:graphicData uri="http://schemas.openxmlformats.org/drawingml/2006/table">
            <a:tbl>
              <a:tblPr firstRow="1" firstCol="1" bandRow="1">
                <a:tableStyleId>{5C22544A-7EE6-4342-B048-85BDC9FD1C3A}</a:tableStyleId>
              </a:tblPr>
              <a:tblGrid>
                <a:gridCol w="1203065">
                  <a:extLst>
                    <a:ext uri="{9D8B030D-6E8A-4147-A177-3AD203B41FA5}">
                      <a16:colId xmlns:a16="http://schemas.microsoft.com/office/drawing/2014/main" val="1128802155"/>
                    </a:ext>
                  </a:extLst>
                </a:gridCol>
                <a:gridCol w="5532745">
                  <a:extLst>
                    <a:ext uri="{9D8B030D-6E8A-4147-A177-3AD203B41FA5}">
                      <a16:colId xmlns:a16="http://schemas.microsoft.com/office/drawing/2014/main" val="2668039908"/>
                    </a:ext>
                  </a:extLst>
                </a:gridCol>
              </a:tblGrid>
              <a:tr h="386018">
                <a:tc>
                  <a:txBody>
                    <a:bodyPr/>
                    <a:lstStyle/>
                    <a:p>
                      <a:pPr algn="ctr">
                        <a:spcAft>
                          <a:spcPts val="0"/>
                        </a:spcAft>
                      </a:pPr>
                      <a:r>
                        <a:rPr lang="zh-CN" sz="1800" b="1" kern="100" dirty="0">
                          <a:effectLst/>
                        </a:rPr>
                        <a:t>参数</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ctr">
                        <a:spcAft>
                          <a:spcPts val="0"/>
                        </a:spcAft>
                      </a:pPr>
                      <a:r>
                        <a:rPr lang="zh-CN" sz="1800" b="1" kern="100" dirty="0">
                          <a:effectLst/>
                        </a:rPr>
                        <a:t>作用</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4002219794"/>
                  </a:ext>
                </a:extLst>
              </a:tr>
              <a:tr h="386018">
                <a:tc>
                  <a:txBody>
                    <a:bodyPr/>
                    <a:lstStyle/>
                    <a:p>
                      <a:pPr algn="just">
                        <a:spcAft>
                          <a:spcPts val="0"/>
                        </a:spcAft>
                      </a:pPr>
                      <a:r>
                        <a:rPr lang="en-US" sz="1800" b="1" kern="100">
                          <a:effectLst/>
                        </a:rPr>
                        <a:t>-l</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800" b="1" kern="0" dirty="0">
                          <a:effectLst/>
                        </a:rPr>
                        <a:t>创建新的文档</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858500150"/>
                  </a:ext>
                </a:extLst>
              </a:tr>
              <a:tr h="472208">
                <a:tc>
                  <a:txBody>
                    <a:bodyPr/>
                    <a:lstStyle/>
                    <a:p>
                      <a:pPr algn="just">
                        <a:spcAft>
                          <a:spcPts val="0"/>
                        </a:spcAft>
                      </a:pPr>
                      <a:r>
                        <a:rPr lang="en-US" sz="1800" b="1" kern="100">
                          <a:effectLst/>
                        </a:rPr>
                        <a:t>-d</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800" b="1" kern="0" dirty="0">
                          <a:effectLst/>
                        </a:rPr>
                        <a:t>指定文件解压缩后所要存储的目录。</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637591772"/>
                  </a:ext>
                </a:extLst>
              </a:tr>
              <a:tr h="511559">
                <a:tc>
                  <a:txBody>
                    <a:bodyPr/>
                    <a:lstStyle/>
                    <a:p>
                      <a:pPr algn="just">
                        <a:spcAft>
                          <a:spcPts val="0"/>
                        </a:spcAft>
                      </a:pPr>
                      <a:r>
                        <a:rPr lang="en-US" sz="1800" b="1" kern="100">
                          <a:effectLst/>
                        </a:rPr>
                        <a:t>-f</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800" b="1" kern="0" dirty="0">
                          <a:effectLst/>
                        </a:rPr>
                        <a:t>要操作的文件名</a:t>
                      </a:r>
                      <a:r>
                        <a:rPr lang="en-US" sz="1800" b="1" kern="0" dirty="0">
                          <a:effectLst/>
                        </a:rPr>
                        <a:t>,</a:t>
                      </a:r>
                      <a:r>
                        <a:rPr lang="en-US" sz="1800" b="1" kern="100" dirty="0">
                          <a:effectLst/>
                        </a:rPr>
                        <a:t> </a:t>
                      </a:r>
                      <a:r>
                        <a:rPr lang="zh-CN" sz="1800" b="1" kern="0" dirty="0">
                          <a:effectLst/>
                        </a:rPr>
                        <a:t>切记，这个参数是</a:t>
                      </a:r>
                      <a:r>
                        <a:rPr lang="zh-CN" sz="1800" b="1" kern="0" dirty="0">
                          <a:solidFill>
                            <a:srgbClr val="FF0000"/>
                          </a:solidFill>
                          <a:effectLst/>
                        </a:rPr>
                        <a:t>最后一个参数</a:t>
                      </a:r>
                      <a:endParaRPr lang="zh-CN" sz="18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961690314"/>
                  </a:ext>
                </a:extLst>
              </a:tr>
            </a:tbl>
          </a:graphicData>
        </a:graphic>
      </p:graphicFrame>
    </p:spTree>
    <p:extLst>
      <p:ext uri="{BB962C8B-B14F-4D97-AF65-F5344CB8AC3E}">
        <p14:creationId xmlns:p14="http://schemas.microsoft.com/office/powerpoint/2010/main" val="161981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id="{9C4C694E-202A-4C82-A899-92FE28712F32}"/>
              </a:ext>
            </a:extLst>
          </p:cNvPr>
          <p:cNvSpPr>
            <a:spLocks noGrp="1"/>
          </p:cNvSpPr>
          <p:nvPr>
            <p:ph idx="1"/>
          </p:nvPr>
        </p:nvSpPr>
        <p:spPr/>
        <p:txBody>
          <a:bodyPr/>
          <a:lstStyle/>
          <a:p>
            <a:pPr eaLnBrk="1" hangingPunct="1"/>
            <a:r>
              <a:rPr lang="zh-CN" altLang="en-US" sz="2800" dirty="0"/>
              <a:t>从发展的背景看，</a:t>
            </a:r>
            <a:r>
              <a:rPr lang="en-US" altLang="zh-CN" sz="2800" dirty="0"/>
              <a:t>Linux</a:t>
            </a:r>
            <a:r>
              <a:rPr lang="zh-CN" altLang="en-US" sz="2800" dirty="0"/>
              <a:t>是从一个比较成熟的操作系统</a:t>
            </a:r>
            <a:r>
              <a:rPr lang="en-US" altLang="zh-CN" sz="2800" dirty="0"/>
              <a:t>UNIX</a:t>
            </a:r>
            <a:r>
              <a:rPr lang="zh-CN" altLang="en-US" sz="2800" dirty="0"/>
              <a:t>发展而来的，而</a:t>
            </a:r>
            <a:r>
              <a:rPr lang="en-US" altLang="zh-CN" sz="2800" dirty="0"/>
              <a:t>Windows</a:t>
            </a:r>
            <a:r>
              <a:rPr lang="zh-CN" altLang="en-US" sz="2800" dirty="0"/>
              <a:t>是自成体系，无对应的相依托的操作系统。</a:t>
            </a:r>
          </a:p>
          <a:p>
            <a:pPr eaLnBrk="1" hangingPunct="1"/>
            <a:r>
              <a:rPr lang="zh-CN" altLang="en-US" sz="2800" dirty="0"/>
              <a:t>从使用费用上看，</a:t>
            </a:r>
            <a:r>
              <a:rPr lang="en-US" altLang="zh-CN" sz="2800" dirty="0"/>
              <a:t>Linux</a:t>
            </a:r>
            <a:r>
              <a:rPr lang="zh-CN" altLang="en-US" sz="2800" dirty="0"/>
              <a:t>是一种</a:t>
            </a:r>
            <a:r>
              <a:rPr lang="zh-CN" altLang="en-US" sz="2800" dirty="0">
                <a:solidFill>
                  <a:srgbClr val="FF0000"/>
                </a:solidFill>
              </a:rPr>
              <a:t>开放、免费</a:t>
            </a:r>
            <a:r>
              <a:rPr lang="zh-CN" altLang="en-US" sz="2800" dirty="0"/>
              <a:t>的操作系统，</a:t>
            </a:r>
            <a:r>
              <a:rPr lang="en-US" altLang="zh-CN" sz="2800" dirty="0"/>
              <a:t>Windows</a:t>
            </a:r>
            <a:r>
              <a:rPr lang="zh-CN" altLang="en-US" sz="2800" dirty="0"/>
              <a:t>是封闭的系统，需要</a:t>
            </a:r>
            <a:r>
              <a:rPr lang="zh-CN" altLang="en-US" sz="2800" dirty="0">
                <a:solidFill>
                  <a:srgbClr val="FF0000"/>
                </a:solidFill>
              </a:rPr>
              <a:t>有偿</a:t>
            </a:r>
            <a:r>
              <a:rPr lang="zh-CN" altLang="en-US" sz="2800" dirty="0"/>
              <a:t>使用。 </a:t>
            </a:r>
          </a:p>
          <a:p>
            <a:pPr eaLnBrk="1" hangingPunct="1"/>
            <a:r>
              <a:rPr lang="en-US" altLang="zh-CN" sz="2800" dirty="0"/>
              <a:t>Linux</a:t>
            </a:r>
            <a:r>
              <a:rPr lang="zh-CN" altLang="en-US" sz="2800" dirty="0"/>
              <a:t>系统的开发，遵循</a:t>
            </a:r>
            <a:r>
              <a:rPr lang="en-US" altLang="zh-CN" sz="2800" dirty="0">
                <a:solidFill>
                  <a:srgbClr val="FF0000"/>
                </a:solidFill>
              </a:rPr>
              <a:t>UNIX</a:t>
            </a:r>
            <a:r>
              <a:rPr lang="zh-CN" altLang="en-US" sz="2800" dirty="0">
                <a:solidFill>
                  <a:srgbClr val="FF0000"/>
                </a:solidFill>
              </a:rPr>
              <a:t>的开放系统标准</a:t>
            </a:r>
            <a:r>
              <a:rPr lang="zh-CN" altLang="en-US" sz="2800" dirty="0"/>
              <a:t>，任何一个软件商或开发者都可以实现这些标准。</a:t>
            </a:r>
            <a:r>
              <a:rPr lang="en-US" altLang="zh-CN" sz="2800" dirty="0"/>
              <a:t>Windows</a:t>
            </a:r>
            <a:r>
              <a:rPr lang="zh-CN" altLang="en-US" sz="2800" dirty="0"/>
              <a:t>操作系统是具有</a:t>
            </a:r>
            <a:r>
              <a:rPr lang="zh-CN" altLang="en-US" sz="2800" dirty="0">
                <a:solidFill>
                  <a:srgbClr val="FF0000"/>
                </a:solidFill>
              </a:rPr>
              <a:t>版权</a:t>
            </a:r>
            <a:r>
              <a:rPr lang="zh-CN" altLang="en-US" sz="2800" dirty="0"/>
              <a:t>的产品，其接口和设计均由某一公司控制，只有这些公司才有权实现其设计</a:t>
            </a:r>
            <a:r>
              <a:rPr lang="en-US" altLang="zh-CN" sz="2800" dirty="0"/>
              <a:t>.</a:t>
            </a:r>
          </a:p>
          <a:p>
            <a:pPr eaLnBrk="1" hangingPunct="1">
              <a:buFontTx/>
              <a:buNone/>
            </a:pPr>
            <a:endParaRPr lang="en-US" altLang="zh-CN" sz="2800" dirty="0"/>
          </a:p>
        </p:txBody>
      </p:sp>
      <p:sp>
        <p:nvSpPr>
          <p:cNvPr id="17410" name="Rectangle 2">
            <a:extLst>
              <a:ext uri="{FF2B5EF4-FFF2-40B4-BE49-F238E27FC236}">
                <a16:creationId xmlns:a16="http://schemas.microsoft.com/office/drawing/2014/main" id="{F5A623C4-E812-46C0-8648-049C7162144B}"/>
              </a:ext>
            </a:extLst>
          </p:cNvPr>
          <p:cNvSpPr>
            <a:spLocks noGrp="1" noChangeArrowheads="1"/>
          </p:cNvSpPr>
          <p:nvPr>
            <p:ph type="title"/>
          </p:nvPr>
        </p:nvSpPr>
        <p:spPr>
          <a:xfrm>
            <a:off x="467544" y="476672"/>
            <a:ext cx="8229600" cy="1143000"/>
          </a:xfrm>
        </p:spPr>
        <p:txBody>
          <a:bodyPr/>
          <a:lstStyle/>
          <a:p>
            <a:pPr eaLnBrk="1" fontAlgn="auto" hangingPunct="1">
              <a:spcAft>
                <a:spcPts val="0"/>
              </a:spcAft>
              <a:defRPr/>
            </a:pPr>
            <a:r>
              <a:rPr lang="en-US" altLang="zh-CN"/>
              <a:t>Linux</a:t>
            </a:r>
            <a:r>
              <a:rPr lang="zh-CN" altLang="en-US"/>
              <a:t>与</a:t>
            </a:r>
            <a:r>
              <a:rPr lang="en-US" altLang="zh-CN"/>
              <a:t>Windows</a:t>
            </a:r>
            <a:r>
              <a:rPr lang="zh-CN" altLang="en-US"/>
              <a:t>之间的区别 </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a:extLst>
              <a:ext uri="{FF2B5EF4-FFF2-40B4-BE49-F238E27FC236}">
                <a16:creationId xmlns:a16="http://schemas.microsoft.com/office/drawing/2014/main" id="{2A16CFB5-2346-4733-B8C5-36AB70B8FB1D}"/>
              </a:ext>
            </a:extLst>
          </p:cNvPr>
          <p:cNvSpPr>
            <a:spLocks noGrp="1" noChangeArrowheads="1"/>
          </p:cNvSpPr>
          <p:nvPr>
            <p:ph type="body" idx="1"/>
          </p:nvPr>
        </p:nvSpPr>
        <p:spPr>
          <a:xfrm>
            <a:off x="650223" y="1887708"/>
            <a:ext cx="7980506" cy="3834841"/>
          </a:xfrm>
        </p:spPr>
        <p:txBody>
          <a:bodyPr/>
          <a:lstStyle/>
          <a:p>
            <a:pPr eaLnBrk="1" hangingPunct="1">
              <a:lnSpc>
                <a:spcPct val="90000"/>
              </a:lnSpc>
            </a:pPr>
            <a:r>
              <a:rPr lang="zh-CN" altLang="en-US" sz="2400" b="1" dirty="0"/>
              <a:t>方法</a:t>
            </a:r>
            <a:r>
              <a:rPr lang="en-US" altLang="zh-CN" sz="2400" b="1" dirty="0"/>
              <a:t>1</a:t>
            </a:r>
            <a:r>
              <a:rPr lang="zh-CN" altLang="en-US" sz="2400" b="1" dirty="0"/>
              <a:t>：</a:t>
            </a:r>
            <a:br>
              <a:rPr lang="zh-CN" altLang="en-US" sz="2400" b="1" dirty="0"/>
            </a:br>
            <a:r>
              <a:rPr lang="en-US" altLang="zh-CN" sz="2400" b="1" dirty="0" err="1">
                <a:solidFill>
                  <a:srgbClr val="0000FF"/>
                </a:solidFill>
              </a:rPr>
              <a:t>gzip</a:t>
            </a:r>
            <a:r>
              <a:rPr lang="en-US" altLang="zh-CN" sz="2400" b="1" dirty="0">
                <a:solidFill>
                  <a:srgbClr val="0000FF"/>
                </a:solidFill>
              </a:rPr>
              <a:t> -dc  test.tar.gz </a:t>
            </a:r>
          </a:p>
          <a:p>
            <a:pPr eaLnBrk="1" hangingPunct="1">
              <a:lnSpc>
                <a:spcPct val="90000"/>
              </a:lnSpc>
              <a:buFontTx/>
              <a:buNone/>
            </a:pPr>
            <a:r>
              <a:rPr lang="en-US" altLang="zh-CN" sz="2400" b="1" dirty="0"/>
              <a:t> </a:t>
            </a:r>
            <a:r>
              <a:rPr lang="zh-CN" altLang="en-US" sz="2400" b="1" dirty="0"/>
              <a:t>（解压缩，产生</a:t>
            </a:r>
            <a:r>
              <a:rPr lang="en-US" altLang="zh-CN" sz="2400" b="1" dirty="0"/>
              <a:t>test.tar</a:t>
            </a:r>
            <a:r>
              <a:rPr lang="zh-CN" altLang="en-US" sz="2400" b="1" dirty="0"/>
              <a:t>文件）</a:t>
            </a:r>
            <a:br>
              <a:rPr lang="zh-CN" altLang="en-US" sz="2400" b="1" dirty="0"/>
            </a:br>
            <a:r>
              <a:rPr lang="en-US" altLang="zh-CN" sz="2400" b="1" dirty="0">
                <a:solidFill>
                  <a:srgbClr val="0000FF"/>
                </a:solidFill>
              </a:rPr>
              <a:t>tar  -</a:t>
            </a:r>
            <a:r>
              <a:rPr lang="en-US" altLang="zh-CN" sz="2400" b="1" dirty="0" err="1">
                <a:solidFill>
                  <a:srgbClr val="0000FF"/>
                </a:solidFill>
              </a:rPr>
              <a:t>xvf</a:t>
            </a:r>
            <a:r>
              <a:rPr lang="en-US" altLang="zh-CN" sz="2400" b="1" dirty="0">
                <a:solidFill>
                  <a:srgbClr val="0000FF"/>
                </a:solidFill>
              </a:rPr>
              <a:t>   test.tar </a:t>
            </a:r>
          </a:p>
          <a:p>
            <a:pPr eaLnBrk="1" hangingPunct="1">
              <a:lnSpc>
                <a:spcPct val="90000"/>
              </a:lnSpc>
              <a:buFontTx/>
              <a:buNone/>
            </a:pPr>
            <a:r>
              <a:rPr lang="en-US" altLang="zh-CN" sz="2400" b="1" dirty="0"/>
              <a:t> </a:t>
            </a:r>
            <a:r>
              <a:rPr lang="zh-CN" altLang="en-US" sz="2400" b="1" dirty="0"/>
              <a:t>（解包，产生</a:t>
            </a:r>
            <a:r>
              <a:rPr lang="en-US" altLang="zh-CN" sz="2400" b="1" dirty="0"/>
              <a:t>file1 file2</a:t>
            </a:r>
            <a:r>
              <a:rPr lang="zh-CN" altLang="en-US" sz="2400" b="1" dirty="0"/>
              <a:t>文件）</a:t>
            </a:r>
          </a:p>
          <a:p>
            <a:pPr lvl="1" eaLnBrk="1" hangingPunct="1">
              <a:lnSpc>
                <a:spcPct val="90000"/>
              </a:lnSpc>
            </a:pPr>
            <a:r>
              <a:rPr lang="zh-CN" altLang="en-US" sz="2400" b="1" dirty="0"/>
              <a:t>这两次命令也可使用管道功能，把两命令合</a:t>
            </a:r>
            <a:r>
              <a:rPr lang="zh-CN" altLang="en-US" sz="2400" b="1" dirty="0">
                <a:solidFill>
                  <a:srgbClr val="FF0000"/>
                </a:solidFill>
              </a:rPr>
              <a:t>二为一</a:t>
            </a:r>
            <a:r>
              <a:rPr lang="zh-CN" altLang="en-US" sz="2400" b="1" dirty="0"/>
              <a:t>：</a:t>
            </a:r>
          </a:p>
          <a:p>
            <a:pPr lvl="1" eaLnBrk="1" hangingPunct="1">
              <a:lnSpc>
                <a:spcPct val="90000"/>
              </a:lnSpc>
              <a:buFont typeface="Wingdings" panose="05000000000000000000" pitchFamily="2" charset="2"/>
              <a:buNone/>
            </a:pPr>
            <a:r>
              <a:rPr lang="en-US" altLang="zh-CN" sz="2400" b="1" dirty="0" err="1">
                <a:solidFill>
                  <a:srgbClr val="0000FF"/>
                </a:solidFill>
              </a:rPr>
              <a:t>gzip</a:t>
            </a:r>
            <a:r>
              <a:rPr lang="en-US" altLang="zh-CN" sz="2400" b="1" dirty="0">
                <a:solidFill>
                  <a:srgbClr val="0000FF"/>
                </a:solidFill>
              </a:rPr>
              <a:t> -dc test.tar.gz | tar –</a:t>
            </a:r>
            <a:r>
              <a:rPr lang="en-US" altLang="zh-CN" sz="2400" b="1" dirty="0" err="1">
                <a:solidFill>
                  <a:srgbClr val="0000FF"/>
                </a:solidFill>
              </a:rPr>
              <a:t>xvf</a:t>
            </a:r>
            <a:endParaRPr lang="en-US" altLang="zh-CN" sz="2400" b="1" dirty="0">
              <a:solidFill>
                <a:srgbClr val="0000FF"/>
              </a:solidFill>
            </a:endParaRPr>
          </a:p>
          <a:p>
            <a:pPr eaLnBrk="1" hangingPunct="1">
              <a:lnSpc>
                <a:spcPct val="90000"/>
              </a:lnSpc>
            </a:pPr>
            <a:r>
              <a:rPr lang="zh-CN" altLang="en-US" sz="2400" b="1" dirty="0"/>
              <a:t>方法</a:t>
            </a:r>
            <a:r>
              <a:rPr lang="en-US" altLang="zh-CN" sz="2400" b="1" dirty="0"/>
              <a:t>2</a:t>
            </a:r>
            <a:r>
              <a:rPr lang="zh-CN" altLang="en-US" sz="2400" b="1" dirty="0"/>
              <a:t>：使用</a:t>
            </a:r>
            <a:r>
              <a:rPr lang="en-US" altLang="zh-CN" sz="2400" b="1" dirty="0"/>
              <a:t>tar</a:t>
            </a:r>
            <a:r>
              <a:rPr lang="zh-CN" altLang="en-US" sz="2400" b="1" dirty="0"/>
              <a:t>提供的自动调用</a:t>
            </a:r>
            <a:r>
              <a:rPr lang="en-US" altLang="zh-CN" sz="2400" b="1" dirty="0" err="1"/>
              <a:t>gzip</a:t>
            </a:r>
            <a:r>
              <a:rPr lang="zh-CN" altLang="en-US" sz="2400" b="1" dirty="0"/>
              <a:t>解压缩功能</a:t>
            </a:r>
            <a:br>
              <a:rPr lang="zh-CN" altLang="en-US" sz="2400" b="1" dirty="0"/>
            </a:br>
            <a:r>
              <a:rPr lang="zh-CN" altLang="en-US" sz="2400" b="1" dirty="0"/>
              <a:t>  </a:t>
            </a:r>
            <a:r>
              <a:rPr lang="en-US" altLang="zh-CN" sz="2400" b="1" dirty="0">
                <a:solidFill>
                  <a:srgbClr val="0000FF"/>
                </a:solidFill>
              </a:rPr>
              <a:t>tar -</a:t>
            </a:r>
            <a:r>
              <a:rPr lang="en-US" altLang="zh-CN" sz="2400" b="1" dirty="0" err="1">
                <a:solidFill>
                  <a:srgbClr val="0000FF"/>
                </a:solidFill>
              </a:rPr>
              <a:t>xzvf</a:t>
            </a:r>
            <a:r>
              <a:rPr lang="en-US" altLang="zh-CN" sz="2400" b="1" dirty="0">
                <a:solidFill>
                  <a:srgbClr val="0000FF"/>
                </a:solidFill>
              </a:rPr>
              <a:t>  test.tar.gz</a:t>
            </a:r>
            <a:br>
              <a:rPr lang="en-US" altLang="zh-CN" dirty="0">
                <a:solidFill>
                  <a:srgbClr val="0000FF"/>
                </a:solidFill>
              </a:rPr>
            </a:br>
            <a:endParaRPr lang="en-US" altLang="zh-CN" dirty="0">
              <a:solidFill>
                <a:srgbClr val="0000FF"/>
              </a:solidFill>
            </a:endParaRPr>
          </a:p>
        </p:txBody>
      </p:sp>
      <p:sp>
        <p:nvSpPr>
          <p:cNvPr id="2" name="文本框 1">
            <a:extLst>
              <a:ext uri="{FF2B5EF4-FFF2-40B4-BE49-F238E27FC236}">
                <a16:creationId xmlns:a16="http://schemas.microsoft.com/office/drawing/2014/main" id="{25117CA8-06E0-4B31-B1EE-665E789F780A}"/>
              </a:ext>
            </a:extLst>
          </p:cNvPr>
          <p:cNvSpPr txBox="1"/>
          <p:nvPr/>
        </p:nvSpPr>
        <p:spPr>
          <a:xfrm>
            <a:off x="1825773" y="1079794"/>
            <a:ext cx="3510751" cy="507831"/>
          </a:xfrm>
          <a:prstGeom prst="rect">
            <a:avLst/>
          </a:prstGeom>
          <a:noFill/>
        </p:spPr>
        <p:txBody>
          <a:bodyPr wrap="square" rtlCol="0">
            <a:spAutoFit/>
          </a:bodyPr>
          <a:lstStyle/>
          <a:p>
            <a:pPr defTabSz="685800" eaLnBrk="1" fontAlgn="auto" hangingPunct="1">
              <a:spcBef>
                <a:spcPts val="0"/>
              </a:spcBef>
              <a:spcAft>
                <a:spcPts val="0"/>
              </a:spcAft>
            </a:pPr>
            <a:r>
              <a:rPr lang="zh-CN" altLang="en-US" sz="2700" dirty="0">
                <a:solidFill>
                  <a:srgbClr val="0563C1"/>
                </a:solidFill>
                <a:latin typeface="等线"/>
                <a:ea typeface="等线" panose="02010600030101010101" pitchFamily="2" charset="-122"/>
              </a:rPr>
              <a:t>解压</a:t>
            </a:r>
            <a:r>
              <a:rPr lang="en-US" altLang="zh-CN" sz="2700" dirty="0">
                <a:solidFill>
                  <a:srgbClr val="0563C1"/>
                </a:solidFill>
                <a:latin typeface="等线"/>
                <a:ea typeface="等线" panose="02010600030101010101" pitchFamily="2" charset="-122"/>
              </a:rPr>
              <a:t>test.tar.gz</a:t>
            </a:r>
            <a:r>
              <a:rPr lang="zh-CN" altLang="en-US" sz="2700" dirty="0">
                <a:solidFill>
                  <a:srgbClr val="0563C1"/>
                </a:solidFill>
                <a:latin typeface="等线"/>
                <a:ea typeface="等线" panose="02010600030101010101" pitchFamily="2" charset="-122"/>
              </a:rPr>
              <a:t>文件</a:t>
            </a:r>
            <a:endParaRPr lang="zh-CN" altLang="en-US" sz="2700" b="0" dirty="0">
              <a:solidFill>
                <a:prstClr val="black"/>
              </a:solidFill>
              <a:latin typeface="等线"/>
              <a:ea typeface="等线" panose="02010600030101010101" pitchFamily="2" charset="-122"/>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2.3.6 </a:t>
            </a:r>
            <a:r>
              <a:rPr lang="zh-CN" altLang="en-US" sz="2400" dirty="0">
                <a:solidFill>
                  <a:srgbClr val="1353A2"/>
                </a:solidFill>
                <a:latin typeface="微软雅黑" pitchFamily="34" charset="-122"/>
                <a:ea typeface="微软雅黑" pitchFamily="34" charset="-122"/>
              </a:rPr>
              <a:t>熟练使用压缩解压类命令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453189" y="1744279"/>
            <a:ext cx="7815230" cy="1289199"/>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400" dirty="0">
                <a:solidFill>
                  <a:srgbClr val="1353A2"/>
                </a:solidFill>
              </a:rPr>
              <a:t>4. zip</a:t>
            </a:r>
            <a:r>
              <a:rPr lang="zh-CN" altLang="en-US" sz="2400" dirty="0">
                <a:solidFill>
                  <a:srgbClr val="1353A2"/>
                </a:solidFill>
              </a:rPr>
              <a:t>命令</a:t>
            </a:r>
            <a:endParaRPr lang="zh-CN" altLang="zh-CN" sz="2400" dirty="0">
              <a:solidFill>
                <a:srgbClr val="1353A2"/>
              </a:solidFill>
            </a:endParaRPr>
          </a:p>
          <a:p>
            <a:pPr indent="342900" defTabSz="540544" eaLnBrk="1" fontAlgn="auto" hangingPunct="1">
              <a:spcBef>
                <a:spcPts val="0"/>
              </a:spcBef>
              <a:spcAft>
                <a:spcPts val="0"/>
              </a:spcAft>
            </a:pPr>
            <a:r>
              <a:rPr lang="zh-CN" altLang="en-US" sz="2100" dirty="0">
                <a:solidFill>
                  <a:prstClr val="black"/>
                </a:solidFill>
              </a:rPr>
              <a:t>功能：  </a:t>
            </a:r>
            <a:r>
              <a:rPr lang="en-US" altLang="zh-CN" sz="2100" dirty="0">
                <a:solidFill>
                  <a:prstClr val="black"/>
                </a:solidFill>
              </a:rPr>
              <a:t>zip</a:t>
            </a:r>
            <a:r>
              <a:rPr lang="zh-CN" altLang="en-US" sz="2100" dirty="0">
                <a:solidFill>
                  <a:prstClr val="black"/>
                </a:solidFill>
              </a:rPr>
              <a:t>命令用来压缩文件，适用于压缩</a:t>
            </a:r>
            <a:r>
              <a:rPr lang="zh-CN" altLang="en-US" sz="2100" dirty="0">
                <a:solidFill>
                  <a:srgbClr val="FF0000"/>
                </a:solidFill>
              </a:rPr>
              <a:t>多个文件</a:t>
            </a:r>
            <a:r>
              <a:rPr lang="zh-CN" altLang="en-US" sz="2100" dirty="0">
                <a:solidFill>
                  <a:prstClr val="black"/>
                </a:solidFill>
              </a:rPr>
              <a:t>的格式。</a:t>
            </a:r>
            <a:endParaRPr lang="en-US" altLang="zh-CN" sz="2100" dirty="0">
              <a:solidFill>
                <a:prstClr val="black"/>
              </a:solidFill>
            </a:endParaRPr>
          </a:p>
          <a:p>
            <a:pPr indent="342900" defTabSz="540544" eaLnBrk="1" fontAlgn="auto" hangingPunct="1">
              <a:spcBef>
                <a:spcPts val="0"/>
              </a:spcBef>
              <a:spcAft>
                <a:spcPts val="0"/>
              </a:spcAft>
            </a:pPr>
            <a:r>
              <a:rPr lang="zh-CN" altLang="zh-CN" sz="2100" dirty="0">
                <a:solidFill>
                  <a:prstClr val="black"/>
                </a:solidFill>
              </a:rPr>
              <a:t>格式</a:t>
            </a:r>
            <a:r>
              <a:rPr lang="zh-CN" altLang="en-US" sz="2100" dirty="0">
                <a:solidFill>
                  <a:prstClr val="black"/>
                </a:solidFill>
              </a:rPr>
              <a:t>：  </a:t>
            </a:r>
            <a:r>
              <a:rPr lang="en-US" altLang="zh-CN" sz="2100" dirty="0">
                <a:solidFill>
                  <a:prstClr val="black"/>
                </a:solidFill>
              </a:rPr>
              <a:t>zip  [</a:t>
            </a:r>
            <a:r>
              <a:rPr lang="zh-CN" altLang="en-US" sz="2100" dirty="0">
                <a:solidFill>
                  <a:prstClr val="black"/>
                </a:solidFill>
              </a:rPr>
              <a:t>参数</a:t>
            </a:r>
            <a:r>
              <a:rPr lang="en-US" altLang="zh-CN" sz="2100" dirty="0">
                <a:solidFill>
                  <a:prstClr val="black"/>
                </a:solidFill>
              </a:rPr>
              <a:t>]  [</a:t>
            </a:r>
            <a:r>
              <a:rPr lang="zh-CN" altLang="en-US" sz="2100" dirty="0">
                <a:solidFill>
                  <a:prstClr val="black"/>
                </a:solidFill>
              </a:rPr>
              <a:t>打包后的文件名</a:t>
            </a:r>
            <a:r>
              <a:rPr lang="en-US" altLang="zh-CN" sz="2100" dirty="0">
                <a:solidFill>
                  <a:prstClr val="black"/>
                </a:solidFill>
              </a:rPr>
              <a:t>]  [</a:t>
            </a:r>
            <a:r>
              <a:rPr lang="zh-CN" altLang="en-US" sz="2100" dirty="0">
                <a:solidFill>
                  <a:prstClr val="black"/>
                </a:solidFill>
              </a:rPr>
              <a:t>打包的目录路径</a:t>
            </a:r>
            <a:r>
              <a:rPr lang="en-US" altLang="zh-CN" sz="2100" dirty="0">
                <a:solidFill>
                  <a:prstClr val="black"/>
                </a:solidFill>
              </a:rPr>
              <a:t>]</a:t>
            </a:r>
            <a:r>
              <a:rPr lang="zh-CN" altLang="zh-CN" sz="2100" dirty="0">
                <a:solidFill>
                  <a:prstClr val="black"/>
                </a:solidFill>
              </a:rPr>
              <a:t>。</a:t>
            </a:r>
          </a:p>
        </p:txBody>
      </p:sp>
      <p:graphicFrame>
        <p:nvGraphicFramePr>
          <p:cNvPr id="2" name="表格 1">
            <a:extLst>
              <a:ext uri="{FF2B5EF4-FFF2-40B4-BE49-F238E27FC236}">
                <a16:creationId xmlns:a16="http://schemas.microsoft.com/office/drawing/2014/main" id="{73D82382-AAF6-41CC-A2EC-B5DF20524265}"/>
              </a:ext>
            </a:extLst>
          </p:cNvPr>
          <p:cNvGraphicFramePr>
            <a:graphicFrameLocks noGrp="1"/>
          </p:cNvGraphicFramePr>
          <p:nvPr/>
        </p:nvGraphicFramePr>
        <p:xfrm>
          <a:off x="621404" y="3207601"/>
          <a:ext cx="7750532" cy="1971482"/>
        </p:xfrm>
        <a:graphic>
          <a:graphicData uri="http://schemas.openxmlformats.org/drawingml/2006/table">
            <a:tbl>
              <a:tblPr firstRow="1" firstCol="1" bandRow="1">
                <a:tableStyleId>{5C22544A-7EE6-4342-B048-85BDC9FD1C3A}</a:tableStyleId>
              </a:tblPr>
              <a:tblGrid>
                <a:gridCol w="1201581">
                  <a:extLst>
                    <a:ext uri="{9D8B030D-6E8A-4147-A177-3AD203B41FA5}">
                      <a16:colId xmlns:a16="http://schemas.microsoft.com/office/drawing/2014/main" val="1128802155"/>
                    </a:ext>
                  </a:extLst>
                </a:gridCol>
                <a:gridCol w="6548951">
                  <a:extLst>
                    <a:ext uri="{9D8B030D-6E8A-4147-A177-3AD203B41FA5}">
                      <a16:colId xmlns:a16="http://schemas.microsoft.com/office/drawing/2014/main" val="2668039908"/>
                    </a:ext>
                  </a:extLst>
                </a:gridCol>
              </a:tblGrid>
              <a:tr h="449921">
                <a:tc>
                  <a:txBody>
                    <a:bodyPr/>
                    <a:lstStyle/>
                    <a:p>
                      <a:pPr algn="ctr">
                        <a:spcAft>
                          <a:spcPts val="0"/>
                        </a:spcAft>
                      </a:pPr>
                      <a:r>
                        <a:rPr lang="zh-CN" sz="1800" b="1" kern="100" dirty="0">
                          <a:effectLst/>
                        </a:rPr>
                        <a:t>参数</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ctr">
                        <a:spcAft>
                          <a:spcPts val="0"/>
                        </a:spcAft>
                      </a:pPr>
                      <a:r>
                        <a:rPr lang="zh-CN" sz="1800" b="1" kern="100" dirty="0">
                          <a:effectLst/>
                        </a:rPr>
                        <a:t>作用</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4002219794"/>
                  </a:ext>
                </a:extLst>
              </a:tr>
              <a:tr h="374935">
                <a:tc>
                  <a:txBody>
                    <a:bodyPr/>
                    <a:lstStyle/>
                    <a:p>
                      <a:pPr algn="ctr">
                        <a:spcAft>
                          <a:spcPts val="0"/>
                        </a:spcAft>
                      </a:pPr>
                      <a:r>
                        <a:rPr lang="en-US" sz="2100" b="1" kern="100" dirty="0">
                          <a:effectLst/>
                          <a:latin typeface="楷体_GB2312"/>
                          <a:ea typeface="宋体" panose="02010600030101010101" pitchFamily="2" charset="-122"/>
                          <a:cs typeface="Times New Roman" panose="02020603050405020304" pitchFamily="18" charset="0"/>
                        </a:rPr>
                        <a:t>-r</a:t>
                      </a:r>
                      <a:endParaRPr lang="zh-CN" sz="21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2100" b="1" kern="100" dirty="0">
                          <a:effectLst/>
                          <a:latin typeface="Calibri" panose="020F0502020204030204" pitchFamily="34" charset="0"/>
                          <a:ea typeface="楷体_GB2312"/>
                          <a:cs typeface="Times New Roman" panose="02020603050405020304" pitchFamily="18" charset="0"/>
                        </a:rPr>
                        <a:t>递归压缩子目录下所有文件，不然只压出来一个空目录</a:t>
                      </a:r>
                      <a:endParaRPr lang="zh-CN" sz="21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858500150"/>
                  </a:ext>
                </a:extLst>
              </a:tr>
              <a:tr h="550380">
                <a:tc>
                  <a:txBody>
                    <a:bodyPr/>
                    <a:lstStyle/>
                    <a:p>
                      <a:pPr algn="ctr">
                        <a:spcAft>
                          <a:spcPts val="0"/>
                        </a:spcAft>
                      </a:pPr>
                      <a:r>
                        <a:rPr lang="en-US" sz="2100" b="1" kern="100" dirty="0">
                          <a:solidFill>
                            <a:schemeClr val="bg1"/>
                          </a:solidFill>
                          <a:effectLst/>
                          <a:latin typeface="Arial" panose="020B0604020202020204" pitchFamily="34" charset="0"/>
                          <a:ea typeface="宋体" panose="02010600030101010101" pitchFamily="2" charset="-122"/>
                          <a:cs typeface="Times New Roman" panose="02020603050405020304" pitchFamily="18" charset="0"/>
                        </a:rPr>
                        <a:t>-</a:t>
                      </a:r>
                      <a:r>
                        <a:rPr lang="en-US" sz="2100" b="1" kern="100" dirty="0">
                          <a:solidFill>
                            <a:schemeClr val="bg1"/>
                          </a:solidFill>
                          <a:effectLst/>
                          <a:latin typeface="楷体_GB2312"/>
                          <a:ea typeface="宋体" panose="02010600030101010101" pitchFamily="2" charset="-122"/>
                          <a:cs typeface="Times New Roman" panose="02020603050405020304" pitchFamily="18" charset="0"/>
                        </a:rPr>
                        <a:t>y</a:t>
                      </a:r>
                      <a:r>
                        <a:rPr lang="en-US" sz="2100" b="1" kern="100" dirty="0">
                          <a:solidFill>
                            <a:schemeClr val="lt1"/>
                          </a:solidFill>
                          <a:effectLst/>
                          <a:latin typeface="楷体_GB2312"/>
                          <a:ea typeface="宋体" panose="02010600030101010101" pitchFamily="2" charset="-122"/>
                          <a:cs typeface="Times New Roman" panose="02020603050405020304" pitchFamily="18" charset="0"/>
                        </a:rPr>
                        <a:t> </a:t>
                      </a:r>
                      <a:endParaRPr lang="zh-CN" altLang="en-US" sz="2100" b="1" kern="100" dirty="0">
                        <a:solidFill>
                          <a:schemeClr val="lt1"/>
                        </a:solidFill>
                        <a:effectLst/>
                        <a:latin typeface="楷体_GB2312"/>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2100" b="1" kern="0" dirty="0">
                          <a:solidFill>
                            <a:srgbClr val="000000"/>
                          </a:solidFill>
                          <a:effectLst/>
                          <a:latin typeface="FZSSJW--GB1-0"/>
                          <a:ea typeface="宋体" panose="02010600030101010101" pitchFamily="2" charset="-122"/>
                          <a:cs typeface="宋体" panose="02010600030101010101" pitchFamily="2" charset="-122"/>
                        </a:rPr>
                        <a:t>保持符号链接，而不用把符号链接指向的文件也压进来</a:t>
                      </a:r>
                      <a:endParaRPr lang="zh-CN" sz="21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637591772"/>
                  </a:ext>
                </a:extLst>
              </a:tr>
              <a:tr h="596246">
                <a:tc>
                  <a:txBody>
                    <a:bodyPr/>
                    <a:lstStyle/>
                    <a:p>
                      <a:pPr algn="ctr">
                        <a:spcAft>
                          <a:spcPts val="0"/>
                        </a:spcAft>
                      </a:pPr>
                      <a:r>
                        <a:rPr lang="en-US" sz="2100" b="1" kern="100" dirty="0">
                          <a:effectLst/>
                          <a:latin typeface="楷体_GB2312"/>
                          <a:ea typeface="宋体" panose="02010600030101010101" pitchFamily="2" charset="-122"/>
                          <a:cs typeface="Times New Roman" panose="02020603050405020304" pitchFamily="18" charset="0"/>
                        </a:rPr>
                        <a:t>-f</a:t>
                      </a:r>
                      <a:endParaRPr lang="zh-CN" sz="21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2100" b="1" kern="0" dirty="0">
                          <a:solidFill>
                            <a:srgbClr val="000000"/>
                          </a:solidFill>
                          <a:effectLst/>
                          <a:latin typeface="FZSSJW--GB1-0"/>
                          <a:ea typeface="宋体" panose="02010600030101010101" pitchFamily="2" charset="-122"/>
                          <a:cs typeface="宋体" panose="02010600030101010101" pitchFamily="2" charset="-122"/>
                        </a:rPr>
                        <a:t>要操作的文件名</a:t>
                      </a:r>
                      <a:r>
                        <a:rPr lang="en-US" sz="2100" b="1" kern="0" dirty="0">
                          <a:solidFill>
                            <a:srgbClr val="000000"/>
                          </a:solidFill>
                          <a:effectLst/>
                          <a:latin typeface="FZSSJW--GB1-0"/>
                          <a:ea typeface="宋体" panose="02010600030101010101" pitchFamily="2" charset="-122"/>
                          <a:cs typeface="宋体" panose="02010600030101010101" pitchFamily="2" charset="-122"/>
                        </a:rPr>
                        <a:t>,</a:t>
                      </a:r>
                      <a:r>
                        <a:rPr lang="en-US" sz="2100" b="1" kern="100" dirty="0">
                          <a:effectLst/>
                          <a:latin typeface="Calibri" panose="020F0502020204030204" pitchFamily="34" charset="0"/>
                          <a:ea typeface="宋体" panose="02010600030101010101" pitchFamily="2" charset="-122"/>
                          <a:cs typeface="Times New Roman" panose="02020603050405020304" pitchFamily="18" charset="0"/>
                        </a:rPr>
                        <a:t> </a:t>
                      </a:r>
                      <a:r>
                        <a:rPr lang="zh-CN" sz="2100" b="1" kern="0" dirty="0">
                          <a:solidFill>
                            <a:srgbClr val="000000"/>
                          </a:solidFill>
                          <a:effectLst/>
                          <a:latin typeface="FZSSJW--GB1-0"/>
                          <a:ea typeface="宋体" panose="02010600030101010101" pitchFamily="2" charset="-122"/>
                          <a:cs typeface="宋体" panose="02010600030101010101" pitchFamily="2" charset="-122"/>
                        </a:rPr>
                        <a:t>切记，这个参数是最后一个参数</a:t>
                      </a:r>
                      <a:endParaRPr lang="zh-CN" sz="21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961690314"/>
                  </a:ext>
                </a:extLst>
              </a:tr>
            </a:tbl>
          </a:graphicData>
        </a:graphic>
      </p:graphicFrame>
    </p:spTree>
    <p:extLst>
      <p:ext uri="{BB962C8B-B14F-4D97-AF65-F5344CB8AC3E}">
        <p14:creationId xmlns:p14="http://schemas.microsoft.com/office/powerpoint/2010/main" val="123726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8A46157-5AED-4B85-8C5A-5B53F389FAB0}"/>
              </a:ext>
            </a:extLst>
          </p:cNvPr>
          <p:cNvSpPr>
            <a:spLocks noGrp="1" noChangeArrowheads="1"/>
          </p:cNvSpPr>
          <p:nvPr>
            <p:ph type="body" idx="1"/>
          </p:nvPr>
        </p:nvSpPr>
        <p:spPr>
          <a:xfrm>
            <a:off x="502680" y="1771859"/>
            <a:ext cx="8037472" cy="3782474"/>
          </a:xfrm>
          <a:noFill/>
        </p:spPr>
        <p:txBody>
          <a:bodyPr>
            <a:noAutofit/>
          </a:bodyPr>
          <a:lstStyle/>
          <a:p>
            <a:pPr marL="0" indent="0">
              <a:lnSpc>
                <a:spcPts val="2400"/>
              </a:lnSpc>
              <a:spcBef>
                <a:spcPts val="0"/>
              </a:spcBef>
              <a:buNone/>
            </a:pPr>
            <a:r>
              <a:rPr lang="zh-CN" altLang="en-US" b="1" dirty="0">
                <a:solidFill>
                  <a:schemeClr val="hlink"/>
                </a:solidFill>
              </a:rPr>
              <a:t>例</a:t>
            </a:r>
            <a:r>
              <a:rPr lang="en-US" altLang="zh-CN" b="1" dirty="0">
                <a:solidFill>
                  <a:schemeClr val="hlink"/>
                </a:solidFill>
              </a:rPr>
              <a:t>:</a:t>
            </a:r>
            <a:r>
              <a:rPr lang="zh-CN" altLang="en-US" b="1" dirty="0">
                <a:latin typeface="宋体" panose="02010600030101010101" pitchFamily="2" charset="-122"/>
                <a:cs typeface="Times New Roman" panose="02020603050405020304" pitchFamily="18" charset="0"/>
              </a:rPr>
              <a:t>把所有</a:t>
            </a:r>
            <a:r>
              <a:rPr lang="en-US" altLang="zh-CN" b="1" dirty="0">
                <a:latin typeface="宋体" panose="02010600030101010101" pitchFamily="2" charset="-122"/>
                <a:cs typeface="Times New Roman" panose="02020603050405020304" pitchFamily="18" charset="0"/>
              </a:rPr>
              <a:t>jpg</a:t>
            </a:r>
            <a:r>
              <a:rPr lang="zh-CN" altLang="en-US" b="1" dirty="0">
                <a:latin typeface="宋体" panose="02010600030101010101" pitchFamily="2" charset="-122"/>
                <a:cs typeface="Times New Roman" panose="02020603050405020304" pitchFamily="18" charset="0"/>
              </a:rPr>
              <a:t>的文件打包成一个</a:t>
            </a:r>
            <a:r>
              <a:rPr lang="en-US" altLang="zh-CN" b="1" dirty="0">
                <a:latin typeface="宋体" panose="02010600030101010101" pitchFamily="2" charset="-122"/>
                <a:cs typeface="Times New Roman" panose="02020603050405020304" pitchFamily="18" charset="0"/>
              </a:rPr>
              <a:t>new.zip</a:t>
            </a:r>
            <a:r>
              <a:rPr lang="zh-CN" altLang="en-US" b="1" dirty="0">
                <a:latin typeface="宋体" panose="02010600030101010101" pitchFamily="2" charset="-122"/>
                <a:cs typeface="Times New Roman" panose="02020603050405020304" pitchFamily="18" charset="0"/>
              </a:rPr>
              <a:t>文件</a:t>
            </a:r>
            <a:r>
              <a:rPr lang="en-US" altLang="zh-CN" b="1" dirty="0">
                <a:latin typeface="宋体" panose="02010600030101010101" pitchFamily="2" charset="-122"/>
              </a:rPr>
              <a:t>:</a:t>
            </a:r>
            <a:endParaRPr lang="en-US" altLang="zh-CN" b="1" dirty="0"/>
          </a:p>
          <a:p>
            <a:pPr marL="0" indent="0" algn="just">
              <a:lnSpc>
                <a:spcPts val="2400"/>
              </a:lnSpc>
              <a:spcBef>
                <a:spcPts val="0"/>
              </a:spcBef>
              <a:buNone/>
            </a:pPr>
            <a:r>
              <a:rPr lang="en-US" altLang="zh-CN" b="1" dirty="0">
                <a:solidFill>
                  <a:srgbClr val="FF0000"/>
                </a:solidFill>
                <a:latin typeface="宋体" panose="02010600030101010101" pitchFamily="2" charset="-122"/>
              </a:rPr>
              <a:t>    zip  new.zip  *.jpg</a:t>
            </a:r>
          </a:p>
          <a:p>
            <a:pPr marL="0" indent="0" algn="just">
              <a:lnSpc>
                <a:spcPts val="2400"/>
              </a:lnSpc>
              <a:spcBef>
                <a:spcPts val="0"/>
              </a:spcBef>
              <a:buNone/>
            </a:pPr>
            <a:r>
              <a:rPr lang="zh-CN" altLang="en-US" b="1" dirty="0">
                <a:latin typeface="宋体" panose="02010600030101010101" pitchFamily="2" charset="-122"/>
              </a:rPr>
              <a:t>把原</a:t>
            </a:r>
            <a:r>
              <a:rPr lang="zh-CN" altLang="en-US" b="1" dirty="0">
                <a:latin typeface="宋体" panose="02010600030101010101" pitchFamily="2" charset="-122"/>
                <a:cs typeface="Times New Roman" panose="02020603050405020304" pitchFamily="18" charset="0"/>
              </a:rPr>
              <a:t>压缩在</a:t>
            </a:r>
            <a:r>
              <a:rPr lang="en-US" altLang="zh-CN" b="1" dirty="0">
                <a:latin typeface="宋体" panose="02010600030101010101" pitchFamily="2" charset="-122"/>
                <a:cs typeface="Times New Roman" panose="02020603050405020304" pitchFamily="18" charset="0"/>
              </a:rPr>
              <a:t>new.zip</a:t>
            </a:r>
            <a:r>
              <a:rPr lang="zh-CN" altLang="en-US" b="1" dirty="0">
                <a:latin typeface="宋体" panose="02010600030101010101" pitchFamily="2" charset="-122"/>
                <a:cs typeface="Times New Roman" panose="02020603050405020304" pitchFamily="18" charset="0"/>
              </a:rPr>
              <a:t>中的一个文件</a:t>
            </a:r>
            <a:r>
              <a:rPr lang="en-US" altLang="zh-CN" b="1" dirty="0">
                <a:latin typeface="宋体" panose="02010600030101010101" pitchFamily="2" charset="-122"/>
                <a:cs typeface="Times New Roman" panose="02020603050405020304" pitchFamily="18" charset="0"/>
              </a:rPr>
              <a:t>my18.jpg</a:t>
            </a:r>
            <a:r>
              <a:rPr lang="zh-CN" altLang="en-US" b="1" dirty="0">
                <a:latin typeface="宋体" panose="02010600030101010101" pitchFamily="2" charset="-122"/>
                <a:cs typeface="Times New Roman" panose="02020603050405020304" pitchFamily="18" charset="0"/>
              </a:rPr>
              <a:t>从压缩文件中抽走并删掉</a:t>
            </a:r>
            <a:r>
              <a:rPr lang="zh-CN" altLang="en-US" b="1" dirty="0">
                <a:latin typeface="宋体" panose="02010600030101010101" pitchFamily="2" charset="-122"/>
              </a:rPr>
              <a:t>：</a:t>
            </a:r>
          </a:p>
          <a:p>
            <a:pPr marL="0" indent="0" algn="just">
              <a:lnSpc>
                <a:spcPts val="2400"/>
              </a:lnSpc>
              <a:spcBef>
                <a:spcPts val="0"/>
              </a:spcBef>
              <a:buNone/>
            </a:pPr>
            <a:r>
              <a:rPr lang="en-US" altLang="zh-CN" b="1" dirty="0">
                <a:solidFill>
                  <a:srgbClr val="0000FF"/>
                </a:solidFill>
                <a:latin typeface="宋体" panose="02010600030101010101" pitchFamily="2" charset="-122"/>
              </a:rPr>
              <a:t>    </a:t>
            </a:r>
            <a:r>
              <a:rPr lang="en-US" altLang="zh-CN" b="1" dirty="0">
                <a:solidFill>
                  <a:srgbClr val="FF0000"/>
                </a:solidFill>
                <a:latin typeface="宋体" panose="02010600030101010101" pitchFamily="2" charset="-122"/>
              </a:rPr>
              <a:t>zip  -d  new.zip  my18.jpg</a:t>
            </a:r>
          </a:p>
          <a:p>
            <a:pPr marL="0" indent="0" algn="just">
              <a:lnSpc>
                <a:spcPts val="2400"/>
              </a:lnSpc>
              <a:spcBef>
                <a:spcPts val="0"/>
              </a:spcBef>
              <a:buNone/>
            </a:pPr>
            <a:r>
              <a:rPr lang="zh-CN" altLang="en-US" b="1" dirty="0">
                <a:latin typeface="宋体" panose="02010600030101010101" pitchFamily="2" charset="-122"/>
              </a:rPr>
              <a:t>把</a:t>
            </a:r>
            <a:r>
              <a:rPr lang="en-US" altLang="zh-CN" b="1" dirty="0">
                <a:latin typeface="宋体" panose="02010600030101010101" pitchFamily="2" charset="-122"/>
              </a:rPr>
              <a:t>my20.jpg</a:t>
            </a:r>
            <a:r>
              <a:rPr lang="zh-CN" altLang="en-US" b="1" dirty="0">
                <a:latin typeface="宋体" panose="02010600030101010101" pitchFamily="2" charset="-122"/>
              </a:rPr>
              <a:t>加进</a:t>
            </a:r>
            <a:r>
              <a:rPr lang="zh-CN" altLang="en-US" b="1" dirty="0">
                <a:latin typeface="宋体" panose="02010600030101010101" pitchFamily="2" charset="-122"/>
                <a:cs typeface="Times New Roman" panose="02020603050405020304" pitchFamily="18" charset="0"/>
              </a:rPr>
              <a:t>压缩</a:t>
            </a:r>
            <a:r>
              <a:rPr lang="zh-CN" altLang="en-US" b="1" dirty="0">
                <a:latin typeface="宋体" panose="02010600030101010101" pitchFamily="2" charset="-122"/>
              </a:rPr>
              <a:t>文件</a:t>
            </a:r>
            <a:r>
              <a:rPr lang="en-US" altLang="zh-CN" b="1" dirty="0">
                <a:latin typeface="宋体" panose="02010600030101010101" pitchFamily="2" charset="-122"/>
              </a:rPr>
              <a:t>new.zip</a:t>
            </a:r>
            <a:r>
              <a:rPr lang="zh-CN" altLang="en-US" b="1" dirty="0">
                <a:latin typeface="宋体" panose="02010600030101010101" pitchFamily="2" charset="-122"/>
              </a:rPr>
              <a:t>里面</a:t>
            </a:r>
            <a:r>
              <a:rPr lang="en-US" altLang="zh-CN" b="1" dirty="0">
                <a:latin typeface="宋体" panose="02010600030101010101" pitchFamily="2" charset="-122"/>
              </a:rPr>
              <a:t>:</a:t>
            </a:r>
          </a:p>
          <a:p>
            <a:pPr marL="0" indent="0" algn="just">
              <a:lnSpc>
                <a:spcPts val="2400"/>
              </a:lnSpc>
              <a:spcBef>
                <a:spcPts val="0"/>
              </a:spcBef>
              <a:buNone/>
            </a:pPr>
            <a:r>
              <a:rPr lang="en-US" altLang="zh-CN" b="1" dirty="0">
                <a:solidFill>
                  <a:srgbClr val="0000FF"/>
                </a:solidFill>
                <a:latin typeface="宋体" panose="02010600030101010101" pitchFamily="2" charset="-122"/>
              </a:rPr>
              <a:t>    </a:t>
            </a:r>
            <a:r>
              <a:rPr lang="en-US" altLang="zh-CN" b="1" dirty="0">
                <a:solidFill>
                  <a:srgbClr val="FF0000"/>
                </a:solidFill>
                <a:latin typeface="宋体" panose="02010600030101010101" pitchFamily="2" charset="-122"/>
              </a:rPr>
              <a:t>zip  -g  new.zip  my20.jpg</a:t>
            </a:r>
          </a:p>
          <a:p>
            <a:pPr marL="0" indent="0" algn="just">
              <a:lnSpc>
                <a:spcPts val="2400"/>
              </a:lnSpc>
              <a:spcBef>
                <a:spcPts val="0"/>
              </a:spcBef>
              <a:buNone/>
            </a:pPr>
            <a:r>
              <a:rPr lang="zh-CN" altLang="en-US" b="1" dirty="0">
                <a:latin typeface="宋体" panose="02010600030101010101" pitchFamily="2" charset="-122"/>
              </a:rPr>
              <a:t>更新</a:t>
            </a:r>
            <a:r>
              <a:rPr lang="zh-CN" altLang="en-US" b="1" dirty="0">
                <a:latin typeface="宋体" panose="02010600030101010101" pitchFamily="2" charset="-122"/>
                <a:cs typeface="Times New Roman" panose="02020603050405020304" pitchFamily="18" charset="0"/>
              </a:rPr>
              <a:t>压缩</a:t>
            </a:r>
            <a:r>
              <a:rPr lang="zh-CN" altLang="en-US" b="1" dirty="0">
                <a:latin typeface="宋体" panose="02010600030101010101" pitchFamily="2" charset="-122"/>
              </a:rPr>
              <a:t>在</a:t>
            </a:r>
            <a:r>
              <a:rPr lang="en-US" altLang="zh-CN" b="1" dirty="0">
                <a:latin typeface="宋体" panose="02010600030101010101" pitchFamily="2" charset="-122"/>
                <a:cs typeface="Times New Roman" panose="02020603050405020304" pitchFamily="18" charset="0"/>
              </a:rPr>
              <a:t>new.zip</a:t>
            </a:r>
            <a:r>
              <a:rPr lang="zh-CN" altLang="en-US" b="1" dirty="0">
                <a:latin typeface="宋体" panose="02010600030101010101" pitchFamily="2" charset="-122"/>
                <a:cs typeface="Times New Roman" panose="02020603050405020304" pitchFamily="18" charset="0"/>
              </a:rPr>
              <a:t>里面</a:t>
            </a:r>
            <a:r>
              <a:rPr lang="zh-CN" altLang="en-US" b="1" dirty="0">
                <a:latin typeface="宋体" panose="02010600030101010101" pitchFamily="2" charset="-122"/>
              </a:rPr>
              <a:t>的</a:t>
            </a:r>
            <a:r>
              <a:rPr lang="en-US" altLang="zh-CN" b="1" dirty="0">
                <a:latin typeface="宋体" panose="02010600030101010101" pitchFamily="2" charset="-122"/>
                <a:cs typeface="Times New Roman" panose="02020603050405020304" pitchFamily="18" charset="0"/>
              </a:rPr>
              <a:t>my2*.jpg</a:t>
            </a:r>
            <a:r>
              <a:rPr lang="zh-CN" altLang="en-US" b="1" dirty="0">
                <a:latin typeface="宋体" panose="02010600030101010101" pitchFamily="2" charset="-122"/>
              </a:rPr>
              <a:t>文件 </a:t>
            </a:r>
            <a:r>
              <a:rPr lang="en-US" altLang="zh-CN" b="1" dirty="0">
                <a:latin typeface="宋体" panose="02010600030101010101" pitchFamily="2" charset="-122"/>
              </a:rPr>
              <a:t>: </a:t>
            </a:r>
          </a:p>
          <a:p>
            <a:pPr marL="0" indent="0" algn="just">
              <a:lnSpc>
                <a:spcPts val="2400"/>
              </a:lnSpc>
              <a:spcBef>
                <a:spcPts val="0"/>
              </a:spcBef>
              <a:buNone/>
            </a:pPr>
            <a:r>
              <a:rPr lang="en-US" altLang="zh-CN" b="1" dirty="0">
                <a:solidFill>
                  <a:srgbClr val="0000FF"/>
                </a:solidFill>
                <a:latin typeface="宋体" panose="02010600030101010101" pitchFamily="2" charset="-122"/>
              </a:rPr>
              <a:t>    </a:t>
            </a:r>
            <a:r>
              <a:rPr lang="en-US" altLang="zh-CN" b="1" dirty="0">
                <a:solidFill>
                  <a:srgbClr val="FF0000"/>
                </a:solidFill>
                <a:latin typeface="宋体" panose="02010600030101010101" pitchFamily="2" charset="-122"/>
              </a:rPr>
              <a:t>zip  -u  new.zip  my2*.jpg</a:t>
            </a:r>
          </a:p>
          <a:p>
            <a:pPr marL="0" indent="0" algn="just">
              <a:lnSpc>
                <a:spcPts val="2400"/>
              </a:lnSpc>
              <a:spcBef>
                <a:spcPts val="0"/>
              </a:spcBef>
              <a:buNone/>
            </a:pPr>
            <a:r>
              <a:rPr lang="zh-CN" altLang="en-US" b="1" dirty="0">
                <a:latin typeface="宋体" panose="02010600030101010101" pitchFamily="2" charset="-122"/>
                <a:cs typeface="Times New Roman" panose="02020603050405020304" pitchFamily="18" charset="0"/>
              </a:rPr>
              <a:t>把整个目录的所有文件压缩：</a:t>
            </a:r>
            <a:r>
              <a:rPr lang="zh-CN" altLang="en-US" b="1" dirty="0">
                <a:latin typeface="宋体" panose="02010600030101010101" pitchFamily="2" charset="-122"/>
              </a:rPr>
              <a:t> </a:t>
            </a:r>
            <a:r>
              <a:rPr lang="en-US" altLang="zh-CN" b="1" dirty="0" err="1">
                <a:latin typeface="宋体" panose="02010600030101010101" pitchFamily="2" charset="-122"/>
                <a:cs typeface="Times New Roman" panose="02020603050405020304" pitchFamily="18" charset="0"/>
              </a:rPr>
              <a:t>mydir</a:t>
            </a:r>
            <a:r>
              <a:rPr lang="zh-CN" altLang="en-US" b="1" dirty="0">
                <a:latin typeface="宋体" panose="02010600030101010101" pitchFamily="2" charset="-122"/>
                <a:cs typeface="Times New Roman" panose="02020603050405020304" pitchFamily="18" charset="0"/>
              </a:rPr>
              <a:t>是一个目录</a:t>
            </a:r>
            <a:r>
              <a:rPr lang="zh-CN" altLang="en-US" b="1" dirty="0">
                <a:solidFill>
                  <a:srgbClr val="FF0000"/>
                </a:solidFill>
                <a:latin typeface="宋体" panose="02010600030101010101" pitchFamily="2" charset="-122"/>
              </a:rPr>
              <a:t> </a:t>
            </a:r>
            <a:endParaRPr lang="pt-BR" altLang="zh-CN" b="1" dirty="0">
              <a:solidFill>
                <a:srgbClr val="FF0000"/>
              </a:solidFill>
              <a:latin typeface="宋体" panose="02010600030101010101" pitchFamily="2" charset="-122"/>
            </a:endParaRPr>
          </a:p>
          <a:p>
            <a:pPr marL="0" indent="0" algn="just">
              <a:lnSpc>
                <a:spcPts val="2400"/>
              </a:lnSpc>
              <a:spcBef>
                <a:spcPts val="0"/>
              </a:spcBef>
              <a:buNone/>
            </a:pPr>
            <a:r>
              <a:rPr lang="pt-BR" altLang="zh-CN" b="1" dirty="0">
                <a:solidFill>
                  <a:srgbClr val="0000FF"/>
                </a:solidFill>
                <a:latin typeface="宋体" panose="02010600030101010101" pitchFamily="2" charset="-122"/>
              </a:rPr>
              <a:t>    </a:t>
            </a:r>
            <a:r>
              <a:rPr lang="pt-BR" altLang="zh-CN" b="1" dirty="0">
                <a:solidFill>
                  <a:srgbClr val="FF0000"/>
                </a:solidFill>
                <a:latin typeface="宋体" panose="02010600030101010101" pitchFamily="2" charset="-122"/>
              </a:rPr>
              <a:t>zip  -r  newdir.zip  mydir</a:t>
            </a:r>
            <a:endParaRPr lang="en-US" altLang="zh-CN" b="1" dirty="0">
              <a:solidFill>
                <a:srgbClr val="FF0000"/>
              </a:solidFill>
              <a:latin typeface="宋体" panose="02010600030101010101" pitchFamily="2" charset="-122"/>
            </a:endParaRPr>
          </a:p>
        </p:txBody>
      </p:sp>
      <p:sp>
        <p:nvSpPr>
          <p:cNvPr id="77827" name="Text Box 3">
            <a:extLst>
              <a:ext uri="{FF2B5EF4-FFF2-40B4-BE49-F238E27FC236}">
                <a16:creationId xmlns:a16="http://schemas.microsoft.com/office/drawing/2014/main" id="{BE22478F-6236-4997-8E52-9ACFF3B0ABB1}"/>
              </a:ext>
            </a:extLst>
          </p:cNvPr>
          <p:cNvSpPr txBox="1">
            <a:spLocks noChangeArrowheads="1"/>
          </p:cNvSpPr>
          <p:nvPr/>
        </p:nvSpPr>
        <p:spPr bwMode="auto">
          <a:xfrm>
            <a:off x="1845991" y="1250449"/>
            <a:ext cx="1982681" cy="41549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50000"/>
              </a:spcBef>
              <a:spcAft>
                <a:spcPts val="0"/>
              </a:spcAft>
              <a:buNone/>
            </a:pPr>
            <a:r>
              <a:rPr kumimoji="1" lang="en-US" altLang="zh-CN" sz="2100" dirty="0">
                <a:solidFill>
                  <a:prstClr val="white"/>
                </a:solidFill>
                <a:latin typeface="Tahoma" panose="020B0604030504040204" pitchFamily="34" charset="0"/>
              </a:rPr>
              <a:t> </a:t>
            </a:r>
            <a:r>
              <a:rPr kumimoji="1" lang="en-US" altLang="zh-CN" sz="2100" dirty="0">
                <a:solidFill>
                  <a:prstClr val="white"/>
                </a:solidFill>
                <a:latin typeface="Tahoma" panose="020B0604030504040204" pitchFamily="34" charset="0"/>
                <a:ea typeface="楷体_GB2312" pitchFamily="49" charset="-122"/>
              </a:rPr>
              <a:t>zip</a:t>
            </a:r>
            <a:r>
              <a:rPr kumimoji="1" lang="zh-CN" altLang="en-US" sz="2100" dirty="0">
                <a:solidFill>
                  <a:prstClr val="white"/>
                </a:solidFill>
                <a:latin typeface="Tahoma" panose="020B0604030504040204" pitchFamily="34" charset="0"/>
              </a:rPr>
              <a:t>命令</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2.3.6 </a:t>
            </a:r>
            <a:r>
              <a:rPr lang="zh-CN" altLang="en-US" sz="2400" b="0" dirty="0">
                <a:solidFill>
                  <a:srgbClr val="1353A2"/>
                </a:solidFill>
                <a:latin typeface="微软雅黑" pitchFamily="34" charset="-122"/>
                <a:ea typeface="微软雅黑" pitchFamily="34" charset="-122"/>
              </a:rPr>
              <a:t>熟练使用压缩解压类命令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453189" y="1744278"/>
            <a:ext cx="7571258" cy="124303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100" dirty="0">
                <a:solidFill>
                  <a:srgbClr val="1353A2"/>
                </a:solidFill>
              </a:rPr>
              <a:t>5. unzip</a:t>
            </a:r>
            <a:r>
              <a:rPr lang="zh-CN" altLang="en-US" sz="2100" dirty="0">
                <a:solidFill>
                  <a:srgbClr val="1353A2"/>
                </a:solidFill>
              </a:rPr>
              <a:t>命令</a:t>
            </a:r>
            <a:endParaRPr lang="zh-CN" altLang="zh-CN" sz="2100" dirty="0">
              <a:solidFill>
                <a:srgbClr val="1353A2"/>
              </a:solidFill>
            </a:endParaRPr>
          </a:p>
          <a:p>
            <a:pPr indent="342900" defTabSz="540544" eaLnBrk="1" fontAlgn="auto" hangingPunct="1">
              <a:spcBef>
                <a:spcPts val="0"/>
              </a:spcBef>
              <a:spcAft>
                <a:spcPts val="0"/>
              </a:spcAft>
            </a:pPr>
            <a:r>
              <a:rPr lang="zh-CN" altLang="en-US" sz="2100" dirty="0">
                <a:solidFill>
                  <a:prstClr val="black"/>
                </a:solidFill>
              </a:rPr>
              <a:t>功能：  </a:t>
            </a:r>
            <a:r>
              <a:rPr lang="en-US" altLang="zh-CN" sz="2100" dirty="0">
                <a:solidFill>
                  <a:prstClr val="black"/>
                </a:solidFill>
              </a:rPr>
              <a:t>unzip</a:t>
            </a:r>
            <a:r>
              <a:rPr lang="zh-CN" altLang="en-US" sz="2100" dirty="0">
                <a:solidFill>
                  <a:prstClr val="black"/>
                </a:solidFill>
              </a:rPr>
              <a:t>命令用于解压缩</a:t>
            </a:r>
            <a:r>
              <a:rPr lang="en-US" altLang="zh-CN" sz="2100" dirty="0">
                <a:solidFill>
                  <a:prstClr val="black"/>
                </a:solidFill>
              </a:rPr>
              <a:t>zip</a:t>
            </a:r>
            <a:r>
              <a:rPr lang="zh-CN" altLang="en-US" sz="2100" dirty="0">
                <a:solidFill>
                  <a:prstClr val="black"/>
                </a:solidFill>
              </a:rPr>
              <a:t>文件。</a:t>
            </a:r>
            <a:endParaRPr lang="en-US" altLang="zh-CN" sz="2100" dirty="0">
              <a:solidFill>
                <a:prstClr val="black"/>
              </a:solidFill>
            </a:endParaRPr>
          </a:p>
          <a:p>
            <a:pPr indent="342900" defTabSz="540544" eaLnBrk="1" fontAlgn="auto" hangingPunct="1">
              <a:spcBef>
                <a:spcPts val="0"/>
              </a:spcBef>
              <a:spcAft>
                <a:spcPts val="0"/>
              </a:spcAft>
            </a:pPr>
            <a:r>
              <a:rPr lang="zh-CN" altLang="zh-CN" sz="2100" dirty="0">
                <a:solidFill>
                  <a:prstClr val="black"/>
                </a:solidFill>
              </a:rPr>
              <a:t>格式</a:t>
            </a:r>
            <a:r>
              <a:rPr lang="zh-CN" altLang="en-US" sz="2100" dirty="0">
                <a:solidFill>
                  <a:prstClr val="black"/>
                </a:solidFill>
              </a:rPr>
              <a:t>：  </a:t>
            </a:r>
            <a:r>
              <a:rPr lang="en-US" altLang="zh-CN" sz="2100" dirty="0">
                <a:solidFill>
                  <a:prstClr val="black"/>
                </a:solidFill>
              </a:rPr>
              <a:t>unzip [</a:t>
            </a:r>
            <a:r>
              <a:rPr lang="zh-CN" altLang="en-US" sz="2100" dirty="0">
                <a:solidFill>
                  <a:prstClr val="black"/>
                </a:solidFill>
              </a:rPr>
              <a:t>参数</a:t>
            </a:r>
            <a:r>
              <a:rPr lang="en-US" altLang="zh-CN" sz="2100" dirty="0">
                <a:solidFill>
                  <a:prstClr val="black"/>
                </a:solidFill>
              </a:rPr>
              <a:t>] file[.zip] </a:t>
            </a:r>
            <a:r>
              <a:rPr lang="zh-CN" altLang="zh-CN" sz="2100" dirty="0">
                <a:solidFill>
                  <a:prstClr val="black"/>
                </a:solidFill>
              </a:rPr>
              <a:t>。</a:t>
            </a:r>
          </a:p>
        </p:txBody>
      </p:sp>
      <p:graphicFrame>
        <p:nvGraphicFramePr>
          <p:cNvPr id="3" name="表格 2">
            <a:extLst>
              <a:ext uri="{FF2B5EF4-FFF2-40B4-BE49-F238E27FC236}">
                <a16:creationId xmlns:a16="http://schemas.microsoft.com/office/drawing/2014/main" id="{93ADC5CF-3757-4B6C-8B0E-5DB8A9F0805B}"/>
              </a:ext>
            </a:extLst>
          </p:cNvPr>
          <p:cNvGraphicFramePr>
            <a:graphicFrameLocks noGrp="1"/>
          </p:cNvGraphicFramePr>
          <p:nvPr/>
        </p:nvGraphicFramePr>
        <p:xfrm>
          <a:off x="1073989" y="3069926"/>
          <a:ext cx="7530860" cy="2065356"/>
        </p:xfrm>
        <a:graphic>
          <a:graphicData uri="http://schemas.openxmlformats.org/drawingml/2006/table">
            <a:tbl>
              <a:tblPr firstRow="1" firstCol="1" bandRow="1">
                <a:tableStyleId>{5C22544A-7EE6-4342-B048-85BDC9FD1C3A}</a:tableStyleId>
              </a:tblPr>
              <a:tblGrid>
                <a:gridCol w="1501981">
                  <a:extLst>
                    <a:ext uri="{9D8B030D-6E8A-4147-A177-3AD203B41FA5}">
                      <a16:colId xmlns:a16="http://schemas.microsoft.com/office/drawing/2014/main" val="3501586686"/>
                    </a:ext>
                  </a:extLst>
                </a:gridCol>
                <a:gridCol w="6028880">
                  <a:extLst>
                    <a:ext uri="{9D8B030D-6E8A-4147-A177-3AD203B41FA5}">
                      <a16:colId xmlns:a16="http://schemas.microsoft.com/office/drawing/2014/main" val="1700547606"/>
                    </a:ext>
                  </a:extLst>
                </a:gridCol>
              </a:tblGrid>
              <a:tr h="370705">
                <a:tc>
                  <a:txBody>
                    <a:bodyPr/>
                    <a:lstStyle/>
                    <a:p>
                      <a:pPr algn="ctr">
                        <a:spcAft>
                          <a:spcPts val="0"/>
                        </a:spcAft>
                      </a:pPr>
                      <a:r>
                        <a:rPr lang="zh-CN" sz="1500" kern="100" dirty="0">
                          <a:solidFill>
                            <a:srgbClr val="FF0000"/>
                          </a:solidFill>
                          <a:effectLst/>
                        </a:rPr>
                        <a:t>参数</a:t>
                      </a:r>
                      <a:endParaRPr lang="zh-CN" sz="15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ctr">
                        <a:spcAft>
                          <a:spcPts val="0"/>
                        </a:spcAft>
                      </a:pPr>
                      <a:r>
                        <a:rPr lang="zh-CN" sz="1500" kern="100">
                          <a:effectLst/>
                        </a:rPr>
                        <a:t>作用</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232074472"/>
                  </a:ext>
                </a:extLst>
              </a:tr>
              <a:tr h="370705">
                <a:tc>
                  <a:txBody>
                    <a:bodyPr/>
                    <a:lstStyle/>
                    <a:p>
                      <a:pPr algn="ctr">
                        <a:spcAft>
                          <a:spcPts val="0"/>
                        </a:spcAft>
                      </a:pPr>
                      <a:r>
                        <a:rPr lang="en-US" sz="2100" b="1" kern="100">
                          <a:solidFill>
                            <a:srgbClr val="FF0000"/>
                          </a:solidFill>
                          <a:effectLst/>
                        </a:rPr>
                        <a:t>-l</a:t>
                      </a:r>
                      <a:endParaRPr lang="zh-CN" sz="21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altLang="en-US" sz="2100" b="1" kern="100" dirty="0">
                          <a:effectLst/>
                          <a:latin typeface="Calibri" panose="020F0502020204030204" pitchFamily="34" charset="0"/>
                          <a:ea typeface="宋体" panose="02010600030101010101" pitchFamily="2" charset="-122"/>
                          <a:cs typeface="Times New Roman" panose="02020603050405020304" pitchFamily="18" charset="0"/>
                        </a:rPr>
                        <a:t>查看</a:t>
                      </a:r>
                      <a:r>
                        <a:rPr lang="en-US" altLang="zh-CN" sz="2100" b="1" kern="100" dirty="0">
                          <a:effectLst/>
                          <a:latin typeface="Calibri" panose="020F0502020204030204" pitchFamily="34" charset="0"/>
                          <a:ea typeface="宋体" panose="02010600030101010101" pitchFamily="2" charset="-122"/>
                          <a:cs typeface="Times New Roman" panose="02020603050405020304" pitchFamily="18" charset="0"/>
                        </a:rPr>
                        <a:t>zip</a:t>
                      </a:r>
                      <a:r>
                        <a:rPr lang="zh-CN" altLang="en-US" sz="2100" b="1" kern="100" dirty="0">
                          <a:effectLst/>
                          <a:latin typeface="Calibri" panose="020F0502020204030204" pitchFamily="34" charset="0"/>
                          <a:ea typeface="宋体" panose="02010600030101010101" pitchFamily="2" charset="-122"/>
                          <a:cs typeface="Times New Roman" panose="02020603050405020304" pitchFamily="18" charset="0"/>
                        </a:rPr>
                        <a:t>压缩包中的文件</a:t>
                      </a:r>
                      <a:endParaRPr lang="zh-CN" sz="21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3947692009"/>
                  </a:ext>
                </a:extLst>
              </a:tr>
              <a:tr h="635495">
                <a:tc>
                  <a:txBody>
                    <a:bodyPr/>
                    <a:lstStyle/>
                    <a:p>
                      <a:pPr algn="ctr">
                        <a:spcAft>
                          <a:spcPts val="0"/>
                        </a:spcAft>
                      </a:pPr>
                      <a:r>
                        <a:rPr lang="en-US" sz="2100" b="1" kern="100">
                          <a:solidFill>
                            <a:srgbClr val="FF0000"/>
                          </a:solidFill>
                          <a:effectLst/>
                        </a:rPr>
                        <a:t>-d</a:t>
                      </a:r>
                      <a:endParaRPr lang="zh-CN" sz="21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2100" b="1" kern="0">
                          <a:effectLst/>
                        </a:rPr>
                        <a:t>指定文件解压缩后所要存储的目录。</a:t>
                      </a:r>
                      <a:endParaRPr lang="zh-CN" sz="21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2667555617"/>
                  </a:ext>
                </a:extLst>
              </a:tr>
              <a:tr h="688452">
                <a:tc>
                  <a:txBody>
                    <a:bodyPr/>
                    <a:lstStyle/>
                    <a:p>
                      <a:pPr algn="ctr">
                        <a:spcAft>
                          <a:spcPts val="0"/>
                        </a:spcAft>
                      </a:pPr>
                      <a:r>
                        <a:rPr lang="en-US" sz="2100" b="1" kern="100" dirty="0">
                          <a:solidFill>
                            <a:srgbClr val="FF0000"/>
                          </a:solidFill>
                          <a:effectLst/>
                        </a:rPr>
                        <a:t>-f</a:t>
                      </a:r>
                      <a:endParaRPr lang="zh-CN" sz="21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2100" b="1" kern="0" dirty="0">
                          <a:effectLst/>
                        </a:rPr>
                        <a:t>要操作的文件名</a:t>
                      </a:r>
                      <a:r>
                        <a:rPr lang="en-US" sz="2100" b="1" kern="0" dirty="0">
                          <a:effectLst/>
                        </a:rPr>
                        <a:t>,</a:t>
                      </a:r>
                      <a:r>
                        <a:rPr lang="en-US" sz="2100" b="1" kern="100" dirty="0">
                          <a:effectLst/>
                        </a:rPr>
                        <a:t> </a:t>
                      </a:r>
                      <a:r>
                        <a:rPr lang="zh-CN" sz="2100" b="1" kern="0" dirty="0">
                          <a:effectLst/>
                        </a:rPr>
                        <a:t>切记，这个参数是最后一个参数</a:t>
                      </a:r>
                      <a:endParaRPr lang="zh-CN" sz="21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3699299656"/>
                  </a:ext>
                </a:extLst>
              </a:tr>
            </a:tbl>
          </a:graphicData>
        </a:graphic>
      </p:graphicFrame>
    </p:spTree>
    <p:extLst>
      <p:ext uri="{BB962C8B-B14F-4D97-AF65-F5344CB8AC3E}">
        <p14:creationId xmlns:p14="http://schemas.microsoft.com/office/powerpoint/2010/main" val="87497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1208B31B-658F-453E-A133-27A74BC8B003}"/>
              </a:ext>
            </a:extLst>
          </p:cNvPr>
          <p:cNvSpPr>
            <a:spLocks noGrp="1" noChangeArrowheads="1"/>
          </p:cNvSpPr>
          <p:nvPr>
            <p:ph type="body" idx="1"/>
          </p:nvPr>
        </p:nvSpPr>
        <p:spPr>
          <a:xfrm>
            <a:off x="967395" y="2027295"/>
            <a:ext cx="6758074" cy="2867545"/>
          </a:xfrm>
          <a:noFill/>
        </p:spPr>
        <p:txBody>
          <a:bodyPr>
            <a:normAutofit fontScale="92500"/>
          </a:bodyPr>
          <a:lstStyle/>
          <a:p>
            <a:pPr marL="0" indent="0">
              <a:buNone/>
            </a:pPr>
            <a:r>
              <a:rPr lang="zh-CN" altLang="en-US" sz="2400" b="1" dirty="0">
                <a:solidFill>
                  <a:schemeClr val="hlink"/>
                </a:solidFill>
              </a:rPr>
              <a:t>例</a:t>
            </a:r>
            <a:r>
              <a:rPr lang="en-US" altLang="zh-CN" sz="2400" b="1" dirty="0">
                <a:solidFill>
                  <a:schemeClr val="hlink"/>
                </a:solidFill>
              </a:rPr>
              <a:t>:</a:t>
            </a:r>
          </a:p>
          <a:p>
            <a:pPr marL="0" indent="0" algn="just">
              <a:buNone/>
            </a:pPr>
            <a:r>
              <a:rPr lang="zh-CN" altLang="en-US" sz="2400" b="1" dirty="0">
                <a:solidFill>
                  <a:srgbClr val="FF9900"/>
                </a:solidFill>
                <a:latin typeface="宋体" panose="02010600030101010101" pitchFamily="2" charset="-122"/>
              </a:rPr>
              <a:t>将压缩文件</a:t>
            </a:r>
            <a:r>
              <a:rPr lang="en-US" altLang="zh-CN" sz="2400" b="1" dirty="0">
                <a:solidFill>
                  <a:srgbClr val="FF9900"/>
                </a:solidFill>
                <a:latin typeface="宋体" panose="02010600030101010101" pitchFamily="2" charset="-122"/>
              </a:rPr>
              <a:t>picture.zip</a:t>
            </a:r>
            <a:r>
              <a:rPr lang="zh-CN" altLang="en-US" sz="2400" b="1" dirty="0">
                <a:solidFill>
                  <a:srgbClr val="FF9900"/>
                </a:solidFill>
                <a:latin typeface="宋体" panose="02010600030101010101" pitchFamily="2" charset="-122"/>
              </a:rPr>
              <a:t>在当前目录下解压缩</a:t>
            </a:r>
            <a:r>
              <a:rPr lang="zh-CN" altLang="en-US" sz="2400" b="1" dirty="0">
                <a:solidFill>
                  <a:srgbClr val="FF9900"/>
                </a:solidFill>
                <a:latin typeface="宋体" panose="02010600030101010101" pitchFamily="2" charset="-122"/>
                <a:cs typeface="Times New Roman" panose="02020603050405020304" pitchFamily="18" charset="0"/>
              </a:rPr>
              <a:t> </a:t>
            </a:r>
            <a:r>
              <a:rPr lang="en-US" altLang="zh-CN" sz="2400" b="1" dirty="0">
                <a:solidFill>
                  <a:srgbClr val="FF9900"/>
                </a:solidFill>
                <a:latin typeface="宋体" panose="02010600030101010101" pitchFamily="2" charset="-122"/>
              </a:rPr>
              <a:t>:</a:t>
            </a:r>
            <a:endParaRPr lang="en-US" altLang="zh-CN" sz="2400" b="1" dirty="0">
              <a:solidFill>
                <a:srgbClr val="FF9900"/>
              </a:solidFill>
            </a:endParaRPr>
          </a:p>
          <a:p>
            <a:pPr marL="0" indent="0" algn="just">
              <a:buNone/>
            </a:pPr>
            <a:r>
              <a:rPr lang="en-US" altLang="zh-CN" sz="2400" b="1" dirty="0">
                <a:latin typeface="宋体" panose="02010600030101010101" pitchFamily="2" charset="-122"/>
              </a:rPr>
              <a:t>unzip  picture.zip </a:t>
            </a:r>
          </a:p>
          <a:p>
            <a:pPr marL="0" indent="0" algn="just">
              <a:buNone/>
            </a:pPr>
            <a:r>
              <a:rPr lang="zh-CN" altLang="en-US" sz="2400" b="1" dirty="0">
                <a:solidFill>
                  <a:srgbClr val="FF9900"/>
                </a:solidFill>
                <a:latin typeface="宋体" panose="02010600030101010101" pitchFamily="2" charset="-122"/>
              </a:rPr>
              <a:t>将压缩文件</a:t>
            </a:r>
            <a:r>
              <a:rPr lang="en-US" altLang="zh-CN" sz="2400" b="1" dirty="0">
                <a:solidFill>
                  <a:srgbClr val="FF9900"/>
                </a:solidFill>
                <a:latin typeface="宋体" panose="02010600030101010101" pitchFamily="2" charset="-122"/>
              </a:rPr>
              <a:t>picture.zip</a:t>
            </a:r>
            <a:r>
              <a:rPr lang="zh-CN" altLang="en-US" sz="2400" b="1" dirty="0">
                <a:solidFill>
                  <a:srgbClr val="FF9900"/>
                </a:solidFill>
                <a:latin typeface="宋体" panose="02010600030101010101" pitchFamily="2" charset="-122"/>
              </a:rPr>
              <a:t>在指定目录</a:t>
            </a:r>
            <a:r>
              <a:rPr lang="en-US" altLang="zh-CN" sz="2400" b="1" dirty="0">
                <a:solidFill>
                  <a:srgbClr val="FF9900"/>
                </a:solidFill>
                <a:latin typeface="宋体" panose="02010600030101010101" pitchFamily="2" charset="-122"/>
              </a:rPr>
              <a:t>/</a:t>
            </a:r>
            <a:r>
              <a:rPr lang="en-US" altLang="zh-CN" sz="2400" b="1" dirty="0" err="1">
                <a:solidFill>
                  <a:srgbClr val="FF9900"/>
                </a:solidFill>
                <a:latin typeface="宋体" panose="02010600030101010101" pitchFamily="2" charset="-122"/>
              </a:rPr>
              <a:t>tmp</a:t>
            </a:r>
            <a:r>
              <a:rPr lang="zh-CN" altLang="en-US" sz="2400" b="1" dirty="0">
                <a:solidFill>
                  <a:srgbClr val="FF9900"/>
                </a:solidFill>
                <a:latin typeface="宋体" panose="02010600030101010101" pitchFamily="2" charset="-122"/>
              </a:rPr>
              <a:t>下解压缩 ：</a:t>
            </a:r>
          </a:p>
          <a:p>
            <a:pPr marL="0" indent="0" algn="just">
              <a:buNone/>
            </a:pPr>
            <a:r>
              <a:rPr lang="en-US" altLang="zh-CN" sz="2400" b="1" dirty="0">
                <a:latin typeface="宋体" panose="02010600030101010101" pitchFamily="2" charset="-122"/>
              </a:rPr>
              <a:t>unzip  </a:t>
            </a:r>
            <a:r>
              <a:rPr lang="en-US" altLang="zh-CN" sz="2400" b="1" dirty="0">
                <a:solidFill>
                  <a:srgbClr val="0000FF"/>
                </a:solidFill>
                <a:latin typeface="宋体" panose="02010600030101010101" pitchFamily="2" charset="-122"/>
              </a:rPr>
              <a:t>-n</a:t>
            </a:r>
            <a:r>
              <a:rPr lang="en-US" altLang="zh-CN" sz="2400" b="1" dirty="0">
                <a:latin typeface="宋体" panose="02010600030101010101" pitchFamily="2" charset="-122"/>
              </a:rPr>
              <a:t>  picture.zip  </a:t>
            </a:r>
            <a:r>
              <a:rPr lang="en-US" altLang="zh-CN" sz="2400" b="1" dirty="0">
                <a:solidFill>
                  <a:srgbClr val="0000FF"/>
                </a:solidFill>
                <a:latin typeface="宋体" panose="02010600030101010101" pitchFamily="2" charset="-122"/>
              </a:rPr>
              <a:t>-d</a:t>
            </a:r>
            <a:r>
              <a:rPr lang="en-US" altLang="zh-CN" sz="2400" b="1" dirty="0">
                <a:latin typeface="宋体" panose="02010600030101010101" pitchFamily="2" charset="-122"/>
              </a:rPr>
              <a:t>  /</a:t>
            </a:r>
            <a:r>
              <a:rPr lang="en-US" altLang="zh-CN" sz="2400" b="1" dirty="0" err="1">
                <a:latin typeface="宋体" panose="02010600030101010101" pitchFamily="2" charset="-122"/>
              </a:rPr>
              <a:t>tmp</a:t>
            </a:r>
            <a:endParaRPr lang="en-US" altLang="zh-CN" sz="2400" b="1" dirty="0">
              <a:latin typeface="宋体" panose="02010600030101010101" pitchFamily="2" charset="-122"/>
            </a:endParaRPr>
          </a:p>
          <a:p>
            <a:pPr marL="0" indent="0" algn="just">
              <a:buNone/>
            </a:pPr>
            <a:r>
              <a:rPr lang="zh-CN" altLang="en-US" sz="2400" b="1" dirty="0">
                <a:solidFill>
                  <a:srgbClr val="FF9900"/>
                </a:solidFill>
                <a:latin typeface="宋体" panose="02010600030101010101" pitchFamily="2" charset="-122"/>
              </a:rPr>
              <a:t>查看压缩文件目录，但不解压</a:t>
            </a:r>
            <a:r>
              <a:rPr lang="en-US" altLang="zh-CN" sz="2400" b="1" dirty="0">
                <a:solidFill>
                  <a:srgbClr val="FF9900"/>
                </a:solidFill>
                <a:latin typeface="宋体" panose="02010600030101010101" pitchFamily="2" charset="-122"/>
              </a:rPr>
              <a:t>: </a:t>
            </a:r>
          </a:p>
          <a:p>
            <a:pPr marL="0" indent="0" algn="just">
              <a:buNone/>
            </a:pPr>
            <a:r>
              <a:rPr lang="en-US" altLang="zh-CN" sz="2400" b="1" dirty="0">
                <a:latin typeface="宋体" panose="02010600030101010101" pitchFamily="2" charset="-122"/>
              </a:rPr>
              <a:t>unzip  </a:t>
            </a:r>
            <a:r>
              <a:rPr lang="en-US" altLang="zh-CN" sz="2400" b="1" dirty="0">
                <a:solidFill>
                  <a:srgbClr val="0000FF"/>
                </a:solidFill>
                <a:latin typeface="宋体" panose="02010600030101010101" pitchFamily="2" charset="-122"/>
              </a:rPr>
              <a:t>-v</a:t>
            </a:r>
            <a:r>
              <a:rPr lang="en-US" altLang="zh-CN" sz="2400" b="1" dirty="0">
                <a:latin typeface="宋体" panose="02010600030101010101" pitchFamily="2" charset="-122"/>
              </a:rPr>
              <a:t>  picture.zip </a:t>
            </a:r>
          </a:p>
          <a:p>
            <a:pPr marL="0" indent="0" algn="just">
              <a:buNone/>
            </a:pPr>
            <a:endParaRPr lang="en-US" altLang="zh-CN" sz="1650" b="1" dirty="0">
              <a:latin typeface="宋体" panose="02010600030101010101" pitchFamily="2" charset="-122"/>
            </a:endParaRPr>
          </a:p>
          <a:p>
            <a:pPr marL="0" indent="0" algn="just">
              <a:buNone/>
            </a:pPr>
            <a:endParaRPr lang="en-US" altLang="zh-CN" sz="1650" b="1" dirty="0">
              <a:latin typeface="宋体" panose="02010600030101010101" pitchFamily="2" charset="-122"/>
            </a:endParaRPr>
          </a:p>
          <a:p>
            <a:pPr marL="0" indent="0">
              <a:buNone/>
            </a:pPr>
            <a:endParaRPr lang="en-US" altLang="zh-CN" sz="1650" b="1" dirty="0">
              <a:latin typeface="宋体" panose="02010600030101010101" pitchFamily="2" charset="-122"/>
            </a:endParaRPr>
          </a:p>
        </p:txBody>
      </p:sp>
      <p:sp>
        <p:nvSpPr>
          <p:cNvPr id="79875" name="Text Box 3">
            <a:extLst>
              <a:ext uri="{FF2B5EF4-FFF2-40B4-BE49-F238E27FC236}">
                <a16:creationId xmlns:a16="http://schemas.microsoft.com/office/drawing/2014/main" id="{4678A182-BD2D-4977-A317-7B762752BB3C}"/>
              </a:ext>
            </a:extLst>
          </p:cNvPr>
          <p:cNvSpPr txBox="1">
            <a:spLocks noChangeArrowheads="1"/>
          </p:cNvSpPr>
          <p:nvPr/>
        </p:nvSpPr>
        <p:spPr bwMode="auto">
          <a:xfrm>
            <a:off x="1791488" y="1278756"/>
            <a:ext cx="1329929" cy="36933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50000"/>
              </a:spcBef>
              <a:spcAft>
                <a:spcPts val="0"/>
              </a:spcAft>
              <a:buNone/>
            </a:pPr>
            <a:r>
              <a:rPr kumimoji="1" lang="en-US" altLang="zh-CN" sz="1800" dirty="0">
                <a:solidFill>
                  <a:prstClr val="white"/>
                </a:solidFill>
                <a:latin typeface="Tahoma" panose="020B0604030504040204" pitchFamily="34" charset="0"/>
              </a:rPr>
              <a:t>un</a:t>
            </a:r>
            <a:r>
              <a:rPr kumimoji="1" lang="en-US" altLang="zh-CN" sz="1800" dirty="0">
                <a:solidFill>
                  <a:prstClr val="white"/>
                </a:solidFill>
                <a:latin typeface="Tahoma" panose="020B0604030504040204" pitchFamily="34" charset="0"/>
                <a:ea typeface="楷体_GB2312" pitchFamily="49" charset="-122"/>
              </a:rPr>
              <a:t>zip</a:t>
            </a:r>
            <a:r>
              <a:rPr kumimoji="1" lang="zh-CN" altLang="en-US" sz="1800" dirty="0">
                <a:solidFill>
                  <a:prstClr val="white"/>
                </a:solidFill>
                <a:latin typeface="Tahoma" panose="020B0604030504040204" pitchFamily="34" charset="0"/>
              </a:rPr>
              <a:t>命令</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2.3.7 </a:t>
            </a:r>
            <a:r>
              <a:rPr lang="zh-CN" altLang="en-US" sz="2400" b="0" dirty="0">
                <a:solidFill>
                  <a:srgbClr val="1353A2"/>
                </a:solidFill>
                <a:latin typeface="微软雅黑" pitchFamily="34" charset="-122"/>
                <a:ea typeface="微软雅黑" pitchFamily="34" charset="-122"/>
              </a:rPr>
              <a:t>熟练使用查找类命令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453189" y="1744278"/>
            <a:ext cx="8350843" cy="297844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400" dirty="0">
                <a:solidFill>
                  <a:srgbClr val="1353A2"/>
                </a:solidFill>
              </a:rPr>
              <a:t>1. which</a:t>
            </a:r>
            <a:r>
              <a:rPr lang="zh-CN" altLang="en-US" sz="2400" dirty="0">
                <a:solidFill>
                  <a:srgbClr val="1353A2"/>
                </a:solidFill>
              </a:rPr>
              <a:t>命令</a:t>
            </a:r>
            <a:endParaRPr lang="zh-CN" altLang="zh-CN" sz="2400" dirty="0">
              <a:solidFill>
                <a:srgbClr val="1353A2"/>
              </a:solidFill>
            </a:endParaRPr>
          </a:p>
          <a:p>
            <a:pPr indent="342900" defTabSz="540544" eaLnBrk="1" fontAlgn="auto" hangingPunct="1">
              <a:spcBef>
                <a:spcPts val="0"/>
              </a:spcBef>
              <a:spcAft>
                <a:spcPts val="0"/>
              </a:spcAft>
            </a:pPr>
            <a:r>
              <a:rPr lang="zh-CN" altLang="en-US" sz="1800" dirty="0">
                <a:solidFill>
                  <a:prstClr val="black"/>
                </a:solidFill>
              </a:rPr>
              <a:t>功能：  </a:t>
            </a:r>
            <a:r>
              <a:rPr lang="en-US" altLang="zh-CN" sz="1800" dirty="0">
                <a:solidFill>
                  <a:prstClr val="black"/>
                </a:solidFill>
              </a:rPr>
              <a:t>which</a:t>
            </a:r>
            <a:r>
              <a:rPr lang="zh-CN" altLang="en-US" sz="1800" dirty="0">
                <a:solidFill>
                  <a:prstClr val="black"/>
                </a:solidFill>
              </a:rPr>
              <a:t>命令用来查找系统</a:t>
            </a:r>
            <a:r>
              <a:rPr lang="en-US" altLang="zh-CN" sz="1800" dirty="0">
                <a:solidFill>
                  <a:prstClr val="black"/>
                </a:solidFill>
              </a:rPr>
              <a:t>PATH</a:t>
            </a:r>
            <a:r>
              <a:rPr lang="zh-CN" altLang="en-US" sz="1800" dirty="0">
                <a:solidFill>
                  <a:prstClr val="black"/>
                </a:solidFill>
              </a:rPr>
              <a:t>目录下的可执行文件命令所在的位置。</a:t>
            </a:r>
            <a:endParaRPr lang="en-US" altLang="zh-CN" sz="1800" dirty="0">
              <a:solidFill>
                <a:prstClr val="black"/>
              </a:solidFill>
            </a:endParaRPr>
          </a:p>
          <a:p>
            <a:pPr indent="342900" defTabSz="540544" eaLnBrk="1" fontAlgn="auto" hangingPunct="1">
              <a:spcBef>
                <a:spcPts val="0"/>
              </a:spcBef>
              <a:spcAft>
                <a:spcPts val="0"/>
              </a:spcAft>
            </a:pPr>
            <a:r>
              <a:rPr lang="zh-CN" altLang="zh-CN" sz="1800" dirty="0">
                <a:solidFill>
                  <a:prstClr val="black"/>
                </a:solidFill>
              </a:rPr>
              <a:t>格式</a:t>
            </a:r>
            <a:r>
              <a:rPr lang="zh-CN" altLang="en-US" sz="1800" dirty="0">
                <a:solidFill>
                  <a:prstClr val="black"/>
                </a:solidFill>
              </a:rPr>
              <a:t>：  </a:t>
            </a:r>
            <a:r>
              <a:rPr lang="en-US" altLang="zh-CN" sz="1800" dirty="0">
                <a:solidFill>
                  <a:prstClr val="black"/>
                </a:solidFill>
              </a:rPr>
              <a:t>which [</a:t>
            </a:r>
            <a:r>
              <a:rPr lang="zh-CN" altLang="en-US" sz="1800" dirty="0">
                <a:solidFill>
                  <a:prstClr val="black"/>
                </a:solidFill>
              </a:rPr>
              <a:t>参数</a:t>
            </a:r>
            <a:r>
              <a:rPr lang="en-US" altLang="zh-CN" sz="1800" dirty="0">
                <a:solidFill>
                  <a:prstClr val="black"/>
                </a:solidFill>
              </a:rPr>
              <a:t>] </a:t>
            </a:r>
            <a:r>
              <a:rPr lang="zh-CN" altLang="en-US" sz="1800" dirty="0">
                <a:solidFill>
                  <a:prstClr val="black"/>
                </a:solidFill>
              </a:rPr>
              <a:t>命令名称</a:t>
            </a:r>
            <a:r>
              <a:rPr lang="zh-CN" altLang="zh-CN" sz="1800" dirty="0">
                <a:solidFill>
                  <a:prstClr val="black"/>
                </a:solidFill>
              </a:rPr>
              <a:t>。</a:t>
            </a:r>
            <a:endParaRPr lang="en-US" altLang="zh-CN" sz="1800" dirty="0">
              <a:solidFill>
                <a:prstClr val="black"/>
              </a:solidFill>
            </a:endParaRPr>
          </a:p>
          <a:p>
            <a:pPr indent="342900" defTabSz="540544" eaLnBrk="1" fontAlgn="auto" hangingPunct="1">
              <a:spcBef>
                <a:spcPts val="0"/>
              </a:spcBef>
              <a:spcAft>
                <a:spcPts val="0"/>
              </a:spcAft>
            </a:pPr>
            <a:endParaRPr lang="en-US" altLang="zh-CN" sz="1500" dirty="0">
              <a:solidFill>
                <a:prstClr val="black"/>
              </a:solidFill>
            </a:endParaRPr>
          </a:p>
          <a:p>
            <a:pPr indent="342900" defTabSz="540544" eaLnBrk="1" fontAlgn="auto" hangingPunct="1">
              <a:spcBef>
                <a:spcPts val="0"/>
              </a:spcBef>
              <a:spcAft>
                <a:spcPts val="0"/>
              </a:spcAft>
            </a:pPr>
            <a:r>
              <a:rPr lang="zh-CN" altLang="zh-CN" sz="1800" dirty="0">
                <a:solidFill>
                  <a:prstClr val="black"/>
                </a:solidFill>
              </a:rPr>
              <a:t>示例：查找命令</a:t>
            </a:r>
            <a:r>
              <a:rPr lang="en-US" altLang="zh-CN" sz="1800" dirty="0">
                <a:solidFill>
                  <a:prstClr val="black"/>
                </a:solidFill>
              </a:rPr>
              <a:t>cd</a:t>
            </a:r>
            <a:r>
              <a:rPr lang="zh-CN" altLang="zh-CN" sz="1800" dirty="0">
                <a:solidFill>
                  <a:prstClr val="black"/>
                </a:solidFill>
              </a:rPr>
              <a:t>所在的位置</a:t>
            </a:r>
          </a:p>
          <a:p>
            <a:pPr indent="342900" defTabSz="540544" eaLnBrk="1" fontAlgn="auto" latinLnBrk="1" hangingPunct="1">
              <a:spcBef>
                <a:spcPts val="0"/>
              </a:spcBef>
              <a:spcAft>
                <a:spcPts val="0"/>
              </a:spcAft>
            </a:pPr>
            <a:r>
              <a:rPr lang="en-US" altLang="zh-CN" sz="1800" dirty="0">
                <a:solidFill>
                  <a:prstClr val="black"/>
                </a:solidFill>
              </a:rPr>
              <a:t>[</a:t>
            </a:r>
            <a:r>
              <a:rPr lang="en-US" altLang="zh-CN" sz="1800" dirty="0" err="1">
                <a:solidFill>
                  <a:prstClr val="black"/>
                </a:solidFill>
              </a:rPr>
              <a:t>root@localhost</a:t>
            </a:r>
            <a:r>
              <a:rPr lang="en-US" altLang="zh-CN" sz="1800" dirty="0">
                <a:solidFill>
                  <a:prstClr val="black"/>
                </a:solidFill>
              </a:rPr>
              <a:t> ~]# which cd</a:t>
            </a:r>
            <a:endParaRPr lang="zh-CN" altLang="zh-CN" sz="1800" dirty="0">
              <a:solidFill>
                <a:prstClr val="black"/>
              </a:solidFill>
            </a:endParaRPr>
          </a:p>
          <a:p>
            <a:pPr indent="342900" defTabSz="540544" eaLnBrk="1" fontAlgn="auto" latinLnBrk="1" hangingPunct="1">
              <a:spcBef>
                <a:spcPts val="0"/>
              </a:spcBef>
              <a:spcAft>
                <a:spcPts val="0"/>
              </a:spcAft>
            </a:pPr>
            <a:r>
              <a:rPr lang="en-US" altLang="zh-CN" sz="1800" dirty="0">
                <a:solidFill>
                  <a:prstClr val="black"/>
                </a:solidFill>
              </a:rPr>
              <a:t>/</a:t>
            </a:r>
            <a:r>
              <a:rPr lang="en-US" altLang="zh-CN" sz="1800" dirty="0" err="1">
                <a:solidFill>
                  <a:prstClr val="black"/>
                </a:solidFill>
              </a:rPr>
              <a:t>usr</a:t>
            </a:r>
            <a:r>
              <a:rPr lang="en-US" altLang="zh-CN" sz="1800" dirty="0">
                <a:solidFill>
                  <a:prstClr val="black"/>
                </a:solidFill>
              </a:rPr>
              <a:t>/bin/cd</a:t>
            </a:r>
            <a:endParaRPr lang="zh-CN" altLang="zh-CN" sz="1800" dirty="0">
              <a:solidFill>
                <a:prstClr val="black"/>
              </a:solidFill>
            </a:endParaRPr>
          </a:p>
          <a:p>
            <a:pPr indent="342900" defTabSz="540544" eaLnBrk="1" fontAlgn="auto" hangingPunct="1">
              <a:spcBef>
                <a:spcPts val="0"/>
              </a:spcBef>
              <a:spcAft>
                <a:spcPts val="0"/>
              </a:spcAft>
            </a:pPr>
            <a:endParaRPr lang="zh-CN" altLang="zh-CN" sz="1800" b="0" dirty="0">
              <a:solidFill>
                <a:prstClr val="black"/>
              </a:solidFill>
            </a:endParaRPr>
          </a:p>
        </p:txBody>
      </p:sp>
    </p:spTree>
    <p:extLst>
      <p:ext uri="{BB962C8B-B14F-4D97-AF65-F5344CB8AC3E}">
        <p14:creationId xmlns:p14="http://schemas.microsoft.com/office/powerpoint/2010/main" val="399519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2.3.7 </a:t>
            </a:r>
            <a:r>
              <a:rPr lang="zh-CN" altLang="en-US" sz="2400" b="0" dirty="0">
                <a:solidFill>
                  <a:srgbClr val="1353A2"/>
                </a:solidFill>
                <a:latin typeface="微软雅黑" pitchFamily="34" charset="-122"/>
                <a:ea typeface="微软雅黑" pitchFamily="34" charset="-122"/>
              </a:rPr>
              <a:t>熟练使用查找类命令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453189" y="1744278"/>
            <a:ext cx="8350843" cy="372634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400" dirty="0">
                <a:solidFill>
                  <a:srgbClr val="1353A2"/>
                </a:solidFill>
              </a:rPr>
              <a:t>2. </a:t>
            </a:r>
            <a:r>
              <a:rPr lang="en-US" altLang="zh-CN" sz="2400" dirty="0" err="1">
                <a:solidFill>
                  <a:srgbClr val="1353A2"/>
                </a:solidFill>
              </a:rPr>
              <a:t>whereis</a:t>
            </a:r>
            <a:r>
              <a:rPr lang="zh-CN" altLang="en-US" sz="2400" dirty="0">
                <a:solidFill>
                  <a:srgbClr val="1353A2"/>
                </a:solidFill>
              </a:rPr>
              <a:t>命令</a:t>
            </a:r>
            <a:endParaRPr lang="zh-CN" altLang="zh-CN" sz="2400" dirty="0">
              <a:solidFill>
                <a:srgbClr val="1353A2"/>
              </a:solidFill>
            </a:endParaRPr>
          </a:p>
          <a:p>
            <a:pPr indent="342900" defTabSz="540544" eaLnBrk="1" fontAlgn="auto" hangingPunct="1">
              <a:spcBef>
                <a:spcPts val="0"/>
              </a:spcBef>
              <a:spcAft>
                <a:spcPts val="0"/>
              </a:spcAft>
            </a:pPr>
            <a:r>
              <a:rPr lang="zh-CN" altLang="en-US" sz="1800" dirty="0">
                <a:solidFill>
                  <a:prstClr val="black"/>
                </a:solidFill>
              </a:rPr>
              <a:t>功能：  </a:t>
            </a:r>
            <a:r>
              <a:rPr lang="en-US" altLang="zh-CN" sz="1800" dirty="0" err="1">
                <a:solidFill>
                  <a:prstClr val="black"/>
                </a:solidFill>
              </a:rPr>
              <a:t>whereis</a:t>
            </a:r>
            <a:r>
              <a:rPr lang="zh-CN" altLang="en-US" sz="1800" dirty="0">
                <a:solidFill>
                  <a:prstClr val="black"/>
                </a:solidFill>
              </a:rPr>
              <a:t>命令用于寻找二进制程序、源代码文件和</a:t>
            </a:r>
            <a:r>
              <a:rPr lang="en-US" altLang="zh-CN" sz="1800" dirty="0">
                <a:solidFill>
                  <a:prstClr val="black"/>
                </a:solidFill>
              </a:rPr>
              <a:t>man</a:t>
            </a:r>
            <a:r>
              <a:rPr lang="zh-CN" altLang="en-US" sz="1800" dirty="0">
                <a:solidFill>
                  <a:prstClr val="black"/>
                </a:solidFill>
              </a:rPr>
              <a:t>手册页等相关文件的路径。</a:t>
            </a:r>
            <a:endParaRPr lang="en-US" altLang="zh-CN" sz="1800" dirty="0">
              <a:solidFill>
                <a:prstClr val="black"/>
              </a:solidFill>
            </a:endParaRPr>
          </a:p>
          <a:p>
            <a:pPr indent="342900" defTabSz="540544" eaLnBrk="1" fontAlgn="auto" hangingPunct="1">
              <a:spcBef>
                <a:spcPts val="0"/>
              </a:spcBef>
              <a:spcAft>
                <a:spcPts val="0"/>
              </a:spcAft>
            </a:pPr>
            <a:r>
              <a:rPr lang="zh-CN" altLang="zh-CN" sz="1800" dirty="0">
                <a:solidFill>
                  <a:prstClr val="black"/>
                </a:solidFill>
              </a:rPr>
              <a:t>格式</a:t>
            </a:r>
            <a:r>
              <a:rPr lang="zh-CN" altLang="en-US" sz="1800" dirty="0">
                <a:solidFill>
                  <a:prstClr val="black"/>
                </a:solidFill>
              </a:rPr>
              <a:t>：  </a:t>
            </a:r>
            <a:r>
              <a:rPr lang="en-US" altLang="zh-CN" sz="1800" dirty="0" err="1">
                <a:solidFill>
                  <a:prstClr val="black"/>
                </a:solidFill>
              </a:rPr>
              <a:t>whereis</a:t>
            </a:r>
            <a:r>
              <a:rPr lang="en-US" altLang="zh-CN" sz="1800" dirty="0">
                <a:solidFill>
                  <a:prstClr val="black"/>
                </a:solidFill>
              </a:rPr>
              <a:t> [</a:t>
            </a:r>
            <a:r>
              <a:rPr lang="zh-CN" altLang="en-US" sz="1800" dirty="0">
                <a:solidFill>
                  <a:prstClr val="black"/>
                </a:solidFill>
              </a:rPr>
              <a:t>参数</a:t>
            </a:r>
            <a:r>
              <a:rPr lang="en-US" altLang="zh-CN" sz="1800" dirty="0">
                <a:solidFill>
                  <a:prstClr val="black"/>
                </a:solidFill>
              </a:rPr>
              <a:t>]  </a:t>
            </a:r>
            <a:r>
              <a:rPr lang="zh-CN" altLang="en-US" sz="1800" dirty="0">
                <a:solidFill>
                  <a:prstClr val="black"/>
                </a:solidFill>
              </a:rPr>
              <a:t>命令名称</a:t>
            </a:r>
            <a:r>
              <a:rPr lang="zh-CN" altLang="zh-CN" sz="1800" dirty="0">
                <a:solidFill>
                  <a:prstClr val="black"/>
                </a:solidFill>
              </a:rPr>
              <a:t>。</a:t>
            </a:r>
            <a:endParaRPr lang="en-US" altLang="zh-CN" sz="1800" dirty="0">
              <a:solidFill>
                <a:prstClr val="black"/>
              </a:solidFill>
            </a:endParaRPr>
          </a:p>
          <a:p>
            <a:pPr indent="342900" defTabSz="540544" eaLnBrk="1" fontAlgn="auto" hangingPunct="1">
              <a:spcBef>
                <a:spcPts val="0"/>
              </a:spcBef>
              <a:spcAft>
                <a:spcPts val="0"/>
              </a:spcAft>
            </a:pPr>
            <a:endParaRPr lang="en-US" altLang="zh-CN" sz="1500" dirty="0">
              <a:solidFill>
                <a:prstClr val="black"/>
              </a:solidFill>
            </a:endParaRPr>
          </a:p>
          <a:p>
            <a:pPr indent="342900" defTabSz="540544" eaLnBrk="1" fontAlgn="auto" hangingPunct="1">
              <a:spcBef>
                <a:spcPts val="0"/>
              </a:spcBef>
              <a:spcAft>
                <a:spcPts val="0"/>
              </a:spcAft>
            </a:pPr>
            <a:r>
              <a:rPr lang="zh-CN" altLang="zh-CN" sz="1800" dirty="0">
                <a:solidFill>
                  <a:prstClr val="black"/>
                </a:solidFill>
              </a:rPr>
              <a:t>示例：查找命令</a:t>
            </a:r>
            <a:r>
              <a:rPr lang="en-US" altLang="zh-CN" sz="1800" dirty="0">
                <a:solidFill>
                  <a:prstClr val="black"/>
                </a:solidFill>
              </a:rPr>
              <a:t>cd</a:t>
            </a:r>
            <a:r>
              <a:rPr lang="zh-CN" altLang="zh-CN" sz="1800" dirty="0">
                <a:solidFill>
                  <a:prstClr val="black"/>
                </a:solidFill>
              </a:rPr>
              <a:t>所在的位置</a:t>
            </a:r>
          </a:p>
          <a:p>
            <a:pPr indent="342900" defTabSz="540544" eaLnBrk="1" fontAlgn="auto" latinLnBrk="1" hangingPunct="1">
              <a:spcBef>
                <a:spcPts val="0"/>
              </a:spcBef>
              <a:spcAft>
                <a:spcPts val="0"/>
              </a:spcAft>
            </a:pPr>
            <a:r>
              <a:rPr lang="en-US" altLang="zh-CN" sz="1800" dirty="0">
                <a:solidFill>
                  <a:prstClr val="black"/>
                </a:solidFill>
              </a:rPr>
              <a:t>[</a:t>
            </a:r>
            <a:r>
              <a:rPr lang="en-US" altLang="zh-CN" sz="1800" dirty="0" err="1">
                <a:solidFill>
                  <a:prstClr val="black"/>
                </a:solidFill>
              </a:rPr>
              <a:t>root@localhost</a:t>
            </a:r>
            <a:r>
              <a:rPr lang="en-US" altLang="zh-CN" sz="1800" dirty="0">
                <a:solidFill>
                  <a:prstClr val="black"/>
                </a:solidFill>
              </a:rPr>
              <a:t> ~]# </a:t>
            </a:r>
            <a:r>
              <a:rPr lang="en-US" altLang="zh-CN" sz="1800" dirty="0" err="1">
                <a:solidFill>
                  <a:prstClr val="black"/>
                </a:solidFill>
              </a:rPr>
              <a:t>whereis</a:t>
            </a:r>
            <a:r>
              <a:rPr lang="en-US" altLang="zh-CN" sz="1800" dirty="0">
                <a:solidFill>
                  <a:prstClr val="black"/>
                </a:solidFill>
              </a:rPr>
              <a:t> cd</a:t>
            </a:r>
            <a:endParaRPr lang="zh-CN" altLang="zh-CN" sz="1800" dirty="0">
              <a:solidFill>
                <a:prstClr val="black"/>
              </a:solidFill>
            </a:endParaRPr>
          </a:p>
          <a:p>
            <a:pPr indent="342900" defTabSz="540544" eaLnBrk="1" fontAlgn="auto" latinLnBrk="1" hangingPunct="1">
              <a:spcBef>
                <a:spcPts val="0"/>
              </a:spcBef>
              <a:spcAft>
                <a:spcPts val="0"/>
              </a:spcAft>
            </a:pPr>
            <a:r>
              <a:rPr lang="en-US" altLang="zh-CN" sz="1800" dirty="0">
                <a:solidFill>
                  <a:prstClr val="black"/>
                </a:solidFill>
              </a:rPr>
              <a:t>cd: /</a:t>
            </a:r>
            <a:r>
              <a:rPr lang="en-US" altLang="zh-CN" sz="1800" dirty="0" err="1">
                <a:solidFill>
                  <a:prstClr val="black"/>
                </a:solidFill>
              </a:rPr>
              <a:t>usr</a:t>
            </a:r>
            <a:r>
              <a:rPr lang="en-US" altLang="zh-CN" sz="1800" dirty="0">
                <a:solidFill>
                  <a:prstClr val="black"/>
                </a:solidFill>
              </a:rPr>
              <a:t>/bin/cd  /</a:t>
            </a:r>
            <a:r>
              <a:rPr lang="en-US" altLang="zh-CN" sz="1800" dirty="0" err="1">
                <a:solidFill>
                  <a:prstClr val="black"/>
                </a:solidFill>
              </a:rPr>
              <a:t>usr</a:t>
            </a:r>
            <a:r>
              <a:rPr lang="en-US" altLang="zh-CN" sz="1800" dirty="0">
                <a:solidFill>
                  <a:prstClr val="black"/>
                </a:solidFill>
              </a:rPr>
              <a:t>/share/man/man1/cd.1.gz  /</a:t>
            </a:r>
            <a:r>
              <a:rPr lang="en-US" altLang="zh-CN" sz="1800" dirty="0" err="1">
                <a:solidFill>
                  <a:prstClr val="black"/>
                </a:solidFill>
              </a:rPr>
              <a:t>usr</a:t>
            </a:r>
            <a:r>
              <a:rPr lang="en-US" altLang="zh-CN" sz="1800" dirty="0">
                <a:solidFill>
                  <a:prstClr val="black"/>
                </a:solidFill>
              </a:rPr>
              <a:t>/share/man/man1p/cd.1p.gz</a:t>
            </a:r>
            <a:endParaRPr lang="zh-CN" altLang="zh-CN" sz="1800" dirty="0">
              <a:solidFill>
                <a:prstClr val="black"/>
              </a:solidFill>
            </a:endParaRPr>
          </a:p>
          <a:p>
            <a:pPr indent="342900" defTabSz="540544" eaLnBrk="1" fontAlgn="auto" hangingPunct="1">
              <a:spcBef>
                <a:spcPts val="0"/>
              </a:spcBef>
              <a:spcAft>
                <a:spcPts val="0"/>
              </a:spcAft>
            </a:pPr>
            <a:endParaRPr lang="zh-CN" altLang="zh-CN" sz="1800" b="0" dirty="0">
              <a:solidFill>
                <a:prstClr val="black"/>
              </a:solidFill>
            </a:endParaRPr>
          </a:p>
        </p:txBody>
      </p:sp>
    </p:spTree>
    <p:extLst>
      <p:ext uri="{BB962C8B-B14F-4D97-AF65-F5344CB8AC3E}">
        <p14:creationId xmlns:p14="http://schemas.microsoft.com/office/powerpoint/2010/main" val="327800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2.3.7 </a:t>
            </a:r>
            <a:r>
              <a:rPr lang="zh-CN" altLang="en-US" sz="2400" b="0" dirty="0">
                <a:solidFill>
                  <a:srgbClr val="1353A2"/>
                </a:solidFill>
                <a:latin typeface="微软雅黑" pitchFamily="34" charset="-122"/>
                <a:ea typeface="微软雅黑" pitchFamily="34" charset="-122"/>
              </a:rPr>
              <a:t>熟练使用查找类命令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453189" y="1744279"/>
            <a:ext cx="8350843" cy="385099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400" b="0" dirty="0">
                <a:solidFill>
                  <a:srgbClr val="1353A2"/>
                </a:solidFill>
              </a:rPr>
              <a:t>3. locate</a:t>
            </a:r>
            <a:r>
              <a:rPr lang="zh-CN" altLang="en-US" sz="2400" b="0" dirty="0">
                <a:solidFill>
                  <a:srgbClr val="1353A2"/>
                </a:solidFill>
              </a:rPr>
              <a:t>命令</a:t>
            </a:r>
            <a:endParaRPr lang="zh-CN" altLang="zh-CN" sz="2400" b="0" dirty="0">
              <a:solidFill>
                <a:srgbClr val="1353A2"/>
              </a:solidFill>
            </a:endParaRPr>
          </a:p>
          <a:p>
            <a:pPr indent="342900" defTabSz="540544" eaLnBrk="1" fontAlgn="auto" hangingPunct="1">
              <a:spcBef>
                <a:spcPts val="0"/>
              </a:spcBef>
              <a:spcAft>
                <a:spcPts val="0"/>
              </a:spcAft>
            </a:pPr>
            <a:r>
              <a:rPr lang="zh-CN" altLang="en-US" sz="2100" dirty="0">
                <a:solidFill>
                  <a:prstClr val="black"/>
                </a:solidFill>
              </a:rPr>
              <a:t>功能：  </a:t>
            </a:r>
            <a:r>
              <a:rPr lang="en-US" altLang="zh-CN" sz="2100" dirty="0">
                <a:solidFill>
                  <a:prstClr val="black"/>
                </a:solidFill>
              </a:rPr>
              <a:t>locate</a:t>
            </a:r>
            <a:r>
              <a:rPr lang="zh-CN" altLang="en-US" sz="2100" dirty="0">
                <a:solidFill>
                  <a:prstClr val="black"/>
                </a:solidFill>
              </a:rPr>
              <a:t>命令用来查找文件或目录。</a:t>
            </a:r>
            <a:endParaRPr lang="en-US" altLang="zh-CN" sz="2100" dirty="0">
              <a:solidFill>
                <a:prstClr val="black"/>
              </a:solidFill>
            </a:endParaRPr>
          </a:p>
          <a:p>
            <a:pPr indent="342900" defTabSz="540544" eaLnBrk="1" fontAlgn="auto" hangingPunct="1">
              <a:spcBef>
                <a:spcPts val="0"/>
              </a:spcBef>
              <a:spcAft>
                <a:spcPts val="0"/>
              </a:spcAft>
            </a:pPr>
            <a:r>
              <a:rPr lang="zh-CN" altLang="zh-CN" sz="2100" dirty="0">
                <a:solidFill>
                  <a:prstClr val="black"/>
                </a:solidFill>
              </a:rPr>
              <a:t>格式</a:t>
            </a:r>
            <a:r>
              <a:rPr lang="zh-CN" altLang="en-US" sz="2100" dirty="0">
                <a:solidFill>
                  <a:prstClr val="black"/>
                </a:solidFill>
              </a:rPr>
              <a:t>：  </a:t>
            </a:r>
            <a:r>
              <a:rPr lang="en-US" altLang="zh-CN" sz="2100" dirty="0">
                <a:solidFill>
                  <a:prstClr val="black"/>
                </a:solidFill>
              </a:rPr>
              <a:t>locate  [</a:t>
            </a:r>
            <a:r>
              <a:rPr lang="zh-CN" altLang="en-US" sz="2100" dirty="0">
                <a:solidFill>
                  <a:prstClr val="black"/>
                </a:solidFill>
              </a:rPr>
              <a:t>参数</a:t>
            </a:r>
            <a:r>
              <a:rPr lang="en-US" altLang="zh-CN" sz="2100" dirty="0">
                <a:solidFill>
                  <a:prstClr val="black"/>
                </a:solidFill>
              </a:rPr>
              <a:t>]... [PATTERN]</a:t>
            </a:r>
            <a:r>
              <a:rPr lang="zh-CN" altLang="zh-CN" sz="2100" dirty="0">
                <a:solidFill>
                  <a:prstClr val="black"/>
                </a:solidFill>
              </a:rPr>
              <a:t>。</a:t>
            </a:r>
            <a:endParaRPr lang="en-US" altLang="zh-CN" sz="2100" dirty="0">
              <a:solidFill>
                <a:prstClr val="black"/>
              </a:solidFill>
            </a:endParaRPr>
          </a:p>
          <a:p>
            <a:pPr indent="342900" defTabSz="540544" eaLnBrk="1" fontAlgn="auto" hangingPunct="1">
              <a:spcBef>
                <a:spcPts val="0"/>
              </a:spcBef>
              <a:spcAft>
                <a:spcPts val="0"/>
              </a:spcAft>
            </a:pPr>
            <a:r>
              <a:rPr lang="zh-CN" altLang="en-US" sz="2100" dirty="0">
                <a:solidFill>
                  <a:prstClr val="black"/>
                </a:solidFill>
              </a:rPr>
              <a:t>示例</a:t>
            </a:r>
            <a:r>
              <a:rPr lang="en-US" altLang="zh-CN" sz="2100" dirty="0">
                <a:solidFill>
                  <a:prstClr val="black"/>
                </a:solidFill>
              </a:rPr>
              <a:t>1</a:t>
            </a:r>
            <a:r>
              <a:rPr lang="zh-CN" altLang="en-US" sz="2100" dirty="0">
                <a:solidFill>
                  <a:prstClr val="black"/>
                </a:solidFill>
              </a:rPr>
              <a:t>： 搜索</a:t>
            </a:r>
            <a:r>
              <a:rPr lang="en-US" altLang="zh-CN" sz="2100" dirty="0" err="1">
                <a:solidFill>
                  <a:prstClr val="black"/>
                </a:solidFill>
              </a:rPr>
              <a:t>etc</a:t>
            </a:r>
            <a:r>
              <a:rPr lang="zh-CN" altLang="en-US" sz="2100" dirty="0">
                <a:solidFill>
                  <a:prstClr val="black"/>
                </a:solidFill>
              </a:rPr>
              <a:t>目录下所有以</a:t>
            </a:r>
            <a:r>
              <a:rPr lang="en-US" altLang="zh-CN" sz="2100" dirty="0">
                <a:solidFill>
                  <a:prstClr val="black"/>
                </a:solidFill>
              </a:rPr>
              <a:t>my</a:t>
            </a:r>
            <a:r>
              <a:rPr lang="zh-CN" altLang="en-US" sz="2100" dirty="0">
                <a:solidFill>
                  <a:prstClr val="black"/>
                </a:solidFill>
              </a:rPr>
              <a:t>开头的文件</a:t>
            </a:r>
          </a:p>
          <a:p>
            <a:pPr indent="342900" defTabSz="540544" eaLnBrk="1" fontAlgn="auto" hangingPunct="1">
              <a:spcBef>
                <a:spcPts val="0"/>
              </a:spcBef>
              <a:spcAft>
                <a:spcPts val="0"/>
              </a:spcAft>
            </a:pPr>
            <a:r>
              <a:rPr lang="en-US" altLang="zh-CN" sz="2100" dirty="0">
                <a:solidFill>
                  <a:prstClr val="black"/>
                </a:solidFill>
              </a:rPr>
              <a:t>[</a:t>
            </a:r>
            <a:r>
              <a:rPr lang="en-US" altLang="zh-CN" sz="2100" dirty="0" err="1">
                <a:solidFill>
                  <a:prstClr val="black"/>
                </a:solidFill>
              </a:rPr>
              <a:t>root@localhost</a:t>
            </a:r>
            <a:r>
              <a:rPr lang="en-US" altLang="zh-CN" sz="2100" dirty="0">
                <a:solidFill>
                  <a:prstClr val="black"/>
                </a:solidFill>
              </a:rPr>
              <a:t> ~]# locate /</a:t>
            </a:r>
            <a:r>
              <a:rPr lang="en-US" altLang="zh-CN" sz="2100" dirty="0" err="1">
                <a:solidFill>
                  <a:prstClr val="black"/>
                </a:solidFill>
              </a:rPr>
              <a:t>etc</a:t>
            </a:r>
            <a:r>
              <a:rPr lang="en-US" altLang="zh-CN" sz="2100" dirty="0">
                <a:solidFill>
                  <a:prstClr val="black"/>
                </a:solidFill>
              </a:rPr>
              <a:t>/my</a:t>
            </a:r>
          </a:p>
          <a:p>
            <a:pPr indent="342900" defTabSz="540544" eaLnBrk="1" fontAlgn="auto" hangingPunct="1">
              <a:spcBef>
                <a:spcPts val="0"/>
              </a:spcBef>
              <a:spcAft>
                <a:spcPts val="0"/>
              </a:spcAft>
            </a:pPr>
            <a:r>
              <a:rPr lang="en-US" altLang="zh-CN" sz="2100" dirty="0">
                <a:solidFill>
                  <a:prstClr val="black"/>
                </a:solidFill>
              </a:rPr>
              <a:t>/</a:t>
            </a:r>
            <a:r>
              <a:rPr lang="en-US" altLang="zh-CN" sz="2100" dirty="0" err="1">
                <a:solidFill>
                  <a:prstClr val="black"/>
                </a:solidFill>
              </a:rPr>
              <a:t>etc</a:t>
            </a:r>
            <a:r>
              <a:rPr lang="en-US" altLang="zh-CN" sz="2100" dirty="0">
                <a:solidFill>
                  <a:prstClr val="black"/>
                </a:solidFill>
              </a:rPr>
              <a:t>/</a:t>
            </a:r>
            <a:r>
              <a:rPr lang="en-US" altLang="zh-CN" sz="2100" dirty="0" err="1">
                <a:solidFill>
                  <a:prstClr val="black"/>
                </a:solidFill>
              </a:rPr>
              <a:t>my.cnf</a:t>
            </a:r>
            <a:endParaRPr lang="en-US" altLang="zh-CN" sz="2100" dirty="0">
              <a:solidFill>
                <a:prstClr val="black"/>
              </a:solidFill>
            </a:endParaRPr>
          </a:p>
          <a:p>
            <a:pPr indent="342900" defTabSz="540544" eaLnBrk="1" fontAlgn="auto" hangingPunct="1">
              <a:spcBef>
                <a:spcPts val="0"/>
              </a:spcBef>
              <a:spcAft>
                <a:spcPts val="0"/>
              </a:spcAft>
            </a:pPr>
            <a:r>
              <a:rPr lang="en-US" altLang="zh-CN" sz="2100" dirty="0">
                <a:solidFill>
                  <a:prstClr val="black"/>
                </a:solidFill>
              </a:rPr>
              <a:t>/</a:t>
            </a:r>
            <a:r>
              <a:rPr lang="en-US" altLang="zh-CN" sz="2100" dirty="0" err="1">
                <a:solidFill>
                  <a:prstClr val="black"/>
                </a:solidFill>
              </a:rPr>
              <a:t>etc</a:t>
            </a:r>
            <a:r>
              <a:rPr lang="en-US" altLang="zh-CN" sz="2100" dirty="0">
                <a:solidFill>
                  <a:prstClr val="black"/>
                </a:solidFill>
              </a:rPr>
              <a:t>/</a:t>
            </a:r>
            <a:r>
              <a:rPr lang="en-US" altLang="zh-CN" sz="2100" dirty="0" err="1">
                <a:solidFill>
                  <a:prstClr val="black"/>
                </a:solidFill>
              </a:rPr>
              <a:t>my.cnf.d</a:t>
            </a:r>
            <a:endParaRPr lang="en-US" altLang="zh-CN" sz="2100" dirty="0">
              <a:solidFill>
                <a:prstClr val="black"/>
              </a:solidFill>
            </a:endParaRPr>
          </a:p>
          <a:p>
            <a:pPr indent="342900" defTabSz="540544" eaLnBrk="1" fontAlgn="auto" hangingPunct="1">
              <a:spcBef>
                <a:spcPts val="0"/>
              </a:spcBef>
              <a:spcAft>
                <a:spcPts val="0"/>
              </a:spcAft>
            </a:pPr>
            <a:r>
              <a:rPr lang="en-US" altLang="zh-CN" sz="2100" dirty="0">
                <a:solidFill>
                  <a:prstClr val="black"/>
                </a:solidFill>
              </a:rPr>
              <a:t>/</a:t>
            </a:r>
            <a:r>
              <a:rPr lang="en-US" altLang="zh-CN" sz="2100" dirty="0" err="1">
                <a:solidFill>
                  <a:prstClr val="black"/>
                </a:solidFill>
              </a:rPr>
              <a:t>etc</a:t>
            </a:r>
            <a:r>
              <a:rPr lang="en-US" altLang="zh-CN" sz="2100" dirty="0">
                <a:solidFill>
                  <a:prstClr val="black"/>
                </a:solidFill>
              </a:rPr>
              <a:t>/</a:t>
            </a:r>
            <a:r>
              <a:rPr lang="en-US" altLang="zh-CN" sz="2100" dirty="0" err="1">
                <a:solidFill>
                  <a:prstClr val="black"/>
                </a:solidFill>
              </a:rPr>
              <a:t>my.cnf.d</a:t>
            </a:r>
            <a:r>
              <a:rPr lang="en-US" altLang="zh-CN" sz="2100" dirty="0">
                <a:solidFill>
                  <a:prstClr val="black"/>
                </a:solidFill>
              </a:rPr>
              <a:t>/</a:t>
            </a:r>
            <a:r>
              <a:rPr lang="en-US" altLang="zh-CN" sz="2100" dirty="0" err="1">
                <a:solidFill>
                  <a:prstClr val="black"/>
                </a:solidFill>
              </a:rPr>
              <a:t>mysql-clients.cnf</a:t>
            </a:r>
            <a:endParaRPr lang="en-US" altLang="zh-CN" sz="2100" dirty="0">
              <a:solidFill>
                <a:prstClr val="black"/>
              </a:solidFill>
            </a:endParaRPr>
          </a:p>
          <a:p>
            <a:pPr indent="342900" defTabSz="540544" eaLnBrk="1" fontAlgn="auto" hangingPunct="1">
              <a:spcBef>
                <a:spcPts val="0"/>
              </a:spcBef>
              <a:spcAft>
                <a:spcPts val="0"/>
              </a:spcAft>
            </a:pPr>
            <a:endParaRPr lang="zh-CN" altLang="zh-CN" sz="1800" b="0" dirty="0">
              <a:solidFill>
                <a:prstClr val="black"/>
              </a:solidFill>
            </a:endParaRPr>
          </a:p>
        </p:txBody>
      </p:sp>
    </p:spTree>
    <p:extLst>
      <p:ext uri="{BB962C8B-B14F-4D97-AF65-F5344CB8AC3E}">
        <p14:creationId xmlns:p14="http://schemas.microsoft.com/office/powerpoint/2010/main" val="2073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2.3.7 </a:t>
            </a:r>
            <a:r>
              <a:rPr lang="zh-CN" altLang="en-US" sz="2400" b="0" dirty="0">
                <a:solidFill>
                  <a:srgbClr val="1353A2"/>
                </a:solidFill>
                <a:latin typeface="微软雅黑" pitchFamily="34" charset="-122"/>
                <a:ea typeface="微软雅黑" pitchFamily="34" charset="-122"/>
              </a:rPr>
              <a:t>熟练使用查找类命令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230644" y="2021323"/>
            <a:ext cx="8350843" cy="3148106"/>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400" b="0" dirty="0">
                <a:solidFill>
                  <a:srgbClr val="1353A2"/>
                </a:solidFill>
              </a:rPr>
              <a:t>4. find</a:t>
            </a:r>
            <a:r>
              <a:rPr lang="zh-CN" altLang="en-US" sz="2400" b="0" dirty="0">
                <a:solidFill>
                  <a:srgbClr val="1353A2"/>
                </a:solidFill>
              </a:rPr>
              <a:t>命令</a:t>
            </a:r>
            <a:endParaRPr lang="zh-CN" altLang="zh-CN" sz="2400" b="0" dirty="0">
              <a:solidFill>
                <a:srgbClr val="1353A2"/>
              </a:solidFill>
            </a:endParaRPr>
          </a:p>
          <a:p>
            <a:pPr indent="342900" defTabSz="540544" eaLnBrk="1" fontAlgn="auto" hangingPunct="1">
              <a:lnSpc>
                <a:spcPct val="200000"/>
              </a:lnSpc>
              <a:spcBef>
                <a:spcPts val="0"/>
              </a:spcBef>
              <a:spcAft>
                <a:spcPts val="0"/>
              </a:spcAft>
            </a:pPr>
            <a:r>
              <a:rPr lang="zh-CN" altLang="en-US" sz="1800" dirty="0">
                <a:solidFill>
                  <a:prstClr val="black"/>
                </a:solidFill>
              </a:rPr>
              <a:t>功能：  </a:t>
            </a:r>
            <a:r>
              <a:rPr lang="en-US" altLang="zh-CN" sz="1800" dirty="0">
                <a:solidFill>
                  <a:prstClr val="black"/>
                </a:solidFill>
              </a:rPr>
              <a:t>find </a:t>
            </a:r>
            <a:r>
              <a:rPr lang="zh-CN" altLang="en-US" sz="1800" dirty="0">
                <a:solidFill>
                  <a:prstClr val="black"/>
                </a:solidFill>
              </a:rPr>
              <a:t>命令用于按照指定条件来查找文件。</a:t>
            </a:r>
            <a:endParaRPr lang="en-US" altLang="zh-CN" sz="1800" dirty="0">
              <a:solidFill>
                <a:prstClr val="black"/>
              </a:solidFill>
            </a:endParaRPr>
          </a:p>
          <a:p>
            <a:pPr indent="342900" defTabSz="540544" eaLnBrk="1" fontAlgn="auto" hangingPunct="1">
              <a:lnSpc>
                <a:spcPct val="200000"/>
              </a:lnSpc>
              <a:spcBef>
                <a:spcPts val="0"/>
              </a:spcBef>
              <a:spcAft>
                <a:spcPts val="0"/>
              </a:spcAft>
            </a:pPr>
            <a:r>
              <a:rPr lang="zh-CN" altLang="zh-CN" sz="1800" dirty="0">
                <a:solidFill>
                  <a:prstClr val="black"/>
                </a:solidFill>
              </a:rPr>
              <a:t>格式</a:t>
            </a:r>
            <a:r>
              <a:rPr lang="zh-CN" altLang="en-US" sz="1800" dirty="0">
                <a:solidFill>
                  <a:prstClr val="black"/>
                </a:solidFill>
              </a:rPr>
              <a:t>：  </a:t>
            </a:r>
            <a:r>
              <a:rPr lang="en-US" altLang="zh-CN" sz="1800" dirty="0">
                <a:solidFill>
                  <a:prstClr val="black"/>
                </a:solidFill>
              </a:rPr>
              <a:t>find  [</a:t>
            </a:r>
            <a:r>
              <a:rPr lang="zh-CN" altLang="en-US" sz="1800" dirty="0">
                <a:solidFill>
                  <a:prstClr val="black"/>
                </a:solidFill>
              </a:rPr>
              <a:t>查找路径</a:t>
            </a:r>
            <a:r>
              <a:rPr lang="en-US" altLang="zh-CN" sz="1800" dirty="0">
                <a:solidFill>
                  <a:prstClr val="black"/>
                </a:solidFill>
              </a:rPr>
              <a:t>]  </a:t>
            </a:r>
            <a:r>
              <a:rPr lang="zh-CN" altLang="en-US" sz="1800" dirty="0">
                <a:solidFill>
                  <a:prstClr val="black"/>
                </a:solidFill>
              </a:rPr>
              <a:t>寻找条件  </a:t>
            </a:r>
            <a:r>
              <a:rPr lang="en-US" altLang="zh-CN" sz="1800" dirty="0">
                <a:solidFill>
                  <a:prstClr val="black"/>
                </a:solidFill>
              </a:rPr>
              <a:t>[</a:t>
            </a:r>
            <a:r>
              <a:rPr lang="zh-CN" altLang="en-US" sz="1800" dirty="0">
                <a:solidFill>
                  <a:prstClr val="black"/>
                </a:solidFill>
              </a:rPr>
              <a:t>操作</a:t>
            </a:r>
            <a:r>
              <a:rPr lang="en-US" altLang="zh-CN" sz="1800" dirty="0">
                <a:solidFill>
                  <a:prstClr val="black"/>
                </a:solidFill>
              </a:rPr>
              <a:t>]</a:t>
            </a:r>
          </a:p>
          <a:p>
            <a:pPr marL="257175" indent="-257175" defTabSz="540544" eaLnBrk="1" fontAlgn="auto" hangingPunct="1">
              <a:lnSpc>
                <a:spcPct val="200000"/>
              </a:lnSpc>
              <a:spcBef>
                <a:spcPts val="0"/>
              </a:spcBef>
              <a:spcAft>
                <a:spcPts val="0"/>
              </a:spcAft>
              <a:buFont typeface="Arial" panose="020B0604020202020204" pitchFamily="34" charset="0"/>
              <a:buChar char="•"/>
            </a:pPr>
            <a:r>
              <a:rPr lang="en-US" altLang="zh-CN" sz="1800" dirty="0">
                <a:solidFill>
                  <a:prstClr val="black"/>
                </a:solidFill>
              </a:rPr>
              <a:t>Linux</a:t>
            </a:r>
            <a:r>
              <a:rPr lang="zh-CN" altLang="en-US" sz="1800" dirty="0">
                <a:solidFill>
                  <a:prstClr val="black"/>
                </a:solidFill>
              </a:rPr>
              <a:t>系统中的搜索一般都是用</a:t>
            </a:r>
            <a:r>
              <a:rPr lang="en-US" altLang="zh-CN" sz="1800" dirty="0">
                <a:solidFill>
                  <a:prstClr val="black"/>
                </a:solidFill>
              </a:rPr>
              <a:t>find</a:t>
            </a:r>
            <a:r>
              <a:rPr lang="zh-CN" altLang="en-US" sz="1800" dirty="0">
                <a:solidFill>
                  <a:prstClr val="black"/>
                </a:solidFill>
              </a:rPr>
              <a:t>命令完成的</a:t>
            </a:r>
            <a:endParaRPr lang="en-US" altLang="zh-CN" sz="1800" dirty="0">
              <a:solidFill>
                <a:prstClr val="black"/>
              </a:solidFill>
            </a:endParaRPr>
          </a:p>
          <a:p>
            <a:pPr marL="257175" indent="-257175" defTabSz="540544" eaLnBrk="1" fontAlgn="auto" hangingPunct="1">
              <a:lnSpc>
                <a:spcPct val="200000"/>
              </a:lnSpc>
              <a:spcBef>
                <a:spcPts val="0"/>
              </a:spcBef>
              <a:spcAft>
                <a:spcPts val="0"/>
              </a:spcAft>
              <a:buFont typeface="Arial" panose="020B0604020202020204" pitchFamily="34" charset="0"/>
              <a:buChar char="•"/>
            </a:pPr>
            <a:r>
              <a:rPr lang="en-US" altLang="zh-CN" sz="1800" dirty="0">
                <a:solidFill>
                  <a:prstClr val="black"/>
                </a:solidFill>
              </a:rPr>
              <a:t>find</a:t>
            </a:r>
            <a:r>
              <a:rPr lang="zh-CN" altLang="en-US" sz="1800" dirty="0">
                <a:solidFill>
                  <a:prstClr val="black"/>
                </a:solidFill>
              </a:rPr>
              <a:t>命令可使用不同的文件特性作为查找的条件，如文件名、大小、时间、权限等等信息，一旦匹配成功则将信息显示到屏幕上</a:t>
            </a:r>
            <a:endParaRPr lang="en-US" altLang="zh-CN" sz="1800" dirty="0">
              <a:solidFill>
                <a:prstClr val="black"/>
              </a:solidFill>
            </a:endParaRPr>
          </a:p>
        </p:txBody>
      </p:sp>
    </p:spTree>
    <p:extLst>
      <p:ext uri="{BB962C8B-B14F-4D97-AF65-F5344CB8AC3E}">
        <p14:creationId xmlns:p14="http://schemas.microsoft.com/office/powerpoint/2010/main" val="180922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A6EB0183-B569-4E57-808B-34EDBB522893}"/>
              </a:ext>
            </a:extLst>
          </p:cNvPr>
          <p:cNvGraphicFramePr>
            <a:graphicFrameLocks noGrp="1"/>
          </p:cNvGraphicFramePr>
          <p:nvPr/>
        </p:nvGraphicFramePr>
        <p:xfrm>
          <a:off x="57150" y="1870997"/>
          <a:ext cx="9086850" cy="3617631"/>
        </p:xfrm>
        <a:graphic>
          <a:graphicData uri="http://schemas.openxmlformats.org/drawingml/2006/table">
            <a:tbl>
              <a:tblPr firstRow="1" firstCol="1" bandRow="1">
                <a:tableStyleId>{5C22544A-7EE6-4342-B048-85BDC9FD1C3A}</a:tableStyleId>
              </a:tblPr>
              <a:tblGrid>
                <a:gridCol w="1632857">
                  <a:extLst>
                    <a:ext uri="{9D8B030D-6E8A-4147-A177-3AD203B41FA5}">
                      <a16:colId xmlns:a16="http://schemas.microsoft.com/office/drawing/2014/main" val="156610429"/>
                    </a:ext>
                  </a:extLst>
                </a:gridCol>
                <a:gridCol w="7453994">
                  <a:extLst>
                    <a:ext uri="{9D8B030D-6E8A-4147-A177-3AD203B41FA5}">
                      <a16:colId xmlns:a16="http://schemas.microsoft.com/office/drawing/2014/main" val="2147176108"/>
                    </a:ext>
                  </a:extLst>
                </a:gridCol>
              </a:tblGrid>
              <a:tr h="205740">
                <a:tc>
                  <a:txBody>
                    <a:bodyPr/>
                    <a:lstStyle/>
                    <a:p>
                      <a:pPr algn="ctr">
                        <a:spcAft>
                          <a:spcPts val="0"/>
                        </a:spcAft>
                      </a:pPr>
                      <a:r>
                        <a:rPr lang="zh-CN" sz="1400" b="1" kern="100" dirty="0">
                          <a:effectLst/>
                        </a:rPr>
                        <a:t>参数</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ctr">
                        <a:spcAft>
                          <a:spcPts val="0"/>
                        </a:spcAft>
                      </a:pPr>
                      <a:r>
                        <a:rPr lang="zh-CN" sz="1400" b="1" kern="100">
                          <a:effectLst/>
                        </a:rPr>
                        <a:t>作用</a:t>
                      </a:r>
                      <a:endParaRPr lang="zh-CN" sz="1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2269847245"/>
                  </a:ext>
                </a:extLst>
              </a:tr>
              <a:tr h="205740">
                <a:tc>
                  <a:txBody>
                    <a:bodyPr/>
                    <a:lstStyle/>
                    <a:p>
                      <a:pPr algn="l">
                        <a:spcAft>
                          <a:spcPts val="0"/>
                        </a:spcAft>
                      </a:pPr>
                      <a:r>
                        <a:rPr lang="en-US" sz="1400" b="1" kern="0" dirty="0">
                          <a:effectLst/>
                        </a:rPr>
                        <a:t>-name</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400" b="1" kern="0" dirty="0">
                          <a:effectLst/>
                        </a:rPr>
                        <a:t>匹配名称</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1702707866"/>
                  </a:ext>
                </a:extLst>
              </a:tr>
              <a:tr h="256171">
                <a:tc>
                  <a:txBody>
                    <a:bodyPr/>
                    <a:lstStyle/>
                    <a:p>
                      <a:pPr algn="l">
                        <a:spcAft>
                          <a:spcPts val="0"/>
                        </a:spcAft>
                      </a:pPr>
                      <a:r>
                        <a:rPr lang="en-US" sz="1400" b="1" kern="0" dirty="0">
                          <a:effectLst/>
                        </a:rPr>
                        <a:t>-perm</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400" b="1" kern="0" dirty="0">
                          <a:effectLst/>
                        </a:rPr>
                        <a:t>匹配权限（</a:t>
                      </a:r>
                      <a:r>
                        <a:rPr lang="en-US" sz="1400" b="1" kern="0" dirty="0">
                          <a:effectLst/>
                        </a:rPr>
                        <a:t>mode </a:t>
                      </a:r>
                      <a:r>
                        <a:rPr lang="zh-CN" sz="1400" b="1" kern="0" dirty="0">
                          <a:effectLst/>
                        </a:rPr>
                        <a:t>为完全匹配，</a:t>
                      </a:r>
                      <a:r>
                        <a:rPr lang="en-US" sz="1400" b="1" kern="0" dirty="0">
                          <a:effectLst/>
                        </a:rPr>
                        <a:t> -mode </a:t>
                      </a:r>
                      <a:r>
                        <a:rPr lang="zh-CN" sz="1400" b="1" kern="0" dirty="0">
                          <a:effectLst/>
                        </a:rPr>
                        <a:t>为包含即可）</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4079366932"/>
                  </a:ext>
                </a:extLst>
              </a:tr>
              <a:tr h="205740">
                <a:tc>
                  <a:txBody>
                    <a:bodyPr/>
                    <a:lstStyle/>
                    <a:p>
                      <a:pPr algn="l">
                        <a:spcAft>
                          <a:spcPts val="0"/>
                        </a:spcAft>
                      </a:pPr>
                      <a:r>
                        <a:rPr lang="en-US" sz="1400" b="1" kern="0">
                          <a:effectLst/>
                        </a:rPr>
                        <a:t>-user</a:t>
                      </a:r>
                      <a:endParaRPr lang="zh-CN" sz="1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400" b="1" kern="0" dirty="0">
                          <a:effectLst/>
                        </a:rPr>
                        <a:t>匹配所有者</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3549905880"/>
                  </a:ext>
                </a:extLst>
              </a:tr>
              <a:tr h="205740">
                <a:tc>
                  <a:txBody>
                    <a:bodyPr/>
                    <a:lstStyle/>
                    <a:p>
                      <a:pPr algn="l">
                        <a:spcAft>
                          <a:spcPts val="0"/>
                        </a:spcAft>
                      </a:pPr>
                      <a:r>
                        <a:rPr lang="en-US" sz="1400" b="1" kern="0">
                          <a:effectLst/>
                        </a:rPr>
                        <a:t>-group </a:t>
                      </a:r>
                      <a:endParaRPr lang="zh-CN" sz="1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400" b="1" kern="0" dirty="0">
                          <a:effectLst/>
                        </a:rPr>
                        <a:t>匹配所有组</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428912352"/>
                  </a:ext>
                </a:extLst>
              </a:tr>
              <a:tr h="256171">
                <a:tc>
                  <a:txBody>
                    <a:bodyPr/>
                    <a:lstStyle/>
                    <a:p>
                      <a:pPr algn="l">
                        <a:spcAft>
                          <a:spcPts val="0"/>
                        </a:spcAft>
                      </a:pPr>
                      <a:r>
                        <a:rPr lang="en-US" sz="1400" b="1" kern="0">
                          <a:effectLst/>
                        </a:rPr>
                        <a:t>-mtime -n +n </a:t>
                      </a:r>
                      <a:endParaRPr lang="zh-CN" sz="1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400" b="1" kern="0" dirty="0">
                          <a:effectLst/>
                        </a:rPr>
                        <a:t>匹配修改内容的时间（</a:t>
                      </a:r>
                      <a:r>
                        <a:rPr lang="en-US" sz="1400" b="1" kern="0" dirty="0">
                          <a:effectLst/>
                        </a:rPr>
                        <a:t>-n </a:t>
                      </a:r>
                      <a:r>
                        <a:rPr lang="zh-CN" sz="1400" b="1" kern="0" dirty="0">
                          <a:effectLst/>
                        </a:rPr>
                        <a:t>指</a:t>
                      </a:r>
                      <a:r>
                        <a:rPr lang="en-US" sz="1400" b="1" kern="0" dirty="0">
                          <a:effectLst/>
                        </a:rPr>
                        <a:t> n </a:t>
                      </a:r>
                      <a:r>
                        <a:rPr lang="zh-CN" sz="1400" b="1" kern="0" dirty="0">
                          <a:effectLst/>
                        </a:rPr>
                        <a:t>天以内，</a:t>
                      </a:r>
                      <a:r>
                        <a:rPr lang="en-US" sz="1400" b="1" kern="0" dirty="0">
                          <a:effectLst/>
                        </a:rPr>
                        <a:t> +n </a:t>
                      </a:r>
                      <a:r>
                        <a:rPr lang="zh-CN" sz="1400" b="1" kern="0" dirty="0">
                          <a:effectLst/>
                        </a:rPr>
                        <a:t>指</a:t>
                      </a:r>
                      <a:r>
                        <a:rPr lang="en-US" sz="1400" b="1" kern="0" dirty="0">
                          <a:effectLst/>
                        </a:rPr>
                        <a:t> n </a:t>
                      </a:r>
                      <a:r>
                        <a:rPr lang="zh-CN" sz="1400" b="1" kern="0" dirty="0">
                          <a:effectLst/>
                        </a:rPr>
                        <a:t>天以前）</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737202097"/>
                  </a:ext>
                </a:extLst>
              </a:tr>
              <a:tr h="256171">
                <a:tc>
                  <a:txBody>
                    <a:bodyPr/>
                    <a:lstStyle/>
                    <a:p>
                      <a:pPr algn="l">
                        <a:spcAft>
                          <a:spcPts val="0"/>
                        </a:spcAft>
                      </a:pPr>
                      <a:r>
                        <a:rPr lang="en-US" sz="1400" b="1" kern="0">
                          <a:effectLst/>
                        </a:rPr>
                        <a:t>-atime -n +n </a:t>
                      </a:r>
                      <a:endParaRPr lang="zh-CN" sz="1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400" b="1" kern="0" dirty="0">
                          <a:effectLst/>
                        </a:rPr>
                        <a:t>匹配访问文件的时间（</a:t>
                      </a:r>
                      <a:r>
                        <a:rPr lang="en-US" sz="1400" b="1" kern="0" dirty="0">
                          <a:effectLst/>
                        </a:rPr>
                        <a:t>-n </a:t>
                      </a:r>
                      <a:r>
                        <a:rPr lang="zh-CN" sz="1400" b="1" kern="0" dirty="0">
                          <a:effectLst/>
                        </a:rPr>
                        <a:t>指</a:t>
                      </a:r>
                      <a:r>
                        <a:rPr lang="en-US" sz="1400" b="1" kern="0" dirty="0">
                          <a:effectLst/>
                        </a:rPr>
                        <a:t> n </a:t>
                      </a:r>
                      <a:r>
                        <a:rPr lang="zh-CN" sz="1400" b="1" kern="0" dirty="0">
                          <a:effectLst/>
                        </a:rPr>
                        <a:t>天以内，</a:t>
                      </a:r>
                      <a:r>
                        <a:rPr lang="en-US" sz="1400" b="1" kern="0" dirty="0">
                          <a:effectLst/>
                        </a:rPr>
                        <a:t> +n </a:t>
                      </a:r>
                      <a:r>
                        <a:rPr lang="zh-CN" sz="1400" b="1" kern="0" dirty="0">
                          <a:effectLst/>
                        </a:rPr>
                        <a:t>指</a:t>
                      </a:r>
                      <a:r>
                        <a:rPr lang="en-US" sz="1400" b="1" kern="0" dirty="0">
                          <a:effectLst/>
                        </a:rPr>
                        <a:t> n </a:t>
                      </a:r>
                      <a:r>
                        <a:rPr lang="zh-CN" sz="1400" b="1" kern="0" dirty="0">
                          <a:effectLst/>
                        </a:rPr>
                        <a:t>天以前）</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1620242617"/>
                  </a:ext>
                </a:extLst>
              </a:tr>
              <a:tr h="256171">
                <a:tc>
                  <a:txBody>
                    <a:bodyPr/>
                    <a:lstStyle/>
                    <a:p>
                      <a:pPr algn="l">
                        <a:spcAft>
                          <a:spcPts val="0"/>
                        </a:spcAft>
                      </a:pPr>
                      <a:r>
                        <a:rPr lang="en-US" sz="1400" b="1" kern="0">
                          <a:effectLst/>
                        </a:rPr>
                        <a:t>-ctime -n +n </a:t>
                      </a:r>
                      <a:endParaRPr lang="zh-CN" sz="1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400" b="1" kern="0" dirty="0">
                          <a:effectLst/>
                        </a:rPr>
                        <a:t>匹配修改文件权限的时间（</a:t>
                      </a:r>
                      <a:r>
                        <a:rPr lang="en-US" sz="1400" b="1" kern="0" dirty="0">
                          <a:effectLst/>
                        </a:rPr>
                        <a:t>-n </a:t>
                      </a:r>
                      <a:r>
                        <a:rPr lang="zh-CN" sz="1400" b="1" kern="0" dirty="0">
                          <a:effectLst/>
                        </a:rPr>
                        <a:t>指</a:t>
                      </a:r>
                      <a:r>
                        <a:rPr lang="en-US" sz="1400" b="1" kern="0" dirty="0">
                          <a:effectLst/>
                        </a:rPr>
                        <a:t> n </a:t>
                      </a:r>
                      <a:r>
                        <a:rPr lang="zh-CN" sz="1400" b="1" kern="0" dirty="0">
                          <a:effectLst/>
                        </a:rPr>
                        <a:t>天以内，</a:t>
                      </a:r>
                      <a:r>
                        <a:rPr lang="en-US" sz="1400" b="1" kern="0" dirty="0">
                          <a:effectLst/>
                        </a:rPr>
                        <a:t> +n </a:t>
                      </a:r>
                      <a:r>
                        <a:rPr lang="zh-CN" sz="1400" b="1" kern="0" dirty="0">
                          <a:effectLst/>
                        </a:rPr>
                        <a:t>指</a:t>
                      </a:r>
                      <a:r>
                        <a:rPr lang="en-US" sz="1400" b="1" kern="0" dirty="0">
                          <a:effectLst/>
                        </a:rPr>
                        <a:t> n </a:t>
                      </a:r>
                      <a:r>
                        <a:rPr lang="zh-CN" sz="1400" b="1" kern="0" dirty="0">
                          <a:effectLst/>
                        </a:rPr>
                        <a:t>天以前）</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1488202293"/>
                  </a:ext>
                </a:extLst>
              </a:tr>
              <a:tr h="205740">
                <a:tc>
                  <a:txBody>
                    <a:bodyPr/>
                    <a:lstStyle/>
                    <a:p>
                      <a:pPr algn="l">
                        <a:spcAft>
                          <a:spcPts val="0"/>
                        </a:spcAft>
                      </a:pPr>
                      <a:r>
                        <a:rPr lang="en-US" sz="1400" b="1" kern="0">
                          <a:effectLst/>
                        </a:rPr>
                        <a:t>-nouser </a:t>
                      </a:r>
                      <a:endParaRPr lang="zh-CN" sz="1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400" b="1" kern="0" dirty="0">
                          <a:effectLst/>
                        </a:rPr>
                        <a:t>匹配无所有者的文件</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1592186844"/>
                  </a:ext>
                </a:extLst>
              </a:tr>
              <a:tr h="205740">
                <a:tc>
                  <a:txBody>
                    <a:bodyPr/>
                    <a:lstStyle/>
                    <a:p>
                      <a:pPr algn="l">
                        <a:spcAft>
                          <a:spcPts val="0"/>
                        </a:spcAft>
                      </a:pPr>
                      <a:r>
                        <a:rPr lang="en-US" sz="1400" b="1" kern="0">
                          <a:effectLst/>
                        </a:rPr>
                        <a:t>-nogroup </a:t>
                      </a:r>
                      <a:endParaRPr lang="zh-CN" sz="1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400" b="1" kern="0" dirty="0">
                          <a:effectLst/>
                        </a:rPr>
                        <a:t>匹配无所有组的文件</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453628452"/>
                  </a:ext>
                </a:extLst>
              </a:tr>
              <a:tr h="256171">
                <a:tc>
                  <a:txBody>
                    <a:bodyPr/>
                    <a:lstStyle/>
                    <a:p>
                      <a:pPr algn="l">
                        <a:spcAft>
                          <a:spcPts val="0"/>
                        </a:spcAft>
                      </a:pPr>
                      <a:r>
                        <a:rPr lang="en-US" sz="1400" b="1" kern="0">
                          <a:effectLst/>
                        </a:rPr>
                        <a:t>-newer f1 !f2 </a:t>
                      </a:r>
                      <a:endParaRPr lang="zh-CN" sz="1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400" b="1" kern="0" dirty="0">
                          <a:effectLst/>
                        </a:rPr>
                        <a:t>匹配比文件</a:t>
                      </a:r>
                      <a:r>
                        <a:rPr lang="en-US" sz="1400" b="1" kern="0" dirty="0">
                          <a:effectLst/>
                        </a:rPr>
                        <a:t> f1 </a:t>
                      </a:r>
                      <a:r>
                        <a:rPr lang="zh-CN" sz="1400" b="1" kern="0" dirty="0">
                          <a:effectLst/>
                        </a:rPr>
                        <a:t>新但比</a:t>
                      </a:r>
                      <a:r>
                        <a:rPr lang="en-US" sz="1400" b="1" kern="0" dirty="0">
                          <a:effectLst/>
                        </a:rPr>
                        <a:t> f2 </a:t>
                      </a:r>
                      <a:r>
                        <a:rPr lang="zh-CN" sz="1400" b="1" kern="0" dirty="0">
                          <a:effectLst/>
                        </a:rPr>
                        <a:t>旧的文件</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563510688"/>
                  </a:ext>
                </a:extLst>
              </a:tr>
              <a:tr h="384256">
                <a:tc>
                  <a:txBody>
                    <a:bodyPr/>
                    <a:lstStyle/>
                    <a:p>
                      <a:pPr algn="l">
                        <a:spcAft>
                          <a:spcPts val="0"/>
                        </a:spcAft>
                      </a:pPr>
                      <a:r>
                        <a:rPr lang="en-US" sz="1400" b="1" kern="0">
                          <a:effectLst/>
                        </a:rPr>
                        <a:t>--type  b/d/c/p/l/f  </a:t>
                      </a:r>
                      <a:endParaRPr lang="zh-CN" sz="1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400" b="1" kern="0" dirty="0">
                          <a:effectLst/>
                        </a:rPr>
                        <a:t>匹配文件类型（后面的字母参数依次表示块设备、目录、字符设备、管道、链接文件、普通文件）</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3954360282"/>
                  </a:ext>
                </a:extLst>
              </a:tr>
              <a:tr h="256171">
                <a:tc>
                  <a:txBody>
                    <a:bodyPr/>
                    <a:lstStyle/>
                    <a:p>
                      <a:pPr algn="l">
                        <a:spcAft>
                          <a:spcPts val="0"/>
                        </a:spcAft>
                      </a:pPr>
                      <a:r>
                        <a:rPr lang="en-US" sz="1400" b="1" kern="0">
                          <a:effectLst/>
                        </a:rPr>
                        <a:t>-size</a:t>
                      </a:r>
                      <a:endParaRPr lang="zh-CN" sz="1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400" b="1" kern="0" dirty="0">
                          <a:effectLst/>
                        </a:rPr>
                        <a:t>匹配文件的大小（</a:t>
                      </a:r>
                      <a:r>
                        <a:rPr lang="en-US" sz="1400" b="1" kern="0" dirty="0">
                          <a:effectLst/>
                        </a:rPr>
                        <a:t>+50KB </a:t>
                      </a:r>
                      <a:r>
                        <a:rPr lang="zh-CN" sz="1400" b="1" kern="0" dirty="0">
                          <a:effectLst/>
                        </a:rPr>
                        <a:t>为查找超过</a:t>
                      </a:r>
                      <a:r>
                        <a:rPr lang="en-US" sz="1400" b="1" kern="0" dirty="0">
                          <a:effectLst/>
                        </a:rPr>
                        <a:t> 50KB </a:t>
                      </a:r>
                      <a:r>
                        <a:rPr lang="zh-CN" sz="1400" b="1" kern="0" dirty="0">
                          <a:effectLst/>
                        </a:rPr>
                        <a:t>的文件，而</a:t>
                      </a:r>
                      <a:r>
                        <a:rPr lang="en-US" sz="1400" b="1" kern="0" dirty="0">
                          <a:effectLst/>
                        </a:rPr>
                        <a:t>-50KB </a:t>
                      </a:r>
                      <a:r>
                        <a:rPr lang="zh-CN" sz="1400" b="1" kern="0" dirty="0">
                          <a:effectLst/>
                        </a:rPr>
                        <a:t>为查找小于</a:t>
                      </a:r>
                      <a:r>
                        <a:rPr lang="en-US" sz="1400" b="1" kern="0" dirty="0">
                          <a:effectLst/>
                        </a:rPr>
                        <a:t> 50KB </a:t>
                      </a:r>
                      <a:r>
                        <a:rPr lang="zh-CN" sz="1400" b="1" kern="0" dirty="0">
                          <a:effectLst/>
                        </a:rPr>
                        <a:t>的文件）</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470685171"/>
                  </a:ext>
                </a:extLst>
              </a:tr>
              <a:tr h="205740">
                <a:tc>
                  <a:txBody>
                    <a:bodyPr/>
                    <a:lstStyle/>
                    <a:p>
                      <a:pPr algn="l">
                        <a:spcAft>
                          <a:spcPts val="0"/>
                        </a:spcAft>
                      </a:pPr>
                      <a:r>
                        <a:rPr lang="en-US" sz="1400" b="1" kern="0">
                          <a:effectLst/>
                        </a:rPr>
                        <a:t>-prune </a:t>
                      </a:r>
                      <a:endParaRPr lang="zh-CN" sz="1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1400" b="1" kern="0" dirty="0">
                          <a:effectLst/>
                        </a:rPr>
                        <a:t>忽略某个目录</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2419333364"/>
                  </a:ext>
                </a:extLst>
              </a:tr>
              <a:tr h="256171">
                <a:tc>
                  <a:txBody>
                    <a:bodyPr/>
                    <a:lstStyle/>
                    <a:p>
                      <a:pPr algn="l">
                        <a:spcAft>
                          <a:spcPts val="0"/>
                        </a:spcAft>
                      </a:pPr>
                      <a:r>
                        <a:rPr lang="en-US" sz="1400" b="1" kern="0">
                          <a:effectLst/>
                        </a:rPr>
                        <a:t>-exec </a:t>
                      </a:r>
                      <a:r>
                        <a:rPr lang="zh-CN" sz="1400" b="1" kern="0">
                          <a:effectLst/>
                        </a:rPr>
                        <a:t>……</a:t>
                      </a:r>
                      <a:r>
                        <a:rPr lang="en-US" sz="1400" b="1" kern="0">
                          <a:effectLst/>
                        </a:rPr>
                        <a:t> {}\;</a:t>
                      </a:r>
                      <a:endParaRPr lang="zh-CN" sz="1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en-US" sz="1400" b="1" kern="0" dirty="0">
                          <a:effectLst/>
                        </a:rPr>
                        <a:t> </a:t>
                      </a:r>
                      <a:r>
                        <a:rPr lang="zh-CN" sz="1400" b="1" kern="0" dirty="0">
                          <a:effectLst/>
                        </a:rPr>
                        <a:t>后面可跟用于进一步处理搜索结果的命令）</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3491595601"/>
                  </a:ext>
                </a:extLst>
              </a:tr>
            </a:tbl>
          </a:graphicData>
        </a:graphic>
      </p:graphicFrame>
      <p:sp>
        <p:nvSpPr>
          <p:cNvPr id="5" name="Text Box 44">
            <a:extLst>
              <a:ext uri="{FF2B5EF4-FFF2-40B4-BE49-F238E27FC236}">
                <a16:creationId xmlns:a16="http://schemas.microsoft.com/office/drawing/2014/main" id="{837E55CD-B314-48FA-ADF5-D81CE265004C}"/>
              </a:ext>
            </a:extLst>
          </p:cNvPr>
          <p:cNvSpPr txBox="1">
            <a:spLocks noChangeArrowheads="1"/>
          </p:cNvSpPr>
          <p:nvPr/>
        </p:nvSpPr>
        <p:spPr bwMode="auto">
          <a:xfrm>
            <a:off x="1792997" y="1153855"/>
            <a:ext cx="6704565" cy="50783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700" b="0" dirty="0">
                <a:solidFill>
                  <a:srgbClr val="1353A2"/>
                </a:solidFill>
              </a:rPr>
              <a:t>4. find</a:t>
            </a:r>
            <a:r>
              <a:rPr lang="zh-CN" altLang="en-US" sz="2700" b="0" dirty="0">
                <a:solidFill>
                  <a:srgbClr val="1353A2"/>
                </a:solidFill>
              </a:rPr>
              <a:t>命令</a:t>
            </a:r>
            <a:endParaRPr lang="zh-CN" altLang="zh-CN" sz="2700" b="0" dirty="0">
              <a:solidFill>
                <a:srgbClr val="1353A2"/>
              </a:solidFill>
            </a:endParaRPr>
          </a:p>
        </p:txBody>
      </p:sp>
    </p:spTree>
    <p:extLst>
      <p:ext uri="{BB962C8B-B14F-4D97-AF65-F5344CB8AC3E}">
        <p14:creationId xmlns:p14="http://schemas.microsoft.com/office/powerpoint/2010/main" val="272861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B243F97-CC37-4F70-A0FF-05C6E926F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00" b="526"/>
          <a:stretch>
            <a:fillRect/>
          </a:stretch>
        </p:blipFill>
        <p:spPr bwMode="auto">
          <a:xfrm>
            <a:off x="1187624" y="4149725"/>
            <a:ext cx="4471988"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 name="Picture 3">
            <a:extLst>
              <a:ext uri="{FF2B5EF4-FFF2-40B4-BE49-F238E27FC236}">
                <a16:creationId xmlns:a16="http://schemas.microsoft.com/office/drawing/2014/main" id="{914EAFE7-10B9-45A5-AA26-C276E75A7B0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264416" y="836712"/>
            <a:ext cx="5256262" cy="2890843"/>
          </a:xfrm>
        </p:spPr>
      </p:pic>
      <p:sp>
        <p:nvSpPr>
          <p:cNvPr id="18434" name="Rectangle 2">
            <a:extLst>
              <a:ext uri="{FF2B5EF4-FFF2-40B4-BE49-F238E27FC236}">
                <a16:creationId xmlns:a16="http://schemas.microsoft.com/office/drawing/2014/main" id="{83472A7B-B873-4C00-86B0-336F13B64C6F}"/>
              </a:ext>
            </a:extLst>
          </p:cNvPr>
          <p:cNvSpPr>
            <a:spLocks noGrp="1" noChangeArrowheads="1"/>
          </p:cNvSpPr>
          <p:nvPr>
            <p:ph type="title"/>
          </p:nvPr>
        </p:nvSpPr>
        <p:spPr>
          <a:xfrm>
            <a:off x="3275856" y="116632"/>
            <a:ext cx="4330824" cy="936104"/>
          </a:xfrm>
        </p:spPr>
        <p:txBody>
          <a:bodyPr/>
          <a:lstStyle/>
          <a:p>
            <a:pPr eaLnBrk="1" fontAlgn="auto" hangingPunct="1">
              <a:spcAft>
                <a:spcPts val="0"/>
              </a:spcAft>
              <a:defRPr/>
            </a:pPr>
            <a:r>
              <a:rPr lang="zh-CN" altLang="en-US" dirty="0"/>
              <a:t>微软反</a:t>
            </a:r>
            <a:r>
              <a:rPr lang="en-US" altLang="zh-CN" dirty="0"/>
              <a:t>Linux</a:t>
            </a:r>
            <a:r>
              <a:rPr lang="zh-CN" altLang="en-US" dirty="0"/>
              <a:t>广告</a:t>
            </a:r>
          </a:p>
        </p:txBody>
      </p:sp>
      <p:sp>
        <p:nvSpPr>
          <p:cNvPr id="5" name="Rectangle 2">
            <a:extLst>
              <a:ext uri="{FF2B5EF4-FFF2-40B4-BE49-F238E27FC236}">
                <a16:creationId xmlns:a16="http://schemas.microsoft.com/office/drawing/2014/main" id="{7356B4E0-0B92-4280-8CF9-DC74249575EB}"/>
              </a:ext>
            </a:extLst>
          </p:cNvPr>
          <p:cNvSpPr txBox="1">
            <a:spLocks noChangeArrowheads="1"/>
          </p:cNvSpPr>
          <p:nvPr/>
        </p:nvSpPr>
        <p:spPr>
          <a:xfrm>
            <a:off x="251520" y="3429000"/>
            <a:ext cx="6768752" cy="11430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2pPr>
            <a:lvl3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3pPr>
            <a:lvl4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4pPr>
            <a:lvl5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5pPr>
            <a:lvl6pPr marL="4572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6pPr>
            <a:lvl7pPr marL="9144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7pPr>
            <a:lvl8pPr marL="13716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8pPr>
            <a:lvl9pPr marL="18288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9pPr>
            <a:extLst/>
          </a:lstStyle>
          <a:p>
            <a:pPr eaLnBrk="1" fontAlgn="auto" hangingPunct="1">
              <a:spcAft>
                <a:spcPts val="0"/>
              </a:spcAft>
              <a:defRPr/>
            </a:pPr>
            <a:r>
              <a:rPr lang="en-US" altLang="zh-CN" sz="3200" dirty="0">
                <a:effectLst/>
                <a:latin typeface="宋体" pitchFamily="2" charset="-122"/>
                <a:ea typeface="宋体" pitchFamily="2" charset="-122"/>
              </a:rPr>
              <a:t>Win10</a:t>
            </a:r>
            <a:r>
              <a:rPr lang="zh-CN" altLang="en-US" sz="3200" dirty="0">
                <a:effectLst/>
                <a:latin typeface="宋体" pitchFamily="2" charset="-122"/>
                <a:ea typeface="宋体" pitchFamily="2" charset="-122"/>
              </a:rPr>
              <a:t>已经可以安装</a:t>
            </a:r>
            <a:r>
              <a:rPr lang="en-US" altLang="zh-CN" sz="3200" dirty="0">
                <a:effectLst/>
                <a:latin typeface="宋体" pitchFamily="2" charset="-122"/>
                <a:ea typeface="宋体" pitchFamily="2" charset="-122"/>
              </a:rPr>
              <a:t>Linux</a:t>
            </a:r>
            <a:r>
              <a:rPr lang="zh-CN" altLang="en-US" sz="3200" dirty="0">
                <a:effectLst/>
                <a:latin typeface="宋体" pitchFamily="2" charset="-122"/>
                <a:ea typeface="宋体" pitchFamily="2" charset="-122"/>
              </a:rPr>
              <a:t>子系统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5602"/>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mph" presetSubtype="0" nodeType="clickEffect">
                                  <p:stCondLst>
                                    <p:cond delay="0"/>
                                  </p:stCondLst>
                                  <p:childTnLst>
                                    <p:set>
                                      <p:cBhvr>
                                        <p:cTn id="16" dur="indefinite"/>
                                        <p:tgtEl>
                                          <p:spTgt spid="25602"/>
                                        </p:tgtEl>
                                        <p:attrNameLst>
                                          <p:attrName>style.opacity</p:attrName>
                                        </p:attrNameLst>
                                      </p:cBhvr>
                                      <p:to>
                                        <p:strVal val="0.5"/>
                                      </p:to>
                                    </p:set>
                                    <p:animEffect filter="image" prLst="opacity: 0.5">
                                      <p:cBhvr rctx="IE">
                                        <p:cTn id="17" dur="indefinite"/>
                                        <p:tgtEl>
                                          <p:spTgt spid="256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6" presetClass="emph" presetSubtype="0" fill="hold" nodeType="clickEffect">
                                  <p:stCondLst>
                                    <p:cond delay="0"/>
                                  </p:stCondLst>
                                  <p:childTnLst>
                                    <p:animScale>
                                      <p:cBhvr>
                                        <p:cTn id="25"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内容占位符 2">
            <a:extLst>
              <a:ext uri="{FF2B5EF4-FFF2-40B4-BE49-F238E27FC236}">
                <a16:creationId xmlns:a16="http://schemas.microsoft.com/office/drawing/2014/main" id="{001A0531-0F91-4888-8633-A411C0DF070B}"/>
              </a:ext>
            </a:extLst>
          </p:cNvPr>
          <p:cNvSpPr>
            <a:spLocks noGrp="1" noChangeArrowheads="1"/>
          </p:cNvSpPr>
          <p:nvPr>
            <p:ph idx="1"/>
          </p:nvPr>
        </p:nvSpPr>
        <p:spPr>
          <a:xfrm>
            <a:off x="661255" y="2020169"/>
            <a:ext cx="7341260" cy="3394472"/>
          </a:xfrm>
        </p:spPr>
        <p:txBody>
          <a:bodyPr>
            <a:normAutofit/>
          </a:bodyPr>
          <a:lstStyle/>
          <a:p>
            <a:r>
              <a:rPr lang="en-US" altLang="zh-CN" b="1" dirty="0"/>
              <a:t>find  -name   “fi*” </a:t>
            </a:r>
          </a:p>
          <a:p>
            <a:pPr lvl="1"/>
            <a:r>
              <a:rPr lang="zh-CN" altLang="en-US" sz="2100" b="1" dirty="0"/>
              <a:t>查找当前目录下以“</a:t>
            </a:r>
            <a:r>
              <a:rPr lang="en-US" altLang="zh-CN" sz="2100" b="1" dirty="0"/>
              <a:t>fi”</a:t>
            </a:r>
            <a:r>
              <a:rPr lang="zh-CN" altLang="en-US" sz="2100" b="1" dirty="0"/>
              <a:t>开头的文件，注意</a:t>
            </a:r>
            <a:r>
              <a:rPr lang="zh-CN" altLang="en-US" sz="2100" b="1" dirty="0">
                <a:solidFill>
                  <a:srgbClr val="FF0000"/>
                </a:solidFill>
              </a:rPr>
              <a:t>引号</a:t>
            </a:r>
            <a:r>
              <a:rPr lang="zh-CN" altLang="en-US" sz="2100" b="1" dirty="0"/>
              <a:t>要有  </a:t>
            </a:r>
            <a:endParaRPr lang="en-US" altLang="zh-CN" sz="2100" b="1" dirty="0"/>
          </a:p>
          <a:p>
            <a:pPr marL="342900" lvl="1" indent="0">
              <a:buNone/>
            </a:pPr>
            <a:endParaRPr lang="en-US" altLang="zh-CN" sz="2100" b="1" dirty="0"/>
          </a:p>
          <a:p>
            <a:r>
              <a:rPr lang="en-US" altLang="zh-CN" b="1" dirty="0"/>
              <a:t> find   -user    &lt;</a:t>
            </a:r>
            <a:r>
              <a:rPr lang="zh-CN" altLang="en-US" b="1" dirty="0"/>
              <a:t>用户名</a:t>
            </a:r>
            <a:r>
              <a:rPr lang="en-US" altLang="zh-CN" b="1" dirty="0"/>
              <a:t>&gt; </a:t>
            </a:r>
          </a:p>
          <a:p>
            <a:pPr lvl="1"/>
            <a:r>
              <a:rPr lang="zh-CN" altLang="en-US" sz="2100" b="1" dirty="0"/>
              <a:t>输出当前目录下的所有文件、目录以及当前工作目录下的所有子目录和子目录里面的文件 </a:t>
            </a:r>
            <a:endParaRPr lang="en-US" altLang="zh-CN" sz="2100" b="1"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内容占位符 2">
            <a:extLst>
              <a:ext uri="{FF2B5EF4-FFF2-40B4-BE49-F238E27FC236}">
                <a16:creationId xmlns:a16="http://schemas.microsoft.com/office/drawing/2014/main" id="{34B9F329-2DD9-4F12-B19F-67A9711D2C7B}"/>
              </a:ext>
            </a:extLst>
          </p:cNvPr>
          <p:cNvSpPr>
            <a:spLocks noGrp="1" noChangeArrowheads="1"/>
          </p:cNvSpPr>
          <p:nvPr>
            <p:ph idx="1"/>
          </p:nvPr>
        </p:nvSpPr>
        <p:spPr>
          <a:xfrm>
            <a:off x="401129" y="1813945"/>
            <a:ext cx="8307237" cy="3688630"/>
          </a:xfrm>
        </p:spPr>
        <p:txBody>
          <a:bodyPr>
            <a:normAutofit fontScale="92500" lnSpcReduction="10000"/>
          </a:bodyPr>
          <a:lstStyle/>
          <a:p>
            <a:pPr>
              <a:lnSpc>
                <a:spcPct val="130000"/>
              </a:lnSpc>
            </a:pPr>
            <a:r>
              <a:rPr lang="en-US" altLang="zh-CN" sz="1950" b="1" dirty="0"/>
              <a:t>find   -</a:t>
            </a:r>
            <a:r>
              <a:rPr lang="en-US" altLang="zh-CN" sz="1950" b="1" dirty="0" err="1"/>
              <a:t>mtime</a:t>
            </a:r>
            <a:r>
              <a:rPr lang="en-US" altLang="zh-CN" sz="1950" b="1" dirty="0"/>
              <a:t>  &lt;</a:t>
            </a:r>
            <a:r>
              <a:rPr lang="zh-CN" altLang="en-US" sz="1950" b="1" dirty="0"/>
              <a:t>天数</a:t>
            </a:r>
            <a:r>
              <a:rPr lang="en-US" altLang="zh-CN" sz="1950" b="1" dirty="0"/>
              <a:t>&gt; </a:t>
            </a:r>
          </a:p>
          <a:p>
            <a:pPr lvl="1">
              <a:lnSpc>
                <a:spcPct val="130000"/>
              </a:lnSpc>
            </a:pPr>
            <a:r>
              <a:rPr lang="en-US" altLang="zh-CN" sz="1950" b="1" dirty="0"/>
              <a:t>&lt;- n&gt;</a:t>
            </a:r>
            <a:r>
              <a:rPr lang="zh-CN" altLang="en-US" sz="1950" b="1" dirty="0"/>
              <a:t>查询</a:t>
            </a:r>
            <a:r>
              <a:rPr lang="en-US" altLang="zh-CN" sz="1950" b="1" dirty="0"/>
              <a:t>n</a:t>
            </a:r>
            <a:r>
              <a:rPr lang="zh-CN" altLang="en-US" sz="1950" b="1" dirty="0"/>
              <a:t>天内文件更改过的的文件 </a:t>
            </a:r>
            <a:br>
              <a:rPr lang="zh-CN" altLang="en-US" sz="1950" b="1" dirty="0"/>
            </a:br>
            <a:r>
              <a:rPr lang="en-US" altLang="zh-CN" sz="1950" b="1" dirty="0"/>
              <a:t>&lt;+n&gt;</a:t>
            </a:r>
            <a:r>
              <a:rPr lang="zh-CN" altLang="en-US" sz="1950" b="1" dirty="0"/>
              <a:t>查询</a:t>
            </a:r>
            <a:r>
              <a:rPr lang="en-US" altLang="zh-CN" sz="1950" b="1" dirty="0"/>
              <a:t>n</a:t>
            </a:r>
            <a:r>
              <a:rPr lang="zh-CN" altLang="en-US" sz="1950" b="1" dirty="0"/>
              <a:t>天前文件更改过的的文件</a:t>
            </a:r>
          </a:p>
          <a:p>
            <a:pPr>
              <a:lnSpc>
                <a:spcPct val="130000"/>
              </a:lnSpc>
            </a:pPr>
            <a:r>
              <a:rPr lang="en-US" altLang="zh-CN" sz="1950" b="1" dirty="0"/>
              <a:t>find -</a:t>
            </a:r>
            <a:r>
              <a:rPr lang="en-US" altLang="zh-CN" sz="1950" b="1" dirty="0" err="1"/>
              <a:t>ctime</a:t>
            </a:r>
            <a:r>
              <a:rPr lang="en-US" altLang="zh-CN" sz="1950" b="1" dirty="0"/>
              <a:t> &lt;</a:t>
            </a:r>
            <a:r>
              <a:rPr lang="zh-CN" altLang="en-US" sz="1950" b="1" dirty="0"/>
              <a:t>天数</a:t>
            </a:r>
            <a:r>
              <a:rPr lang="en-US" altLang="zh-CN" sz="1950" b="1" dirty="0"/>
              <a:t>&gt;</a:t>
            </a:r>
          </a:p>
          <a:p>
            <a:pPr lvl="1">
              <a:lnSpc>
                <a:spcPct val="130000"/>
              </a:lnSpc>
            </a:pPr>
            <a:r>
              <a:rPr lang="zh-CN" altLang="en-US" sz="1950" b="1" dirty="0"/>
              <a:t>查询的是</a:t>
            </a:r>
            <a:r>
              <a:rPr lang="en-US" altLang="zh-CN" sz="1950" b="1" dirty="0"/>
              <a:t>n</a:t>
            </a:r>
            <a:r>
              <a:rPr lang="zh-CN" altLang="en-US" sz="1950" b="1" dirty="0"/>
              <a:t>天内</a:t>
            </a:r>
            <a:r>
              <a:rPr lang="en-US" altLang="zh-CN" sz="1950" b="1" dirty="0"/>
              <a:t>/n</a:t>
            </a:r>
            <a:r>
              <a:rPr lang="zh-CN" altLang="en-US" sz="1950" b="1" dirty="0"/>
              <a:t>天前所创建的文件	</a:t>
            </a:r>
            <a:endParaRPr lang="en-US" altLang="zh-CN" sz="1950" b="1" dirty="0"/>
          </a:p>
          <a:p>
            <a:pPr>
              <a:lnSpc>
                <a:spcPct val="130000"/>
              </a:lnSpc>
            </a:pPr>
            <a:r>
              <a:rPr lang="en-US" altLang="zh-CN" sz="1950" b="1" dirty="0"/>
              <a:t>find -</a:t>
            </a:r>
            <a:r>
              <a:rPr lang="en-US" altLang="zh-CN" sz="1950" b="1" dirty="0" err="1"/>
              <a:t>atime</a:t>
            </a:r>
            <a:r>
              <a:rPr lang="en-US" altLang="zh-CN" sz="1950" b="1" dirty="0"/>
              <a:t> &lt;</a:t>
            </a:r>
            <a:r>
              <a:rPr lang="zh-CN" altLang="en-US" sz="1950" b="1" dirty="0"/>
              <a:t>天数</a:t>
            </a:r>
            <a:r>
              <a:rPr lang="en-US" altLang="zh-CN" sz="1950" b="1" dirty="0"/>
              <a:t>&gt;</a:t>
            </a:r>
          </a:p>
          <a:p>
            <a:pPr lvl="1">
              <a:lnSpc>
                <a:spcPct val="130000"/>
              </a:lnSpc>
            </a:pPr>
            <a:r>
              <a:rPr lang="zh-CN" altLang="en-US" sz="1950" b="1" dirty="0"/>
              <a:t>查询的是</a:t>
            </a:r>
            <a:r>
              <a:rPr lang="en-US" altLang="zh-CN" sz="1950" b="1" dirty="0"/>
              <a:t>n</a:t>
            </a:r>
            <a:r>
              <a:rPr lang="zh-CN" altLang="en-US" sz="1950" b="1" dirty="0"/>
              <a:t>天内</a:t>
            </a:r>
            <a:r>
              <a:rPr lang="en-US" altLang="zh-CN" sz="1950" b="1" dirty="0"/>
              <a:t>/n</a:t>
            </a:r>
            <a:r>
              <a:rPr lang="zh-CN" altLang="en-US" sz="1950" b="1" dirty="0"/>
              <a:t>天前所访问的文件 </a:t>
            </a:r>
            <a:endParaRPr lang="en-US" altLang="zh-CN" sz="1950" b="1" dirty="0"/>
          </a:p>
          <a:p>
            <a:pPr>
              <a:lnSpc>
                <a:spcPct val="130000"/>
              </a:lnSpc>
            </a:pPr>
            <a:r>
              <a:rPr lang="zh-CN" altLang="en-US" sz="1950" b="1" dirty="0">
                <a:solidFill>
                  <a:srgbClr val="FF0000"/>
                </a:solidFill>
              </a:rPr>
              <a:t>这里的“</a:t>
            </a:r>
            <a:r>
              <a:rPr lang="en-US" altLang="zh-CN" sz="1950" b="1" dirty="0" err="1">
                <a:solidFill>
                  <a:srgbClr val="FF0000"/>
                </a:solidFill>
              </a:rPr>
              <a:t>ctime</a:t>
            </a:r>
            <a:r>
              <a:rPr lang="en-US" altLang="zh-CN" sz="1950" b="1" dirty="0">
                <a:solidFill>
                  <a:srgbClr val="FF0000"/>
                </a:solidFill>
              </a:rPr>
              <a:t>”</a:t>
            </a:r>
            <a:r>
              <a:rPr lang="zh-CN" altLang="en-US" sz="1950" b="1" dirty="0">
                <a:solidFill>
                  <a:srgbClr val="FF0000"/>
                </a:solidFill>
              </a:rPr>
              <a:t>、“</a:t>
            </a:r>
            <a:r>
              <a:rPr lang="en-US" altLang="zh-CN" sz="1950" b="1" dirty="0" err="1">
                <a:solidFill>
                  <a:srgbClr val="FF0000"/>
                </a:solidFill>
              </a:rPr>
              <a:t>mtime</a:t>
            </a:r>
            <a:r>
              <a:rPr lang="en-US" altLang="zh-CN" sz="1950" b="1" dirty="0">
                <a:solidFill>
                  <a:srgbClr val="FF0000"/>
                </a:solidFill>
              </a:rPr>
              <a:t>”</a:t>
            </a:r>
            <a:r>
              <a:rPr lang="zh-CN" altLang="en-US" sz="1950" b="1" dirty="0">
                <a:solidFill>
                  <a:srgbClr val="FF0000"/>
                </a:solidFill>
              </a:rPr>
              <a:t>、“</a:t>
            </a:r>
            <a:r>
              <a:rPr lang="en-US" altLang="zh-CN" sz="1950" b="1" dirty="0" err="1">
                <a:solidFill>
                  <a:srgbClr val="FF0000"/>
                </a:solidFill>
              </a:rPr>
              <a:t>atime</a:t>
            </a:r>
            <a:r>
              <a:rPr lang="en-US" altLang="zh-CN" sz="1950" b="1" dirty="0">
                <a:solidFill>
                  <a:srgbClr val="FF0000"/>
                </a:solidFill>
              </a:rPr>
              <a:t>”</a:t>
            </a:r>
            <a:r>
              <a:rPr lang="zh-CN" altLang="en-US" sz="1950" b="1" dirty="0">
                <a:solidFill>
                  <a:srgbClr val="FF0000"/>
                </a:solidFill>
              </a:rPr>
              <a:t>可以写成“</a:t>
            </a:r>
            <a:r>
              <a:rPr lang="en-US" altLang="zh-CN" sz="1950" b="1" dirty="0" err="1">
                <a:solidFill>
                  <a:srgbClr val="FF0000"/>
                </a:solidFill>
              </a:rPr>
              <a:t>cmin</a:t>
            </a:r>
            <a:r>
              <a:rPr lang="en-US" altLang="zh-CN" sz="1950" b="1" dirty="0">
                <a:solidFill>
                  <a:srgbClr val="FF0000"/>
                </a:solidFill>
              </a:rPr>
              <a:t>”</a:t>
            </a:r>
            <a:r>
              <a:rPr lang="zh-CN" altLang="en-US" sz="1950" b="1" dirty="0">
                <a:solidFill>
                  <a:srgbClr val="FF0000"/>
                </a:solidFill>
              </a:rPr>
              <a:t>、“</a:t>
            </a:r>
            <a:r>
              <a:rPr lang="en-US" altLang="zh-CN" sz="1950" b="1" dirty="0" err="1">
                <a:solidFill>
                  <a:srgbClr val="FF0000"/>
                </a:solidFill>
              </a:rPr>
              <a:t>mmin</a:t>
            </a:r>
            <a:r>
              <a:rPr lang="en-US" altLang="zh-CN" sz="1950" b="1" dirty="0">
                <a:solidFill>
                  <a:srgbClr val="FF0000"/>
                </a:solidFill>
              </a:rPr>
              <a:t>”</a:t>
            </a:r>
            <a:r>
              <a:rPr lang="zh-CN" altLang="en-US" sz="1950" b="1" dirty="0">
                <a:solidFill>
                  <a:srgbClr val="FF0000"/>
                </a:solidFill>
              </a:rPr>
              <a:t>、“</a:t>
            </a:r>
            <a:r>
              <a:rPr lang="en-US" altLang="zh-CN" sz="1950" b="1" dirty="0">
                <a:solidFill>
                  <a:srgbClr val="FF0000"/>
                </a:solidFill>
              </a:rPr>
              <a:t>amin”</a:t>
            </a:r>
            <a:r>
              <a:rPr lang="zh-CN" altLang="en-US" sz="1950" b="1" dirty="0">
                <a:solidFill>
                  <a:srgbClr val="FF0000"/>
                </a:solidFill>
              </a:rPr>
              <a:t>，来表示分钟</a:t>
            </a:r>
            <a:r>
              <a:rPr lang="zh-CN" altLang="en-US" sz="1800" dirty="0"/>
              <a:t>。 </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a:extLst>
              <a:ext uri="{FF2B5EF4-FFF2-40B4-BE49-F238E27FC236}">
                <a16:creationId xmlns:a16="http://schemas.microsoft.com/office/drawing/2014/main" id="{BB9AE4F1-6B84-4F97-9146-30F26D99D93C}"/>
              </a:ext>
            </a:extLst>
          </p:cNvPr>
          <p:cNvSpPr>
            <a:spLocks noGrp="1" noChangeArrowheads="1"/>
          </p:cNvSpPr>
          <p:nvPr>
            <p:ph idx="1"/>
          </p:nvPr>
        </p:nvSpPr>
        <p:spPr>
          <a:xfrm>
            <a:off x="1149813" y="2000157"/>
            <a:ext cx="6172200" cy="3394472"/>
          </a:xfrm>
        </p:spPr>
        <p:txBody>
          <a:bodyPr/>
          <a:lstStyle/>
          <a:p>
            <a:pPr>
              <a:lnSpc>
                <a:spcPct val="150000"/>
              </a:lnSpc>
            </a:pPr>
            <a:r>
              <a:rPr lang="en-US" altLang="zh-CN" b="1" dirty="0"/>
              <a:t>find  -type   b/</a:t>
            </a:r>
            <a:r>
              <a:rPr lang="en-US" altLang="zh-CN" b="1" dirty="0">
                <a:solidFill>
                  <a:srgbClr val="FF0000"/>
                </a:solidFill>
              </a:rPr>
              <a:t>d</a:t>
            </a:r>
            <a:r>
              <a:rPr lang="en-US" altLang="zh-CN" b="1" dirty="0"/>
              <a:t>/c/l/p/</a:t>
            </a:r>
            <a:r>
              <a:rPr lang="en-US" altLang="zh-CN" b="1" dirty="0">
                <a:solidFill>
                  <a:srgbClr val="FF0000"/>
                </a:solidFill>
              </a:rPr>
              <a:t>f </a:t>
            </a:r>
          </a:p>
          <a:p>
            <a:pPr lvl="1">
              <a:lnSpc>
                <a:spcPct val="150000"/>
              </a:lnSpc>
            </a:pPr>
            <a:r>
              <a:rPr lang="zh-CN" altLang="en-US" b="1" dirty="0"/>
              <a:t>按类型查找，查找当前目录下的块设备</a:t>
            </a:r>
            <a:r>
              <a:rPr lang="en-US" altLang="zh-CN" b="1" dirty="0"/>
              <a:t>/</a:t>
            </a:r>
            <a:r>
              <a:rPr lang="zh-CN" altLang="en-US" b="1" dirty="0">
                <a:solidFill>
                  <a:srgbClr val="FF0000"/>
                </a:solidFill>
              </a:rPr>
              <a:t>目录</a:t>
            </a:r>
            <a:r>
              <a:rPr lang="en-US" altLang="zh-CN" b="1" dirty="0"/>
              <a:t>/</a:t>
            </a:r>
            <a:r>
              <a:rPr lang="zh-CN" altLang="en-US" b="1" dirty="0"/>
              <a:t>字符设备</a:t>
            </a:r>
            <a:r>
              <a:rPr lang="en-US" altLang="zh-CN" b="1" dirty="0"/>
              <a:t>/</a:t>
            </a:r>
            <a:r>
              <a:rPr lang="zh-CN" altLang="en-US" b="1" dirty="0"/>
              <a:t>链接文件</a:t>
            </a:r>
            <a:r>
              <a:rPr lang="en-US" altLang="zh-CN" b="1" dirty="0"/>
              <a:t>/</a:t>
            </a:r>
            <a:r>
              <a:rPr lang="zh-CN" altLang="en-US" b="1" dirty="0"/>
              <a:t>管道文件</a:t>
            </a:r>
            <a:r>
              <a:rPr lang="en-US" altLang="zh-CN" b="1" dirty="0"/>
              <a:t>/</a:t>
            </a:r>
            <a:r>
              <a:rPr lang="zh-CN" altLang="en-US" b="1" dirty="0">
                <a:solidFill>
                  <a:srgbClr val="FF0000"/>
                </a:solidFill>
              </a:rPr>
              <a:t>普通文件 </a:t>
            </a:r>
            <a:endParaRPr lang="en-US" altLang="zh-CN" b="1" dirty="0"/>
          </a:p>
          <a:p>
            <a:pPr>
              <a:lnSpc>
                <a:spcPct val="150000"/>
              </a:lnSpc>
            </a:pPr>
            <a:r>
              <a:rPr lang="en-US" altLang="zh-CN" b="1" dirty="0"/>
              <a:t>find  –size   &lt;-</a:t>
            </a:r>
            <a:r>
              <a:rPr lang="zh-CN" altLang="en-US" b="1" dirty="0"/>
              <a:t>大小</a:t>
            </a:r>
            <a:r>
              <a:rPr lang="en-US" altLang="zh-CN" b="1" dirty="0"/>
              <a:t>&gt;/&lt;+</a:t>
            </a:r>
            <a:r>
              <a:rPr lang="zh-CN" altLang="en-US" b="1" dirty="0"/>
              <a:t>大小</a:t>
            </a:r>
            <a:r>
              <a:rPr lang="en-US" altLang="zh-CN" b="1" dirty="0"/>
              <a:t>&gt; </a:t>
            </a:r>
          </a:p>
          <a:p>
            <a:pPr lvl="1">
              <a:lnSpc>
                <a:spcPct val="150000"/>
              </a:lnSpc>
            </a:pPr>
            <a:r>
              <a:rPr lang="en-US" altLang="zh-CN" b="1" dirty="0"/>
              <a:t>&lt;- </a:t>
            </a:r>
            <a:r>
              <a:rPr lang="zh-CN" altLang="en-US" b="1" dirty="0"/>
              <a:t>大小</a:t>
            </a:r>
            <a:r>
              <a:rPr lang="en-US" altLang="zh-CN" b="1" dirty="0"/>
              <a:t>&gt;</a:t>
            </a:r>
            <a:r>
              <a:rPr lang="zh-CN" altLang="en-US" b="1" dirty="0"/>
              <a:t>表示查找比输入大小还小的文件 </a:t>
            </a:r>
            <a:endParaRPr lang="en-US" altLang="zh-CN" b="1" dirty="0"/>
          </a:p>
          <a:p>
            <a:pPr lvl="1">
              <a:lnSpc>
                <a:spcPct val="150000"/>
              </a:lnSpc>
            </a:pPr>
            <a:r>
              <a:rPr lang="en-US" altLang="zh-CN" b="1" dirty="0"/>
              <a:t>&lt;+</a:t>
            </a:r>
            <a:r>
              <a:rPr lang="zh-CN" altLang="en-US" b="1" dirty="0"/>
              <a:t>大小</a:t>
            </a:r>
            <a:r>
              <a:rPr lang="en-US" altLang="zh-CN" b="1" dirty="0"/>
              <a:t>&gt;</a:t>
            </a:r>
            <a:r>
              <a:rPr lang="zh-CN" altLang="en-US" b="1" dirty="0"/>
              <a:t>表示查找比输入大小还大的文件</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93224C-227C-4EDF-88F3-6B678BC1339E}"/>
              </a:ext>
            </a:extLst>
          </p:cNvPr>
          <p:cNvSpPr>
            <a:spLocks noGrp="1"/>
          </p:cNvSpPr>
          <p:nvPr>
            <p:ph type="title"/>
          </p:nvPr>
        </p:nvSpPr>
        <p:spPr/>
        <p:txBody>
          <a:bodyPr/>
          <a:lstStyle/>
          <a:p>
            <a:r>
              <a:rPr lang="zh-CN" altLang="en-US" dirty="0"/>
              <a:t>例：</a:t>
            </a:r>
          </a:p>
        </p:txBody>
      </p:sp>
      <p:sp>
        <p:nvSpPr>
          <p:cNvPr id="3" name="内容占位符 2">
            <a:extLst>
              <a:ext uri="{FF2B5EF4-FFF2-40B4-BE49-F238E27FC236}">
                <a16:creationId xmlns:a16="http://schemas.microsoft.com/office/drawing/2014/main" id="{BDDA2224-52AC-4E1D-93D5-ACEB6A160F6D}"/>
              </a:ext>
            </a:extLst>
          </p:cNvPr>
          <p:cNvSpPr>
            <a:spLocks noGrp="1"/>
          </p:cNvSpPr>
          <p:nvPr>
            <p:ph idx="1"/>
          </p:nvPr>
        </p:nvSpPr>
        <p:spPr>
          <a:xfrm>
            <a:off x="565066" y="1935798"/>
            <a:ext cx="7886700" cy="3263504"/>
          </a:xfrm>
        </p:spPr>
        <p:txBody>
          <a:bodyPr/>
          <a:lstStyle/>
          <a:p>
            <a:pPr marL="257175" indent="-257175"/>
            <a:r>
              <a:rPr lang="zh-CN" altLang="zh-CN" b="1" dirty="0"/>
              <a:t>搜索最近七天内被访问过的所有文件</a:t>
            </a:r>
          </a:p>
          <a:p>
            <a:pPr marL="0" indent="0" latinLnBrk="1">
              <a:buNone/>
            </a:pPr>
            <a:r>
              <a:rPr lang="en-US" altLang="zh-CN" b="1" dirty="0"/>
              <a:t>        [</a:t>
            </a:r>
            <a:r>
              <a:rPr lang="en-US" altLang="zh-CN" b="1" dirty="0" err="1"/>
              <a:t>root@localhost</a:t>
            </a:r>
            <a:r>
              <a:rPr lang="en-US" altLang="zh-CN" b="1" dirty="0"/>
              <a:t> ~]# find / -type f -</a:t>
            </a:r>
            <a:r>
              <a:rPr lang="en-US" altLang="zh-CN" b="1" dirty="0" err="1"/>
              <a:t>atime</a:t>
            </a:r>
            <a:r>
              <a:rPr lang="en-US" altLang="zh-CN" b="1" dirty="0"/>
              <a:t> -7</a:t>
            </a:r>
            <a:endParaRPr lang="zh-CN" altLang="zh-CN" b="1" dirty="0"/>
          </a:p>
          <a:p>
            <a:pPr marL="257175" indent="-257175"/>
            <a:r>
              <a:rPr lang="zh-CN" altLang="zh-CN" b="1" dirty="0"/>
              <a:t>搜索恰好在七天前被访问过的所有目录</a:t>
            </a:r>
          </a:p>
          <a:p>
            <a:pPr marL="0" indent="0" latinLnBrk="1">
              <a:buNone/>
            </a:pPr>
            <a:r>
              <a:rPr lang="en-US" altLang="zh-CN" b="1" dirty="0"/>
              <a:t>        [</a:t>
            </a:r>
            <a:r>
              <a:rPr lang="en-US" altLang="zh-CN" b="1" dirty="0" err="1"/>
              <a:t>root@localhost</a:t>
            </a:r>
            <a:r>
              <a:rPr lang="en-US" altLang="zh-CN" b="1" dirty="0"/>
              <a:t> ~]# find / -type d -</a:t>
            </a:r>
            <a:r>
              <a:rPr lang="en-US" altLang="zh-CN" b="1" dirty="0" err="1"/>
              <a:t>atime</a:t>
            </a:r>
            <a:r>
              <a:rPr lang="en-US" altLang="zh-CN" b="1" dirty="0"/>
              <a:t> 7</a:t>
            </a:r>
            <a:endParaRPr lang="zh-CN" altLang="zh-CN" b="1" dirty="0"/>
          </a:p>
          <a:p>
            <a:pPr marL="257175" indent="-257175"/>
            <a:r>
              <a:rPr lang="zh-CN" altLang="zh-CN" b="1" dirty="0"/>
              <a:t>搜索超过七天前被访问过的所有文件</a:t>
            </a:r>
          </a:p>
          <a:p>
            <a:pPr marL="0" indent="0" latinLnBrk="1">
              <a:buNone/>
            </a:pPr>
            <a:r>
              <a:rPr lang="en-US" altLang="zh-CN" b="1" dirty="0"/>
              <a:t>       [</a:t>
            </a:r>
            <a:r>
              <a:rPr lang="en-US" altLang="zh-CN" b="1" dirty="0" err="1"/>
              <a:t>root@localhost</a:t>
            </a:r>
            <a:r>
              <a:rPr lang="en-US" altLang="zh-CN" b="1" dirty="0"/>
              <a:t> ~]# find / -type f -</a:t>
            </a:r>
            <a:r>
              <a:rPr lang="en-US" altLang="zh-CN" b="1" dirty="0" err="1"/>
              <a:t>atime</a:t>
            </a:r>
            <a:r>
              <a:rPr lang="en-US" altLang="zh-CN" b="1" dirty="0"/>
              <a:t> +7</a:t>
            </a:r>
            <a:endParaRPr lang="zh-CN" altLang="zh-CN" b="1" dirty="0"/>
          </a:p>
          <a:p>
            <a:pPr marL="257175" indent="-257175"/>
            <a:r>
              <a:rPr lang="zh-CN" altLang="zh-CN" b="1" dirty="0"/>
              <a:t>搜索大于</a:t>
            </a:r>
            <a:r>
              <a:rPr lang="en-US" altLang="zh-CN" b="1" dirty="0"/>
              <a:t>10KB</a:t>
            </a:r>
            <a:r>
              <a:rPr lang="zh-CN" altLang="zh-CN" b="1" dirty="0"/>
              <a:t>的文件</a:t>
            </a:r>
          </a:p>
          <a:p>
            <a:pPr marL="0" indent="0" latinLnBrk="1">
              <a:buNone/>
            </a:pPr>
            <a:r>
              <a:rPr lang="en-US" altLang="zh-CN" b="1" dirty="0"/>
              <a:t>       [</a:t>
            </a:r>
            <a:r>
              <a:rPr lang="en-US" altLang="zh-CN" b="1" dirty="0" err="1"/>
              <a:t>root@localhost</a:t>
            </a:r>
            <a:r>
              <a:rPr lang="en-US" altLang="zh-CN" b="1" dirty="0"/>
              <a:t> ~]# find . -type f -size +10k</a:t>
            </a:r>
          </a:p>
          <a:p>
            <a:endParaRPr lang="zh-CN" altLang="en-US" dirty="0"/>
          </a:p>
        </p:txBody>
      </p:sp>
    </p:spTree>
    <p:extLst>
      <p:ext uri="{BB962C8B-B14F-4D97-AF65-F5344CB8AC3E}">
        <p14:creationId xmlns:p14="http://schemas.microsoft.com/office/powerpoint/2010/main" val="18406118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2.3.8 </a:t>
            </a:r>
            <a:r>
              <a:rPr lang="zh-CN" altLang="en-US" sz="2400" b="0" dirty="0">
                <a:solidFill>
                  <a:srgbClr val="1353A2"/>
                </a:solidFill>
                <a:latin typeface="微软雅黑" pitchFamily="34" charset="-122"/>
                <a:ea typeface="微软雅黑" pitchFamily="34" charset="-122"/>
              </a:rPr>
              <a:t>熟练使用修改文件权限命令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562190" y="1816946"/>
            <a:ext cx="8350843" cy="186301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385763" indent="-385763" defTabSz="540544" eaLnBrk="1" fontAlgn="auto" hangingPunct="1">
              <a:lnSpc>
                <a:spcPct val="100000"/>
              </a:lnSpc>
              <a:spcBef>
                <a:spcPts val="0"/>
              </a:spcBef>
              <a:spcAft>
                <a:spcPts val="0"/>
              </a:spcAft>
              <a:buFontTx/>
              <a:buAutoNum type="arabicPeriod"/>
            </a:pPr>
            <a:r>
              <a:rPr lang="en-US" altLang="zh-CN" sz="2400" dirty="0" err="1">
                <a:solidFill>
                  <a:srgbClr val="1353A2"/>
                </a:solidFill>
              </a:rPr>
              <a:t>chmod</a:t>
            </a:r>
            <a:r>
              <a:rPr lang="zh-CN" altLang="en-US" sz="2400" dirty="0">
                <a:solidFill>
                  <a:srgbClr val="1353A2"/>
                </a:solidFill>
              </a:rPr>
              <a:t>命令</a:t>
            </a:r>
            <a:endParaRPr lang="zh-CN" altLang="zh-CN" sz="2400" dirty="0">
              <a:solidFill>
                <a:srgbClr val="1353A2"/>
              </a:solidFill>
            </a:endParaRPr>
          </a:p>
          <a:p>
            <a:pPr indent="342900" defTabSz="540544" eaLnBrk="1" fontAlgn="auto" hangingPunct="1">
              <a:spcBef>
                <a:spcPts val="0"/>
              </a:spcBef>
              <a:spcAft>
                <a:spcPts val="0"/>
              </a:spcAft>
            </a:pPr>
            <a:r>
              <a:rPr lang="zh-CN" altLang="en-US" sz="1800" dirty="0">
                <a:solidFill>
                  <a:prstClr val="black"/>
                </a:solidFill>
              </a:rPr>
              <a:t>功能：  </a:t>
            </a:r>
            <a:r>
              <a:rPr lang="en-US" altLang="zh-CN" sz="1800" dirty="0" err="1">
                <a:solidFill>
                  <a:prstClr val="black"/>
                </a:solidFill>
              </a:rPr>
              <a:t>chmod</a:t>
            </a:r>
            <a:r>
              <a:rPr lang="en-US" altLang="zh-CN" sz="1800" dirty="0">
                <a:solidFill>
                  <a:prstClr val="black"/>
                </a:solidFill>
              </a:rPr>
              <a:t> </a:t>
            </a:r>
            <a:r>
              <a:rPr lang="zh-CN" altLang="en-US" sz="1800" dirty="0">
                <a:solidFill>
                  <a:prstClr val="black"/>
                </a:solidFill>
              </a:rPr>
              <a:t>命令主要用于修改文件或者目录的权限。</a:t>
            </a:r>
            <a:endParaRPr lang="en-US" altLang="zh-CN" sz="1800" dirty="0">
              <a:solidFill>
                <a:prstClr val="black"/>
              </a:solidFill>
            </a:endParaRPr>
          </a:p>
          <a:p>
            <a:pPr indent="342900" defTabSz="540544" eaLnBrk="1" fontAlgn="auto" hangingPunct="1">
              <a:spcBef>
                <a:spcPts val="0"/>
              </a:spcBef>
              <a:spcAft>
                <a:spcPts val="0"/>
              </a:spcAft>
            </a:pPr>
            <a:r>
              <a:rPr lang="zh-CN" altLang="zh-CN" sz="1800" dirty="0">
                <a:solidFill>
                  <a:prstClr val="black"/>
                </a:solidFill>
              </a:rPr>
              <a:t>格式</a:t>
            </a:r>
            <a:r>
              <a:rPr lang="zh-CN" altLang="en-US" sz="1800" dirty="0">
                <a:solidFill>
                  <a:prstClr val="black"/>
                </a:solidFill>
              </a:rPr>
              <a:t>：  </a:t>
            </a:r>
            <a:r>
              <a:rPr lang="en-US" altLang="zh-CN" sz="1800" dirty="0" err="1">
                <a:solidFill>
                  <a:prstClr val="black"/>
                </a:solidFill>
              </a:rPr>
              <a:t>chmod</a:t>
            </a:r>
            <a:r>
              <a:rPr lang="en-US" altLang="zh-CN" sz="1800" dirty="0">
                <a:solidFill>
                  <a:prstClr val="black"/>
                </a:solidFill>
              </a:rPr>
              <a:t>  [</a:t>
            </a:r>
            <a:r>
              <a:rPr lang="zh-CN" altLang="en-US" sz="1800" dirty="0">
                <a:solidFill>
                  <a:prstClr val="black"/>
                </a:solidFill>
              </a:rPr>
              <a:t>选项</a:t>
            </a:r>
            <a:r>
              <a:rPr lang="en-US" altLang="zh-CN" sz="1800" dirty="0">
                <a:solidFill>
                  <a:prstClr val="black"/>
                </a:solidFill>
              </a:rPr>
              <a:t>]   </a:t>
            </a:r>
            <a:r>
              <a:rPr lang="zh-CN" altLang="en-US" sz="1800" dirty="0">
                <a:solidFill>
                  <a:prstClr val="black"/>
                </a:solidFill>
              </a:rPr>
              <a:t>模式</a:t>
            </a:r>
            <a:r>
              <a:rPr lang="en-US" altLang="zh-CN" sz="1800" dirty="0">
                <a:solidFill>
                  <a:prstClr val="black"/>
                </a:solidFill>
              </a:rPr>
              <a:t>[,</a:t>
            </a:r>
            <a:r>
              <a:rPr lang="zh-CN" altLang="en-US" sz="1800" dirty="0">
                <a:solidFill>
                  <a:prstClr val="black"/>
                </a:solidFill>
              </a:rPr>
              <a:t>模式</a:t>
            </a:r>
            <a:r>
              <a:rPr lang="en-US" altLang="zh-CN" sz="1800" dirty="0">
                <a:solidFill>
                  <a:prstClr val="black"/>
                </a:solidFill>
              </a:rPr>
              <a:t>]  </a:t>
            </a:r>
            <a:r>
              <a:rPr lang="zh-CN" altLang="en-US" sz="1800" dirty="0">
                <a:solidFill>
                  <a:prstClr val="black"/>
                </a:solidFill>
              </a:rPr>
              <a:t>文件</a:t>
            </a:r>
            <a:endParaRPr lang="en-US" altLang="zh-CN" sz="1800" dirty="0">
              <a:solidFill>
                <a:prstClr val="black"/>
              </a:solidFill>
            </a:endParaRPr>
          </a:p>
          <a:p>
            <a:pPr indent="342900" defTabSz="540544" eaLnBrk="1" fontAlgn="auto" hangingPunct="1">
              <a:spcBef>
                <a:spcPts val="0"/>
              </a:spcBef>
              <a:spcAft>
                <a:spcPts val="0"/>
              </a:spcAft>
            </a:pPr>
            <a:endParaRPr lang="en-US" altLang="zh-CN" sz="1800" b="0" dirty="0">
              <a:solidFill>
                <a:prstClr val="black"/>
              </a:solidFill>
            </a:endParaRPr>
          </a:p>
          <a:p>
            <a:pPr indent="342900" defTabSz="540544" eaLnBrk="1" fontAlgn="auto" hangingPunct="1">
              <a:spcBef>
                <a:spcPts val="0"/>
              </a:spcBef>
              <a:spcAft>
                <a:spcPts val="0"/>
              </a:spcAft>
            </a:pPr>
            <a:endParaRPr lang="en-US" altLang="zh-CN" sz="1500" b="0" dirty="0">
              <a:solidFill>
                <a:prstClr val="black"/>
              </a:solidFill>
            </a:endParaRPr>
          </a:p>
        </p:txBody>
      </p:sp>
      <p:graphicFrame>
        <p:nvGraphicFramePr>
          <p:cNvPr id="2" name="表格 1">
            <a:extLst>
              <a:ext uri="{FF2B5EF4-FFF2-40B4-BE49-F238E27FC236}">
                <a16:creationId xmlns:a16="http://schemas.microsoft.com/office/drawing/2014/main" id="{14A3D5B7-C126-404A-845E-73D01AD222C8}"/>
              </a:ext>
            </a:extLst>
          </p:cNvPr>
          <p:cNvGraphicFramePr>
            <a:graphicFrameLocks noGrp="1"/>
          </p:cNvGraphicFramePr>
          <p:nvPr/>
        </p:nvGraphicFramePr>
        <p:xfrm>
          <a:off x="562190" y="3168404"/>
          <a:ext cx="6885953" cy="1463040"/>
        </p:xfrm>
        <a:graphic>
          <a:graphicData uri="http://schemas.openxmlformats.org/drawingml/2006/table">
            <a:tbl>
              <a:tblPr firstRow="1" firstCol="1" bandRow="1">
                <a:tableStyleId>{5C22544A-7EE6-4342-B048-85BDC9FD1C3A}</a:tableStyleId>
              </a:tblPr>
              <a:tblGrid>
                <a:gridCol w="1647617">
                  <a:extLst>
                    <a:ext uri="{9D8B030D-6E8A-4147-A177-3AD203B41FA5}">
                      <a16:colId xmlns:a16="http://schemas.microsoft.com/office/drawing/2014/main" val="3654348126"/>
                    </a:ext>
                  </a:extLst>
                </a:gridCol>
                <a:gridCol w="5238337">
                  <a:extLst>
                    <a:ext uri="{9D8B030D-6E8A-4147-A177-3AD203B41FA5}">
                      <a16:colId xmlns:a16="http://schemas.microsoft.com/office/drawing/2014/main" val="29150518"/>
                    </a:ext>
                  </a:extLst>
                </a:gridCol>
              </a:tblGrid>
              <a:tr h="365760">
                <a:tc>
                  <a:txBody>
                    <a:bodyPr/>
                    <a:lstStyle/>
                    <a:p>
                      <a:pPr algn="ctr">
                        <a:spcAft>
                          <a:spcPts val="0"/>
                        </a:spcAft>
                      </a:pPr>
                      <a:r>
                        <a:rPr lang="zh-CN" sz="2400" kern="100" dirty="0">
                          <a:effectLst/>
                        </a:rPr>
                        <a:t>参数</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ctr">
                        <a:spcAft>
                          <a:spcPts val="0"/>
                        </a:spcAft>
                      </a:pPr>
                      <a:r>
                        <a:rPr lang="zh-CN" sz="2400" kern="100" dirty="0">
                          <a:effectLst/>
                        </a:rPr>
                        <a:t>作用</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3298769813"/>
                  </a:ext>
                </a:extLst>
              </a:tr>
              <a:tr h="731520">
                <a:tc>
                  <a:txBody>
                    <a:bodyPr/>
                    <a:lstStyle/>
                    <a:p>
                      <a:pPr algn="l">
                        <a:spcAft>
                          <a:spcPts val="0"/>
                        </a:spcAft>
                      </a:pPr>
                      <a:r>
                        <a:rPr lang="en-US" sz="2400" kern="0">
                          <a:effectLst/>
                        </a:rPr>
                        <a:t>-R, --recursive</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2400" kern="0" dirty="0">
                          <a:effectLst/>
                        </a:rPr>
                        <a:t>以递归方式更改所有的文件及子目录；</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1705000989"/>
                  </a:ext>
                </a:extLst>
              </a:tr>
              <a:tr h="365760">
                <a:tc>
                  <a:txBody>
                    <a:bodyPr/>
                    <a:lstStyle/>
                    <a:p>
                      <a:pPr algn="l">
                        <a:spcAft>
                          <a:spcPts val="0"/>
                        </a:spcAft>
                      </a:pPr>
                      <a:r>
                        <a:rPr lang="en-US" sz="2400" kern="0">
                          <a:effectLst/>
                        </a:rPr>
                        <a:t>--version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l">
                        <a:spcAft>
                          <a:spcPts val="0"/>
                        </a:spcAft>
                      </a:pPr>
                      <a:r>
                        <a:rPr lang="zh-CN" sz="2400" kern="0" dirty="0">
                          <a:effectLst/>
                        </a:rPr>
                        <a:t>显示版本信息并退出；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3372722058"/>
                  </a:ext>
                </a:extLst>
              </a:tr>
            </a:tbl>
          </a:graphicData>
        </a:graphic>
      </p:graphicFrame>
    </p:spTree>
    <p:extLst>
      <p:ext uri="{BB962C8B-B14F-4D97-AF65-F5344CB8AC3E}">
        <p14:creationId xmlns:p14="http://schemas.microsoft.com/office/powerpoint/2010/main" val="23562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err="1">
                <a:solidFill>
                  <a:srgbClr val="1353A2"/>
                </a:solidFill>
                <a:latin typeface="等线"/>
                <a:ea typeface="等线" panose="02010600030101010101" pitchFamily="2" charset="-122"/>
              </a:rPr>
              <a:t>chmod</a:t>
            </a:r>
            <a:r>
              <a:rPr lang="zh-CN" altLang="en-US" sz="2400" dirty="0">
                <a:solidFill>
                  <a:srgbClr val="1353A2"/>
                </a:solidFill>
                <a:latin typeface="等线"/>
                <a:ea typeface="等线" panose="02010600030101010101" pitchFamily="2" charset="-122"/>
              </a:rPr>
              <a:t>命令</a:t>
            </a:r>
            <a:endParaRPr lang="en-US" altLang="zh-CN" sz="2400" dirty="0">
              <a:solidFill>
                <a:srgbClr val="1353A2"/>
              </a:solidFill>
              <a:latin typeface="等线"/>
              <a:ea typeface="等线" panose="02010600030101010101" pitchFamily="2" charset="-122"/>
            </a:endParaRP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122465" y="1744278"/>
            <a:ext cx="9078686" cy="448526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342900" defTabSz="540544" eaLnBrk="1" fontAlgn="auto" hangingPunct="1">
              <a:spcBef>
                <a:spcPts val="0"/>
              </a:spcBef>
              <a:spcAft>
                <a:spcPts val="0"/>
              </a:spcAft>
            </a:pPr>
            <a:r>
              <a:rPr lang="en-US" altLang="zh-CN" sz="1800" dirty="0">
                <a:solidFill>
                  <a:prstClr val="black"/>
                </a:solidFill>
              </a:rPr>
              <a:t>(1)</a:t>
            </a:r>
            <a:r>
              <a:rPr lang="zh-CN" altLang="zh-CN" sz="1800" dirty="0">
                <a:solidFill>
                  <a:prstClr val="black"/>
                </a:solidFill>
              </a:rPr>
              <a:t>使用数字表示法修改权限</a:t>
            </a:r>
            <a:endParaRPr lang="zh-CN" altLang="zh-CN" sz="1800" b="0" dirty="0">
              <a:solidFill>
                <a:prstClr val="black"/>
              </a:solidFill>
            </a:endParaRPr>
          </a:p>
          <a:p>
            <a:pPr indent="342900" defTabSz="540544" eaLnBrk="1" fontAlgn="auto" hangingPunct="1">
              <a:spcBef>
                <a:spcPts val="0"/>
              </a:spcBef>
              <a:spcAft>
                <a:spcPts val="0"/>
              </a:spcAft>
            </a:pPr>
            <a:r>
              <a:rPr lang="en-US" altLang="zh-CN" sz="1800" dirty="0">
                <a:solidFill>
                  <a:prstClr val="black"/>
                </a:solidFill>
              </a:rPr>
              <a:t> </a:t>
            </a:r>
            <a:r>
              <a:rPr lang="zh-CN" altLang="zh-CN" sz="1800" dirty="0">
                <a:solidFill>
                  <a:prstClr val="black"/>
                </a:solidFill>
              </a:rPr>
              <a:t>读取</a:t>
            </a:r>
            <a:r>
              <a:rPr lang="en-US" altLang="zh-CN" sz="1800" dirty="0">
                <a:solidFill>
                  <a:prstClr val="black"/>
                </a:solidFill>
              </a:rPr>
              <a:t>(r)</a:t>
            </a:r>
            <a:r>
              <a:rPr lang="zh-CN" altLang="zh-CN" sz="1800" dirty="0">
                <a:solidFill>
                  <a:prstClr val="black"/>
                </a:solidFill>
              </a:rPr>
              <a:t>、写入</a:t>
            </a:r>
            <a:r>
              <a:rPr lang="en-US" altLang="zh-CN" sz="1800" dirty="0">
                <a:solidFill>
                  <a:prstClr val="black"/>
                </a:solidFill>
              </a:rPr>
              <a:t>(w)</a:t>
            </a:r>
            <a:r>
              <a:rPr lang="zh-CN" altLang="zh-CN" sz="1800" dirty="0">
                <a:solidFill>
                  <a:prstClr val="black"/>
                </a:solidFill>
              </a:rPr>
              <a:t>和执行</a:t>
            </a:r>
            <a:r>
              <a:rPr lang="en-US" altLang="zh-CN" sz="1800" dirty="0">
                <a:solidFill>
                  <a:prstClr val="black"/>
                </a:solidFill>
              </a:rPr>
              <a:t>(x)</a:t>
            </a:r>
            <a:r>
              <a:rPr lang="zh-CN" altLang="zh-CN" sz="1800" dirty="0">
                <a:solidFill>
                  <a:prstClr val="black"/>
                </a:solidFill>
              </a:rPr>
              <a:t>分别以</a:t>
            </a:r>
            <a:r>
              <a:rPr lang="en-US" altLang="zh-CN" sz="1800" dirty="0">
                <a:solidFill>
                  <a:prstClr val="black"/>
                </a:solidFill>
              </a:rPr>
              <a:t>4</a:t>
            </a:r>
            <a:r>
              <a:rPr lang="zh-CN" altLang="zh-CN" sz="1800" dirty="0">
                <a:solidFill>
                  <a:prstClr val="black"/>
                </a:solidFill>
              </a:rPr>
              <a:t>、</a:t>
            </a:r>
            <a:r>
              <a:rPr lang="en-US" altLang="zh-CN" sz="1800" dirty="0">
                <a:solidFill>
                  <a:prstClr val="black"/>
                </a:solidFill>
              </a:rPr>
              <a:t>2</a:t>
            </a:r>
            <a:r>
              <a:rPr lang="zh-CN" altLang="zh-CN" sz="1800" dirty="0">
                <a:solidFill>
                  <a:prstClr val="black"/>
                </a:solidFill>
              </a:rPr>
              <a:t>、</a:t>
            </a:r>
            <a:r>
              <a:rPr lang="en-US" altLang="zh-CN" sz="1800" dirty="0">
                <a:solidFill>
                  <a:prstClr val="black"/>
                </a:solidFill>
              </a:rPr>
              <a:t>1</a:t>
            </a:r>
            <a:r>
              <a:rPr lang="zh-CN" altLang="zh-CN" sz="1800" dirty="0">
                <a:solidFill>
                  <a:prstClr val="black"/>
                </a:solidFill>
              </a:rPr>
              <a:t>来表示，没有授予的部分就表示为</a:t>
            </a:r>
            <a:r>
              <a:rPr lang="en-US" altLang="zh-CN" sz="1800" dirty="0">
                <a:solidFill>
                  <a:prstClr val="black"/>
                </a:solidFill>
              </a:rPr>
              <a:t>0</a:t>
            </a:r>
            <a:r>
              <a:rPr lang="zh-CN" altLang="zh-CN" sz="1800" dirty="0">
                <a:solidFill>
                  <a:prstClr val="black"/>
                </a:solidFill>
              </a:rPr>
              <a:t>，然后再将所授予的权限相加而成。</a:t>
            </a:r>
          </a:p>
          <a:p>
            <a:pPr indent="342900" defTabSz="540544" eaLnBrk="1" fontAlgn="auto" hangingPunct="1">
              <a:spcBef>
                <a:spcPts val="0"/>
              </a:spcBef>
              <a:spcAft>
                <a:spcPts val="0"/>
              </a:spcAft>
            </a:pPr>
            <a:r>
              <a:rPr lang="zh-CN" altLang="zh-CN" sz="1800" dirty="0">
                <a:solidFill>
                  <a:prstClr val="black"/>
                </a:solidFill>
              </a:rPr>
              <a:t>例</a:t>
            </a:r>
            <a:r>
              <a:rPr lang="zh-CN" altLang="en-US" sz="1800" dirty="0">
                <a:solidFill>
                  <a:prstClr val="black"/>
                </a:solidFill>
              </a:rPr>
              <a:t>：</a:t>
            </a:r>
            <a:r>
              <a:rPr lang="zh-CN" altLang="zh-CN" sz="1800" dirty="0">
                <a:solidFill>
                  <a:prstClr val="black"/>
                </a:solidFill>
              </a:rPr>
              <a:t>为文件</a:t>
            </a:r>
            <a:r>
              <a:rPr lang="en-US" altLang="zh-CN" sz="1800" dirty="0">
                <a:solidFill>
                  <a:prstClr val="black"/>
                </a:solidFill>
              </a:rPr>
              <a:t>/</a:t>
            </a:r>
            <a:r>
              <a:rPr lang="en-US" altLang="zh-CN" sz="1800" dirty="0" err="1">
                <a:solidFill>
                  <a:prstClr val="black"/>
                </a:solidFill>
              </a:rPr>
              <a:t>etc</a:t>
            </a:r>
            <a:r>
              <a:rPr lang="en-US" altLang="zh-CN" sz="1800" dirty="0">
                <a:solidFill>
                  <a:prstClr val="black"/>
                </a:solidFill>
              </a:rPr>
              <a:t>/file</a:t>
            </a:r>
            <a:r>
              <a:rPr lang="zh-CN" altLang="zh-CN" sz="1800" dirty="0">
                <a:solidFill>
                  <a:prstClr val="black"/>
                </a:solidFill>
              </a:rPr>
              <a:t>设置权限</a:t>
            </a:r>
            <a:r>
              <a:rPr lang="zh-CN" altLang="en-US" sz="1800" dirty="0">
                <a:solidFill>
                  <a:prstClr val="black"/>
                </a:solidFill>
              </a:rPr>
              <a:t>，</a:t>
            </a:r>
            <a:r>
              <a:rPr lang="zh-CN" altLang="zh-CN" sz="1800" dirty="0">
                <a:solidFill>
                  <a:prstClr val="black"/>
                </a:solidFill>
              </a:rPr>
              <a:t>赋予拥有者和组群成员读取和写入的权限，而其他人只有读取权限。则应该将权限设为“</a:t>
            </a:r>
            <a:r>
              <a:rPr lang="en-US" altLang="zh-CN" sz="1800" dirty="0" err="1">
                <a:solidFill>
                  <a:prstClr val="black"/>
                </a:solidFill>
              </a:rPr>
              <a:t>rw</a:t>
            </a:r>
            <a:r>
              <a:rPr lang="en-US" altLang="zh-CN" sz="1800" dirty="0">
                <a:solidFill>
                  <a:prstClr val="black"/>
                </a:solidFill>
              </a:rPr>
              <a:t>-</a:t>
            </a:r>
            <a:r>
              <a:rPr lang="en-US" altLang="zh-CN" sz="1800" dirty="0" err="1">
                <a:solidFill>
                  <a:prstClr val="black"/>
                </a:solidFill>
              </a:rPr>
              <a:t>rw</a:t>
            </a:r>
            <a:r>
              <a:rPr lang="en-US" altLang="zh-CN" sz="1800" dirty="0">
                <a:solidFill>
                  <a:prstClr val="black"/>
                </a:solidFill>
              </a:rPr>
              <a:t>-r--”</a:t>
            </a:r>
            <a:r>
              <a:rPr lang="zh-CN" altLang="zh-CN" sz="1800" dirty="0">
                <a:solidFill>
                  <a:prstClr val="black"/>
                </a:solidFill>
              </a:rPr>
              <a:t>，而该权限的数字表示法为</a:t>
            </a:r>
            <a:r>
              <a:rPr lang="en-US" altLang="zh-CN" sz="1800" dirty="0">
                <a:solidFill>
                  <a:prstClr val="black"/>
                </a:solidFill>
              </a:rPr>
              <a:t>664</a:t>
            </a:r>
            <a:r>
              <a:rPr lang="zh-CN" altLang="en-US" sz="1800" dirty="0">
                <a:solidFill>
                  <a:prstClr val="black"/>
                </a:solidFill>
              </a:rPr>
              <a:t>。</a:t>
            </a:r>
            <a:endParaRPr lang="en-US" altLang="zh-CN" sz="1800" dirty="0">
              <a:solidFill>
                <a:prstClr val="black"/>
              </a:solidFill>
            </a:endParaRPr>
          </a:p>
          <a:p>
            <a:pPr indent="342900" defTabSz="540544" eaLnBrk="1" fontAlgn="auto" latinLnBrk="1" hangingPunct="1">
              <a:spcBef>
                <a:spcPts val="0"/>
              </a:spcBef>
              <a:spcAft>
                <a:spcPts val="0"/>
              </a:spcAft>
            </a:pPr>
            <a:r>
              <a:rPr lang="en-US" altLang="zh-CN" sz="1800" dirty="0">
                <a:solidFill>
                  <a:prstClr val="black"/>
                </a:solidFill>
              </a:rPr>
              <a:t>[</a:t>
            </a:r>
            <a:r>
              <a:rPr lang="en-US" altLang="zh-CN" sz="1800" dirty="0" err="1">
                <a:solidFill>
                  <a:prstClr val="black"/>
                </a:solidFill>
              </a:rPr>
              <a:t>root@localhost</a:t>
            </a:r>
            <a:r>
              <a:rPr lang="en-US" altLang="zh-CN" sz="1800" dirty="0">
                <a:solidFill>
                  <a:prstClr val="black"/>
                </a:solidFill>
              </a:rPr>
              <a:t> ~]# touch /</a:t>
            </a:r>
            <a:r>
              <a:rPr lang="en-US" altLang="zh-CN" sz="1800" dirty="0" err="1">
                <a:solidFill>
                  <a:prstClr val="black"/>
                </a:solidFill>
              </a:rPr>
              <a:t>etc</a:t>
            </a:r>
            <a:r>
              <a:rPr lang="en-US" altLang="zh-CN" sz="1800" dirty="0">
                <a:solidFill>
                  <a:prstClr val="black"/>
                </a:solidFill>
              </a:rPr>
              <a:t>/file</a:t>
            </a:r>
            <a:endParaRPr lang="zh-CN" altLang="zh-CN" sz="1800" dirty="0">
              <a:solidFill>
                <a:prstClr val="black"/>
              </a:solidFill>
            </a:endParaRPr>
          </a:p>
          <a:p>
            <a:pPr indent="342900" defTabSz="540544" eaLnBrk="1" fontAlgn="auto" latinLnBrk="1" hangingPunct="1">
              <a:spcBef>
                <a:spcPts val="0"/>
              </a:spcBef>
              <a:spcAft>
                <a:spcPts val="0"/>
              </a:spcAft>
            </a:pPr>
            <a:r>
              <a:rPr lang="en-US" altLang="zh-CN" sz="1800" dirty="0">
                <a:solidFill>
                  <a:prstClr val="black"/>
                </a:solidFill>
              </a:rPr>
              <a:t>[</a:t>
            </a:r>
            <a:r>
              <a:rPr lang="en-US" altLang="zh-CN" sz="1800" dirty="0" err="1">
                <a:solidFill>
                  <a:prstClr val="black"/>
                </a:solidFill>
              </a:rPr>
              <a:t>root@localhost</a:t>
            </a:r>
            <a:r>
              <a:rPr lang="en-US" altLang="zh-CN" sz="1800" dirty="0">
                <a:solidFill>
                  <a:prstClr val="black"/>
                </a:solidFill>
              </a:rPr>
              <a:t> ~]# </a:t>
            </a:r>
            <a:r>
              <a:rPr lang="en-US" altLang="zh-CN" sz="1800" dirty="0" err="1">
                <a:solidFill>
                  <a:prstClr val="black"/>
                </a:solidFill>
              </a:rPr>
              <a:t>ll</a:t>
            </a:r>
            <a:r>
              <a:rPr lang="en-US" altLang="zh-CN" sz="1800" dirty="0">
                <a:solidFill>
                  <a:prstClr val="black"/>
                </a:solidFill>
              </a:rPr>
              <a:t> /</a:t>
            </a:r>
            <a:r>
              <a:rPr lang="en-US" altLang="zh-CN" sz="1800" dirty="0" err="1">
                <a:solidFill>
                  <a:prstClr val="black"/>
                </a:solidFill>
              </a:rPr>
              <a:t>etc</a:t>
            </a:r>
            <a:r>
              <a:rPr lang="en-US" altLang="zh-CN" sz="1800" dirty="0">
                <a:solidFill>
                  <a:prstClr val="black"/>
                </a:solidFill>
              </a:rPr>
              <a:t>/file</a:t>
            </a:r>
            <a:endParaRPr lang="zh-CN" altLang="zh-CN" sz="1800" dirty="0">
              <a:solidFill>
                <a:prstClr val="black"/>
              </a:solidFill>
            </a:endParaRPr>
          </a:p>
          <a:p>
            <a:pPr indent="342900" defTabSz="540544" eaLnBrk="1" fontAlgn="auto" latinLnBrk="1" hangingPunct="1">
              <a:spcBef>
                <a:spcPts val="0"/>
              </a:spcBef>
              <a:spcAft>
                <a:spcPts val="0"/>
              </a:spcAft>
            </a:pPr>
            <a:r>
              <a:rPr lang="en-US" altLang="zh-CN" sz="1800" dirty="0">
                <a:solidFill>
                  <a:prstClr val="black"/>
                </a:solidFill>
              </a:rPr>
              <a:t>-</a:t>
            </a:r>
            <a:r>
              <a:rPr lang="en-US" altLang="zh-CN" sz="1800" dirty="0" err="1">
                <a:solidFill>
                  <a:prstClr val="black"/>
                </a:solidFill>
              </a:rPr>
              <a:t>rw</a:t>
            </a:r>
            <a:r>
              <a:rPr lang="en-US" altLang="zh-CN" sz="1800" dirty="0">
                <a:solidFill>
                  <a:prstClr val="black"/>
                </a:solidFill>
              </a:rPr>
              <a:t>-r--r--. 1 root </a:t>
            </a:r>
            <a:r>
              <a:rPr lang="en-US" altLang="zh-CN" sz="1800" dirty="0" err="1">
                <a:solidFill>
                  <a:prstClr val="black"/>
                </a:solidFill>
              </a:rPr>
              <a:t>root</a:t>
            </a:r>
            <a:r>
              <a:rPr lang="en-US" altLang="zh-CN" sz="1800" dirty="0">
                <a:solidFill>
                  <a:prstClr val="black"/>
                </a:solidFill>
              </a:rPr>
              <a:t> 0 2</a:t>
            </a:r>
            <a:r>
              <a:rPr lang="zh-CN" altLang="zh-CN" sz="1800" dirty="0">
                <a:solidFill>
                  <a:prstClr val="black"/>
                </a:solidFill>
              </a:rPr>
              <a:t>月</a:t>
            </a:r>
            <a:r>
              <a:rPr lang="en-US" altLang="zh-CN" sz="1800" dirty="0">
                <a:solidFill>
                  <a:prstClr val="black"/>
                </a:solidFill>
              </a:rPr>
              <a:t>  19 10:16 /</a:t>
            </a:r>
            <a:r>
              <a:rPr lang="en-US" altLang="zh-CN" sz="1800" dirty="0" err="1">
                <a:solidFill>
                  <a:prstClr val="black"/>
                </a:solidFill>
              </a:rPr>
              <a:t>etc</a:t>
            </a:r>
            <a:r>
              <a:rPr lang="en-US" altLang="zh-CN" sz="1800" dirty="0">
                <a:solidFill>
                  <a:prstClr val="black"/>
                </a:solidFill>
              </a:rPr>
              <a:t>/file</a:t>
            </a:r>
            <a:endParaRPr lang="zh-CN" altLang="zh-CN" sz="1800" dirty="0">
              <a:solidFill>
                <a:prstClr val="black"/>
              </a:solidFill>
            </a:endParaRPr>
          </a:p>
          <a:p>
            <a:pPr indent="342900" defTabSz="540544" eaLnBrk="1" fontAlgn="auto" latinLnBrk="1" hangingPunct="1">
              <a:spcBef>
                <a:spcPts val="0"/>
              </a:spcBef>
              <a:spcAft>
                <a:spcPts val="0"/>
              </a:spcAft>
            </a:pPr>
            <a:r>
              <a:rPr lang="en-US" altLang="zh-CN" sz="1800" dirty="0">
                <a:solidFill>
                  <a:prstClr val="black"/>
                </a:solidFill>
              </a:rPr>
              <a:t>[</a:t>
            </a:r>
            <a:r>
              <a:rPr lang="en-US" altLang="zh-CN" sz="1800" dirty="0" err="1">
                <a:solidFill>
                  <a:prstClr val="black"/>
                </a:solidFill>
              </a:rPr>
              <a:t>root@localhost</a:t>
            </a:r>
            <a:r>
              <a:rPr lang="en-US" altLang="zh-CN" sz="1800" dirty="0">
                <a:solidFill>
                  <a:prstClr val="black"/>
                </a:solidFill>
              </a:rPr>
              <a:t> ~]# </a:t>
            </a:r>
            <a:r>
              <a:rPr lang="en-US" altLang="zh-CN" sz="1800" dirty="0" err="1">
                <a:solidFill>
                  <a:prstClr val="black"/>
                </a:solidFill>
              </a:rPr>
              <a:t>chmod</a:t>
            </a:r>
            <a:r>
              <a:rPr lang="en-US" altLang="zh-CN" sz="1800" dirty="0">
                <a:solidFill>
                  <a:prstClr val="black"/>
                </a:solidFill>
              </a:rPr>
              <a:t>  664  /</a:t>
            </a:r>
            <a:r>
              <a:rPr lang="en-US" altLang="zh-CN" sz="1800" dirty="0" err="1">
                <a:solidFill>
                  <a:prstClr val="black"/>
                </a:solidFill>
              </a:rPr>
              <a:t>etc</a:t>
            </a:r>
            <a:r>
              <a:rPr lang="en-US" altLang="zh-CN" sz="1800" dirty="0">
                <a:solidFill>
                  <a:prstClr val="black"/>
                </a:solidFill>
              </a:rPr>
              <a:t>/file</a:t>
            </a:r>
            <a:endParaRPr lang="zh-CN" altLang="zh-CN" sz="1800" dirty="0">
              <a:solidFill>
                <a:prstClr val="black"/>
              </a:solidFill>
            </a:endParaRPr>
          </a:p>
          <a:p>
            <a:pPr indent="342900" defTabSz="540544" eaLnBrk="1" fontAlgn="auto" latinLnBrk="1" hangingPunct="1">
              <a:spcBef>
                <a:spcPts val="0"/>
              </a:spcBef>
              <a:spcAft>
                <a:spcPts val="0"/>
              </a:spcAft>
            </a:pPr>
            <a:r>
              <a:rPr lang="en-US" altLang="zh-CN" sz="1800" dirty="0">
                <a:solidFill>
                  <a:prstClr val="black"/>
                </a:solidFill>
              </a:rPr>
              <a:t>[</a:t>
            </a:r>
            <a:r>
              <a:rPr lang="en-US" altLang="zh-CN" sz="1800" dirty="0" err="1">
                <a:solidFill>
                  <a:prstClr val="black"/>
                </a:solidFill>
              </a:rPr>
              <a:t>root@localhost</a:t>
            </a:r>
            <a:r>
              <a:rPr lang="en-US" altLang="zh-CN" sz="1800" dirty="0">
                <a:solidFill>
                  <a:prstClr val="black"/>
                </a:solidFill>
              </a:rPr>
              <a:t> ~]# </a:t>
            </a:r>
            <a:r>
              <a:rPr lang="en-US" altLang="zh-CN" sz="1800" dirty="0" err="1">
                <a:solidFill>
                  <a:prstClr val="black"/>
                </a:solidFill>
              </a:rPr>
              <a:t>ll</a:t>
            </a:r>
            <a:r>
              <a:rPr lang="en-US" altLang="zh-CN" sz="1800" dirty="0">
                <a:solidFill>
                  <a:prstClr val="black"/>
                </a:solidFill>
              </a:rPr>
              <a:t> /</a:t>
            </a:r>
            <a:r>
              <a:rPr lang="en-US" altLang="zh-CN" sz="1800" dirty="0" err="1">
                <a:solidFill>
                  <a:prstClr val="black"/>
                </a:solidFill>
              </a:rPr>
              <a:t>etc</a:t>
            </a:r>
            <a:r>
              <a:rPr lang="en-US" altLang="zh-CN" sz="1800" dirty="0">
                <a:solidFill>
                  <a:prstClr val="black"/>
                </a:solidFill>
              </a:rPr>
              <a:t>/file</a:t>
            </a:r>
            <a:endParaRPr lang="zh-CN" altLang="zh-CN" sz="1800" dirty="0">
              <a:solidFill>
                <a:prstClr val="black"/>
              </a:solidFill>
            </a:endParaRPr>
          </a:p>
          <a:p>
            <a:pPr indent="342900" defTabSz="540544" eaLnBrk="1" fontAlgn="auto" hangingPunct="1">
              <a:spcBef>
                <a:spcPts val="0"/>
              </a:spcBef>
              <a:spcAft>
                <a:spcPts val="0"/>
              </a:spcAft>
            </a:pPr>
            <a:r>
              <a:rPr lang="en-US" altLang="zh-CN" sz="1800" dirty="0">
                <a:solidFill>
                  <a:prstClr val="black"/>
                </a:solidFill>
              </a:rPr>
              <a:t>-</a:t>
            </a:r>
            <a:r>
              <a:rPr lang="en-US" altLang="zh-CN" sz="1800" dirty="0" err="1">
                <a:solidFill>
                  <a:prstClr val="black"/>
                </a:solidFill>
              </a:rPr>
              <a:t>rw</a:t>
            </a:r>
            <a:r>
              <a:rPr lang="en-US" altLang="zh-CN" sz="1800" dirty="0">
                <a:solidFill>
                  <a:prstClr val="black"/>
                </a:solidFill>
              </a:rPr>
              <a:t>-</a:t>
            </a:r>
            <a:r>
              <a:rPr lang="en-US" altLang="zh-CN" sz="1800" dirty="0" err="1">
                <a:solidFill>
                  <a:prstClr val="black"/>
                </a:solidFill>
              </a:rPr>
              <a:t>rw</a:t>
            </a:r>
            <a:r>
              <a:rPr lang="en-US" altLang="zh-CN" sz="1800" dirty="0">
                <a:solidFill>
                  <a:prstClr val="black"/>
                </a:solidFill>
              </a:rPr>
              <a:t>-r--. 1 root </a:t>
            </a:r>
            <a:r>
              <a:rPr lang="en-US" altLang="zh-CN" sz="1800" dirty="0" err="1">
                <a:solidFill>
                  <a:prstClr val="black"/>
                </a:solidFill>
              </a:rPr>
              <a:t>root</a:t>
            </a:r>
            <a:r>
              <a:rPr lang="en-US" altLang="zh-CN" sz="1800" dirty="0">
                <a:solidFill>
                  <a:prstClr val="black"/>
                </a:solidFill>
              </a:rPr>
              <a:t> 0 2</a:t>
            </a:r>
            <a:r>
              <a:rPr lang="zh-CN" altLang="zh-CN" sz="1800" dirty="0">
                <a:solidFill>
                  <a:prstClr val="black"/>
                </a:solidFill>
              </a:rPr>
              <a:t>月</a:t>
            </a:r>
            <a:r>
              <a:rPr lang="en-US" altLang="zh-CN" sz="1800" dirty="0">
                <a:solidFill>
                  <a:prstClr val="black"/>
                </a:solidFill>
              </a:rPr>
              <a:t>  19 10:16 /</a:t>
            </a:r>
            <a:r>
              <a:rPr lang="en-US" altLang="zh-CN" sz="1800" dirty="0" err="1">
                <a:solidFill>
                  <a:prstClr val="black"/>
                </a:solidFill>
              </a:rPr>
              <a:t>etc</a:t>
            </a:r>
            <a:r>
              <a:rPr lang="en-US" altLang="zh-CN" sz="1800" dirty="0">
                <a:solidFill>
                  <a:prstClr val="black"/>
                </a:solidFill>
              </a:rPr>
              <a:t>/file </a:t>
            </a:r>
          </a:p>
          <a:p>
            <a:pPr indent="342900" defTabSz="540544" eaLnBrk="1" fontAlgn="auto" hangingPunct="1">
              <a:spcBef>
                <a:spcPts val="0"/>
              </a:spcBef>
              <a:spcAft>
                <a:spcPts val="0"/>
              </a:spcAft>
            </a:pPr>
            <a:endParaRPr lang="en-US" altLang="zh-CN" sz="1500" b="0" dirty="0">
              <a:solidFill>
                <a:prstClr val="black"/>
              </a:solidFill>
            </a:endParaRPr>
          </a:p>
        </p:txBody>
      </p:sp>
      <p:graphicFrame>
        <p:nvGraphicFramePr>
          <p:cNvPr id="2" name="Group 66">
            <a:extLst>
              <a:ext uri="{FF2B5EF4-FFF2-40B4-BE49-F238E27FC236}">
                <a16:creationId xmlns:a16="http://schemas.microsoft.com/office/drawing/2014/main" id="{C647290D-084B-445D-BD9E-399C1C57C585}"/>
              </a:ext>
            </a:extLst>
          </p:cNvPr>
          <p:cNvGraphicFramePr>
            <a:graphicFrameLocks noGrp="1"/>
          </p:cNvGraphicFramePr>
          <p:nvPr/>
        </p:nvGraphicFramePr>
        <p:xfrm>
          <a:off x="7216531" y="3685148"/>
          <a:ext cx="809625" cy="2194560"/>
        </p:xfrm>
        <a:graphic>
          <a:graphicData uri="http://schemas.openxmlformats.org/drawingml/2006/table">
            <a:tbl>
              <a:tblPr/>
              <a:tblGrid>
                <a:gridCol w="323850">
                  <a:extLst>
                    <a:ext uri="{9D8B030D-6E8A-4147-A177-3AD203B41FA5}">
                      <a16:colId xmlns:a16="http://schemas.microsoft.com/office/drawing/2014/main" val="268242018"/>
                    </a:ext>
                  </a:extLst>
                </a:gridCol>
                <a:gridCol w="485775">
                  <a:extLst>
                    <a:ext uri="{9D8B030D-6E8A-4147-A177-3AD203B41FA5}">
                      <a16:colId xmlns:a16="http://schemas.microsoft.com/office/drawing/2014/main" val="273305577"/>
                    </a:ext>
                  </a:extLst>
                </a:gridCol>
              </a:tblGrid>
              <a:tr h="27432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hlink"/>
                          </a:solidFill>
                          <a:effectLst/>
                          <a:latin typeface="Arial" panose="020B0604020202020204" pitchFamily="34" charset="0"/>
                          <a:ea typeface="宋体" panose="02010600030101010101" pitchFamily="2" charset="-122"/>
                        </a:rPr>
                        <a:t>0</a:t>
                      </a: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hlink"/>
                          </a:solidFill>
                          <a:effectLst/>
                          <a:latin typeface="Arial" panose="020B0604020202020204" pitchFamily="34" charset="0"/>
                          <a:ea typeface="宋体" panose="02010600030101010101" pitchFamily="2" charset="-122"/>
                        </a:rPr>
                        <a:t>---</a:t>
                      </a:r>
                    </a:p>
                  </a:txBody>
                  <a:tcPr marL="68580" marR="68580"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817787864"/>
                  </a:ext>
                </a:extLst>
              </a:tr>
              <a:tr h="27432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hlink"/>
                          </a:solidFill>
                          <a:effectLst/>
                          <a:latin typeface="Arial" panose="020B0604020202020204" pitchFamily="34" charset="0"/>
                          <a:ea typeface="宋体" panose="02010600030101010101" pitchFamily="2" charset="-122"/>
                        </a:rPr>
                        <a:t>1</a:t>
                      </a: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hlink"/>
                          </a:solidFill>
                          <a:effectLst/>
                          <a:latin typeface="Arial" panose="020B0604020202020204" pitchFamily="34" charset="0"/>
                          <a:ea typeface="宋体" panose="02010600030101010101" pitchFamily="2" charset="-122"/>
                        </a:rPr>
                        <a:t>--x</a:t>
                      </a:r>
                    </a:p>
                  </a:txBody>
                  <a:tcPr marL="68580" marR="68580"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880791895"/>
                  </a:ext>
                </a:extLst>
              </a:tr>
              <a:tr h="27432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hlink"/>
                          </a:solidFill>
                          <a:effectLst/>
                          <a:latin typeface="Arial" panose="020B0604020202020204" pitchFamily="34" charset="0"/>
                          <a:ea typeface="宋体" panose="02010600030101010101" pitchFamily="2" charset="-122"/>
                        </a:rPr>
                        <a:t>2</a:t>
                      </a: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hlink"/>
                          </a:solidFill>
                          <a:effectLst/>
                          <a:latin typeface="Arial" panose="020B0604020202020204" pitchFamily="34" charset="0"/>
                          <a:ea typeface="宋体" panose="02010600030101010101" pitchFamily="2" charset="-122"/>
                        </a:rPr>
                        <a:t>-w-</a:t>
                      </a:r>
                    </a:p>
                  </a:txBody>
                  <a:tcPr marL="68580" marR="68580"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753579401"/>
                  </a:ext>
                </a:extLst>
              </a:tr>
              <a:tr h="27432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-wx</a:t>
                      </a:r>
                    </a:p>
                  </a:txBody>
                  <a:tcPr marL="68580" marR="68580"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773636409"/>
                  </a:ext>
                </a:extLst>
              </a:tr>
              <a:tr h="27432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hlink"/>
                          </a:solidFill>
                          <a:effectLst/>
                          <a:latin typeface="Arial" panose="020B0604020202020204" pitchFamily="34" charset="0"/>
                          <a:ea typeface="宋体" panose="02010600030101010101" pitchFamily="2" charset="-122"/>
                        </a:rPr>
                        <a:t>4</a:t>
                      </a: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hlink"/>
                          </a:solidFill>
                          <a:effectLst/>
                          <a:latin typeface="Arial" panose="020B0604020202020204" pitchFamily="34" charset="0"/>
                          <a:ea typeface="宋体" panose="02010600030101010101" pitchFamily="2" charset="-122"/>
                        </a:rPr>
                        <a:t>r--</a:t>
                      </a:r>
                    </a:p>
                  </a:txBody>
                  <a:tcPr marL="68580" marR="68580"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91028176"/>
                  </a:ext>
                </a:extLst>
              </a:tr>
              <a:tr h="27432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r-x</a:t>
                      </a:r>
                    </a:p>
                  </a:txBody>
                  <a:tcPr marL="68580" marR="68580"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501279109"/>
                  </a:ext>
                </a:extLst>
              </a:tr>
              <a:tr h="27432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rw-</a:t>
                      </a:r>
                    </a:p>
                  </a:txBody>
                  <a:tcPr marL="68580" marR="68580"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570478107"/>
                  </a:ext>
                </a:extLst>
              </a:tr>
              <a:tr h="27432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7</a:t>
                      </a:r>
                    </a:p>
                  </a:txBody>
                  <a:tcPr marL="68580" marR="68580"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rwx</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66844582"/>
                  </a:ext>
                </a:extLst>
              </a:tr>
            </a:tbl>
          </a:graphicData>
        </a:graphic>
      </p:graphicFrame>
    </p:spTree>
    <p:extLst>
      <p:ext uri="{BB962C8B-B14F-4D97-AF65-F5344CB8AC3E}">
        <p14:creationId xmlns:p14="http://schemas.microsoft.com/office/powerpoint/2010/main" val="131582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err="1">
                <a:solidFill>
                  <a:srgbClr val="1353A2"/>
                </a:solidFill>
                <a:latin typeface="等线"/>
                <a:ea typeface="等线" panose="02010600030101010101" pitchFamily="2" charset="-122"/>
              </a:rPr>
              <a:t>chmod</a:t>
            </a:r>
            <a:r>
              <a:rPr lang="zh-CN" altLang="en-US" sz="2400" dirty="0">
                <a:solidFill>
                  <a:srgbClr val="1353A2"/>
                </a:solidFill>
                <a:latin typeface="等线"/>
                <a:ea typeface="等线" panose="02010600030101010101" pitchFamily="2" charset="-122"/>
              </a:rPr>
              <a:t>命令</a:t>
            </a:r>
            <a:endParaRPr lang="en-US" altLang="zh-CN" sz="2400" dirty="0">
              <a:solidFill>
                <a:srgbClr val="1353A2"/>
              </a:solidFill>
              <a:latin typeface="等线"/>
              <a:ea typeface="等线" panose="02010600030101010101" pitchFamily="2" charset="-122"/>
            </a:endParaRP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122465" y="1744278"/>
            <a:ext cx="9078686" cy="745782"/>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342900" defTabSz="540544" eaLnBrk="1" fontAlgn="auto" hangingPunct="1">
              <a:spcBef>
                <a:spcPts val="0"/>
              </a:spcBef>
              <a:spcAft>
                <a:spcPts val="0"/>
              </a:spcAft>
            </a:pPr>
            <a:r>
              <a:rPr lang="en-US" altLang="zh-CN" sz="1800" dirty="0">
                <a:solidFill>
                  <a:prstClr val="black"/>
                </a:solidFill>
              </a:rPr>
              <a:t>(2)</a:t>
            </a:r>
            <a:r>
              <a:rPr lang="zh-CN" altLang="en-US" sz="1800" dirty="0">
                <a:solidFill>
                  <a:prstClr val="black"/>
                </a:solidFill>
              </a:rPr>
              <a:t>使用文字表示法修改权限</a:t>
            </a:r>
          </a:p>
          <a:p>
            <a:pPr indent="342900" defTabSz="540544" eaLnBrk="1" fontAlgn="auto" hangingPunct="1">
              <a:spcBef>
                <a:spcPts val="0"/>
              </a:spcBef>
              <a:spcAft>
                <a:spcPts val="0"/>
              </a:spcAft>
            </a:pPr>
            <a:endParaRPr lang="en-US" altLang="zh-CN" sz="1500" b="0" dirty="0">
              <a:solidFill>
                <a:prstClr val="black"/>
              </a:solidFill>
            </a:endParaRPr>
          </a:p>
        </p:txBody>
      </p:sp>
      <p:sp>
        <p:nvSpPr>
          <p:cNvPr id="2" name="文本框 1">
            <a:extLst>
              <a:ext uri="{FF2B5EF4-FFF2-40B4-BE49-F238E27FC236}">
                <a16:creationId xmlns:a16="http://schemas.microsoft.com/office/drawing/2014/main" id="{547D5DCB-A398-4A0E-AB6D-294451511BA2}"/>
              </a:ext>
            </a:extLst>
          </p:cNvPr>
          <p:cNvSpPr txBox="1"/>
          <p:nvPr/>
        </p:nvSpPr>
        <p:spPr>
          <a:xfrm>
            <a:off x="506186" y="2255454"/>
            <a:ext cx="3775393" cy="1685077"/>
          </a:xfrm>
          <a:prstGeom prst="rect">
            <a:avLst/>
          </a:prstGeom>
          <a:noFill/>
        </p:spPr>
        <p:txBody>
          <a:bodyPr wrap="none" rtlCol="0">
            <a:spAutoFit/>
          </a:bodyPr>
          <a:lstStyle/>
          <a:p>
            <a:pPr defTabSz="685800" eaLnBrk="1" fontAlgn="auto" hangingPunct="1">
              <a:spcBef>
                <a:spcPts val="0"/>
              </a:spcBef>
              <a:spcAft>
                <a:spcPts val="0"/>
              </a:spcAft>
            </a:pPr>
            <a:r>
              <a:rPr lang="zh-CN" altLang="en-US" dirty="0">
                <a:solidFill>
                  <a:prstClr val="black"/>
                </a:solidFill>
                <a:latin typeface="等线"/>
                <a:ea typeface="等线" panose="02010600030101010101" pitchFamily="2" charset="-122"/>
              </a:rPr>
              <a:t>系统用</a:t>
            </a:r>
            <a:r>
              <a:rPr lang="en-US" altLang="zh-CN" dirty="0">
                <a:solidFill>
                  <a:prstClr val="black"/>
                </a:solidFill>
                <a:latin typeface="等线"/>
                <a:ea typeface="等线" panose="02010600030101010101" pitchFamily="2" charset="-122"/>
              </a:rPr>
              <a:t>4</a:t>
            </a:r>
            <a:r>
              <a:rPr lang="zh-CN" altLang="en-US" dirty="0">
                <a:solidFill>
                  <a:prstClr val="black"/>
                </a:solidFill>
                <a:latin typeface="等线"/>
                <a:ea typeface="等线" panose="02010600030101010101" pitchFamily="2" charset="-122"/>
              </a:rPr>
              <a:t>种字母来表示不同的用户。</a:t>
            </a:r>
          </a:p>
          <a:p>
            <a:pPr defTabSz="685800" eaLnBrk="1" fontAlgn="auto" hangingPunct="1">
              <a:spcBef>
                <a:spcPts val="0"/>
              </a:spcBef>
              <a:spcAft>
                <a:spcPts val="0"/>
              </a:spcAft>
            </a:pPr>
            <a:r>
              <a:rPr lang="zh-CN" altLang="en-US" dirty="0">
                <a:solidFill>
                  <a:prstClr val="black"/>
                </a:solidFill>
                <a:latin typeface="等线"/>
                <a:ea typeface="等线" panose="02010600030101010101" pitchFamily="2" charset="-122"/>
              </a:rPr>
              <a:t>  </a:t>
            </a:r>
            <a:r>
              <a:rPr lang="en-US" altLang="zh-CN" dirty="0">
                <a:solidFill>
                  <a:prstClr val="black"/>
                </a:solidFill>
                <a:latin typeface="等线"/>
                <a:ea typeface="等线" panose="02010600030101010101" pitchFamily="2" charset="-122"/>
              </a:rPr>
              <a:t>u</a:t>
            </a:r>
            <a:r>
              <a:rPr lang="zh-CN" altLang="en-US" dirty="0">
                <a:solidFill>
                  <a:prstClr val="black"/>
                </a:solidFill>
                <a:latin typeface="等线"/>
                <a:ea typeface="等线" panose="02010600030101010101" pitchFamily="2" charset="-122"/>
              </a:rPr>
              <a:t>：</a:t>
            </a:r>
            <a:r>
              <a:rPr lang="en-US" altLang="zh-CN" dirty="0">
                <a:solidFill>
                  <a:prstClr val="black"/>
                </a:solidFill>
                <a:latin typeface="等线"/>
                <a:ea typeface="等线" panose="02010600030101010101" pitchFamily="2" charset="-122"/>
              </a:rPr>
              <a:t>user</a:t>
            </a:r>
            <a:r>
              <a:rPr lang="zh-CN" altLang="en-US" dirty="0">
                <a:solidFill>
                  <a:prstClr val="black"/>
                </a:solidFill>
                <a:latin typeface="等线"/>
                <a:ea typeface="等线" panose="02010600030101010101" pitchFamily="2" charset="-122"/>
              </a:rPr>
              <a:t>，表示所有者。</a:t>
            </a:r>
          </a:p>
          <a:p>
            <a:pPr defTabSz="685800" eaLnBrk="1" fontAlgn="auto" hangingPunct="1">
              <a:spcBef>
                <a:spcPts val="0"/>
              </a:spcBef>
              <a:spcAft>
                <a:spcPts val="0"/>
              </a:spcAft>
            </a:pPr>
            <a:r>
              <a:rPr lang="zh-CN" altLang="en-US" dirty="0">
                <a:solidFill>
                  <a:prstClr val="black"/>
                </a:solidFill>
                <a:latin typeface="等线"/>
                <a:ea typeface="等线" panose="02010600030101010101" pitchFamily="2" charset="-122"/>
              </a:rPr>
              <a:t>  </a:t>
            </a:r>
            <a:r>
              <a:rPr lang="en-US" altLang="zh-CN" dirty="0">
                <a:solidFill>
                  <a:prstClr val="black"/>
                </a:solidFill>
                <a:latin typeface="等线"/>
                <a:ea typeface="等线" panose="02010600030101010101" pitchFamily="2" charset="-122"/>
              </a:rPr>
              <a:t>g</a:t>
            </a:r>
            <a:r>
              <a:rPr lang="zh-CN" altLang="en-US" dirty="0">
                <a:solidFill>
                  <a:prstClr val="black"/>
                </a:solidFill>
                <a:latin typeface="等线"/>
                <a:ea typeface="等线" panose="02010600030101010101" pitchFamily="2" charset="-122"/>
              </a:rPr>
              <a:t>：</a:t>
            </a:r>
            <a:r>
              <a:rPr lang="en-US" altLang="zh-CN" dirty="0">
                <a:solidFill>
                  <a:prstClr val="black"/>
                </a:solidFill>
                <a:latin typeface="等线"/>
                <a:ea typeface="等线" panose="02010600030101010101" pitchFamily="2" charset="-122"/>
              </a:rPr>
              <a:t>group</a:t>
            </a:r>
            <a:r>
              <a:rPr lang="zh-CN" altLang="en-US" dirty="0">
                <a:solidFill>
                  <a:prstClr val="black"/>
                </a:solidFill>
                <a:latin typeface="等线"/>
                <a:ea typeface="等线" panose="02010600030101010101" pitchFamily="2" charset="-122"/>
              </a:rPr>
              <a:t>，表示属组。</a:t>
            </a:r>
          </a:p>
          <a:p>
            <a:pPr defTabSz="685800" eaLnBrk="1" fontAlgn="auto" hangingPunct="1">
              <a:spcBef>
                <a:spcPts val="0"/>
              </a:spcBef>
              <a:spcAft>
                <a:spcPts val="0"/>
              </a:spcAft>
            </a:pPr>
            <a:r>
              <a:rPr lang="zh-CN" altLang="en-US" dirty="0">
                <a:solidFill>
                  <a:prstClr val="black"/>
                </a:solidFill>
                <a:latin typeface="等线"/>
                <a:ea typeface="等线" panose="02010600030101010101" pitchFamily="2" charset="-122"/>
              </a:rPr>
              <a:t>  </a:t>
            </a:r>
            <a:r>
              <a:rPr lang="en-US" altLang="zh-CN" dirty="0">
                <a:solidFill>
                  <a:prstClr val="black"/>
                </a:solidFill>
                <a:latin typeface="等线"/>
                <a:ea typeface="等线" panose="02010600030101010101" pitchFamily="2" charset="-122"/>
              </a:rPr>
              <a:t>o</a:t>
            </a:r>
            <a:r>
              <a:rPr lang="zh-CN" altLang="en-US" dirty="0">
                <a:solidFill>
                  <a:prstClr val="black"/>
                </a:solidFill>
                <a:latin typeface="等线"/>
                <a:ea typeface="等线" panose="02010600030101010101" pitchFamily="2" charset="-122"/>
              </a:rPr>
              <a:t>：</a:t>
            </a:r>
            <a:r>
              <a:rPr lang="en-US" altLang="zh-CN" dirty="0">
                <a:solidFill>
                  <a:prstClr val="black"/>
                </a:solidFill>
                <a:latin typeface="等线"/>
                <a:ea typeface="等线" panose="02010600030101010101" pitchFamily="2" charset="-122"/>
              </a:rPr>
              <a:t>others</a:t>
            </a:r>
            <a:r>
              <a:rPr lang="zh-CN" altLang="en-US" dirty="0">
                <a:solidFill>
                  <a:prstClr val="black"/>
                </a:solidFill>
                <a:latin typeface="等线"/>
                <a:ea typeface="等线" panose="02010600030101010101" pitchFamily="2" charset="-122"/>
              </a:rPr>
              <a:t>，表示其它用户。</a:t>
            </a:r>
          </a:p>
          <a:p>
            <a:pPr defTabSz="685800" eaLnBrk="1" fontAlgn="auto" hangingPunct="1">
              <a:spcBef>
                <a:spcPts val="0"/>
              </a:spcBef>
              <a:spcAft>
                <a:spcPts val="0"/>
              </a:spcAft>
            </a:pPr>
            <a:r>
              <a:rPr lang="zh-CN" altLang="en-US" dirty="0">
                <a:solidFill>
                  <a:prstClr val="black"/>
                </a:solidFill>
                <a:latin typeface="等线"/>
                <a:ea typeface="等线" panose="02010600030101010101" pitchFamily="2" charset="-122"/>
              </a:rPr>
              <a:t>  </a:t>
            </a:r>
            <a:r>
              <a:rPr lang="en-US" altLang="zh-CN" dirty="0">
                <a:solidFill>
                  <a:prstClr val="black"/>
                </a:solidFill>
                <a:latin typeface="等线"/>
                <a:ea typeface="等线" panose="02010600030101010101" pitchFamily="2" charset="-122"/>
              </a:rPr>
              <a:t>a</a:t>
            </a:r>
            <a:r>
              <a:rPr lang="zh-CN" altLang="en-US" dirty="0">
                <a:solidFill>
                  <a:prstClr val="black"/>
                </a:solidFill>
                <a:latin typeface="等线"/>
                <a:ea typeface="等线" panose="02010600030101010101" pitchFamily="2" charset="-122"/>
              </a:rPr>
              <a:t>：</a:t>
            </a:r>
            <a:r>
              <a:rPr lang="en-US" altLang="zh-CN" dirty="0">
                <a:solidFill>
                  <a:prstClr val="black"/>
                </a:solidFill>
                <a:latin typeface="等线"/>
                <a:ea typeface="等线" panose="02010600030101010101" pitchFamily="2" charset="-122"/>
              </a:rPr>
              <a:t>all</a:t>
            </a:r>
            <a:r>
              <a:rPr lang="zh-CN" altLang="en-US" dirty="0">
                <a:solidFill>
                  <a:prstClr val="black"/>
                </a:solidFill>
                <a:latin typeface="等线"/>
                <a:ea typeface="等线" panose="02010600030101010101" pitchFamily="2" charset="-122"/>
              </a:rPr>
              <a:t>，表示以上三种用户</a:t>
            </a:r>
            <a:r>
              <a:rPr lang="zh-CN" altLang="en-US" sz="1350" dirty="0">
                <a:solidFill>
                  <a:prstClr val="black"/>
                </a:solidFill>
                <a:latin typeface="等线"/>
                <a:ea typeface="等线" panose="02010600030101010101" pitchFamily="2" charset="-122"/>
              </a:rPr>
              <a:t>。</a:t>
            </a:r>
          </a:p>
          <a:p>
            <a:pPr defTabSz="685800" eaLnBrk="1" fontAlgn="auto" hangingPunct="1">
              <a:spcBef>
                <a:spcPts val="0"/>
              </a:spcBef>
              <a:spcAft>
                <a:spcPts val="0"/>
              </a:spcAft>
            </a:pPr>
            <a:endParaRPr lang="zh-CN" altLang="en-US" sz="1350" b="0" dirty="0">
              <a:solidFill>
                <a:prstClr val="black"/>
              </a:solidFill>
              <a:latin typeface="等线"/>
              <a:ea typeface="等线" panose="02010600030101010101" pitchFamily="2" charset="-122"/>
            </a:endParaRPr>
          </a:p>
        </p:txBody>
      </p:sp>
      <p:sp>
        <p:nvSpPr>
          <p:cNvPr id="3" name="文本框 2">
            <a:extLst>
              <a:ext uri="{FF2B5EF4-FFF2-40B4-BE49-F238E27FC236}">
                <a16:creationId xmlns:a16="http://schemas.microsoft.com/office/drawing/2014/main" id="{CC5C55AF-4EFB-4156-9294-C606C0942287}"/>
              </a:ext>
            </a:extLst>
          </p:cNvPr>
          <p:cNvSpPr txBox="1"/>
          <p:nvPr/>
        </p:nvSpPr>
        <p:spPr>
          <a:xfrm>
            <a:off x="619729" y="3917763"/>
            <a:ext cx="4634602" cy="1408078"/>
          </a:xfrm>
          <a:prstGeom prst="rect">
            <a:avLst/>
          </a:prstGeom>
          <a:noFill/>
        </p:spPr>
        <p:txBody>
          <a:bodyPr wrap="none" rtlCol="0">
            <a:spAutoFit/>
          </a:bodyPr>
          <a:lstStyle/>
          <a:p>
            <a:pPr defTabSz="685800" eaLnBrk="1" fontAlgn="auto" hangingPunct="1">
              <a:spcBef>
                <a:spcPts val="0"/>
              </a:spcBef>
              <a:spcAft>
                <a:spcPts val="0"/>
              </a:spcAft>
            </a:pPr>
            <a:r>
              <a:rPr lang="zh-CN" altLang="en-US" dirty="0">
                <a:solidFill>
                  <a:prstClr val="black"/>
                </a:solidFill>
                <a:latin typeface="等线"/>
                <a:ea typeface="等线" panose="02010600030101010101" pitchFamily="2" charset="-122"/>
              </a:rPr>
              <a:t>操作权限使用下面三种字符的组合表示法。 </a:t>
            </a:r>
          </a:p>
          <a:p>
            <a:pPr defTabSz="685800" eaLnBrk="1" fontAlgn="auto" hangingPunct="1">
              <a:spcBef>
                <a:spcPts val="0"/>
              </a:spcBef>
              <a:spcAft>
                <a:spcPts val="0"/>
              </a:spcAft>
            </a:pPr>
            <a:r>
              <a:rPr lang="zh-CN" altLang="en-US" dirty="0">
                <a:solidFill>
                  <a:prstClr val="black"/>
                </a:solidFill>
                <a:latin typeface="等线"/>
                <a:ea typeface="等线" panose="02010600030101010101" pitchFamily="2" charset="-122"/>
              </a:rPr>
              <a:t>  </a:t>
            </a:r>
            <a:r>
              <a:rPr lang="en-US" altLang="zh-CN" dirty="0">
                <a:solidFill>
                  <a:prstClr val="black"/>
                </a:solidFill>
                <a:latin typeface="等线"/>
                <a:ea typeface="等线" panose="02010600030101010101" pitchFamily="2" charset="-122"/>
              </a:rPr>
              <a:t>r</a:t>
            </a:r>
            <a:r>
              <a:rPr lang="zh-CN" altLang="en-US" dirty="0">
                <a:solidFill>
                  <a:prstClr val="black"/>
                </a:solidFill>
                <a:latin typeface="等线"/>
                <a:ea typeface="等线" panose="02010600030101010101" pitchFamily="2" charset="-122"/>
              </a:rPr>
              <a:t>：</a:t>
            </a:r>
            <a:r>
              <a:rPr lang="en-US" altLang="zh-CN" dirty="0">
                <a:solidFill>
                  <a:prstClr val="black"/>
                </a:solidFill>
                <a:latin typeface="等线"/>
                <a:ea typeface="等线" panose="02010600030101010101" pitchFamily="2" charset="-122"/>
              </a:rPr>
              <a:t>read</a:t>
            </a:r>
            <a:r>
              <a:rPr lang="zh-CN" altLang="en-US" dirty="0">
                <a:solidFill>
                  <a:prstClr val="black"/>
                </a:solidFill>
                <a:latin typeface="等线"/>
                <a:ea typeface="等线" panose="02010600030101010101" pitchFamily="2" charset="-122"/>
              </a:rPr>
              <a:t>，可读。</a:t>
            </a:r>
          </a:p>
          <a:p>
            <a:pPr defTabSz="685800" eaLnBrk="1" fontAlgn="auto" hangingPunct="1">
              <a:spcBef>
                <a:spcPts val="0"/>
              </a:spcBef>
              <a:spcAft>
                <a:spcPts val="0"/>
              </a:spcAft>
            </a:pPr>
            <a:r>
              <a:rPr lang="zh-CN" altLang="en-US" dirty="0">
                <a:solidFill>
                  <a:prstClr val="black"/>
                </a:solidFill>
                <a:latin typeface="等线"/>
                <a:ea typeface="等线" panose="02010600030101010101" pitchFamily="2" charset="-122"/>
              </a:rPr>
              <a:t>  </a:t>
            </a:r>
            <a:r>
              <a:rPr lang="en-US" altLang="zh-CN" dirty="0">
                <a:solidFill>
                  <a:prstClr val="black"/>
                </a:solidFill>
                <a:latin typeface="等线"/>
                <a:ea typeface="等线" panose="02010600030101010101" pitchFamily="2" charset="-122"/>
              </a:rPr>
              <a:t>w</a:t>
            </a:r>
            <a:r>
              <a:rPr lang="zh-CN" altLang="en-US" dirty="0">
                <a:solidFill>
                  <a:prstClr val="black"/>
                </a:solidFill>
                <a:latin typeface="等线"/>
                <a:ea typeface="等线" panose="02010600030101010101" pitchFamily="2" charset="-122"/>
              </a:rPr>
              <a:t>：</a:t>
            </a:r>
            <a:r>
              <a:rPr lang="en-US" altLang="zh-CN" dirty="0">
                <a:solidFill>
                  <a:prstClr val="black"/>
                </a:solidFill>
                <a:latin typeface="等线"/>
                <a:ea typeface="等线" panose="02010600030101010101" pitchFamily="2" charset="-122"/>
              </a:rPr>
              <a:t>write</a:t>
            </a:r>
            <a:r>
              <a:rPr lang="zh-CN" altLang="en-US" dirty="0">
                <a:solidFill>
                  <a:prstClr val="black"/>
                </a:solidFill>
                <a:latin typeface="等线"/>
                <a:ea typeface="等线" panose="02010600030101010101" pitchFamily="2" charset="-122"/>
              </a:rPr>
              <a:t>，写入。</a:t>
            </a:r>
          </a:p>
          <a:p>
            <a:pPr defTabSz="685800" eaLnBrk="1" fontAlgn="auto" hangingPunct="1">
              <a:spcBef>
                <a:spcPts val="0"/>
              </a:spcBef>
              <a:spcAft>
                <a:spcPts val="0"/>
              </a:spcAft>
            </a:pPr>
            <a:r>
              <a:rPr lang="zh-CN" altLang="en-US" dirty="0">
                <a:solidFill>
                  <a:prstClr val="black"/>
                </a:solidFill>
                <a:latin typeface="等线"/>
                <a:ea typeface="等线" panose="02010600030101010101" pitchFamily="2" charset="-122"/>
              </a:rPr>
              <a:t>  </a:t>
            </a:r>
            <a:r>
              <a:rPr lang="en-US" altLang="zh-CN" dirty="0">
                <a:solidFill>
                  <a:prstClr val="black"/>
                </a:solidFill>
                <a:latin typeface="等线"/>
                <a:ea typeface="等线" panose="02010600030101010101" pitchFamily="2" charset="-122"/>
              </a:rPr>
              <a:t>x</a:t>
            </a:r>
            <a:r>
              <a:rPr lang="zh-CN" altLang="en-US" dirty="0">
                <a:solidFill>
                  <a:prstClr val="black"/>
                </a:solidFill>
                <a:latin typeface="等线"/>
                <a:ea typeface="等线" panose="02010600030101010101" pitchFamily="2" charset="-122"/>
              </a:rPr>
              <a:t>：</a:t>
            </a:r>
            <a:r>
              <a:rPr lang="en-US" altLang="zh-CN" dirty="0">
                <a:solidFill>
                  <a:prstClr val="black"/>
                </a:solidFill>
                <a:latin typeface="等线"/>
                <a:ea typeface="等线" panose="02010600030101010101" pitchFamily="2" charset="-122"/>
              </a:rPr>
              <a:t>execute</a:t>
            </a:r>
            <a:r>
              <a:rPr lang="zh-CN" altLang="en-US" dirty="0">
                <a:solidFill>
                  <a:prstClr val="black"/>
                </a:solidFill>
                <a:latin typeface="等线"/>
                <a:ea typeface="等线" panose="02010600030101010101" pitchFamily="2" charset="-122"/>
              </a:rPr>
              <a:t>，执行。</a:t>
            </a:r>
          </a:p>
          <a:p>
            <a:pPr defTabSz="685800" eaLnBrk="1" fontAlgn="auto" hangingPunct="1">
              <a:spcBef>
                <a:spcPts val="0"/>
              </a:spcBef>
              <a:spcAft>
                <a:spcPts val="0"/>
              </a:spcAft>
            </a:pPr>
            <a:endParaRPr lang="zh-CN" altLang="en-US" sz="1350" b="0" dirty="0">
              <a:solidFill>
                <a:prstClr val="black"/>
              </a:solidFill>
              <a:latin typeface="等线"/>
              <a:ea typeface="等线" panose="02010600030101010101" pitchFamily="2" charset="-122"/>
            </a:endParaRPr>
          </a:p>
        </p:txBody>
      </p:sp>
      <p:sp>
        <p:nvSpPr>
          <p:cNvPr id="7" name="文本框 1">
            <a:extLst>
              <a:ext uri="{FF2B5EF4-FFF2-40B4-BE49-F238E27FC236}">
                <a16:creationId xmlns:a16="http://schemas.microsoft.com/office/drawing/2014/main" id="{98937971-EF13-41ED-AAFD-4EF56A2013DD}"/>
              </a:ext>
            </a:extLst>
          </p:cNvPr>
          <p:cNvSpPr txBox="1"/>
          <p:nvPr/>
        </p:nvSpPr>
        <p:spPr>
          <a:xfrm>
            <a:off x="4619533" y="2393953"/>
            <a:ext cx="4467890" cy="140807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r>
              <a:rPr lang="zh-CN" altLang="en-US" dirty="0">
                <a:solidFill>
                  <a:prstClr val="black"/>
                </a:solidFill>
                <a:latin typeface="等线"/>
                <a:ea typeface="等线" panose="02010600030101010101" pitchFamily="2" charset="-122"/>
              </a:rPr>
              <a:t>操作符号包括以下几种。</a:t>
            </a:r>
          </a:p>
          <a:p>
            <a:pPr defTabSz="685800" fontAlgn="auto">
              <a:spcBef>
                <a:spcPts val="0"/>
              </a:spcBef>
              <a:spcAft>
                <a:spcPts val="0"/>
              </a:spcAft>
            </a:pPr>
            <a:r>
              <a:rPr lang="zh-CN" altLang="en-US" dirty="0">
                <a:solidFill>
                  <a:prstClr val="black"/>
                </a:solidFill>
                <a:latin typeface="等线"/>
                <a:ea typeface="等线" panose="02010600030101010101" pitchFamily="2" charset="-122"/>
              </a:rPr>
              <a:t>  ＋：添加某种权限。</a:t>
            </a:r>
          </a:p>
          <a:p>
            <a:pPr defTabSz="685800" fontAlgn="auto">
              <a:spcBef>
                <a:spcPts val="0"/>
              </a:spcBef>
              <a:spcAft>
                <a:spcPts val="0"/>
              </a:spcAft>
            </a:pPr>
            <a:r>
              <a:rPr lang="zh-CN" altLang="en-US" dirty="0">
                <a:solidFill>
                  <a:prstClr val="black"/>
                </a:solidFill>
                <a:latin typeface="等线"/>
                <a:ea typeface="等线" panose="02010600030101010101" pitchFamily="2" charset="-122"/>
              </a:rPr>
              <a:t>  </a:t>
            </a:r>
            <a:r>
              <a:rPr lang="en-US" altLang="zh-CN" dirty="0">
                <a:solidFill>
                  <a:prstClr val="black"/>
                </a:solidFill>
                <a:latin typeface="等线"/>
                <a:ea typeface="等线" panose="02010600030101010101" pitchFamily="2" charset="-122"/>
              </a:rPr>
              <a:t>-</a:t>
            </a:r>
            <a:r>
              <a:rPr lang="zh-CN" altLang="en-US" dirty="0">
                <a:solidFill>
                  <a:prstClr val="black"/>
                </a:solidFill>
                <a:latin typeface="等线"/>
                <a:ea typeface="等线" panose="02010600030101010101" pitchFamily="2" charset="-122"/>
              </a:rPr>
              <a:t>：减去某种权限。</a:t>
            </a:r>
          </a:p>
          <a:p>
            <a:pPr defTabSz="685800" fontAlgn="auto">
              <a:spcBef>
                <a:spcPts val="0"/>
              </a:spcBef>
              <a:spcAft>
                <a:spcPts val="0"/>
              </a:spcAft>
            </a:pPr>
            <a:r>
              <a:rPr lang="zh-CN" altLang="en-US" dirty="0">
                <a:solidFill>
                  <a:prstClr val="black"/>
                </a:solidFill>
                <a:latin typeface="等线"/>
                <a:ea typeface="等线" panose="02010600030101010101" pitchFamily="2" charset="-122"/>
              </a:rPr>
              <a:t>  ＝：赋予给定权限并取消原来的权限。</a:t>
            </a:r>
          </a:p>
          <a:p>
            <a:pPr defTabSz="685800" fontAlgn="auto">
              <a:spcBef>
                <a:spcPts val="0"/>
              </a:spcBef>
              <a:spcAft>
                <a:spcPts val="0"/>
              </a:spcAft>
            </a:pPr>
            <a:endParaRPr lang="zh-CN" altLang="en-US" sz="1350" b="0" dirty="0">
              <a:solidFill>
                <a:prstClr val="black"/>
              </a:solidFill>
              <a:latin typeface="等线"/>
              <a:ea typeface="等线" panose="02010600030101010101" pitchFamily="2" charset="-122"/>
            </a:endParaRPr>
          </a:p>
        </p:txBody>
      </p:sp>
    </p:spTree>
    <p:extLst>
      <p:ext uri="{BB962C8B-B14F-4D97-AF65-F5344CB8AC3E}">
        <p14:creationId xmlns:p14="http://schemas.microsoft.com/office/powerpoint/2010/main" val="133363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5167711"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err="1">
                <a:solidFill>
                  <a:srgbClr val="1353A2"/>
                </a:solidFill>
                <a:latin typeface="等线"/>
                <a:ea typeface="等线" panose="02010600030101010101" pitchFamily="2" charset="-122"/>
              </a:rPr>
              <a:t>chmod</a:t>
            </a:r>
            <a:r>
              <a:rPr lang="zh-CN" altLang="en-US" sz="2400" dirty="0">
                <a:solidFill>
                  <a:srgbClr val="1353A2"/>
                </a:solidFill>
                <a:latin typeface="等线"/>
                <a:ea typeface="等线" panose="02010600030101010101" pitchFamily="2" charset="-122"/>
              </a:rPr>
              <a:t>命令</a:t>
            </a:r>
            <a:endParaRPr lang="en-US" altLang="zh-CN" sz="2400" dirty="0">
              <a:solidFill>
                <a:srgbClr val="1353A2"/>
              </a:solidFill>
              <a:latin typeface="等线"/>
              <a:ea typeface="等线" panose="02010600030101010101" pitchFamily="2" charset="-122"/>
            </a:endParaRP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122465" y="1744278"/>
            <a:ext cx="9078686" cy="369582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342900" defTabSz="540544" eaLnBrk="1" fontAlgn="auto" hangingPunct="1">
              <a:lnSpc>
                <a:spcPct val="150000"/>
              </a:lnSpc>
              <a:spcBef>
                <a:spcPts val="0"/>
              </a:spcBef>
              <a:spcAft>
                <a:spcPts val="0"/>
              </a:spcAft>
            </a:pPr>
            <a:r>
              <a:rPr lang="en-US" altLang="zh-CN" sz="1800" dirty="0">
                <a:solidFill>
                  <a:prstClr val="black"/>
                </a:solidFill>
              </a:rPr>
              <a:t>(2)</a:t>
            </a:r>
            <a:r>
              <a:rPr lang="zh-CN" altLang="en-US" sz="1800" dirty="0">
                <a:solidFill>
                  <a:prstClr val="black"/>
                </a:solidFill>
              </a:rPr>
              <a:t>使用文字表示法修改权限</a:t>
            </a:r>
            <a:endParaRPr lang="en-US" altLang="zh-CN" sz="1500" b="0" dirty="0">
              <a:solidFill>
                <a:prstClr val="black"/>
              </a:solidFill>
            </a:endParaRPr>
          </a:p>
          <a:p>
            <a:pPr indent="342900" defTabSz="540544" eaLnBrk="1" fontAlgn="auto" hangingPunct="1">
              <a:lnSpc>
                <a:spcPct val="150000"/>
              </a:lnSpc>
              <a:spcBef>
                <a:spcPts val="0"/>
              </a:spcBef>
              <a:spcAft>
                <a:spcPts val="0"/>
              </a:spcAft>
            </a:pPr>
            <a:r>
              <a:rPr lang="zh-CN" altLang="zh-CN" sz="1800" dirty="0">
                <a:solidFill>
                  <a:prstClr val="black"/>
                </a:solidFill>
              </a:rPr>
              <a:t>例如为文件</a:t>
            </a:r>
            <a:r>
              <a:rPr lang="en-US" altLang="zh-CN" sz="1800" dirty="0">
                <a:solidFill>
                  <a:prstClr val="black"/>
                </a:solidFill>
              </a:rPr>
              <a:t>/</a:t>
            </a:r>
            <a:r>
              <a:rPr lang="en-US" altLang="zh-CN" sz="1800" dirty="0" err="1">
                <a:solidFill>
                  <a:prstClr val="black"/>
                </a:solidFill>
              </a:rPr>
              <a:t>etc</a:t>
            </a:r>
            <a:r>
              <a:rPr lang="en-US" altLang="zh-CN" sz="1800" dirty="0">
                <a:solidFill>
                  <a:prstClr val="black"/>
                </a:solidFill>
              </a:rPr>
              <a:t>/file</a:t>
            </a:r>
            <a:r>
              <a:rPr lang="zh-CN" altLang="zh-CN" sz="1800" dirty="0">
                <a:solidFill>
                  <a:prstClr val="black"/>
                </a:solidFill>
              </a:rPr>
              <a:t>设置权限：赋予拥有者和组群成员读取和写入的权限，而其他人只有读取权限。以文字表示法修改文件权限时，例中的权限设置命令应该为：</a:t>
            </a:r>
          </a:p>
          <a:p>
            <a:pPr indent="342900" defTabSz="540544" eaLnBrk="1" fontAlgn="auto" latinLnBrk="1" hangingPunct="1">
              <a:lnSpc>
                <a:spcPct val="150000"/>
              </a:lnSpc>
              <a:spcBef>
                <a:spcPts val="0"/>
              </a:spcBef>
              <a:spcAft>
                <a:spcPts val="0"/>
              </a:spcAft>
            </a:pPr>
            <a:r>
              <a:rPr lang="en-US" altLang="zh-CN" sz="1800" dirty="0">
                <a:solidFill>
                  <a:prstClr val="black"/>
                </a:solidFill>
              </a:rPr>
              <a:t>[</a:t>
            </a:r>
            <a:r>
              <a:rPr lang="en-US" altLang="zh-CN" sz="1800" dirty="0" err="1">
                <a:solidFill>
                  <a:prstClr val="black"/>
                </a:solidFill>
              </a:rPr>
              <a:t>root@localhost</a:t>
            </a:r>
            <a:r>
              <a:rPr lang="en-US" altLang="zh-CN" sz="1800" dirty="0">
                <a:solidFill>
                  <a:prstClr val="black"/>
                </a:solidFill>
              </a:rPr>
              <a:t> ~]# </a:t>
            </a:r>
            <a:r>
              <a:rPr lang="en-US" altLang="zh-CN" sz="1800" dirty="0" err="1">
                <a:solidFill>
                  <a:prstClr val="black"/>
                </a:solidFill>
              </a:rPr>
              <a:t>chmod</a:t>
            </a:r>
            <a:r>
              <a:rPr lang="en-US" altLang="zh-CN" sz="1800" dirty="0">
                <a:solidFill>
                  <a:prstClr val="black"/>
                </a:solidFill>
              </a:rPr>
              <a:t>  </a:t>
            </a:r>
            <a:r>
              <a:rPr lang="en-US" altLang="zh-CN" sz="1800" dirty="0">
                <a:solidFill>
                  <a:srgbClr val="FF0000"/>
                </a:solidFill>
              </a:rPr>
              <a:t>u=</a:t>
            </a:r>
            <a:r>
              <a:rPr lang="en-US" altLang="zh-CN" sz="1800" dirty="0" err="1">
                <a:solidFill>
                  <a:srgbClr val="FF0000"/>
                </a:solidFill>
              </a:rPr>
              <a:t>rw,g</a:t>
            </a:r>
            <a:r>
              <a:rPr lang="en-US" altLang="zh-CN" sz="1800" dirty="0">
                <a:solidFill>
                  <a:srgbClr val="FF0000"/>
                </a:solidFill>
              </a:rPr>
              <a:t>=</a:t>
            </a:r>
            <a:r>
              <a:rPr lang="en-US" altLang="zh-CN" sz="1800" dirty="0" err="1">
                <a:solidFill>
                  <a:srgbClr val="FF0000"/>
                </a:solidFill>
              </a:rPr>
              <a:t>rw,o</a:t>
            </a:r>
            <a:r>
              <a:rPr lang="en-US" altLang="zh-CN" sz="1800" dirty="0">
                <a:solidFill>
                  <a:srgbClr val="FF0000"/>
                </a:solidFill>
              </a:rPr>
              <a:t>=r</a:t>
            </a:r>
            <a:r>
              <a:rPr lang="en-US" altLang="zh-CN" sz="1800" dirty="0">
                <a:solidFill>
                  <a:prstClr val="black"/>
                </a:solidFill>
              </a:rPr>
              <a:t> /</a:t>
            </a:r>
            <a:r>
              <a:rPr lang="en-US" altLang="zh-CN" sz="1800" dirty="0" err="1">
                <a:solidFill>
                  <a:prstClr val="black"/>
                </a:solidFill>
              </a:rPr>
              <a:t>etc</a:t>
            </a:r>
            <a:r>
              <a:rPr lang="en-US" altLang="zh-CN" sz="1800" dirty="0">
                <a:solidFill>
                  <a:prstClr val="black"/>
                </a:solidFill>
              </a:rPr>
              <a:t>/file  /</a:t>
            </a:r>
            <a:r>
              <a:rPr lang="en-US" altLang="zh-CN" sz="1800" dirty="0" err="1">
                <a:solidFill>
                  <a:prstClr val="black"/>
                </a:solidFill>
              </a:rPr>
              <a:t>etc</a:t>
            </a:r>
            <a:r>
              <a:rPr lang="en-US" altLang="zh-CN" sz="1800" dirty="0">
                <a:solidFill>
                  <a:prstClr val="black"/>
                </a:solidFill>
              </a:rPr>
              <a:t>/file</a:t>
            </a:r>
            <a:endParaRPr lang="zh-CN" altLang="zh-CN" sz="1800" dirty="0">
              <a:solidFill>
                <a:prstClr val="black"/>
              </a:solidFill>
            </a:endParaRPr>
          </a:p>
          <a:p>
            <a:pPr indent="342900" defTabSz="540544" eaLnBrk="1" fontAlgn="auto" hangingPunct="1">
              <a:lnSpc>
                <a:spcPct val="150000"/>
              </a:lnSpc>
              <a:spcBef>
                <a:spcPts val="0"/>
              </a:spcBef>
              <a:spcAft>
                <a:spcPts val="0"/>
              </a:spcAft>
            </a:pPr>
            <a:r>
              <a:rPr lang="zh-CN" altLang="zh-CN" sz="1800" dirty="0">
                <a:solidFill>
                  <a:prstClr val="black"/>
                </a:solidFill>
              </a:rPr>
              <a:t>如果给同组用户分配</a:t>
            </a:r>
            <a:r>
              <a:rPr lang="zh-CN" altLang="en-US" sz="1800" dirty="0">
                <a:solidFill>
                  <a:prstClr val="black"/>
                </a:solidFill>
              </a:rPr>
              <a:t>（</a:t>
            </a:r>
            <a:r>
              <a:rPr lang="zh-CN" altLang="en-US" sz="1800" dirty="0">
                <a:solidFill>
                  <a:srgbClr val="FF0000"/>
                </a:solidFill>
              </a:rPr>
              <a:t>增加</a:t>
            </a:r>
            <a:r>
              <a:rPr lang="zh-CN" altLang="en-US" sz="1800" dirty="0">
                <a:solidFill>
                  <a:prstClr val="black"/>
                </a:solidFill>
              </a:rPr>
              <a:t>）</a:t>
            </a:r>
            <a:r>
              <a:rPr lang="zh-CN" altLang="zh-CN" sz="1800" dirty="0">
                <a:solidFill>
                  <a:prstClr val="black"/>
                </a:solidFill>
              </a:rPr>
              <a:t>执行权限，那么就使用如下命令：</a:t>
            </a:r>
          </a:p>
          <a:p>
            <a:pPr indent="342900" defTabSz="540544" eaLnBrk="1" fontAlgn="auto" latinLnBrk="1" hangingPunct="1">
              <a:lnSpc>
                <a:spcPct val="150000"/>
              </a:lnSpc>
              <a:spcBef>
                <a:spcPts val="0"/>
              </a:spcBef>
              <a:spcAft>
                <a:spcPts val="0"/>
              </a:spcAft>
            </a:pPr>
            <a:r>
              <a:rPr lang="en-US" altLang="zh-CN" sz="1800" dirty="0">
                <a:solidFill>
                  <a:prstClr val="black"/>
                </a:solidFill>
              </a:rPr>
              <a:t>[</a:t>
            </a:r>
            <a:r>
              <a:rPr lang="en-US" altLang="zh-CN" sz="1800" dirty="0" err="1">
                <a:solidFill>
                  <a:prstClr val="black"/>
                </a:solidFill>
              </a:rPr>
              <a:t>root@localhost</a:t>
            </a:r>
            <a:r>
              <a:rPr lang="en-US" altLang="zh-CN" sz="1800" dirty="0">
                <a:solidFill>
                  <a:prstClr val="black"/>
                </a:solidFill>
              </a:rPr>
              <a:t> ~]# </a:t>
            </a:r>
            <a:r>
              <a:rPr lang="en-US" altLang="zh-CN" sz="1800" dirty="0" err="1">
                <a:solidFill>
                  <a:prstClr val="black"/>
                </a:solidFill>
              </a:rPr>
              <a:t>chmod</a:t>
            </a:r>
            <a:r>
              <a:rPr lang="en-US" altLang="zh-CN" sz="1800" dirty="0">
                <a:solidFill>
                  <a:prstClr val="black"/>
                </a:solidFill>
              </a:rPr>
              <a:t>   </a:t>
            </a:r>
            <a:r>
              <a:rPr lang="en-US" altLang="zh-CN" sz="1800" dirty="0" err="1">
                <a:solidFill>
                  <a:srgbClr val="FF0000"/>
                </a:solidFill>
              </a:rPr>
              <a:t>g+x</a:t>
            </a:r>
            <a:r>
              <a:rPr lang="en-US" altLang="zh-CN" sz="1800" dirty="0">
                <a:solidFill>
                  <a:srgbClr val="FF0000"/>
                </a:solidFill>
              </a:rPr>
              <a:t> </a:t>
            </a:r>
            <a:r>
              <a:rPr lang="en-US" altLang="zh-CN" sz="1800" dirty="0">
                <a:solidFill>
                  <a:prstClr val="black"/>
                </a:solidFill>
              </a:rPr>
              <a:t> test </a:t>
            </a:r>
            <a:endParaRPr lang="zh-CN" altLang="zh-CN" sz="1800" dirty="0">
              <a:solidFill>
                <a:prstClr val="black"/>
              </a:solidFill>
            </a:endParaRPr>
          </a:p>
          <a:p>
            <a:pPr indent="342900" defTabSz="540544" eaLnBrk="1" fontAlgn="auto" hangingPunct="1">
              <a:lnSpc>
                <a:spcPct val="150000"/>
              </a:lnSpc>
              <a:spcBef>
                <a:spcPts val="0"/>
              </a:spcBef>
              <a:spcAft>
                <a:spcPts val="0"/>
              </a:spcAft>
            </a:pPr>
            <a:r>
              <a:rPr lang="zh-CN" altLang="zh-CN" sz="1800" dirty="0">
                <a:solidFill>
                  <a:prstClr val="black"/>
                </a:solidFill>
              </a:rPr>
              <a:t>如果给其他用户</a:t>
            </a:r>
            <a:r>
              <a:rPr lang="zh-CN" altLang="zh-CN" sz="1800" dirty="0">
                <a:solidFill>
                  <a:srgbClr val="FF0000"/>
                </a:solidFill>
              </a:rPr>
              <a:t>删除</a:t>
            </a:r>
            <a:r>
              <a:rPr lang="zh-CN" altLang="zh-CN" sz="1800" dirty="0">
                <a:solidFill>
                  <a:prstClr val="black"/>
                </a:solidFill>
              </a:rPr>
              <a:t>读和执行权限，那么就使用如下命令：</a:t>
            </a:r>
          </a:p>
          <a:p>
            <a:pPr indent="342900" defTabSz="540544" eaLnBrk="1" fontAlgn="auto" latinLnBrk="1" hangingPunct="1">
              <a:lnSpc>
                <a:spcPct val="150000"/>
              </a:lnSpc>
              <a:spcBef>
                <a:spcPts val="0"/>
              </a:spcBef>
              <a:spcAft>
                <a:spcPts val="0"/>
              </a:spcAft>
            </a:pPr>
            <a:r>
              <a:rPr lang="en-US" altLang="zh-CN" sz="1800" dirty="0">
                <a:solidFill>
                  <a:prstClr val="black"/>
                </a:solidFill>
              </a:rPr>
              <a:t>[</a:t>
            </a:r>
            <a:r>
              <a:rPr lang="en-US" altLang="zh-CN" sz="1800" dirty="0" err="1">
                <a:solidFill>
                  <a:prstClr val="black"/>
                </a:solidFill>
              </a:rPr>
              <a:t>root@localhost</a:t>
            </a:r>
            <a:r>
              <a:rPr lang="en-US" altLang="zh-CN" sz="1800" dirty="0">
                <a:solidFill>
                  <a:prstClr val="black"/>
                </a:solidFill>
              </a:rPr>
              <a:t> ~]# </a:t>
            </a:r>
            <a:r>
              <a:rPr lang="en-US" altLang="zh-CN" sz="1800" dirty="0" err="1">
                <a:solidFill>
                  <a:prstClr val="black"/>
                </a:solidFill>
              </a:rPr>
              <a:t>chmod</a:t>
            </a:r>
            <a:r>
              <a:rPr lang="en-US" altLang="zh-CN" sz="1800" dirty="0">
                <a:solidFill>
                  <a:prstClr val="black"/>
                </a:solidFill>
              </a:rPr>
              <a:t>   </a:t>
            </a:r>
            <a:r>
              <a:rPr lang="en-US" altLang="zh-CN" sz="1800" dirty="0">
                <a:solidFill>
                  <a:srgbClr val="FF0000"/>
                </a:solidFill>
              </a:rPr>
              <a:t>o-</a:t>
            </a:r>
            <a:r>
              <a:rPr lang="en-US" altLang="zh-CN" sz="1800" dirty="0" err="1">
                <a:solidFill>
                  <a:srgbClr val="FF0000"/>
                </a:solidFill>
              </a:rPr>
              <a:t>rx</a:t>
            </a:r>
            <a:r>
              <a:rPr lang="en-US" altLang="zh-CN" sz="1800" dirty="0">
                <a:solidFill>
                  <a:prstClr val="black"/>
                </a:solidFill>
              </a:rPr>
              <a:t>  test </a:t>
            </a:r>
            <a:endParaRPr lang="zh-CN" altLang="zh-CN" sz="1800" dirty="0">
              <a:solidFill>
                <a:prstClr val="black"/>
              </a:solidFill>
            </a:endParaRPr>
          </a:p>
          <a:p>
            <a:pPr indent="342900" defTabSz="540544" eaLnBrk="1" fontAlgn="auto" hangingPunct="1">
              <a:spcBef>
                <a:spcPts val="0"/>
              </a:spcBef>
              <a:spcAft>
                <a:spcPts val="0"/>
              </a:spcAft>
            </a:pPr>
            <a:endParaRPr lang="en-US" altLang="zh-CN" sz="1500" b="0" dirty="0">
              <a:solidFill>
                <a:prstClr val="black"/>
              </a:solidFill>
            </a:endParaRPr>
          </a:p>
        </p:txBody>
      </p:sp>
    </p:spTree>
    <p:extLst>
      <p:ext uri="{BB962C8B-B14F-4D97-AF65-F5344CB8AC3E}">
        <p14:creationId xmlns:p14="http://schemas.microsoft.com/office/powerpoint/2010/main" val="385127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6838669"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2.3.10 </a:t>
            </a:r>
            <a:r>
              <a:rPr lang="zh-CN" altLang="en-US" sz="2400" dirty="0">
                <a:solidFill>
                  <a:srgbClr val="1353A2"/>
                </a:solidFill>
                <a:latin typeface="微软雅黑" pitchFamily="34" charset="-122"/>
                <a:ea typeface="微软雅黑" pitchFamily="34" charset="-122"/>
              </a:rPr>
              <a:t>熟练使用修改文件所有者及所属组命令</a:t>
            </a:r>
          </a:p>
        </p:txBody>
      </p:sp>
      <p:sp>
        <p:nvSpPr>
          <p:cNvPr id="6" name="Text Box 44">
            <a:extLst>
              <a:ext uri="{FF2B5EF4-FFF2-40B4-BE49-F238E27FC236}">
                <a16:creationId xmlns:a16="http://schemas.microsoft.com/office/drawing/2014/main" id="{AC77AE40-4EB0-46D6-A5CB-824C4A82B105}"/>
              </a:ext>
            </a:extLst>
          </p:cNvPr>
          <p:cNvSpPr txBox="1">
            <a:spLocks noChangeArrowheads="1"/>
          </p:cNvSpPr>
          <p:nvPr/>
        </p:nvSpPr>
        <p:spPr bwMode="auto">
          <a:xfrm>
            <a:off x="453189" y="1744278"/>
            <a:ext cx="8350843" cy="4078809"/>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400" dirty="0">
                <a:solidFill>
                  <a:srgbClr val="1353A2"/>
                </a:solidFill>
              </a:rPr>
              <a:t>1. </a:t>
            </a:r>
            <a:r>
              <a:rPr lang="en-US" altLang="zh-CN" sz="2400" dirty="0" err="1">
                <a:solidFill>
                  <a:srgbClr val="1353A2"/>
                </a:solidFill>
              </a:rPr>
              <a:t>chown</a:t>
            </a:r>
            <a:r>
              <a:rPr lang="zh-CN" altLang="en-US" sz="2400" dirty="0">
                <a:solidFill>
                  <a:srgbClr val="1353A2"/>
                </a:solidFill>
              </a:rPr>
              <a:t>命令</a:t>
            </a:r>
            <a:endParaRPr lang="zh-CN" altLang="zh-CN" sz="2400" dirty="0">
              <a:solidFill>
                <a:srgbClr val="1353A2"/>
              </a:solidFill>
            </a:endParaRPr>
          </a:p>
          <a:p>
            <a:pPr indent="342900" defTabSz="540544" eaLnBrk="1" fontAlgn="auto" hangingPunct="1">
              <a:spcBef>
                <a:spcPts val="0"/>
              </a:spcBef>
              <a:spcAft>
                <a:spcPts val="0"/>
              </a:spcAft>
            </a:pPr>
            <a:r>
              <a:rPr lang="zh-CN" altLang="en-US" sz="1800" dirty="0">
                <a:solidFill>
                  <a:prstClr val="black"/>
                </a:solidFill>
              </a:rPr>
              <a:t>功能：  </a:t>
            </a:r>
            <a:r>
              <a:rPr lang="en-US" altLang="zh-CN" sz="1800" dirty="0" err="1">
                <a:solidFill>
                  <a:prstClr val="black"/>
                </a:solidFill>
              </a:rPr>
              <a:t>chown</a:t>
            </a:r>
            <a:r>
              <a:rPr lang="en-US" altLang="zh-CN" sz="1800" dirty="0">
                <a:solidFill>
                  <a:prstClr val="black"/>
                </a:solidFill>
              </a:rPr>
              <a:t> </a:t>
            </a:r>
            <a:r>
              <a:rPr lang="zh-CN" altLang="en-US" sz="1800" dirty="0">
                <a:solidFill>
                  <a:prstClr val="black"/>
                </a:solidFill>
              </a:rPr>
              <a:t>命令主要用于文件或者文件夹</a:t>
            </a:r>
            <a:r>
              <a:rPr lang="zh-CN" altLang="en-US" sz="1800" dirty="0">
                <a:solidFill>
                  <a:srgbClr val="FF0000"/>
                </a:solidFill>
              </a:rPr>
              <a:t>宿主</a:t>
            </a:r>
            <a:r>
              <a:rPr lang="zh-CN" altLang="en-US" sz="1800" dirty="0">
                <a:solidFill>
                  <a:prstClr val="black"/>
                </a:solidFill>
              </a:rPr>
              <a:t>及</a:t>
            </a:r>
            <a:r>
              <a:rPr lang="zh-CN" altLang="en-US" sz="1800" dirty="0">
                <a:solidFill>
                  <a:srgbClr val="FF0000"/>
                </a:solidFill>
              </a:rPr>
              <a:t>属组</a:t>
            </a:r>
            <a:r>
              <a:rPr lang="zh-CN" altLang="en-US" sz="1800" dirty="0">
                <a:solidFill>
                  <a:prstClr val="black"/>
                </a:solidFill>
              </a:rPr>
              <a:t>的修改。</a:t>
            </a:r>
            <a:endParaRPr lang="en-US" altLang="zh-CN" sz="1800" dirty="0">
              <a:solidFill>
                <a:prstClr val="black"/>
              </a:solidFill>
            </a:endParaRPr>
          </a:p>
          <a:p>
            <a:pPr indent="342900" defTabSz="540544" eaLnBrk="1" fontAlgn="auto" hangingPunct="1">
              <a:spcBef>
                <a:spcPts val="0"/>
              </a:spcBef>
              <a:spcAft>
                <a:spcPts val="0"/>
              </a:spcAft>
            </a:pPr>
            <a:r>
              <a:rPr lang="zh-CN" altLang="zh-CN" sz="1800" dirty="0">
                <a:solidFill>
                  <a:prstClr val="black"/>
                </a:solidFill>
              </a:rPr>
              <a:t>格式</a:t>
            </a:r>
            <a:r>
              <a:rPr lang="zh-CN" altLang="en-US" sz="1800" dirty="0">
                <a:solidFill>
                  <a:prstClr val="black"/>
                </a:solidFill>
              </a:rPr>
              <a:t>：  </a:t>
            </a:r>
            <a:r>
              <a:rPr lang="en-US" altLang="zh-CN" sz="1800" dirty="0" err="1">
                <a:solidFill>
                  <a:prstClr val="black"/>
                </a:solidFill>
              </a:rPr>
              <a:t>chown</a:t>
            </a:r>
            <a:r>
              <a:rPr lang="en-US" altLang="zh-CN" sz="1800" dirty="0">
                <a:solidFill>
                  <a:prstClr val="black"/>
                </a:solidFill>
              </a:rPr>
              <a:t>    [</a:t>
            </a:r>
            <a:r>
              <a:rPr lang="zh-CN" altLang="en-US" sz="1800" dirty="0">
                <a:solidFill>
                  <a:prstClr val="black"/>
                </a:solidFill>
              </a:rPr>
              <a:t>选项</a:t>
            </a:r>
            <a:r>
              <a:rPr lang="en-US" altLang="zh-CN" sz="1800" dirty="0">
                <a:solidFill>
                  <a:prstClr val="black"/>
                </a:solidFill>
              </a:rPr>
              <a:t>]   </a:t>
            </a:r>
            <a:r>
              <a:rPr lang="zh-CN" altLang="en-US" sz="1800" dirty="0">
                <a:solidFill>
                  <a:prstClr val="black"/>
                </a:solidFill>
              </a:rPr>
              <a:t>用户</a:t>
            </a:r>
            <a:r>
              <a:rPr lang="en-US" altLang="zh-CN" sz="1800" dirty="0">
                <a:solidFill>
                  <a:prstClr val="black"/>
                </a:solidFill>
              </a:rPr>
              <a:t>[:</a:t>
            </a:r>
            <a:r>
              <a:rPr lang="zh-CN" altLang="en-US" sz="1800" dirty="0">
                <a:solidFill>
                  <a:prstClr val="black"/>
                </a:solidFill>
              </a:rPr>
              <a:t>或</a:t>
            </a:r>
            <a:r>
              <a:rPr lang="en-US" altLang="zh-CN" sz="1800" dirty="0">
                <a:solidFill>
                  <a:prstClr val="black"/>
                </a:solidFill>
              </a:rPr>
              <a:t>.</a:t>
            </a:r>
            <a:r>
              <a:rPr lang="zh-CN" altLang="en-US" sz="1800" dirty="0">
                <a:solidFill>
                  <a:prstClr val="black"/>
                </a:solidFill>
              </a:rPr>
              <a:t>组</a:t>
            </a:r>
            <a:r>
              <a:rPr lang="en-US" altLang="zh-CN" sz="1800" dirty="0">
                <a:solidFill>
                  <a:prstClr val="black"/>
                </a:solidFill>
              </a:rPr>
              <a:t>]   </a:t>
            </a:r>
            <a:r>
              <a:rPr lang="zh-CN" altLang="en-US" sz="1800" dirty="0">
                <a:solidFill>
                  <a:prstClr val="black"/>
                </a:solidFill>
              </a:rPr>
              <a:t>文件或目录</a:t>
            </a:r>
            <a:r>
              <a:rPr lang="zh-CN" altLang="zh-CN" sz="1800" dirty="0">
                <a:solidFill>
                  <a:prstClr val="black"/>
                </a:solidFill>
              </a:rPr>
              <a:t>。</a:t>
            </a:r>
            <a:endParaRPr lang="en-US" altLang="zh-CN" sz="1800" dirty="0">
              <a:solidFill>
                <a:prstClr val="black"/>
              </a:solidFill>
            </a:endParaRPr>
          </a:p>
          <a:p>
            <a:pPr indent="342900" defTabSz="540544" eaLnBrk="1" fontAlgn="auto" hangingPunct="1">
              <a:spcBef>
                <a:spcPts val="0"/>
              </a:spcBef>
              <a:spcAft>
                <a:spcPts val="0"/>
              </a:spcAft>
            </a:pPr>
            <a:r>
              <a:rPr lang="zh-CN" altLang="en-US" sz="2100" dirty="0">
                <a:solidFill>
                  <a:prstClr val="black"/>
                </a:solidFill>
              </a:rPr>
              <a:t>例如将</a:t>
            </a:r>
            <a:r>
              <a:rPr lang="en-US" altLang="zh-CN" sz="2100" dirty="0">
                <a:solidFill>
                  <a:prstClr val="black"/>
                </a:solidFill>
              </a:rPr>
              <a:t>test</a:t>
            </a:r>
            <a:r>
              <a:rPr lang="zh-CN" altLang="en-US" sz="2100" dirty="0">
                <a:solidFill>
                  <a:prstClr val="black"/>
                </a:solidFill>
              </a:rPr>
              <a:t>属主改为</a:t>
            </a:r>
            <a:r>
              <a:rPr lang="en-US" altLang="zh-CN" sz="2100" dirty="0" err="1">
                <a:solidFill>
                  <a:prstClr val="black"/>
                </a:solidFill>
              </a:rPr>
              <a:t>linuxprobe</a:t>
            </a:r>
            <a:endParaRPr lang="en-US" altLang="zh-CN" sz="2100" dirty="0">
              <a:solidFill>
                <a:prstClr val="black"/>
              </a:solidFill>
            </a:endParaRPr>
          </a:p>
          <a:p>
            <a:pPr indent="342900" defTabSz="540544" eaLnBrk="1" fontAlgn="auto" hangingPunct="1">
              <a:spcBef>
                <a:spcPts val="0"/>
              </a:spcBef>
              <a:spcAft>
                <a:spcPts val="0"/>
              </a:spcAft>
            </a:pPr>
            <a:r>
              <a:rPr lang="en-US" altLang="zh-CN" sz="2100" dirty="0">
                <a:solidFill>
                  <a:prstClr val="black"/>
                </a:solidFill>
              </a:rPr>
              <a:t> [</a:t>
            </a:r>
            <a:r>
              <a:rPr lang="en-US" altLang="zh-CN" sz="2100" dirty="0" err="1">
                <a:solidFill>
                  <a:prstClr val="black"/>
                </a:solidFill>
              </a:rPr>
              <a:t>root@host</a:t>
            </a:r>
            <a:r>
              <a:rPr lang="en-US" altLang="zh-CN" sz="2100" dirty="0">
                <a:solidFill>
                  <a:prstClr val="black"/>
                </a:solidFill>
              </a:rPr>
              <a:t> root]# </a:t>
            </a:r>
            <a:r>
              <a:rPr lang="en-US" altLang="zh-CN" sz="2100" dirty="0" err="1">
                <a:solidFill>
                  <a:prstClr val="black"/>
                </a:solidFill>
              </a:rPr>
              <a:t>chown</a:t>
            </a:r>
            <a:r>
              <a:rPr lang="en-US" altLang="zh-CN" sz="2100" dirty="0">
                <a:solidFill>
                  <a:prstClr val="black"/>
                </a:solidFill>
              </a:rPr>
              <a:t>  </a:t>
            </a:r>
            <a:r>
              <a:rPr lang="en-US" altLang="zh-CN" sz="2100" dirty="0" err="1">
                <a:solidFill>
                  <a:prstClr val="black"/>
                </a:solidFill>
              </a:rPr>
              <a:t>linuxprobe</a:t>
            </a:r>
            <a:r>
              <a:rPr lang="en-US" altLang="zh-CN" sz="2100" dirty="0">
                <a:solidFill>
                  <a:prstClr val="black"/>
                </a:solidFill>
              </a:rPr>
              <a:t>  test</a:t>
            </a:r>
          </a:p>
          <a:p>
            <a:pPr indent="342900" defTabSz="540544" eaLnBrk="1" fontAlgn="auto" hangingPunct="1">
              <a:spcBef>
                <a:spcPts val="0"/>
              </a:spcBef>
              <a:spcAft>
                <a:spcPts val="0"/>
              </a:spcAft>
            </a:pPr>
            <a:r>
              <a:rPr lang="zh-CN" altLang="en-US" sz="2100" dirty="0">
                <a:solidFill>
                  <a:prstClr val="black"/>
                </a:solidFill>
              </a:rPr>
              <a:t>将</a:t>
            </a:r>
            <a:r>
              <a:rPr lang="en-US" altLang="zh-CN" sz="2100" dirty="0">
                <a:solidFill>
                  <a:prstClr val="black"/>
                </a:solidFill>
              </a:rPr>
              <a:t>test</a:t>
            </a:r>
            <a:r>
              <a:rPr lang="zh-CN" altLang="en-US" sz="2100" dirty="0">
                <a:solidFill>
                  <a:prstClr val="black"/>
                </a:solidFill>
              </a:rPr>
              <a:t>的属主改为</a:t>
            </a:r>
            <a:r>
              <a:rPr lang="en-US" altLang="zh-CN" sz="2100" dirty="0" err="1">
                <a:solidFill>
                  <a:prstClr val="black"/>
                </a:solidFill>
              </a:rPr>
              <a:t>linuxprobe</a:t>
            </a:r>
            <a:r>
              <a:rPr lang="zh-CN" altLang="en-US" sz="2100" dirty="0">
                <a:solidFill>
                  <a:prstClr val="black"/>
                </a:solidFill>
              </a:rPr>
              <a:t>、属组改为</a:t>
            </a:r>
            <a:r>
              <a:rPr lang="en-US" altLang="zh-CN" sz="2100" dirty="0" err="1">
                <a:solidFill>
                  <a:prstClr val="black"/>
                </a:solidFill>
              </a:rPr>
              <a:t>linuxprobe</a:t>
            </a:r>
            <a:endParaRPr lang="en-US" altLang="zh-CN" sz="2100" dirty="0">
              <a:solidFill>
                <a:prstClr val="black"/>
              </a:solidFill>
            </a:endParaRPr>
          </a:p>
          <a:p>
            <a:pPr indent="342900" defTabSz="540544" eaLnBrk="1" fontAlgn="auto" hangingPunct="1">
              <a:spcBef>
                <a:spcPts val="0"/>
              </a:spcBef>
              <a:spcAft>
                <a:spcPts val="0"/>
              </a:spcAft>
            </a:pPr>
            <a:r>
              <a:rPr lang="en-US" altLang="zh-CN" sz="2100" dirty="0">
                <a:solidFill>
                  <a:prstClr val="black"/>
                </a:solidFill>
              </a:rPr>
              <a:t>[</a:t>
            </a:r>
            <a:r>
              <a:rPr lang="en-US" altLang="zh-CN" sz="2100" dirty="0" err="1">
                <a:solidFill>
                  <a:prstClr val="black"/>
                </a:solidFill>
              </a:rPr>
              <a:t>root@localhost</a:t>
            </a:r>
            <a:r>
              <a:rPr lang="en-US" altLang="zh-CN" sz="2100" dirty="0">
                <a:solidFill>
                  <a:prstClr val="black"/>
                </a:solidFill>
              </a:rPr>
              <a:t> ~]# </a:t>
            </a:r>
            <a:r>
              <a:rPr lang="en-US" altLang="zh-CN" sz="2100" dirty="0" err="1">
                <a:solidFill>
                  <a:prstClr val="black"/>
                </a:solidFill>
              </a:rPr>
              <a:t>chown</a:t>
            </a:r>
            <a:r>
              <a:rPr lang="en-US" altLang="zh-CN" sz="2100" dirty="0">
                <a:solidFill>
                  <a:prstClr val="black"/>
                </a:solidFill>
              </a:rPr>
              <a:t> </a:t>
            </a:r>
            <a:r>
              <a:rPr lang="en-US" altLang="zh-CN" sz="2100" dirty="0" err="1">
                <a:solidFill>
                  <a:prstClr val="black"/>
                </a:solidFill>
              </a:rPr>
              <a:t>linuxprobe.linuxprobe</a:t>
            </a:r>
            <a:r>
              <a:rPr lang="en-US" altLang="zh-CN" sz="2100" dirty="0">
                <a:solidFill>
                  <a:prstClr val="black"/>
                </a:solidFill>
              </a:rPr>
              <a:t> test </a:t>
            </a:r>
          </a:p>
          <a:p>
            <a:pPr indent="342900" defTabSz="540544" eaLnBrk="1" fontAlgn="auto" hangingPunct="1">
              <a:spcBef>
                <a:spcPts val="0"/>
              </a:spcBef>
              <a:spcAft>
                <a:spcPts val="0"/>
              </a:spcAft>
            </a:pPr>
            <a:r>
              <a:rPr lang="zh-CN" altLang="en-US" sz="2100" dirty="0">
                <a:solidFill>
                  <a:prstClr val="black"/>
                </a:solidFill>
              </a:rPr>
              <a:t>或者</a:t>
            </a:r>
          </a:p>
          <a:p>
            <a:pPr indent="342900" defTabSz="540544" eaLnBrk="1" fontAlgn="auto" hangingPunct="1">
              <a:spcBef>
                <a:spcPts val="0"/>
              </a:spcBef>
              <a:spcAft>
                <a:spcPts val="0"/>
              </a:spcAft>
            </a:pPr>
            <a:r>
              <a:rPr lang="en-US" altLang="zh-CN" sz="2100" dirty="0">
                <a:solidFill>
                  <a:prstClr val="black"/>
                </a:solidFill>
              </a:rPr>
              <a:t>[</a:t>
            </a:r>
            <a:r>
              <a:rPr lang="en-US" altLang="zh-CN" sz="2100" dirty="0" err="1">
                <a:solidFill>
                  <a:prstClr val="black"/>
                </a:solidFill>
              </a:rPr>
              <a:t>root@localhost</a:t>
            </a:r>
            <a:r>
              <a:rPr lang="en-US" altLang="zh-CN" sz="2100" dirty="0">
                <a:solidFill>
                  <a:prstClr val="black"/>
                </a:solidFill>
              </a:rPr>
              <a:t> ~]# </a:t>
            </a:r>
            <a:r>
              <a:rPr lang="en-US" altLang="zh-CN" sz="2100" dirty="0" err="1">
                <a:solidFill>
                  <a:prstClr val="black"/>
                </a:solidFill>
              </a:rPr>
              <a:t>chown</a:t>
            </a:r>
            <a:r>
              <a:rPr lang="en-US" altLang="zh-CN" sz="2100" dirty="0">
                <a:solidFill>
                  <a:prstClr val="black"/>
                </a:solidFill>
              </a:rPr>
              <a:t> </a:t>
            </a:r>
            <a:r>
              <a:rPr lang="en-US" altLang="zh-CN" sz="2100" dirty="0" err="1">
                <a:solidFill>
                  <a:prstClr val="black"/>
                </a:solidFill>
              </a:rPr>
              <a:t>linuxprobe:linuxprobe</a:t>
            </a:r>
            <a:r>
              <a:rPr lang="en-US" altLang="zh-CN" sz="2100" dirty="0">
                <a:solidFill>
                  <a:prstClr val="black"/>
                </a:solidFill>
              </a:rPr>
              <a:t> test</a:t>
            </a:r>
          </a:p>
          <a:p>
            <a:pPr indent="342900" defTabSz="540544" eaLnBrk="1" fontAlgn="auto" latinLnBrk="1" hangingPunct="1">
              <a:spcBef>
                <a:spcPts val="0"/>
              </a:spcBef>
              <a:spcAft>
                <a:spcPts val="0"/>
              </a:spcAft>
            </a:pPr>
            <a:endParaRPr lang="zh-CN" altLang="zh-CN" sz="1350" b="0" dirty="0">
              <a:solidFill>
                <a:prstClr val="white">
                  <a:lumMod val="50000"/>
                </a:prstClr>
              </a:solidFill>
            </a:endParaRPr>
          </a:p>
        </p:txBody>
      </p:sp>
    </p:spTree>
    <p:extLst>
      <p:ext uri="{BB962C8B-B14F-4D97-AF65-F5344CB8AC3E}">
        <p14:creationId xmlns:p14="http://schemas.microsoft.com/office/powerpoint/2010/main" val="14789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7C03613-B433-44B8-BA69-6CAD0FE0E829}"/>
              </a:ext>
            </a:extLst>
          </p:cNvPr>
          <p:cNvSpPr txBox="1"/>
          <p:nvPr/>
        </p:nvSpPr>
        <p:spPr>
          <a:xfrm>
            <a:off x="573392" y="2099504"/>
            <a:ext cx="8060422" cy="2806025"/>
          </a:xfrm>
          <a:prstGeom prst="rect">
            <a:avLst/>
          </a:prstGeom>
          <a:noFill/>
        </p:spPr>
        <p:txBody>
          <a:bodyPr wrap="square">
            <a:spAutoFit/>
          </a:bodyPr>
          <a:lstStyle/>
          <a:p>
            <a:pPr defTabSz="685800" eaLnBrk="1" fontAlgn="auto" hangingPunct="1">
              <a:lnSpc>
                <a:spcPct val="150000"/>
              </a:lnSpc>
              <a:spcBef>
                <a:spcPts val="0"/>
              </a:spcBef>
              <a:spcAft>
                <a:spcPts val="0"/>
              </a:spcAft>
            </a:pPr>
            <a:r>
              <a:rPr lang="zh-CN" altLang="en-US" sz="2400" dirty="0">
                <a:solidFill>
                  <a:prstClr val="black"/>
                </a:solidFill>
                <a:latin typeface="等线"/>
                <a:ea typeface="等线" panose="02010600030101010101" pitchFamily="2" charset="-122"/>
              </a:rPr>
              <a:t>例</a:t>
            </a:r>
            <a:r>
              <a:rPr lang="en-US" altLang="zh-CN" sz="2400" dirty="0">
                <a:solidFill>
                  <a:prstClr val="black"/>
                </a:solidFill>
                <a:latin typeface="等线"/>
                <a:ea typeface="等线" panose="02010600030101010101" pitchFamily="2" charset="-122"/>
              </a:rPr>
              <a:t>1</a:t>
            </a:r>
            <a:r>
              <a:rPr lang="zh-CN" altLang="en-US" sz="2400" dirty="0">
                <a:solidFill>
                  <a:prstClr val="black"/>
                </a:solidFill>
                <a:latin typeface="等线"/>
                <a:ea typeface="等线" panose="02010600030101010101" pitchFamily="2" charset="-122"/>
              </a:rPr>
              <a:t>：把文件</a:t>
            </a:r>
            <a:r>
              <a:rPr lang="en-US" altLang="zh-CN" sz="2400" dirty="0" err="1">
                <a:solidFill>
                  <a:prstClr val="black"/>
                </a:solidFill>
                <a:latin typeface="等线"/>
                <a:ea typeface="等线" panose="02010600030101010101" pitchFamily="2" charset="-122"/>
              </a:rPr>
              <a:t>shiyan.c</a:t>
            </a:r>
            <a:r>
              <a:rPr lang="zh-CN" altLang="en-US" sz="2400" dirty="0">
                <a:solidFill>
                  <a:prstClr val="black"/>
                </a:solidFill>
                <a:latin typeface="等线"/>
                <a:ea typeface="等线" panose="02010600030101010101" pitchFamily="2" charset="-122"/>
              </a:rPr>
              <a:t>的所有者改为</a:t>
            </a:r>
            <a:r>
              <a:rPr lang="en-US" altLang="zh-CN" sz="2400" dirty="0">
                <a:solidFill>
                  <a:prstClr val="black"/>
                </a:solidFill>
                <a:latin typeface="等线"/>
                <a:ea typeface="等线" panose="02010600030101010101" pitchFamily="2" charset="-122"/>
              </a:rPr>
              <a:t>wang</a:t>
            </a:r>
            <a:r>
              <a:rPr lang="zh-CN" altLang="en-US" sz="2400" dirty="0">
                <a:solidFill>
                  <a:prstClr val="black"/>
                </a:solidFill>
                <a:latin typeface="等线"/>
                <a:ea typeface="等线" panose="02010600030101010101" pitchFamily="2" charset="-122"/>
              </a:rPr>
              <a:t>。 </a:t>
            </a:r>
          </a:p>
          <a:p>
            <a:pPr defTabSz="685800" eaLnBrk="1" fontAlgn="auto" hangingPunct="1">
              <a:lnSpc>
                <a:spcPct val="150000"/>
              </a:lnSpc>
              <a:spcBef>
                <a:spcPts val="0"/>
              </a:spcBef>
              <a:spcAft>
                <a:spcPts val="0"/>
              </a:spcAft>
            </a:pPr>
            <a:r>
              <a:rPr lang="zh-CN" altLang="en-US" sz="2400" dirty="0">
                <a:solidFill>
                  <a:prstClr val="black"/>
                </a:solidFill>
                <a:latin typeface="等线"/>
                <a:ea typeface="等线" panose="02010600030101010101" pitchFamily="2" charset="-122"/>
              </a:rPr>
              <a:t>　</a:t>
            </a:r>
            <a:r>
              <a:rPr lang="zh-CN" altLang="en-US" sz="2400" dirty="0">
                <a:solidFill>
                  <a:srgbClr val="6666FF"/>
                </a:solidFill>
                <a:latin typeface="等线"/>
                <a:ea typeface="等线" panose="02010600030101010101" pitchFamily="2" charset="-122"/>
              </a:rPr>
              <a:t>　</a:t>
            </a:r>
            <a:r>
              <a:rPr lang="en-US" altLang="zh-CN" sz="2400" dirty="0">
                <a:solidFill>
                  <a:srgbClr val="6666FF"/>
                </a:solidFill>
                <a:latin typeface="等线"/>
                <a:ea typeface="等线" panose="02010600030101010101" pitchFamily="2" charset="-122"/>
              </a:rPr>
              <a:t>$ </a:t>
            </a:r>
            <a:r>
              <a:rPr lang="en-US" altLang="zh-CN" sz="2400" dirty="0" err="1">
                <a:solidFill>
                  <a:srgbClr val="6666FF"/>
                </a:solidFill>
                <a:latin typeface="等线"/>
                <a:ea typeface="等线" panose="02010600030101010101" pitchFamily="2" charset="-122"/>
              </a:rPr>
              <a:t>chown</a:t>
            </a:r>
            <a:r>
              <a:rPr lang="en-US" altLang="zh-CN" sz="2400" dirty="0">
                <a:solidFill>
                  <a:srgbClr val="6666FF"/>
                </a:solidFill>
                <a:latin typeface="等线"/>
                <a:ea typeface="等线" panose="02010600030101010101" pitchFamily="2" charset="-122"/>
              </a:rPr>
              <a:t>   wang    </a:t>
            </a:r>
            <a:r>
              <a:rPr lang="en-US" altLang="zh-CN" sz="2400" dirty="0" err="1">
                <a:solidFill>
                  <a:srgbClr val="6666FF"/>
                </a:solidFill>
                <a:latin typeface="等线"/>
                <a:ea typeface="等线" panose="02010600030101010101" pitchFamily="2" charset="-122"/>
              </a:rPr>
              <a:t>shiyan.c</a:t>
            </a:r>
            <a:r>
              <a:rPr lang="en-US" altLang="zh-CN" sz="2400" dirty="0">
                <a:solidFill>
                  <a:srgbClr val="6666FF"/>
                </a:solidFill>
                <a:latin typeface="等线"/>
                <a:ea typeface="等线" panose="02010600030101010101" pitchFamily="2" charset="-122"/>
              </a:rPr>
              <a:t> </a:t>
            </a:r>
          </a:p>
          <a:p>
            <a:pPr defTabSz="685800" eaLnBrk="1" fontAlgn="auto" hangingPunct="1">
              <a:lnSpc>
                <a:spcPct val="150000"/>
              </a:lnSpc>
              <a:spcBef>
                <a:spcPts val="0"/>
              </a:spcBef>
              <a:spcAft>
                <a:spcPts val="0"/>
              </a:spcAft>
            </a:pPr>
            <a:r>
              <a:rPr lang="zh-CN" altLang="en-US" sz="2400" dirty="0">
                <a:solidFill>
                  <a:prstClr val="black"/>
                </a:solidFill>
                <a:latin typeface="等线"/>
                <a:ea typeface="等线" panose="02010600030101010101" pitchFamily="2" charset="-122"/>
              </a:rPr>
              <a:t>例</a:t>
            </a:r>
            <a:r>
              <a:rPr lang="en-US" altLang="zh-CN" sz="2400" dirty="0">
                <a:solidFill>
                  <a:prstClr val="black"/>
                </a:solidFill>
                <a:latin typeface="等线"/>
                <a:ea typeface="等线" panose="02010600030101010101" pitchFamily="2" charset="-122"/>
              </a:rPr>
              <a:t>2</a:t>
            </a:r>
            <a:r>
              <a:rPr lang="zh-CN" altLang="en-US" sz="2400" dirty="0">
                <a:solidFill>
                  <a:prstClr val="black"/>
                </a:solidFill>
                <a:latin typeface="等线"/>
                <a:ea typeface="等线" panose="02010600030101010101" pitchFamily="2" charset="-122"/>
              </a:rPr>
              <a:t>：把目录</a:t>
            </a:r>
            <a:r>
              <a:rPr lang="en-US" altLang="zh-CN" sz="2400" dirty="0">
                <a:solidFill>
                  <a:prstClr val="black"/>
                </a:solidFill>
                <a:latin typeface="等线"/>
                <a:ea typeface="等线" panose="02010600030101010101" pitchFamily="2" charset="-122"/>
              </a:rPr>
              <a:t>/his</a:t>
            </a:r>
            <a:r>
              <a:rPr lang="zh-CN" altLang="en-US" sz="2400" dirty="0">
                <a:solidFill>
                  <a:prstClr val="black"/>
                </a:solidFill>
                <a:latin typeface="等线"/>
                <a:ea typeface="等线" panose="02010600030101010101" pitchFamily="2" charset="-122"/>
              </a:rPr>
              <a:t>及其下的所有文件和子目录的属主改成</a:t>
            </a:r>
            <a:r>
              <a:rPr lang="en-US" altLang="zh-CN" sz="2400" dirty="0">
                <a:solidFill>
                  <a:prstClr val="black"/>
                </a:solidFill>
                <a:latin typeface="等线"/>
                <a:ea typeface="等线" panose="02010600030101010101" pitchFamily="2" charset="-122"/>
              </a:rPr>
              <a:t>wang</a:t>
            </a:r>
            <a:r>
              <a:rPr lang="zh-CN" altLang="en-US" sz="2400" dirty="0">
                <a:solidFill>
                  <a:prstClr val="black"/>
                </a:solidFill>
                <a:latin typeface="等线"/>
                <a:ea typeface="等线" panose="02010600030101010101" pitchFamily="2" charset="-122"/>
              </a:rPr>
              <a:t>，属组改成</a:t>
            </a:r>
            <a:r>
              <a:rPr lang="en-US" altLang="zh-CN" sz="2400" dirty="0">
                <a:solidFill>
                  <a:prstClr val="black"/>
                </a:solidFill>
                <a:latin typeface="等线"/>
                <a:ea typeface="等线" panose="02010600030101010101" pitchFamily="2" charset="-122"/>
              </a:rPr>
              <a:t>users</a:t>
            </a:r>
            <a:r>
              <a:rPr lang="zh-CN" altLang="en-US" sz="2400" dirty="0">
                <a:solidFill>
                  <a:prstClr val="black"/>
                </a:solidFill>
                <a:latin typeface="等线"/>
                <a:ea typeface="等线" panose="02010600030101010101" pitchFamily="2" charset="-122"/>
              </a:rPr>
              <a:t>。</a:t>
            </a:r>
          </a:p>
          <a:p>
            <a:pPr defTabSz="685800" eaLnBrk="1" fontAlgn="auto" hangingPunct="1">
              <a:lnSpc>
                <a:spcPct val="150000"/>
              </a:lnSpc>
              <a:spcBef>
                <a:spcPts val="0"/>
              </a:spcBef>
              <a:spcAft>
                <a:spcPts val="0"/>
              </a:spcAft>
            </a:pPr>
            <a:r>
              <a:rPr lang="zh-CN" altLang="en-US" sz="2400" dirty="0">
                <a:solidFill>
                  <a:prstClr val="black"/>
                </a:solidFill>
                <a:latin typeface="等线"/>
                <a:ea typeface="等线" panose="02010600030101010101" pitchFamily="2" charset="-122"/>
              </a:rPr>
              <a:t>      </a:t>
            </a:r>
            <a:r>
              <a:rPr lang="en-US" altLang="zh-CN" sz="2400" dirty="0">
                <a:solidFill>
                  <a:srgbClr val="6666FF"/>
                </a:solidFill>
                <a:latin typeface="等线"/>
                <a:ea typeface="等线" panose="02010600030101010101" pitchFamily="2" charset="-122"/>
              </a:rPr>
              <a:t>$ </a:t>
            </a:r>
            <a:r>
              <a:rPr lang="en-US" altLang="zh-CN" sz="2400" dirty="0" err="1">
                <a:solidFill>
                  <a:srgbClr val="6666FF"/>
                </a:solidFill>
                <a:latin typeface="等线"/>
                <a:ea typeface="等线" panose="02010600030101010101" pitchFamily="2" charset="-122"/>
              </a:rPr>
              <a:t>chown</a:t>
            </a:r>
            <a:r>
              <a:rPr lang="en-US" altLang="zh-CN" sz="2400" dirty="0">
                <a:solidFill>
                  <a:srgbClr val="6666FF"/>
                </a:solidFill>
                <a:latin typeface="等线"/>
                <a:ea typeface="等线" panose="02010600030101010101" pitchFamily="2" charset="-122"/>
              </a:rPr>
              <a:t>  -R   </a:t>
            </a:r>
            <a:r>
              <a:rPr lang="en-US" altLang="zh-CN" sz="2400" dirty="0" err="1">
                <a:solidFill>
                  <a:srgbClr val="6666FF"/>
                </a:solidFill>
                <a:latin typeface="等线"/>
                <a:ea typeface="等线" panose="02010600030101010101" pitchFamily="2" charset="-122"/>
              </a:rPr>
              <a:t>wang:users</a:t>
            </a:r>
            <a:r>
              <a:rPr lang="en-US" altLang="zh-CN" sz="2400" dirty="0">
                <a:solidFill>
                  <a:srgbClr val="6666FF"/>
                </a:solidFill>
                <a:latin typeface="等线"/>
                <a:ea typeface="等线" panose="02010600030101010101" pitchFamily="2" charset="-122"/>
              </a:rPr>
              <a:t>    /his </a:t>
            </a:r>
          </a:p>
        </p:txBody>
      </p:sp>
      <p:sp>
        <p:nvSpPr>
          <p:cNvPr id="5" name="文本框 4">
            <a:extLst>
              <a:ext uri="{FF2B5EF4-FFF2-40B4-BE49-F238E27FC236}">
                <a16:creationId xmlns:a16="http://schemas.microsoft.com/office/drawing/2014/main" id="{98384DAF-64AF-4F5E-9ED7-7ED3CB73B927}"/>
              </a:ext>
            </a:extLst>
          </p:cNvPr>
          <p:cNvSpPr txBox="1"/>
          <p:nvPr/>
        </p:nvSpPr>
        <p:spPr>
          <a:xfrm>
            <a:off x="1799657" y="1275112"/>
            <a:ext cx="4598493" cy="461665"/>
          </a:xfrm>
          <a:prstGeom prst="rect">
            <a:avLst/>
          </a:prstGeom>
          <a:noFill/>
        </p:spPr>
        <p:txBody>
          <a:bodyPr wrap="square">
            <a:spAutoFit/>
          </a:bodyPr>
          <a:lstStyle/>
          <a:p>
            <a:pPr defTabSz="685800" eaLnBrk="1" fontAlgn="auto" hangingPunct="1">
              <a:spcBef>
                <a:spcPts val="0"/>
              </a:spcBef>
              <a:spcAft>
                <a:spcPts val="0"/>
              </a:spcAft>
            </a:pPr>
            <a:r>
              <a:rPr lang="en-US" altLang="zh-CN" sz="2400" dirty="0" err="1">
                <a:solidFill>
                  <a:srgbClr val="1353A2"/>
                </a:solidFill>
                <a:latin typeface="等线"/>
                <a:ea typeface="等线" panose="02010600030101010101" pitchFamily="2" charset="-122"/>
              </a:rPr>
              <a:t>chown</a:t>
            </a:r>
            <a:r>
              <a:rPr lang="zh-CN" altLang="en-US" sz="2400" dirty="0">
                <a:solidFill>
                  <a:srgbClr val="1353A2"/>
                </a:solidFill>
                <a:latin typeface="等线"/>
                <a:ea typeface="等线" panose="02010600030101010101" pitchFamily="2" charset="-122"/>
              </a:rPr>
              <a:t>命令</a:t>
            </a:r>
            <a:endParaRPr lang="zh-CN" altLang="zh-CN" sz="2400" dirty="0">
              <a:solidFill>
                <a:srgbClr val="1353A2"/>
              </a:solidFill>
              <a:latin typeface="等线"/>
              <a:ea typeface="等线" panose="02010600030101010101" pitchFamily="2" charset="-122"/>
            </a:endParaRPr>
          </a:p>
        </p:txBody>
      </p:sp>
    </p:spTree>
    <p:extLst>
      <p:ext uri="{BB962C8B-B14F-4D97-AF65-F5344CB8AC3E}">
        <p14:creationId xmlns:p14="http://schemas.microsoft.com/office/powerpoint/2010/main" val="2897411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109537" indent="0" eaLnBrk="1" hangingPunct="1">
              <a:buNone/>
            </a:pPr>
            <a:endParaRPr lang="en-US" altLang="zh-CN" sz="2800" dirty="0"/>
          </a:p>
          <a:p>
            <a:pPr marL="109537" indent="0" eaLnBrk="1" hangingPunct="1">
              <a:buNone/>
            </a:pPr>
            <a:r>
              <a:rPr lang="zh-CN" altLang="en-US" sz="2800" b="1" dirty="0"/>
              <a:t>联系方式</a:t>
            </a:r>
          </a:p>
          <a:p>
            <a:pPr eaLnBrk="1" hangingPunct="1"/>
            <a:endParaRPr lang="zh-CN" altLang="en-US" sz="2800" b="1" dirty="0"/>
          </a:p>
          <a:p>
            <a:pPr eaLnBrk="1" hangingPunct="1"/>
            <a:r>
              <a:rPr lang="zh-CN" altLang="en-US" sz="2800" b="1" dirty="0"/>
              <a:t>办公室：</a:t>
            </a:r>
            <a:r>
              <a:rPr lang="en-US" altLang="zh-CN" sz="2800" b="1" dirty="0"/>
              <a:t>0</a:t>
            </a:r>
            <a:r>
              <a:rPr lang="zh-CN" altLang="en-US" sz="2800" b="1" dirty="0"/>
              <a:t>号办公楼北</a:t>
            </a:r>
            <a:r>
              <a:rPr lang="en-US" altLang="zh-CN" sz="2800" b="1" dirty="0"/>
              <a:t>203</a:t>
            </a:r>
            <a:r>
              <a:rPr lang="zh-CN" altLang="en-US" sz="2800" b="1" dirty="0"/>
              <a:t>室</a:t>
            </a:r>
            <a:endParaRPr lang="en-US" altLang="zh-CN" sz="2800" b="1" dirty="0"/>
          </a:p>
          <a:p>
            <a:pPr eaLnBrk="1" hangingPunct="1"/>
            <a:r>
              <a:rPr lang="zh-CN" altLang="en-US" sz="2800" b="1" dirty="0"/>
              <a:t>手机：</a:t>
            </a:r>
            <a:r>
              <a:rPr lang="en-US" altLang="zh-CN" sz="2800" b="1" dirty="0"/>
              <a:t>13991815533</a:t>
            </a:r>
          </a:p>
          <a:p>
            <a:pPr eaLnBrk="1" hangingPunct="1"/>
            <a:r>
              <a:rPr lang="en-US" altLang="zh-CN" sz="2800" b="1" dirty="0"/>
              <a:t>QQ</a:t>
            </a:r>
            <a:r>
              <a:rPr lang="zh-CN" altLang="en-US" sz="2800" b="1" dirty="0"/>
              <a:t>：  </a:t>
            </a:r>
            <a:r>
              <a:rPr lang="en-US" altLang="zh-CN" sz="2800" b="1" dirty="0"/>
              <a:t>461355798</a:t>
            </a:r>
          </a:p>
          <a:p>
            <a:pPr eaLnBrk="1" hangingPunct="1"/>
            <a:r>
              <a:rPr lang="en-US" altLang="zh-CN" sz="2800" b="1" dirty="0"/>
              <a:t>E-mail</a:t>
            </a:r>
            <a:r>
              <a:rPr lang="zh-CN" altLang="en-US" sz="2800" b="1" dirty="0"/>
              <a:t>：</a:t>
            </a:r>
            <a:r>
              <a:rPr lang="en-US" altLang="zh-CN" sz="2800" b="1" dirty="0">
                <a:hlinkClick r:id="rId2"/>
              </a:rPr>
              <a:t>chensl5533@163.com</a:t>
            </a:r>
          </a:p>
          <a:p>
            <a:endParaRPr lang="zh-CN" altLang="en-US" dirty="0"/>
          </a:p>
        </p:txBody>
      </p:sp>
      <p:sp>
        <p:nvSpPr>
          <p:cNvPr id="3" name="标题 2"/>
          <p:cNvSpPr>
            <a:spLocks noGrp="1"/>
          </p:cNvSpPr>
          <p:nvPr>
            <p:ph type="title"/>
          </p:nvPr>
        </p:nvSpPr>
        <p:spPr>
          <a:xfrm>
            <a:off x="467544" y="476672"/>
            <a:ext cx="8229600" cy="1143000"/>
          </a:xfrm>
        </p:spPr>
        <p:txBody>
          <a:bodyPr/>
          <a:lstStyle/>
          <a:p>
            <a:r>
              <a:rPr lang="en-US" altLang="zh-CN" dirty="0"/>
              <a:t>Linux</a:t>
            </a:r>
            <a:r>
              <a:rPr lang="zh-CN" altLang="en-US" dirty="0"/>
              <a:t>操作系统</a:t>
            </a:r>
          </a:p>
        </p:txBody>
      </p:sp>
    </p:spTree>
    <p:extLst>
      <p:ext uri="{BB962C8B-B14F-4D97-AF65-F5344CB8AC3E}">
        <p14:creationId xmlns:p14="http://schemas.microsoft.com/office/powerpoint/2010/main" val="297870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a:extLst>
              <a:ext uri="{FF2B5EF4-FFF2-40B4-BE49-F238E27FC236}">
                <a16:creationId xmlns:a16="http://schemas.microsoft.com/office/drawing/2014/main" id="{9991CBF5-38E8-420F-8397-785400D235AA}"/>
              </a:ext>
            </a:extLst>
          </p:cNvPr>
          <p:cNvSpPr>
            <a:spLocks noGrp="1"/>
          </p:cNvSpPr>
          <p:nvPr>
            <p:ph idx="1"/>
          </p:nvPr>
        </p:nvSpPr>
        <p:spPr>
          <a:xfrm>
            <a:off x="467544" y="1700808"/>
            <a:ext cx="8229600" cy="3388022"/>
          </a:xfrm>
        </p:spPr>
        <p:txBody>
          <a:bodyPr/>
          <a:lstStyle/>
          <a:p>
            <a:pPr marL="622300" indent="-514350" eaLnBrk="1" hangingPunct="1">
              <a:lnSpc>
                <a:spcPct val="150000"/>
              </a:lnSpc>
              <a:buFont typeface="Lucida Sans Unicode" panose="020B0602030504020204" pitchFamily="34" charset="0"/>
              <a:buAutoNum type="arabicPeriod"/>
            </a:pPr>
            <a:r>
              <a:rPr lang="zh-CN" altLang="en-US" dirty="0"/>
              <a:t> </a:t>
            </a:r>
            <a:r>
              <a:rPr lang="en-US" altLang="zh-CN" dirty="0">
                <a:solidFill>
                  <a:srgbClr val="FF0000"/>
                </a:solidFill>
              </a:rPr>
              <a:t>Unix</a:t>
            </a:r>
            <a:r>
              <a:rPr lang="zh-CN" altLang="en-US" dirty="0">
                <a:solidFill>
                  <a:srgbClr val="FF0000"/>
                </a:solidFill>
              </a:rPr>
              <a:t>系统</a:t>
            </a:r>
            <a:r>
              <a:rPr lang="zh-CN" altLang="en-US" dirty="0"/>
              <a:t>大多是</a:t>
            </a:r>
            <a:r>
              <a:rPr lang="zh-CN" altLang="en-US" dirty="0">
                <a:solidFill>
                  <a:srgbClr val="FF0000"/>
                </a:solidFill>
              </a:rPr>
              <a:t>与硬件配套</a:t>
            </a:r>
            <a:r>
              <a:rPr lang="zh-CN" altLang="en-US" dirty="0"/>
              <a:t>的，而</a:t>
            </a:r>
            <a:r>
              <a:rPr lang="en-US" altLang="zh-CN" dirty="0"/>
              <a:t>Linux</a:t>
            </a:r>
            <a:r>
              <a:rPr lang="zh-CN" altLang="en-US" dirty="0"/>
              <a:t>则可运行在</a:t>
            </a:r>
            <a:r>
              <a:rPr lang="zh-CN" altLang="en-US" dirty="0">
                <a:solidFill>
                  <a:srgbClr val="FF0000"/>
                </a:solidFill>
              </a:rPr>
              <a:t>多种硬件</a:t>
            </a:r>
            <a:r>
              <a:rPr lang="zh-CN" altLang="en-US" dirty="0"/>
              <a:t>平台上</a:t>
            </a:r>
            <a:r>
              <a:rPr lang="en-US" altLang="zh-CN" dirty="0"/>
              <a:t>. </a:t>
            </a:r>
          </a:p>
          <a:p>
            <a:pPr marL="622300" indent="-514350" eaLnBrk="1" hangingPunct="1">
              <a:lnSpc>
                <a:spcPct val="150000"/>
              </a:lnSpc>
              <a:buFont typeface="Lucida Sans Unicode" panose="020B0602030504020204" pitchFamily="34" charset="0"/>
              <a:buAutoNum type="arabicPeriod"/>
            </a:pPr>
            <a:r>
              <a:rPr lang="en-US" altLang="zh-CN" dirty="0"/>
              <a:t>Unix</a:t>
            </a:r>
            <a:r>
              <a:rPr lang="zh-CN" altLang="en-US" dirty="0"/>
              <a:t>有些版本比如</a:t>
            </a:r>
            <a:r>
              <a:rPr lang="en-US" altLang="zh-CN" dirty="0" err="1"/>
              <a:t>aix</a:t>
            </a:r>
            <a:r>
              <a:rPr lang="en-US" altLang="zh-CN" dirty="0"/>
              <a:t>, </a:t>
            </a:r>
            <a:r>
              <a:rPr lang="en-US" altLang="zh-CN" dirty="0" err="1"/>
              <a:t>hp-ux</a:t>
            </a:r>
            <a:r>
              <a:rPr lang="zh-CN" altLang="en-US" dirty="0"/>
              <a:t>是商业软件、是</a:t>
            </a:r>
            <a:r>
              <a:rPr lang="zh-CN" altLang="en-US" dirty="0">
                <a:solidFill>
                  <a:srgbClr val="FF0000"/>
                </a:solidFill>
              </a:rPr>
              <a:t>闭源</a:t>
            </a:r>
            <a:r>
              <a:rPr lang="zh-CN" altLang="en-US" dirty="0"/>
              <a:t>的（不过</a:t>
            </a:r>
            <a:r>
              <a:rPr lang="en-US" altLang="zh-CN" dirty="0" err="1"/>
              <a:t>solaris</a:t>
            </a:r>
            <a:r>
              <a:rPr lang="en-US" altLang="zh-CN" dirty="0"/>
              <a:t> ,*</a:t>
            </a:r>
            <a:r>
              <a:rPr lang="en-US" altLang="zh-CN" dirty="0" err="1"/>
              <a:t>bsd</a:t>
            </a:r>
            <a:r>
              <a:rPr lang="en-US" altLang="zh-CN" dirty="0"/>
              <a:t> </a:t>
            </a:r>
            <a:r>
              <a:rPr lang="zh-CN" altLang="en-US" dirty="0"/>
              <a:t>等 </a:t>
            </a:r>
            <a:r>
              <a:rPr lang="en-US" altLang="zh-CN" dirty="0" err="1"/>
              <a:t>unix</a:t>
            </a:r>
            <a:r>
              <a:rPr lang="zh-CN" altLang="en-US" dirty="0"/>
              <a:t>都是开源的），而</a:t>
            </a:r>
            <a:r>
              <a:rPr lang="en-US" altLang="zh-CN" dirty="0"/>
              <a:t>Linux</a:t>
            </a:r>
            <a:r>
              <a:rPr lang="zh-CN" altLang="en-US" dirty="0"/>
              <a:t>是自由软件，免费、公</a:t>
            </a:r>
            <a:r>
              <a:rPr lang="zh-CN" altLang="en-US" dirty="0">
                <a:solidFill>
                  <a:srgbClr val="FF0000"/>
                </a:solidFill>
              </a:rPr>
              <a:t>开源</a:t>
            </a:r>
            <a:r>
              <a:rPr lang="zh-CN" altLang="en-US" dirty="0"/>
              <a:t>代码的 </a:t>
            </a:r>
          </a:p>
        </p:txBody>
      </p:sp>
      <p:sp>
        <p:nvSpPr>
          <p:cNvPr id="19458" name="Rectangle 2">
            <a:extLst>
              <a:ext uri="{FF2B5EF4-FFF2-40B4-BE49-F238E27FC236}">
                <a16:creationId xmlns:a16="http://schemas.microsoft.com/office/drawing/2014/main" id="{3C037775-6482-4E5B-9926-38B4638D4DA7}"/>
              </a:ext>
            </a:extLst>
          </p:cNvPr>
          <p:cNvSpPr>
            <a:spLocks noGrp="1" noChangeArrowheads="1"/>
          </p:cNvSpPr>
          <p:nvPr>
            <p:ph type="title"/>
          </p:nvPr>
        </p:nvSpPr>
        <p:spPr>
          <a:xfrm>
            <a:off x="467544" y="548680"/>
            <a:ext cx="8229600" cy="1143000"/>
          </a:xfrm>
        </p:spPr>
        <p:txBody>
          <a:bodyPr/>
          <a:lstStyle/>
          <a:p>
            <a:pPr eaLnBrk="1" fontAlgn="auto" hangingPunct="1">
              <a:spcAft>
                <a:spcPts val="0"/>
              </a:spcAft>
              <a:defRPr/>
            </a:pPr>
            <a:r>
              <a:rPr lang="en-US" altLang="zh-CN" dirty="0"/>
              <a:t>Unix</a:t>
            </a:r>
            <a:r>
              <a:rPr lang="zh-CN" altLang="en-US" dirty="0"/>
              <a:t>与</a:t>
            </a:r>
            <a:r>
              <a:rPr lang="en-US" altLang="zh-CN" dirty="0"/>
              <a:t>Linux</a:t>
            </a:r>
            <a:r>
              <a:rPr lang="zh-CN" altLang="en-US" dirty="0"/>
              <a:t>区别</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47401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ctrTitle"/>
          </p:nvPr>
        </p:nvSpPr>
        <p:spPr>
          <a:xfrm>
            <a:off x="1143000" y="2054985"/>
            <a:ext cx="7105389" cy="1434737"/>
          </a:xfrm>
        </p:spPr>
        <p:txBody>
          <a:bodyPr/>
          <a:lstStyle/>
          <a:p>
            <a:r>
              <a:rPr lang="zh-CN" altLang="en-US" b="1" dirty="0">
                <a:latin typeface="方正细倩简体"/>
                <a:ea typeface="方正细倩简体"/>
                <a:cs typeface="方正细倩简体"/>
              </a:rPr>
              <a:t>第</a:t>
            </a:r>
            <a:r>
              <a:rPr lang="en-US" altLang="zh-CN" b="1" dirty="0">
                <a:latin typeface="方正细倩简体"/>
                <a:ea typeface="方正细倩简体"/>
                <a:cs typeface="方正细倩简体"/>
              </a:rPr>
              <a:t>3</a:t>
            </a:r>
            <a:r>
              <a:rPr lang="zh-CN" altLang="en-US" b="1" dirty="0">
                <a:latin typeface="方正细倩简体"/>
                <a:ea typeface="方正细倩简体"/>
                <a:cs typeface="方正细倩简体"/>
              </a:rPr>
              <a:t>章  </a:t>
            </a:r>
            <a:r>
              <a:rPr lang="en-US" altLang="zh-CN" b="1" dirty="0">
                <a:latin typeface="方正细倩简体"/>
                <a:ea typeface="方正细倩简体"/>
                <a:cs typeface="方正细倩简体"/>
              </a:rPr>
              <a:t> </a:t>
            </a:r>
            <a:r>
              <a:rPr lang="zh-CN" altLang="en-US" b="1" dirty="0">
                <a:latin typeface="方正细倩简体"/>
                <a:ea typeface="方正细倩简体"/>
                <a:cs typeface="方正细倩简体"/>
              </a:rPr>
              <a:t>文本编辑器</a:t>
            </a:r>
            <a:endParaRPr lang="zh-CN" altLang="zh-CN" b="1" dirty="0"/>
          </a:p>
        </p:txBody>
      </p:sp>
      <p:sp>
        <p:nvSpPr>
          <p:cNvPr id="11" name="矩形 10"/>
          <p:cNvSpPr/>
          <p:nvPr/>
        </p:nvSpPr>
        <p:spPr>
          <a:xfrm>
            <a:off x="3310618" y="4789868"/>
            <a:ext cx="1574533" cy="678904"/>
          </a:xfrm>
          <a:prstGeom prst="rect">
            <a:avLst/>
          </a:prstGeom>
        </p:spPr>
        <p:txBody>
          <a:bodyPr wrap="square">
            <a:spAutoFit/>
          </a:bodyPr>
          <a:lstStyle/>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 </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项目背景</a:t>
            </a:r>
            <a:endParaRPr lang="en-US" altLang="zh-CN" sz="1350" dirty="0">
              <a:solidFill>
                <a:srgbClr val="5B9BD5">
                  <a:lumMod val="75000"/>
                </a:srgbClr>
              </a:solidFill>
              <a:latin typeface="微软雅黑" pitchFamily="34" charset="-122"/>
              <a:ea typeface="微软雅黑" pitchFamily="34" charset="-122"/>
              <a:sym typeface="微软雅黑" pitchFamily="34" charset="-122"/>
            </a:endParaRPr>
          </a:p>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 </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项目知识准备</a:t>
            </a:r>
            <a:endParaRPr lang="en-US" altLang="zh-CN" sz="1350" dirty="0">
              <a:solidFill>
                <a:srgbClr val="5B9BD5">
                  <a:lumMod val="75000"/>
                </a:srgbClr>
              </a:solidFill>
              <a:latin typeface="微软雅黑" pitchFamily="34" charset="-122"/>
              <a:ea typeface="微软雅黑" pitchFamily="34" charset="-122"/>
              <a:sym typeface="微软雅黑" pitchFamily="34" charset="-122"/>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532" y="4590234"/>
            <a:ext cx="1607344" cy="112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5717181" y="4770972"/>
            <a:ext cx="2164822" cy="678904"/>
          </a:xfrm>
          <a:prstGeom prst="rect">
            <a:avLst/>
          </a:prstGeom>
        </p:spPr>
        <p:txBody>
          <a:bodyPr wrap="square">
            <a:spAutoFit/>
          </a:bodyPr>
          <a:lstStyle/>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项目实施</a:t>
            </a:r>
            <a:endParaRPr lang="en-US" altLang="zh-CN" sz="1350" dirty="0">
              <a:solidFill>
                <a:srgbClr val="5B9BD5">
                  <a:lumMod val="75000"/>
                </a:srgbClr>
              </a:solidFill>
              <a:latin typeface="微软雅黑" pitchFamily="34" charset="-122"/>
              <a:ea typeface="微软雅黑" pitchFamily="34" charset="-122"/>
              <a:sym typeface="微软雅黑" pitchFamily="34" charset="-122"/>
            </a:endParaRPr>
          </a:p>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项目实训</a:t>
            </a:r>
          </a:p>
        </p:txBody>
      </p:sp>
    </p:spTree>
    <p:extLst>
      <p:ext uri="{BB962C8B-B14F-4D97-AF65-F5344CB8AC3E}">
        <p14:creationId xmlns:p14="http://schemas.microsoft.com/office/powerpoint/2010/main" val="401216256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217271" y="1852407"/>
            <a:ext cx="8482461" cy="3428439"/>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342900" defTabSz="540544" eaLnBrk="1" fontAlgn="auto" hangingPunct="1">
              <a:lnSpc>
                <a:spcPct val="150000"/>
              </a:lnSpc>
              <a:spcBef>
                <a:spcPts val="0"/>
              </a:spcBef>
              <a:spcAft>
                <a:spcPts val="0"/>
              </a:spcAft>
            </a:pPr>
            <a:r>
              <a:rPr lang="zh-CN" altLang="en-US" sz="2100" dirty="0">
                <a:solidFill>
                  <a:srgbClr val="FF0000"/>
                </a:solidFill>
              </a:rPr>
              <a:t>  项目导入：</a:t>
            </a:r>
            <a:r>
              <a:rPr lang="zh-CN" altLang="en-US" sz="2100" dirty="0">
                <a:solidFill>
                  <a:prstClr val="black"/>
                </a:solidFill>
              </a:rPr>
              <a:t>系统管理员的一项重要工作就是要</a:t>
            </a:r>
            <a:r>
              <a:rPr lang="zh-CN" altLang="en-US" sz="2100" dirty="0">
                <a:solidFill>
                  <a:srgbClr val="FF0000"/>
                </a:solidFill>
              </a:rPr>
              <a:t>修改</a:t>
            </a:r>
            <a:r>
              <a:rPr lang="zh-CN" altLang="en-US" sz="2100" dirty="0">
                <a:solidFill>
                  <a:prstClr val="black"/>
                </a:solidFill>
              </a:rPr>
              <a:t>与</a:t>
            </a:r>
            <a:r>
              <a:rPr lang="zh-CN" altLang="en-US" sz="2100" dirty="0">
                <a:solidFill>
                  <a:srgbClr val="FF0000"/>
                </a:solidFill>
              </a:rPr>
              <a:t>设定</a:t>
            </a:r>
            <a:r>
              <a:rPr lang="zh-CN" altLang="en-US" sz="2100" dirty="0">
                <a:solidFill>
                  <a:prstClr val="black"/>
                </a:solidFill>
              </a:rPr>
              <a:t>某些重要软件的</a:t>
            </a:r>
            <a:r>
              <a:rPr lang="zh-CN" altLang="en-US" sz="2100" dirty="0">
                <a:solidFill>
                  <a:srgbClr val="FF0000"/>
                </a:solidFill>
              </a:rPr>
              <a:t>配置文件</a:t>
            </a:r>
            <a:r>
              <a:rPr lang="zh-CN" altLang="en-US" sz="2100" dirty="0">
                <a:solidFill>
                  <a:prstClr val="black"/>
                </a:solidFill>
              </a:rPr>
              <a:t>，需要一种文字接口的文本编辑器。所有的</a:t>
            </a:r>
            <a:r>
              <a:rPr lang="en-US" altLang="zh-CN" sz="2100" dirty="0">
                <a:solidFill>
                  <a:prstClr val="black"/>
                </a:solidFill>
              </a:rPr>
              <a:t>Linux</a:t>
            </a:r>
            <a:r>
              <a:rPr lang="zh-CN" altLang="en-US" sz="2100" dirty="0">
                <a:solidFill>
                  <a:prstClr val="black"/>
                </a:solidFill>
              </a:rPr>
              <a:t>发行版本都内置有</a:t>
            </a:r>
            <a:r>
              <a:rPr lang="en-US" altLang="zh-CN" sz="2100" dirty="0">
                <a:solidFill>
                  <a:srgbClr val="FF0000"/>
                </a:solidFill>
              </a:rPr>
              <a:t>vi</a:t>
            </a:r>
            <a:r>
              <a:rPr lang="zh-CN" altLang="en-US" sz="2100" dirty="0">
                <a:solidFill>
                  <a:srgbClr val="FF0000"/>
                </a:solidFill>
              </a:rPr>
              <a:t>文本编辑器</a:t>
            </a:r>
            <a:r>
              <a:rPr lang="zh-CN" altLang="en-US" sz="2100" dirty="0">
                <a:solidFill>
                  <a:prstClr val="black"/>
                </a:solidFill>
              </a:rPr>
              <a:t>，很多软件也默认使用 </a:t>
            </a:r>
            <a:r>
              <a:rPr lang="en-US" altLang="zh-CN" sz="2100" dirty="0">
                <a:solidFill>
                  <a:prstClr val="black"/>
                </a:solidFill>
              </a:rPr>
              <a:t>vi </a:t>
            </a:r>
            <a:r>
              <a:rPr lang="zh-CN" altLang="en-US" sz="2100" dirty="0">
                <a:solidFill>
                  <a:prstClr val="black"/>
                </a:solidFill>
              </a:rPr>
              <a:t>作为编辑的接口。</a:t>
            </a:r>
            <a:r>
              <a:rPr lang="en-US" altLang="zh-CN" sz="2100" dirty="0">
                <a:solidFill>
                  <a:srgbClr val="FF0000"/>
                </a:solidFill>
              </a:rPr>
              <a:t>vim</a:t>
            </a:r>
            <a:r>
              <a:rPr lang="zh-CN" altLang="en-US" sz="2100" dirty="0">
                <a:solidFill>
                  <a:prstClr val="black"/>
                </a:solidFill>
              </a:rPr>
              <a:t>是进阶版的</a:t>
            </a:r>
            <a:r>
              <a:rPr lang="en-US" altLang="zh-CN" sz="2100" dirty="0">
                <a:solidFill>
                  <a:prstClr val="black"/>
                </a:solidFill>
              </a:rPr>
              <a:t>vi</a:t>
            </a:r>
            <a:r>
              <a:rPr lang="zh-CN" altLang="en-US" sz="2100" dirty="0">
                <a:solidFill>
                  <a:prstClr val="black"/>
                </a:solidFill>
              </a:rPr>
              <a:t>， </a:t>
            </a:r>
            <a:r>
              <a:rPr lang="en-US" altLang="zh-CN" sz="2100" dirty="0">
                <a:solidFill>
                  <a:prstClr val="black"/>
                </a:solidFill>
              </a:rPr>
              <a:t>vim</a:t>
            </a:r>
            <a:r>
              <a:rPr lang="zh-CN" altLang="en-US" sz="2100" dirty="0">
                <a:solidFill>
                  <a:prstClr val="black"/>
                </a:solidFill>
              </a:rPr>
              <a:t>不但可以</a:t>
            </a:r>
            <a:r>
              <a:rPr lang="zh-CN" altLang="en-US" sz="2100" dirty="0">
                <a:solidFill>
                  <a:srgbClr val="FF0000"/>
                </a:solidFill>
              </a:rPr>
              <a:t>用不同颜色显示文本内容</a:t>
            </a:r>
            <a:r>
              <a:rPr lang="zh-CN" altLang="en-US" sz="2100" dirty="0">
                <a:solidFill>
                  <a:prstClr val="black"/>
                </a:solidFill>
              </a:rPr>
              <a:t>，还能够进行诸如 </a:t>
            </a:r>
            <a:r>
              <a:rPr lang="en-US" altLang="zh-CN" sz="2100" dirty="0">
                <a:solidFill>
                  <a:prstClr val="black"/>
                </a:solidFill>
              </a:rPr>
              <a:t>shell script</a:t>
            </a:r>
            <a:r>
              <a:rPr lang="zh-CN" altLang="en-US" sz="2100" dirty="0">
                <a:solidFill>
                  <a:prstClr val="black"/>
                </a:solidFill>
              </a:rPr>
              <a:t>、</a:t>
            </a:r>
            <a:r>
              <a:rPr lang="en-US" altLang="zh-CN" sz="2100" dirty="0">
                <a:solidFill>
                  <a:prstClr val="black"/>
                </a:solidFill>
              </a:rPr>
              <a:t>C program </a:t>
            </a:r>
            <a:r>
              <a:rPr lang="zh-CN" altLang="en-US" sz="2100" dirty="0">
                <a:solidFill>
                  <a:prstClr val="black"/>
                </a:solidFill>
              </a:rPr>
              <a:t>等</a:t>
            </a:r>
            <a:r>
              <a:rPr lang="zh-CN" altLang="en-US" sz="2100" dirty="0">
                <a:solidFill>
                  <a:srgbClr val="FF0000"/>
                </a:solidFill>
              </a:rPr>
              <a:t>程序的编辑</a:t>
            </a:r>
            <a:r>
              <a:rPr lang="zh-CN" altLang="en-US" sz="2100" dirty="0">
                <a:solidFill>
                  <a:prstClr val="black"/>
                </a:solidFill>
              </a:rPr>
              <a:t>，可以将 </a:t>
            </a:r>
            <a:r>
              <a:rPr lang="en-US" altLang="zh-CN" sz="2100" dirty="0">
                <a:solidFill>
                  <a:prstClr val="black"/>
                </a:solidFill>
              </a:rPr>
              <a:t>vim </a:t>
            </a:r>
            <a:r>
              <a:rPr lang="zh-CN" altLang="en-US" sz="2100" dirty="0">
                <a:solidFill>
                  <a:prstClr val="black"/>
                </a:solidFill>
              </a:rPr>
              <a:t>视为一种程序编辑器</a:t>
            </a:r>
            <a:r>
              <a:rPr lang="zh-CN" altLang="zh-CN" sz="2100" dirty="0">
                <a:solidFill>
                  <a:prstClr val="black"/>
                </a:solidFill>
              </a:rPr>
              <a:t>。</a:t>
            </a:r>
            <a:endParaRPr lang="en-US" altLang="zh-CN" sz="2100" dirty="0">
              <a:solidFill>
                <a:prstClr val="black"/>
              </a:solidFill>
            </a:endParaRPr>
          </a:p>
          <a:p>
            <a:pPr indent="342900" defTabSz="540544" eaLnBrk="1" fontAlgn="auto" hangingPunct="1">
              <a:lnSpc>
                <a:spcPct val="150000"/>
              </a:lnSpc>
              <a:spcBef>
                <a:spcPts val="0"/>
              </a:spcBef>
              <a:spcAft>
                <a:spcPts val="0"/>
              </a:spcAft>
            </a:pPr>
            <a:r>
              <a:rPr lang="en-US" altLang="zh-CN" sz="2100" dirty="0">
                <a:solidFill>
                  <a:srgbClr val="FF0000"/>
                </a:solidFill>
              </a:rPr>
              <a:t>  </a:t>
            </a:r>
            <a:r>
              <a:rPr lang="zh-CN" altLang="zh-CN" sz="2100" dirty="0">
                <a:solidFill>
                  <a:srgbClr val="FF0000"/>
                </a:solidFill>
              </a:rPr>
              <a:t>目标和要求：</a:t>
            </a:r>
            <a:r>
              <a:rPr lang="zh-CN" altLang="en-US" sz="2100" dirty="0">
                <a:solidFill>
                  <a:prstClr val="black"/>
                </a:solidFill>
              </a:rPr>
              <a:t>学会使用</a:t>
            </a:r>
            <a:r>
              <a:rPr lang="en-US" altLang="zh-CN" sz="2100" dirty="0">
                <a:solidFill>
                  <a:prstClr val="black"/>
                </a:solidFill>
              </a:rPr>
              <a:t>vi</a:t>
            </a:r>
            <a:r>
              <a:rPr lang="zh-CN" altLang="en-US" sz="2100" dirty="0">
                <a:solidFill>
                  <a:prstClr val="black"/>
                </a:solidFill>
              </a:rPr>
              <a:t>编辑器。</a:t>
            </a:r>
          </a:p>
        </p:txBody>
      </p:sp>
      <p:sp>
        <p:nvSpPr>
          <p:cNvPr id="8" name="TextBox 1"/>
          <p:cNvSpPr txBox="1"/>
          <p:nvPr/>
        </p:nvSpPr>
        <p:spPr>
          <a:xfrm>
            <a:off x="1669964" y="1183567"/>
            <a:ext cx="388742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3.1 </a:t>
            </a:r>
            <a:r>
              <a:rPr lang="zh-CN" altLang="en-US" sz="2400" b="0" dirty="0">
                <a:solidFill>
                  <a:srgbClr val="1353A2"/>
                </a:solidFill>
                <a:latin typeface="微软雅黑" pitchFamily="34" charset="-122"/>
                <a:ea typeface="微软雅黑" pitchFamily="34" charset="-122"/>
              </a:rPr>
              <a:t>项目背景</a:t>
            </a:r>
          </a:p>
        </p:txBody>
      </p:sp>
    </p:spTree>
    <p:extLst>
      <p:ext uri="{BB962C8B-B14F-4D97-AF65-F5344CB8AC3E}">
        <p14:creationId xmlns:p14="http://schemas.microsoft.com/office/powerpoint/2010/main" val="3750522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200"/>
                                  </p:stCondLst>
                                  <p:iterate type="lt">
                                    <p:tmPct val="0"/>
                                  </p:iterate>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4F4ED-7542-4A11-8785-4B0D1FBC8F26}"/>
              </a:ext>
            </a:extLst>
          </p:cNvPr>
          <p:cNvSpPr>
            <a:spLocks noGrp="1"/>
          </p:cNvSpPr>
          <p:nvPr>
            <p:ph type="title"/>
          </p:nvPr>
        </p:nvSpPr>
        <p:spPr/>
        <p:txBody>
          <a:bodyPr/>
          <a:lstStyle/>
          <a:p>
            <a:r>
              <a:rPr lang="en-US" altLang="zh-CN" dirty="0"/>
              <a:t>vim</a:t>
            </a:r>
            <a:r>
              <a:rPr lang="zh-CN" altLang="en-US" dirty="0"/>
              <a:t>编辑器</a:t>
            </a:r>
          </a:p>
        </p:txBody>
      </p:sp>
      <p:sp>
        <p:nvSpPr>
          <p:cNvPr id="3" name="内容占位符 2">
            <a:extLst>
              <a:ext uri="{FF2B5EF4-FFF2-40B4-BE49-F238E27FC236}">
                <a16:creationId xmlns:a16="http://schemas.microsoft.com/office/drawing/2014/main" id="{579A14AD-D23D-4268-91A6-4F95CBB4E12F}"/>
              </a:ext>
            </a:extLst>
          </p:cNvPr>
          <p:cNvSpPr>
            <a:spLocks noGrp="1"/>
          </p:cNvSpPr>
          <p:nvPr>
            <p:ph idx="1"/>
          </p:nvPr>
        </p:nvSpPr>
        <p:spPr>
          <a:xfrm>
            <a:off x="628650" y="1994841"/>
            <a:ext cx="7886700" cy="3263504"/>
          </a:xfrm>
        </p:spPr>
        <p:txBody>
          <a:bodyPr>
            <a:normAutofit/>
          </a:bodyPr>
          <a:lstStyle/>
          <a:p>
            <a:pPr marL="257175" indent="-257175">
              <a:lnSpc>
                <a:spcPct val="100000"/>
              </a:lnSpc>
              <a:spcBef>
                <a:spcPct val="20000"/>
              </a:spcBef>
              <a:buClr>
                <a:srgbClr val="000000"/>
              </a:buClr>
              <a:defRPr/>
            </a:pPr>
            <a:r>
              <a:rPr lang="en-US" altLang="zh-CN" sz="2400" b="1" dirty="0">
                <a:solidFill>
                  <a:prstClr val="black"/>
                </a:solidFill>
                <a:latin typeface="Calibri"/>
                <a:ea typeface="宋体" panose="02010600030101010101" pitchFamily="2" charset="-122"/>
              </a:rPr>
              <a:t>vi</a:t>
            </a:r>
            <a:r>
              <a:rPr lang="zh-CN" altLang="en-US" sz="2400" b="1" dirty="0">
                <a:solidFill>
                  <a:prstClr val="black"/>
                </a:solidFill>
                <a:latin typeface="Calibri"/>
                <a:ea typeface="宋体" panose="02010600030101010101" pitchFamily="2" charset="-122"/>
              </a:rPr>
              <a:t>：</a:t>
            </a:r>
            <a:r>
              <a:rPr lang="en-US" altLang="zh-CN" sz="2400" b="1" dirty="0">
                <a:solidFill>
                  <a:prstClr val="black"/>
                </a:solidFill>
                <a:latin typeface="Calibri"/>
                <a:ea typeface="宋体" panose="02010600030101010101" pitchFamily="2" charset="-122"/>
              </a:rPr>
              <a:t>visual interface</a:t>
            </a:r>
            <a:r>
              <a:rPr lang="zh-CN" altLang="en-US" sz="2400" b="1" dirty="0">
                <a:solidFill>
                  <a:prstClr val="black"/>
                </a:solidFill>
                <a:latin typeface="Calibri"/>
                <a:ea typeface="宋体" panose="02010600030101010101" pitchFamily="2" charset="-122"/>
              </a:rPr>
              <a:t>，可视化编辑器</a:t>
            </a:r>
            <a:endParaRPr lang="en-US" altLang="zh-CN" sz="2400" b="1" dirty="0">
              <a:solidFill>
                <a:prstClr val="black"/>
              </a:solidFill>
              <a:latin typeface="Calibri"/>
              <a:ea typeface="宋体" panose="02010600030101010101" pitchFamily="2" charset="-122"/>
            </a:endParaRPr>
          </a:p>
          <a:p>
            <a:pPr marL="257175" indent="-257175">
              <a:lnSpc>
                <a:spcPct val="100000"/>
              </a:lnSpc>
              <a:spcBef>
                <a:spcPct val="20000"/>
              </a:spcBef>
              <a:buClr>
                <a:srgbClr val="000000"/>
              </a:buClr>
              <a:defRPr/>
            </a:pPr>
            <a:r>
              <a:rPr lang="en-US" altLang="zh-CN" sz="2400" b="1" dirty="0">
                <a:solidFill>
                  <a:prstClr val="black"/>
                </a:solidFill>
                <a:latin typeface="Calibri"/>
                <a:ea typeface="宋体" panose="02010600030101010101" pitchFamily="2" charset="-122"/>
              </a:rPr>
              <a:t>vi</a:t>
            </a:r>
            <a:r>
              <a:rPr lang="zh-CN" altLang="en-US" sz="2400" b="1" dirty="0">
                <a:solidFill>
                  <a:prstClr val="black"/>
                </a:solidFill>
                <a:latin typeface="Calibri"/>
                <a:ea typeface="宋体" panose="02010600030101010101" pitchFamily="2" charset="-122"/>
              </a:rPr>
              <a:t>编辑器是所有</a:t>
            </a:r>
            <a:r>
              <a:rPr lang="en-US" altLang="zh-CN" sz="2400" b="1" dirty="0">
                <a:solidFill>
                  <a:prstClr val="black"/>
                </a:solidFill>
                <a:latin typeface="Calibri"/>
                <a:ea typeface="宋体" panose="02010600030101010101" pitchFamily="2" charset="-122"/>
              </a:rPr>
              <a:t>Unix</a:t>
            </a:r>
            <a:r>
              <a:rPr lang="zh-CN" altLang="en-US" sz="2400" b="1" dirty="0">
                <a:solidFill>
                  <a:prstClr val="black"/>
                </a:solidFill>
                <a:latin typeface="Calibri"/>
                <a:ea typeface="宋体" panose="02010600030101010101" pitchFamily="2" charset="-122"/>
              </a:rPr>
              <a:t>及</a:t>
            </a:r>
            <a:r>
              <a:rPr lang="en-US" altLang="zh-CN" sz="2400" b="1" dirty="0">
                <a:solidFill>
                  <a:prstClr val="black"/>
                </a:solidFill>
                <a:latin typeface="Calibri"/>
                <a:ea typeface="宋体" panose="02010600030101010101" pitchFamily="2" charset="-122"/>
              </a:rPr>
              <a:t>Linux</a:t>
            </a:r>
            <a:r>
              <a:rPr lang="zh-CN" altLang="en-US" sz="2400" b="1" dirty="0">
                <a:solidFill>
                  <a:prstClr val="black"/>
                </a:solidFill>
                <a:latin typeface="Calibri"/>
                <a:ea typeface="宋体" panose="02010600030101010101" pitchFamily="2" charset="-122"/>
              </a:rPr>
              <a:t>系统下标准的编辑器</a:t>
            </a:r>
            <a:endParaRPr lang="en-GB" altLang="zh-CN" sz="2400" b="1" dirty="0">
              <a:solidFill>
                <a:prstClr val="black"/>
              </a:solidFill>
              <a:latin typeface="Calibri"/>
              <a:ea typeface="宋体" panose="02010600030101010101" pitchFamily="2" charset="-122"/>
            </a:endParaRPr>
          </a:p>
          <a:p>
            <a:pPr marL="257175" indent="-257175">
              <a:lnSpc>
                <a:spcPct val="100000"/>
              </a:lnSpc>
              <a:spcBef>
                <a:spcPct val="20000"/>
              </a:spcBef>
              <a:buClr>
                <a:srgbClr val="000000"/>
              </a:buClr>
              <a:defRPr/>
            </a:pPr>
            <a:r>
              <a:rPr lang="en-GB" altLang="zh-CN" sz="2400" b="1" dirty="0">
                <a:solidFill>
                  <a:prstClr val="black"/>
                </a:solidFill>
                <a:latin typeface="Calibri"/>
                <a:ea typeface="宋体" panose="02010600030101010101" pitchFamily="2" charset="-122"/>
              </a:rPr>
              <a:t>vi</a:t>
            </a:r>
            <a:r>
              <a:rPr lang="zh-CN" altLang="en-GB" sz="2400" b="1" dirty="0">
                <a:solidFill>
                  <a:prstClr val="black"/>
                </a:solidFill>
                <a:latin typeface="Calibri"/>
                <a:ea typeface="宋体" panose="02010600030101010101" pitchFamily="2" charset="-122"/>
              </a:rPr>
              <a:t>编辑器是</a:t>
            </a:r>
            <a:r>
              <a:rPr lang="zh-CN" altLang="en-GB" sz="2400" b="1" dirty="0">
                <a:solidFill>
                  <a:srgbClr val="0066FF"/>
                </a:solidFill>
                <a:latin typeface="Calibri"/>
                <a:ea typeface="宋体" panose="02010600030101010101" pitchFamily="2" charset="-122"/>
              </a:rPr>
              <a:t>文本编辑器</a:t>
            </a:r>
            <a:r>
              <a:rPr lang="zh-CN" altLang="en-GB" sz="2400" b="1" dirty="0">
                <a:solidFill>
                  <a:prstClr val="black"/>
                </a:solidFill>
                <a:latin typeface="Calibri"/>
                <a:ea typeface="宋体" panose="02010600030101010101" pitchFamily="2" charset="-122"/>
              </a:rPr>
              <a:t>，不是</a:t>
            </a:r>
            <a:r>
              <a:rPr lang="zh-CN" altLang="en-GB" sz="2400" b="1" dirty="0">
                <a:solidFill>
                  <a:srgbClr val="CC3300"/>
                </a:solidFill>
                <a:latin typeface="Calibri"/>
                <a:ea typeface="宋体" panose="02010600030101010101" pitchFamily="2" charset="-122"/>
              </a:rPr>
              <a:t>字处理器</a:t>
            </a:r>
            <a:r>
              <a:rPr lang="zh-CN" altLang="en-GB" sz="2400" b="1" dirty="0">
                <a:solidFill>
                  <a:prstClr val="black"/>
                </a:solidFill>
                <a:latin typeface="Calibri"/>
                <a:ea typeface="宋体" panose="02010600030101010101" pitchFamily="2" charset="-122"/>
              </a:rPr>
              <a:t>，所以不支持对文字格式的处理，不能设置排版格式等</a:t>
            </a:r>
            <a:endParaRPr lang="en-GB" altLang="zh-CN" sz="2400" b="1" dirty="0">
              <a:solidFill>
                <a:prstClr val="black"/>
              </a:solidFill>
              <a:latin typeface="Calibri"/>
              <a:ea typeface="宋体" panose="02010600030101010101" pitchFamily="2" charset="-122"/>
            </a:endParaRPr>
          </a:p>
          <a:p>
            <a:pPr marL="257175" indent="-257175">
              <a:lnSpc>
                <a:spcPct val="100000"/>
              </a:lnSpc>
              <a:spcBef>
                <a:spcPct val="20000"/>
              </a:spcBef>
              <a:buClr>
                <a:srgbClr val="000000"/>
              </a:buClr>
              <a:defRPr/>
            </a:pPr>
            <a:r>
              <a:rPr lang="en-GB" altLang="zh-CN" sz="2400" b="1" dirty="0">
                <a:solidFill>
                  <a:prstClr val="black"/>
                </a:solidFill>
                <a:latin typeface="Calibri"/>
                <a:ea typeface="宋体" panose="02010600030101010101" pitchFamily="2" charset="-122"/>
              </a:rPr>
              <a:t>vi</a:t>
            </a:r>
            <a:r>
              <a:rPr lang="zh-CN" altLang="en-GB" sz="2400" b="1" dirty="0">
                <a:solidFill>
                  <a:prstClr val="black"/>
                </a:solidFill>
                <a:latin typeface="Calibri"/>
                <a:ea typeface="宋体" panose="02010600030101010101" pitchFamily="2" charset="-122"/>
              </a:rPr>
              <a:t>编辑器有</a:t>
            </a:r>
            <a:r>
              <a:rPr lang="en-GB" altLang="zh-CN" sz="2400" b="1" dirty="0">
                <a:solidFill>
                  <a:prstClr val="black"/>
                </a:solidFill>
                <a:latin typeface="Calibri"/>
                <a:ea typeface="宋体" panose="02010600030101010101" pitchFamily="2" charset="-122"/>
              </a:rPr>
              <a:t>100</a:t>
            </a:r>
            <a:r>
              <a:rPr lang="zh-CN" altLang="en-GB" sz="2400" b="1" dirty="0">
                <a:solidFill>
                  <a:prstClr val="black"/>
                </a:solidFill>
                <a:latin typeface="Calibri"/>
                <a:ea typeface="宋体" panose="02010600030101010101" pitchFamily="2" charset="-122"/>
              </a:rPr>
              <a:t>多个命令</a:t>
            </a:r>
            <a:endParaRPr lang="en-US" altLang="zh-CN" sz="2400" b="1" dirty="0">
              <a:solidFill>
                <a:prstClr val="black"/>
              </a:solidFill>
              <a:latin typeface="Calibri"/>
              <a:ea typeface="宋体" panose="02010600030101010101" pitchFamily="2" charset="-122"/>
            </a:endParaRPr>
          </a:p>
          <a:p>
            <a:pPr marL="257175" indent="-257175">
              <a:lnSpc>
                <a:spcPct val="100000"/>
              </a:lnSpc>
              <a:spcBef>
                <a:spcPct val="20000"/>
              </a:spcBef>
              <a:buClr>
                <a:srgbClr val="000000"/>
              </a:buClr>
              <a:defRPr/>
            </a:pPr>
            <a:r>
              <a:rPr lang="zh-CN" altLang="en-GB" sz="2400" b="1" dirty="0">
                <a:solidFill>
                  <a:prstClr val="black"/>
                </a:solidFill>
                <a:latin typeface="Calibri"/>
                <a:ea typeface="宋体" panose="02010600030101010101" pitchFamily="2" charset="-122"/>
              </a:rPr>
              <a:t>通常使用</a:t>
            </a:r>
            <a:r>
              <a:rPr lang="en-GB" altLang="zh-CN" sz="2400" b="1" dirty="0">
                <a:solidFill>
                  <a:prstClr val="black"/>
                </a:solidFill>
                <a:latin typeface="Calibri"/>
                <a:ea typeface="宋体" panose="02010600030101010101" pitchFamily="2" charset="-122"/>
              </a:rPr>
              <a:t>vi</a:t>
            </a:r>
            <a:r>
              <a:rPr lang="zh-CN" altLang="en-GB" sz="2400" b="1" dirty="0">
                <a:solidFill>
                  <a:prstClr val="black"/>
                </a:solidFill>
                <a:latin typeface="Calibri"/>
                <a:ea typeface="宋体" panose="02010600030101010101" pitchFamily="2" charset="-122"/>
              </a:rPr>
              <a:t>编辑器</a:t>
            </a:r>
            <a:r>
              <a:rPr lang="zh-CN" altLang="en-GB" sz="2400" b="1" dirty="0">
                <a:solidFill>
                  <a:srgbClr val="FF0000"/>
                </a:solidFill>
                <a:latin typeface="Calibri"/>
                <a:ea typeface="宋体" panose="02010600030101010101" pitchFamily="2" charset="-122"/>
              </a:rPr>
              <a:t>编辑配置文件</a:t>
            </a:r>
            <a:r>
              <a:rPr lang="zh-CN" altLang="en-GB" sz="2400" b="1" dirty="0">
                <a:solidFill>
                  <a:prstClr val="black"/>
                </a:solidFill>
                <a:latin typeface="Calibri"/>
                <a:ea typeface="宋体" panose="02010600030101010101" pitchFamily="2" charset="-122"/>
              </a:rPr>
              <a:t>，</a:t>
            </a:r>
            <a:r>
              <a:rPr lang="zh-CN" altLang="en-GB" sz="2400" b="1" dirty="0">
                <a:solidFill>
                  <a:srgbClr val="FF0000"/>
                </a:solidFill>
                <a:latin typeface="Calibri"/>
                <a:ea typeface="宋体" panose="02010600030101010101" pitchFamily="2" charset="-122"/>
              </a:rPr>
              <a:t>编写代码</a:t>
            </a:r>
            <a:r>
              <a:rPr lang="zh-CN" altLang="en-GB" sz="2400" b="1" dirty="0">
                <a:solidFill>
                  <a:prstClr val="black"/>
                </a:solidFill>
                <a:latin typeface="Calibri"/>
                <a:ea typeface="宋体" panose="02010600030101010101" pitchFamily="2" charset="-122"/>
              </a:rPr>
              <a:t>，记录信息</a:t>
            </a:r>
            <a:endParaRPr lang="en-US" altLang="zh-CN" sz="2400" b="1" dirty="0">
              <a:solidFill>
                <a:prstClr val="black"/>
              </a:solidFill>
              <a:latin typeface="Calibri"/>
              <a:ea typeface="宋体" panose="02010600030101010101" pitchFamily="2" charset="-122"/>
            </a:endParaRPr>
          </a:p>
          <a:p>
            <a:pPr marL="257175" indent="-257175">
              <a:lnSpc>
                <a:spcPct val="100000"/>
              </a:lnSpc>
              <a:spcBef>
                <a:spcPct val="20000"/>
              </a:spcBef>
              <a:buClr>
                <a:srgbClr val="000000"/>
              </a:buClr>
              <a:defRPr/>
            </a:pPr>
            <a:r>
              <a:rPr lang="en-US" altLang="zh-CN" sz="2400" b="1" dirty="0">
                <a:solidFill>
                  <a:prstClr val="black"/>
                </a:solidFill>
                <a:latin typeface="Calibri"/>
                <a:ea typeface="宋体" panose="02010600030101010101" pitchFamily="2" charset="-122"/>
              </a:rPr>
              <a:t>vim</a:t>
            </a:r>
            <a:r>
              <a:rPr lang="zh-CN" altLang="en-US" sz="2400" b="1" dirty="0">
                <a:solidFill>
                  <a:prstClr val="black"/>
                </a:solidFill>
                <a:latin typeface="Calibri"/>
                <a:ea typeface="宋体" panose="02010600030101010101" pitchFamily="2" charset="-122"/>
              </a:rPr>
              <a:t>：</a:t>
            </a:r>
            <a:r>
              <a:rPr lang="en-US" altLang="zh-CN" sz="2400" b="1" dirty="0">
                <a:solidFill>
                  <a:prstClr val="black"/>
                </a:solidFill>
                <a:latin typeface="Calibri"/>
                <a:ea typeface="宋体" panose="02010600030101010101" pitchFamily="2" charset="-122"/>
              </a:rPr>
              <a:t>vi </a:t>
            </a:r>
            <a:r>
              <a:rPr lang="en-US" altLang="zh-CN" sz="2400" b="1" dirty="0" err="1">
                <a:solidFill>
                  <a:prstClr val="black"/>
                </a:solidFill>
                <a:latin typeface="Calibri"/>
                <a:ea typeface="宋体" panose="02010600030101010101" pitchFamily="2" charset="-122"/>
              </a:rPr>
              <a:t>iMprove</a:t>
            </a:r>
            <a:r>
              <a:rPr lang="zh-CN" altLang="en-US" sz="2400" b="1" dirty="0">
                <a:solidFill>
                  <a:prstClr val="black"/>
                </a:solidFill>
                <a:latin typeface="Calibri"/>
                <a:ea typeface="宋体" panose="02010600030101010101" pitchFamily="2" charset="-122"/>
              </a:rPr>
              <a:t>，即</a:t>
            </a:r>
            <a:r>
              <a:rPr lang="en-US" altLang="zh-CN" sz="2400" b="1" dirty="0">
                <a:solidFill>
                  <a:prstClr val="black"/>
                </a:solidFill>
                <a:latin typeface="Calibri"/>
                <a:ea typeface="宋体" panose="02010600030101010101" pitchFamily="2" charset="-122"/>
              </a:rPr>
              <a:t>vi</a:t>
            </a:r>
            <a:r>
              <a:rPr lang="zh-CN" altLang="en-US" sz="2400" b="1" dirty="0">
                <a:solidFill>
                  <a:prstClr val="black"/>
                </a:solidFill>
                <a:latin typeface="Calibri"/>
                <a:ea typeface="宋体" panose="02010600030101010101" pitchFamily="2" charset="-122"/>
              </a:rPr>
              <a:t>的增强改进版</a:t>
            </a:r>
            <a:endParaRPr lang="zh-CN" altLang="en-GB" sz="2400" b="1" dirty="0">
              <a:solidFill>
                <a:prstClr val="black"/>
              </a:solidFill>
              <a:latin typeface="Calibri"/>
              <a:ea typeface="宋体" panose="02010600030101010101" pitchFamily="2" charset="-122"/>
            </a:endParaRPr>
          </a:p>
          <a:p>
            <a:pPr marL="257175" indent="-257175">
              <a:lnSpc>
                <a:spcPct val="100000"/>
              </a:lnSpc>
              <a:spcBef>
                <a:spcPct val="20000"/>
              </a:spcBef>
              <a:buClr>
                <a:srgbClr val="000000"/>
              </a:buClr>
              <a:defRPr/>
            </a:pPr>
            <a:endParaRPr lang="zh-CN" altLang="en-GB" sz="2400" dirty="0">
              <a:solidFill>
                <a:prstClr val="black"/>
              </a:solidFill>
              <a:latin typeface="Calibri"/>
              <a:ea typeface="宋体" panose="02010600030101010101" pitchFamily="2" charset="-122"/>
            </a:endParaRPr>
          </a:p>
          <a:p>
            <a:endParaRPr lang="zh-CN" altLang="en-US" dirty="0"/>
          </a:p>
        </p:txBody>
      </p:sp>
    </p:spTree>
    <p:extLst>
      <p:ext uri="{BB962C8B-B14F-4D97-AF65-F5344CB8AC3E}">
        <p14:creationId xmlns:p14="http://schemas.microsoft.com/office/powerpoint/2010/main" val="28734152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830073" y="1171308"/>
            <a:ext cx="3952487"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vim</a:t>
            </a:r>
            <a:r>
              <a:rPr lang="zh-CN" altLang="en-US" sz="2400" dirty="0">
                <a:solidFill>
                  <a:srgbClr val="1353A2"/>
                </a:solidFill>
                <a:latin typeface="微软雅黑" pitchFamily="34" charset="-122"/>
                <a:ea typeface="微软雅黑" pitchFamily="34" charset="-122"/>
              </a:rPr>
              <a:t>编辑器</a:t>
            </a:r>
          </a:p>
        </p:txBody>
      </p:sp>
      <p:sp>
        <p:nvSpPr>
          <p:cNvPr id="11" name="Text Box 44"/>
          <p:cNvSpPr txBox="1">
            <a:spLocks noChangeArrowheads="1"/>
          </p:cNvSpPr>
          <p:nvPr/>
        </p:nvSpPr>
        <p:spPr bwMode="auto">
          <a:xfrm>
            <a:off x="490194" y="1977547"/>
            <a:ext cx="4081806" cy="408573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pPr>
            <a:r>
              <a:rPr lang="en-US" altLang="zh-CN" sz="2100" dirty="0">
                <a:solidFill>
                  <a:srgbClr val="1353A2"/>
                </a:solidFill>
              </a:rPr>
              <a:t>Vim </a:t>
            </a:r>
            <a:r>
              <a:rPr lang="zh-CN" altLang="en-US" sz="2100" dirty="0">
                <a:solidFill>
                  <a:srgbClr val="1353A2"/>
                </a:solidFill>
              </a:rPr>
              <a:t>编辑器中设置了三种模式</a:t>
            </a:r>
            <a:r>
              <a:rPr lang="zh-CN" altLang="zh-CN" sz="2100" dirty="0">
                <a:solidFill>
                  <a:srgbClr val="1353A2"/>
                </a:solidFill>
              </a:rPr>
              <a:t>。</a:t>
            </a:r>
            <a:endParaRPr lang="en-US" altLang="zh-CN" sz="2100" dirty="0">
              <a:solidFill>
                <a:srgbClr val="1353A2"/>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2100" dirty="0">
                <a:solidFill>
                  <a:srgbClr val="FF0000"/>
                </a:solidFill>
              </a:rPr>
              <a:t>命令模式</a:t>
            </a:r>
            <a:r>
              <a:rPr lang="zh-CN" altLang="en-US" sz="2100" dirty="0">
                <a:solidFill>
                  <a:srgbClr val="1353A2"/>
                </a:solidFill>
              </a:rPr>
              <a:t>：控制光标移动，可对文本进行复制、粘贴、删除和查找等工作。</a:t>
            </a: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2100" dirty="0">
                <a:solidFill>
                  <a:srgbClr val="FF0000"/>
                </a:solidFill>
              </a:rPr>
              <a:t>输入模式</a:t>
            </a:r>
            <a:r>
              <a:rPr lang="zh-CN" altLang="en-US" sz="2100" dirty="0">
                <a:solidFill>
                  <a:srgbClr val="1353A2"/>
                </a:solidFill>
              </a:rPr>
              <a:t>：正常的文本录入。</a:t>
            </a: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2100" dirty="0">
                <a:solidFill>
                  <a:srgbClr val="FF0000"/>
                </a:solidFill>
              </a:rPr>
              <a:t>末行模式</a:t>
            </a:r>
            <a:r>
              <a:rPr lang="zh-CN" altLang="en-US" sz="2100" dirty="0">
                <a:solidFill>
                  <a:srgbClr val="1353A2"/>
                </a:solidFill>
              </a:rPr>
              <a:t>：保存或退出文档，以及设置编辑环境。</a:t>
            </a:r>
          </a:p>
          <a:p>
            <a:pPr indent="0" defTabSz="540544" eaLnBrk="1" fontAlgn="auto" hangingPunct="1">
              <a:lnSpc>
                <a:spcPct val="100000"/>
              </a:lnSpc>
              <a:spcBef>
                <a:spcPts val="0"/>
              </a:spcBef>
              <a:spcAft>
                <a:spcPts val="0"/>
              </a:spcAft>
            </a:pPr>
            <a:endParaRPr lang="zh-CN" altLang="zh-CN" sz="2100" b="0" dirty="0">
              <a:solidFill>
                <a:srgbClr val="1353A2"/>
              </a:solidFill>
            </a:endParaRPr>
          </a:p>
          <a:p>
            <a:pPr indent="0" defTabSz="540544" eaLnBrk="1" fontAlgn="auto" hangingPunct="1">
              <a:lnSpc>
                <a:spcPct val="100000"/>
              </a:lnSpc>
              <a:spcBef>
                <a:spcPts val="0"/>
              </a:spcBef>
              <a:spcAft>
                <a:spcPts val="0"/>
              </a:spcAft>
            </a:pPr>
            <a:endParaRPr lang="en-US" altLang="zh-CN" sz="1800" b="0" dirty="0">
              <a:solidFill>
                <a:srgbClr val="1353A2"/>
              </a:solidFill>
            </a:endParaRPr>
          </a:p>
        </p:txBody>
      </p:sp>
      <p:pic>
        <p:nvPicPr>
          <p:cNvPr id="4" name="图片 3">
            <a:extLst>
              <a:ext uri="{FF2B5EF4-FFF2-40B4-BE49-F238E27FC236}">
                <a16:creationId xmlns:a16="http://schemas.microsoft.com/office/drawing/2014/main" id="{A0F12E8C-D4CE-40C2-B2F1-9A83506C6DE8}"/>
              </a:ext>
            </a:extLst>
          </p:cNvPr>
          <p:cNvPicPr/>
          <p:nvPr/>
        </p:nvPicPr>
        <p:blipFill>
          <a:blip r:embed="rId2"/>
          <a:stretch>
            <a:fillRect/>
          </a:stretch>
        </p:blipFill>
        <p:spPr>
          <a:xfrm>
            <a:off x="4659806" y="1845752"/>
            <a:ext cx="4221086" cy="3231654"/>
          </a:xfrm>
          <a:prstGeom prst="rect">
            <a:avLst/>
          </a:prstGeom>
        </p:spPr>
      </p:pic>
    </p:spTree>
    <p:extLst>
      <p:ext uri="{BB962C8B-B14F-4D97-AF65-F5344CB8AC3E}">
        <p14:creationId xmlns:p14="http://schemas.microsoft.com/office/powerpoint/2010/main" val="61632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3952487"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vim</a:t>
            </a:r>
            <a:r>
              <a:rPr lang="zh-CN" altLang="en-US" sz="2400" b="0" dirty="0">
                <a:solidFill>
                  <a:srgbClr val="1353A2"/>
                </a:solidFill>
                <a:latin typeface="微软雅黑" pitchFamily="34" charset="-122"/>
                <a:ea typeface="微软雅黑" pitchFamily="34" charset="-122"/>
              </a:rPr>
              <a:t>编辑器</a:t>
            </a:r>
          </a:p>
        </p:txBody>
      </p:sp>
      <p:sp>
        <p:nvSpPr>
          <p:cNvPr id="11" name="Text Box 44"/>
          <p:cNvSpPr txBox="1">
            <a:spLocks noChangeArrowheads="1"/>
          </p:cNvSpPr>
          <p:nvPr/>
        </p:nvSpPr>
        <p:spPr bwMode="auto">
          <a:xfrm>
            <a:off x="490194" y="1811706"/>
            <a:ext cx="4081806" cy="46166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zh-CN" altLang="en-US" sz="2400" dirty="0">
                <a:solidFill>
                  <a:srgbClr val="1353A2"/>
                </a:solidFill>
              </a:rPr>
              <a:t>命令模式常用命令</a:t>
            </a:r>
            <a:endParaRPr lang="en-US" altLang="zh-CN" sz="2400" dirty="0">
              <a:solidFill>
                <a:srgbClr val="1353A2"/>
              </a:solidFill>
            </a:endParaRPr>
          </a:p>
        </p:txBody>
      </p:sp>
      <p:graphicFrame>
        <p:nvGraphicFramePr>
          <p:cNvPr id="2" name="表格 1">
            <a:extLst>
              <a:ext uri="{FF2B5EF4-FFF2-40B4-BE49-F238E27FC236}">
                <a16:creationId xmlns:a16="http://schemas.microsoft.com/office/drawing/2014/main" id="{07C400F8-B4AA-4276-83B3-E7AC1E8432C8}"/>
              </a:ext>
            </a:extLst>
          </p:cNvPr>
          <p:cNvGraphicFramePr>
            <a:graphicFrameLocks noGrp="1"/>
          </p:cNvGraphicFramePr>
          <p:nvPr/>
        </p:nvGraphicFramePr>
        <p:xfrm>
          <a:off x="825979" y="2371187"/>
          <a:ext cx="7492042" cy="3027870"/>
        </p:xfrm>
        <a:graphic>
          <a:graphicData uri="http://schemas.openxmlformats.org/drawingml/2006/table">
            <a:tbl>
              <a:tblPr firstRow="1" firstCol="1" bandRow="1">
                <a:tableStyleId>{5C22544A-7EE6-4342-B048-85BDC9FD1C3A}</a:tableStyleId>
              </a:tblPr>
              <a:tblGrid>
                <a:gridCol w="1087999">
                  <a:extLst>
                    <a:ext uri="{9D8B030D-6E8A-4147-A177-3AD203B41FA5}">
                      <a16:colId xmlns:a16="http://schemas.microsoft.com/office/drawing/2014/main" val="2419674403"/>
                    </a:ext>
                  </a:extLst>
                </a:gridCol>
                <a:gridCol w="6404043">
                  <a:extLst>
                    <a:ext uri="{9D8B030D-6E8A-4147-A177-3AD203B41FA5}">
                      <a16:colId xmlns:a16="http://schemas.microsoft.com/office/drawing/2014/main" val="3418246396"/>
                    </a:ext>
                  </a:extLst>
                </a:gridCol>
              </a:tblGrid>
              <a:tr h="307957">
                <a:tc>
                  <a:txBody>
                    <a:bodyPr/>
                    <a:lstStyle/>
                    <a:p>
                      <a:pPr algn="ctr">
                        <a:spcAft>
                          <a:spcPts val="0"/>
                        </a:spcAft>
                      </a:pPr>
                      <a:r>
                        <a:rPr lang="zh-CN" sz="1800" b="1" kern="100" dirty="0">
                          <a:solidFill>
                            <a:srgbClr val="FF0000"/>
                          </a:solidFill>
                          <a:effectLst/>
                        </a:rPr>
                        <a:t>命令</a:t>
                      </a:r>
                      <a:endParaRPr lang="zh-CN" sz="18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ctr">
                        <a:spcAft>
                          <a:spcPts val="0"/>
                        </a:spcAft>
                      </a:pPr>
                      <a:r>
                        <a:rPr lang="zh-CN" sz="1800" b="1" kern="100" dirty="0">
                          <a:solidFill>
                            <a:srgbClr val="FF0000"/>
                          </a:solidFill>
                          <a:effectLst/>
                        </a:rPr>
                        <a:t>作用</a:t>
                      </a:r>
                      <a:endParaRPr lang="zh-CN" sz="18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4121104001"/>
                  </a:ext>
                </a:extLst>
              </a:tr>
              <a:tr h="307957">
                <a:tc>
                  <a:txBody>
                    <a:bodyPr/>
                    <a:lstStyle/>
                    <a:p>
                      <a:pPr algn="ctr">
                        <a:spcAft>
                          <a:spcPts val="0"/>
                        </a:spcAft>
                      </a:pPr>
                      <a:r>
                        <a:rPr lang="en-US" sz="1800" b="1" kern="100">
                          <a:solidFill>
                            <a:srgbClr val="FF0000"/>
                          </a:solidFill>
                          <a:effectLst/>
                        </a:rPr>
                        <a:t>dd </a:t>
                      </a:r>
                      <a:endParaRPr lang="zh-CN" sz="18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800" b="1" kern="100">
                          <a:effectLst/>
                        </a:rPr>
                        <a:t>删除（剪切）光标所在整行</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1170777106"/>
                  </a:ext>
                </a:extLst>
              </a:tr>
              <a:tr h="307957">
                <a:tc>
                  <a:txBody>
                    <a:bodyPr/>
                    <a:lstStyle/>
                    <a:p>
                      <a:pPr algn="ctr">
                        <a:spcAft>
                          <a:spcPts val="0"/>
                        </a:spcAft>
                      </a:pPr>
                      <a:r>
                        <a:rPr lang="en-US" sz="1800" b="1" kern="100" dirty="0">
                          <a:solidFill>
                            <a:srgbClr val="FF0000"/>
                          </a:solidFill>
                          <a:effectLst/>
                        </a:rPr>
                        <a:t>5dd </a:t>
                      </a:r>
                      <a:endParaRPr lang="zh-CN" sz="18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800" b="1" kern="100">
                          <a:effectLst/>
                        </a:rPr>
                        <a:t>删除（剪切）从光标处开始的</a:t>
                      </a:r>
                      <a:r>
                        <a:rPr lang="en-US" sz="1800" b="1" kern="100">
                          <a:effectLst/>
                        </a:rPr>
                        <a:t> 5 </a:t>
                      </a:r>
                      <a:r>
                        <a:rPr lang="zh-CN" sz="1800" b="1" kern="100">
                          <a:effectLst/>
                        </a:rPr>
                        <a:t>行</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4082766131"/>
                  </a:ext>
                </a:extLst>
              </a:tr>
              <a:tr h="307957">
                <a:tc>
                  <a:txBody>
                    <a:bodyPr/>
                    <a:lstStyle/>
                    <a:p>
                      <a:pPr algn="ctr">
                        <a:spcAft>
                          <a:spcPts val="0"/>
                        </a:spcAft>
                      </a:pPr>
                      <a:r>
                        <a:rPr lang="en-US" sz="1800" b="1" kern="100">
                          <a:solidFill>
                            <a:srgbClr val="FF0000"/>
                          </a:solidFill>
                          <a:effectLst/>
                        </a:rPr>
                        <a:t>yy </a:t>
                      </a:r>
                      <a:endParaRPr lang="zh-CN" sz="18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800" b="1" kern="100">
                          <a:effectLst/>
                        </a:rPr>
                        <a:t>复制光标所在整行</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181912605"/>
                  </a:ext>
                </a:extLst>
              </a:tr>
              <a:tr h="307957">
                <a:tc>
                  <a:txBody>
                    <a:bodyPr/>
                    <a:lstStyle/>
                    <a:p>
                      <a:pPr algn="ctr">
                        <a:spcAft>
                          <a:spcPts val="0"/>
                        </a:spcAft>
                      </a:pPr>
                      <a:r>
                        <a:rPr lang="en-US" sz="1800" b="1" kern="100" dirty="0">
                          <a:solidFill>
                            <a:srgbClr val="FF0000"/>
                          </a:solidFill>
                          <a:effectLst/>
                        </a:rPr>
                        <a:t>5yy </a:t>
                      </a:r>
                      <a:endParaRPr lang="zh-CN" sz="18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800" b="1" kern="100" dirty="0">
                          <a:effectLst/>
                        </a:rPr>
                        <a:t>复制从光标处开始的</a:t>
                      </a:r>
                      <a:r>
                        <a:rPr lang="en-US" sz="1800" b="1" kern="100" dirty="0">
                          <a:effectLst/>
                        </a:rPr>
                        <a:t> 5 </a:t>
                      </a:r>
                      <a:r>
                        <a:rPr lang="zh-CN" sz="1800" b="1" kern="100" dirty="0">
                          <a:effectLst/>
                        </a:rPr>
                        <a:t>行</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1468696171"/>
                  </a:ext>
                </a:extLst>
              </a:tr>
              <a:tr h="307957">
                <a:tc>
                  <a:txBody>
                    <a:bodyPr/>
                    <a:lstStyle/>
                    <a:p>
                      <a:pPr algn="ctr">
                        <a:spcAft>
                          <a:spcPts val="0"/>
                        </a:spcAft>
                      </a:pPr>
                      <a:r>
                        <a:rPr lang="en-US" sz="1800" b="1" kern="100">
                          <a:solidFill>
                            <a:srgbClr val="FF0000"/>
                          </a:solidFill>
                          <a:effectLst/>
                        </a:rPr>
                        <a:t>n </a:t>
                      </a:r>
                      <a:endParaRPr lang="zh-CN" sz="18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800" b="1" kern="100">
                          <a:effectLst/>
                        </a:rPr>
                        <a:t>显示搜索命令定位到的下一个字符串</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3583424501"/>
                  </a:ext>
                </a:extLst>
              </a:tr>
              <a:tr h="307957">
                <a:tc>
                  <a:txBody>
                    <a:bodyPr/>
                    <a:lstStyle/>
                    <a:p>
                      <a:pPr algn="ctr">
                        <a:spcAft>
                          <a:spcPts val="0"/>
                        </a:spcAft>
                      </a:pPr>
                      <a:r>
                        <a:rPr lang="en-US" sz="1800" b="1" kern="100">
                          <a:solidFill>
                            <a:srgbClr val="FF0000"/>
                          </a:solidFill>
                          <a:effectLst/>
                        </a:rPr>
                        <a:t>N </a:t>
                      </a:r>
                      <a:endParaRPr lang="zh-CN" sz="18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800" b="1" kern="100">
                          <a:effectLst/>
                        </a:rPr>
                        <a:t>显示搜索命令定位到的上一个字符串</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3744292426"/>
                  </a:ext>
                </a:extLst>
              </a:tr>
              <a:tr h="307957">
                <a:tc>
                  <a:txBody>
                    <a:bodyPr/>
                    <a:lstStyle/>
                    <a:p>
                      <a:pPr algn="ctr">
                        <a:spcAft>
                          <a:spcPts val="0"/>
                        </a:spcAft>
                      </a:pPr>
                      <a:r>
                        <a:rPr lang="en-US" sz="1800" b="1" kern="100">
                          <a:solidFill>
                            <a:srgbClr val="FF0000"/>
                          </a:solidFill>
                          <a:effectLst/>
                        </a:rPr>
                        <a:t>u </a:t>
                      </a:r>
                      <a:endParaRPr lang="zh-CN" sz="18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800" b="1" kern="100">
                          <a:effectLst/>
                        </a:rPr>
                        <a:t>撤销上一步的操作</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2949535896"/>
                  </a:ext>
                </a:extLst>
              </a:tr>
              <a:tr h="564216">
                <a:tc>
                  <a:txBody>
                    <a:bodyPr/>
                    <a:lstStyle/>
                    <a:p>
                      <a:pPr algn="ctr">
                        <a:spcAft>
                          <a:spcPts val="0"/>
                        </a:spcAft>
                      </a:pPr>
                      <a:r>
                        <a:rPr lang="en-US" sz="1800" b="1" kern="100" dirty="0">
                          <a:solidFill>
                            <a:srgbClr val="FF0000"/>
                          </a:solidFill>
                          <a:effectLst/>
                        </a:rPr>
                        <a:t>p </a:t>
                      </a:r>
                      <a:endParaRPr lang="zh-CN" sz="18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800" b="1" kern="100" dirty="0">
                          <a:effectLst/>
                        </a:rPr>
                        <a:t>将之前删除（</a:t>
                      </a:r>
                      <a:r>
                        <a:rPr lang="en-US" sz="1800" b="1" kern="100" dirty="0">
                          <a:effectLst/>
                        </a:rPr>
                        <a:t>dd</a:t>
                      </a:r>
                      <a:r>
                        <a:rPr lang="zh-CN" sz="1800" b="1" kern="100" dirty="0">
                          <a:effectLst/>
                        </a:rPr>
                        <a:t>）或复制（</a:t>
                      </a:r>
                      <a:r>
                        <a:rPr lang="en-US" sz="1800" b="1" kern="100" dirty="0" err="1">
                          <a:effectLst/>
                        </a:rPr>
                        <a:t>yy</a:t>
                      </a:r>
                      <a:r>
                        <a:rPr lang="zh-CN" sz="1800" b="1" kern="100" dirty="0">
                          <a:effectLst/>
                        </a:rPr>
                        <a:t>）过的数据粘贴到光标后面</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998528807"/>
                  </a:ext>
                </a:extLst>
              </a:tr>
            </a:tbl>
          </a:graphicData>
        </a:graphic>
      </p:graphicFrame>
    </p:spTree>
    <p:extLst>
      <p:ext uri="{BB962C8B-B14F-4D97-AF65-F5344CB8AC3E}">
        <p14:creationId xmlns:p14="http://schemas.microsoft.com/office/powerpoint/2010/main" val="190112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7" y="1050904"/>
            <a:ext cx="4897417" cy="830997"/>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vim</a:t>
            </a:r>
            <a:r>
              <a:rPr lang="zh-CN" altLang="en-US" sz="2400" b="0" dirty="0">
                <a:solidFill>
                  <a:srgbClr val="1353A2"/>
                </a:solidFill>
                <a:latin typeface="微软雅黑" pitchFamily="34" charset="-122"/>
                <a:ea typeface="微软雅黑" pitchFamily="34" charset="-122"/>
              </a:rPr>
              <a:t>编辑器</a:t>
            </a:r>
            <a:r>
              <a:rPr lang="en-US" altLang="zh-CN" sz="2400" b="0" dirty="0">
                <a:solidFill>
                  <a:srgbClr val="1353A2"/>
                </a:solidFill>
                <a:latin typeface="微软雅黑" pitchFamily="34" charset="-122"/>
                <a:ea typeface="微软雅黑" pitchFamily="34" charset="-122"/>
              </a:rPr>
              <a:t>--</a:t>
            </a:r>
            <a:r>
              <a:rPr lang="zh-CN" altLang="en-US" sz="2400" dirty="0">
                <a:solidFill>
                  <a:srgbClr val="1353A2"/>
                </a:solidFill>
                <a:latin typeface="等线"/>
                <a:ea typeface="等线" panose="02010600030101010101" pitchFamily="2" charset="-122"/>
              </a:rPr>
              <a:t>末行模式常用命令</a:t>
            </a:r>
            <a:endParaRPr lang="en-US" altLang="zh-CN" sz="2400" dirty="0">
              <a:solidFill>
                <a:srgbClr val="1353A2"/>
              </a:solidFill>
              <a:latin typeface="等线"/>
              <a:ea typeface="等线" panose="02010600030101010101" pitchFamily="2" charset="-122"/>
            </a:endParaRPr>
          </a:p>
          <a:p>
            <a:pPr defTabSz="685800" eaLnBrk="1" fontAlgn="auto" hangingPunct="1">
              <a:spcBef>
                <a:spcPts val="0"/>
              </a:spcBef>
              <a:spcAft>
                <a:spcPts val="0"/>
              </a:spcAft>
            </a:pPr>
            <a:endParaRPr lang="zh-CN" altLang="en-US" sz="2400" b="0" dirty="0">
              <a:solidFill>
                <a:srgbClr val="1353A2"/>
              </a:solidFill>
              <a:latin typeface="微软雅黑" pitchFamily="34" charset="-122"/>
              <a:ea typeface="微软雅黑" pitchFamily="34" charset="-122"/>
            </a:endParaRPr>
          </a:p>
        </p:txBody>
      </p:sp>
      <p:graphicFrame>
        <p:nvGraphicFramePr>
          <p:cNvPr id="3" name="表格 2">
            <a:extLst>
              <a:ext uri="{FF2B5EF4-FFF2-40B4-BE49-F238E27FC236}">
                <a16:creationId xmlns:a16="http://schemas.microsoft.com/office/drawing/2014/main" id="{ADBC6FEB-95B7-471D-91D6-B250E133FC4F}"/>
              </a:ext>
            </a:extLst>
          </p:cNvPr>
          <p:cNvGraphicFramePr>
            <a:graphicFrameLocks noGrp="1"/>
          </p:cNvGraphicFramePr>
          <p:nvPr/>
        </p:nvGraphicFramePr>
        <p:xfrm>
          <a:off x="401129" y="1629766"/>
          <a:ext cx="8501332" cy="3911628"/>
        </p:xfrm>
        <a:graphic>
          <a:graphicData uri="http://schemas.openxmlformats.org/drawingml/2006/table">
            <a:tbl>
              <a:tblPr firstRow="1" firstCol="1" bandRow="1">
                <a:tableStyleId>{5C22544A-7EE6-4342-B048-85BDC9FD1C3A}</a:tableStyleId>
              </a:tblPr>
              <a:tblGrid>
                <a:gridCol w="1708888">
                  <a:extLst>
                    <a:ext uri="{9D8B030D-6E8A-4147-A177-3AD203B41FA5}">
                      <a16:colId xmlns:a16="http://schemas.microsoft.com/office/drawing/2014/main" val="224486610"/>
                    </a:ext>
                  </a:extLst>
                </a:gridCol>
                <a:gridCol w="6792444">
                  <a:extLst>
                    <a:ext uri="{9D8B030D-6E8A-4147-A177-3AD203B41FA5}">
                      <a16:colId xmlns:a16="http://schemas.microsoft.com/office/drawing/2014/main" val="2974932395"/>
                    </a:ext>
                  </a:extLst>
                </a:gridCol>
              </a:tblGrid>
              <a:tr h="279402">
                <a:tc>
                  <a:txBody>
                    <a:bodyPr/>
                    <a:lstStyle/>
                    <a:p>
                      <a:pPr algn="ctr">
                        <a:spcAft>
                          <a:spcPts val="0"/>
                        </a:spcAft>
                      </a:pPr>
                      <a:r>
                        <a:rPr lang="zh-CN" sz="1500" b="1" kern="100" dirty="0">
                          <a:solidFill>
                            <a:srgbClr val="FF0000"/>
                          </a:solidFill>
                          <a:effectLst/>
                        </a:rPr>
                        <a:t>命令</a:t>
                      </a:r>
                      <a:endParaRPr lang="zh-CN" sz="15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ctr">
                        <a:spcAft>
                          <a:spcPts val="0"/>
                        </a:spcAft>
                      </a:pPr>
                      <a:r>
                        <a:rPr lang="zh-CN" sz="1500" b="1" kern="100" dirty="0">
                          <a:solidFill>
                            <a:srgbClr val="FF0000"/>
                          </a:solidFill>
                          <a:effectLst/>
                        </a:rPr>
                        <a:t>作用</a:t>
                      </a:r>
                      <a:endParaRPr lang="zh-CN" sz="15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2671318567"/>
                  </a:ext>
                </a:extLst>
              </a:tr>
              <a:tr h="279402">
                <a:tc>
                  <a:txBody>
                    <a:bodyPr/>
                    <a:lstStyle/>
                    <a:p>
                      <a:pPr algn="just">
                        <a:spcAft>
                          <a:spcPts val="0"/>
                        </a:spcAft>
                      </a:pPr>
                      <a:r>
                        <a:rPr lang="en-US" sz="1500" b="1" kern="100">
                          <a:solidFill>
                            <a:srgbClr val="FF0000"/>
                          </a:solidFill>
                          <a:effectLst/>
                        </a:rPr>
                        <a:t>:w </a:t>
                      </a:r>
                      <a:endParaRPr lang="zh-CN" sz="15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500" b="1" kern="100">
                          <a:effectLst/>
                        </a:rPr>
                        <a:t>保存</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3213719597"/>
                  </a:ext>
                </a:extLst>
              </a:tr>
              <a:tr h="279402">
                <a:tc>
                  <a:txBody>
                    <a:bodyPr/>
                    <a:lstStyle/>
                    <a:p>
                      <a:pPr algn="just">
                        <a:spcAft>
                          <a:spcPts val="0"/>
                        </a:spcAft>
                      </a:pPr>
                      <a:r>
                        <a:rPr lang="en-US" sz="1500" b="1" kern="100" dirty="0">
                          <a:solidFill>
                            <a:srgbClr val="FF0000"/>
                          </a:solidFill>
                          <a:effectLst/>
                        </a:rPr>
                        <a:t>:q </a:t>
                      </a:r>
                      <a:endParaRPr lang="zh-CN" sz="15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500" b="1" kern="100">
                          <a:effectLst/>
                        </a:rPr>
                        <a:t>退出</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3777348227"/>
                  </a:ext>
                </a:extLst>
              </a:tr>
              <a:tr h="279402">
                <a:tc>
                  <a:txBody>
                    <a:bodyPr/>
                    <a:lstStyle/>
                    <a:p>
                      <a:pPr algn="just">
                        <a:spcAft>
                          <a:spcPts val="0"/>
                        </a:spcAft>
                      </a:pPr>
                      <a:r>
                        <a:rPr lang="en-US" sz="1500" b="1" kern="100">
                          <a:solidFill>
                            <a:srgbClr val="FF0000"/>
                          </a:solidFill>
                          <a:effectLst/>
                        </a:rPr>
                        <a:t>:q! </a:t>
                      </a:r>
                      <a:endParaRPr lang="zh-CN" sz="15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500" b="1" kern="100">
                          <a:effectLst/>
                        </a:rPr>
                        <a:t>强制退出（放弃对文档的修改内容）</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2812223769"/>
                  </a:ext>
                </a:extLst>
              </a:tr>
              <a:tr h="279402">
                <a:tc>
                  <a:txBody>
                    <a:bodyPr/>
                    <a:lstStyle/>
                    <a:p>
                      <a:pPr algn="just">
                        <a:spcAft>
                          <a:spcPts val="0"/>
                        </a:spcAft>
                      </a:pPr>
                      <a:r>
                        <a:rPr lang="en-US" sz="1500" b="1" kern="100">
                          <a:solidFill>
                            <a:srgbClr val="FF0000"/>
                          </a:solidFill>
                          <a:effectLst/>
                        </a:rPr>
                        <a:t>:wq! </a:t>
                      </a:r>
                      <a:endParaRPr lang="zh-CN" sz="15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500" b="1" kern="100">
                          <a:effectLst/>
                        </a:rPr>
                        <a:t>强制保存退出</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776571132"/>
                  </a:ext>
                </a:extLst>
              </a:tr>
              <a:tr h="279402">
                <a:tc>
                  <a:txBody>
                    <a:bodyPr/>
                    <a:lstStyle/>
                    <a:p>
                      <a:pPr algn="just">
                        <a:spcAft>
                          <a:spcPts val="0"/>
                        </a:spcAft>
                      </a:pPr>
                      <a:r>
                        <a:rPr lang="en-US" sz="1500" b="1" kern="100">
                          <a:solidFill>
                            <a:srgbClr val="FF0000"/>
                          </a:solidFill>
                          <a:effectLst/>
                        </a:rPr>
                        <a:t>:set nu </a:t>
                      </a:r>
                      <a:endParaRPr lang="zh-CN" sz="15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500" b="1" kern="100">
                          <a:effectLst/>
                        </a:rPr>
                        <a:t>显示行号</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2243954154"/>
                  </a:ext>
                </a:extLst>
              </a:tr>
              <a:tr h="279402">
                <a:tc>
                  <a:txBody>
                    <a:bodyPr/>
                    <a:lstStyle/>
                    <a:p>
                      <a:pPr algn="just">
                        <a:spcAft>
                          <a:spcPts val="0"/>
                        </a:spcAft>
                      </a:pPr>
                      <a:r>
                        <a:rPr lang="en-US" sz="1500" b="1" kern="100">
                          <a:solidFill>
                            <a:srgbClr val="FF0000"/>
                          </a:solidFill>
                          <a:effectLst/>
                        </a:rPr>
                        <a:t>:set nonu </a:t>
                      </a:r>
                      <a:endParaRPr lang="zh-CN" sz="15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500" b="1" kern="100" dirty="0">
                          <a:effectLst/>
                        </a:rPr>
                        <a:t>不显示行号</a:t>
                      </a:r>
                      <a:endParaRPr lang="zh-CN" sz="15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1880401547"/>
                  </a:ext>
                </a:extLst>
              </a:tr>
              <a:tr h="279402">
                <a:tc>
                  <a:txBody>
                    <a:bodyPr/>
                    <a:lstStyle/>
                    <a:p>
                      <a:pPr algn="just">
                        <a:spcAft>
                          <a:spcPts val="0"/>
                        </a:spcAft>
                      </a:pPr>
                      <a:r>
                        <a:rPr lang="en-US" sz="1500" b="1" kern="100">
                          <a:solidFill>
                            <a:srgbClr val="FF0000"/>
                          </a:solidFill>
                          <a:effectLst/>
                        </a:rPr>
                        <a:t>:</a:t>
                      </a:r>
                      <a:r>
                        <a:rPr lang="zh-CN" sz="1500" b="1" kern="100">
                          <a:solidFill>
                            <a:srgbClr val="FF0000"/>
                          </a:solidFill>
                          <a:effectLst/>
                        </a:rPr>
                        <a:t>命令 </a:t>
                      </a:r>
                      <a:endParaRPr lang="zh-CN" sz="15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500" b="1" kern="100">
                          <a:effectLst/>
                        </a:rPr>
                        <a:t>执行该命令</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3327522226"/>
                  </a:ext>
                </a:extLst>
              </a:tr>
              <a:tr h="279402">
                <a:tc>
                  <a:txBody>
                    <a:bodyPr/>
                    <a:lstStyle/>
                    <a:p>
                      <a:pPr algn="just">
                        <a:spcAft>
                          <a:spcPts val="0"/>
                        </a:spcAft>
                      </a:pPr>
                      <a:r>
                        <a:rPr lang="en-US" sz="1500" b="1" kern="100">
                          <a:solidFill>
                            <a:srgbClr val="FF0000"/>
                          </a:solidFill>
                          <a:effectLst/>
                        </a:rPr>
                        <a:t>:</a:t>
                      </a:r>
                      <a:r>
                        <a:rPr lang="zh-CN" sz="1500" b="1" kern="100">
                          <a:solidFill>
                            <a:srgbClr val="FF0000"/>
                          </a:solidFill>
                          <a:effectLst/>
                        </a:rPr>
                        <a:t>整数 </a:t>
                      </a:r>
                      <a:endParaRPr lang="zh-CN" sz="15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500" b="1" kern="100">
                          <a:effectLst/>
                        </a:rPr>
                        <a:t>跳转到该行</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3746948187"/>
                  </a:ext>
                </a:extLst>
              </a:tr>
              <a:tr h="279402">
                <a:tc>
                  <a:txBody>
                    <a:bodyPr/>
                    <a:lstStyle/>
                    <a:p>
                      <a:pPr algn="just">
                        <a:spcAft>
                          <a:spcPts val="0"/>
                        </a:spcAft>
                      </a:pPr>
                      <a:r>
                        <a:rPr lang="en-US" sz="1500" b="1" kern="100">
                          <a:solidFill>
                            <a:srgbClr val="FF0000"/>
                          </a:solidFill>
                          <a:effectLst/>
                        </a:rPr>
                        <a:t>:s/one/two </a:t>
                      </a:r>
                      <a:endParaRPr lang="zh-CN" sz="15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500" b="1" kern="100" dirty="0">
                          <a:effectLst/>
                        </a:rPr>
                        <a:t>将当前光标所在行的第一个</a:t>
                      </a:r>
                      <a:r>
                        <a:rPr lang="en-US" sz="1500" b="1" kern="100" dirty="0">
                          <a:effectLst/>
                        </a:rPr>
                        <a:t> one </a:t>
                      </a:r>
                      <a:r>
                        <a:rPr lang="zh-CN" sz="1500" b="1" kern="100" dirty="0">
                          <a:effectLst/>
                        </a:rPr>
                        <a:t>替换成</a:t>
                      </a:r>
                      <a:r>
                        <a:rPr lang="en-US" sz="1500" b="1" kern="100" dirty="0">
                          <a:effectLst/>
                        </a:rPr>
                        <a:t> two</a:t>
                      </a:r>
                      <a:endParaRPr lang="zh-CN" sz="15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553773349"/>
                  </a:ext>
                </a:extLst>
              </a:tr>
              <a:tr h="279402">
                <a:tc>
                  <a:txBody>
                    <a:bodyPr/>
                    <a:lstStyle/>
                    <a:p>
                      <a:pPr algn="just">
                        <a:spcAft>
                          <a:spcPts val="0"/>
                        </a:spcAft>
                      </a:pPr>
                      <a:r>
                        <a:rPr lang="en-US" sz="1500" b="1" kern="100">
                          <a:solidFill>
                            <a:srgbClr val="FF0000"/>
                          </a:solidFill>
                          <a:effectLst/>
                        </a:rPr>
                        <a:t>:s/one/two/g </a:t>
                      </a:r>
                      <a:endParaRPr lang="zh-CN" sz="15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500" b="1" kern="100">
                          <a:effectLst/>
                        </a:rPr>
                        <a:t>将当前光标所在行的所有</a:t>
                      </a:r>
                      <a:r>
                        <a:rPr lang="en-US" sz="1500" b="1" kern="100">
                          <a:effectLst/>
                        </a:rPr>
                        <a:t> one </a:t>
                      </a:r>
                      <a:r>
                        <a:rPr lang="zh-CN" sz="1500" b="1" kern="100">
                          <a:effectLst/>
                        </a:rPr>
                        <a:t>替换成</a:t>
                      </a:r>
                      <a:r>
                        <a:rPr lang="en-US" sz="1500" b="1" kern="100">
                          <a:effectLst/>
                        </a:rPr>
                        <a:t> two</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598382668"/>
                  </a:ext>
                </a:extLst>
              </a:tr>
              <a:tr h="279402">
                <a:tc>
                  <a:txBody>
                    <a:bodyPr/>
                    <a:lstStyle/>
                    <a:p>
                      <a:pPr algn="just">
                        <a:spcAft>
                          <a:spcPts val="0"/>
                        </a:spcAft>
                      </a:pPr>
                      <a:r>
                        <a:rPr lang="en-US" sz="1500" b="1" kern="100">
                          <a:solidFill>
                            <a:srgbClr val="FF0000"/>
                          </a:solidFill>
                          <a:effectLst/>
                        </a:rPr>
                        <a:t>:%s/one/two/g </a:t>
                      </a:r>
                      <a:endParaRPr lang="zh-CN" sz="15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500" b="1" kern="100" dirty="0">
                          <a:effectLst/>
                        </a:rPr>
                        <a:t>将全文中的所有</a:t>
                      </a:r>
                      <a:r>
                        <a:rPr lang="en-US" sz="1500" b="1" kern="100" dirty="0">
                          <a:effectLst/>
                        </a:rPr>
                        <a:t> one </a:t>
                      </a:r>
                      <a:r>
                        <a:rPr lang="zh-CN" sz="1500" b="1" kern="100" dirty="0">
                          <a:effectLst/>
                        </a:rPr>
                        <a:t>替换成</a:t>
                      </a:r>
                      <a:r>
                        <a:rPr lang="en-US" sz="1500" b="1" kern="100" dirty="0">
                          <a:effectLst/>
                        </a:rPr>
                        <a:t> two</a:t>
                      </a:r>
                      <a:endParaRPr lang="zh-CN" sz="15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3473055248"/>
                  </a:ext>
                </a:extLst>
              </a:tr>
              <a:tr h="279402">
                <a:tc>
                  <a:txBody>
                    <a:bodyPr/>
                    <a:lstStyle/>
                    <a:p>
                      <a:pPr algn="just">
                        <a:spcAft>
                          <a:spcPts val="0"/>
                        </a:spcAft>
                      </a:pPr>
                      <a:r>
                        <a:rPr lang="en-US" sz="1500" b="1" kern="100">
                          <a:solidFill>
                            <a:srgbClr val="FF0000"/>
                          </a:solidFill>
                          <a:effectLst/>
                        </a:rPr>
                        <a:t>?</a:t>
                      </a:r>
                      <a:r>
                        <a:rPr lang="zh-CN" sz="1500" b="1" kern="100">
                          <a:solidFill>
                            <a:srgbClr val="FF0000"/>
                          </a:solidFill>
                          <a:effectLst/>
                        </a:rPr>
                        <a:t>字符串 </a:t>
                      </a:r>
                      <a:endParaRPr lang="zh-CN" sz="15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500" b="1" kern="100">
                          <a:effectLst/>
                        </a:rPr>
                        <a:t>在文本中从下至上搜索该字符串</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1588856781"/>
                  </a:ext>
                </a:extLst>
              </a:tr>
              <a:tr h="279402">
                <a:tc>
                  <a:txBody>
                    <a:bodyPr/>
                    <a:lstStyle/>
                    <a:p>
                      <a:pPr algn="just">
                        <a:spcAft>
                          <a:spcPts val="0"/>
                        </a:spcAft>
                      </a:pPr>
                      <a:r>
                        <a:rPr lang="en-US" sz="1500" b="1" kern="100" dirty="0">
                          <a:solidFill>
                            <a:srgbClr val="FF0000"/>
                          </a:solidFill>
                          <a:effectLst/>
                        </a:rPr>
                        <a:t>/</a:t>
                      </a:r>
                      <a:r>
                        <a:rPr lang="zh-CN" sz="1500" b="1" kern="100" dirty="0">
                          <a:solidFill>
                            <a:srgbClr val="FF0000"/>
                          </a:solidFill>
                          <a:effectLst/>
                        </a:rPr>
                        <a:t>字符串 </a:t>
                      </a:r>
                      <a:endParaRPr lang="zh-CN" sz="15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c>
                  <a:txBody>
                    <a:bodyPr/>
                    <a:lstStyle/>
                    <a:p>
                      <a:pPr algn="just">
                        <a:spcAft>
                          <a:spcPts val="0"/>
                        </a:spcAft>
                      </a:pPr>
                      <a:r>
                        <a:rPr lang="zh-CN" sz="1500" b="1" kern="100" dirty="0">
                          <a:effectLst/>
                        </a:rPr>
                        <a:t>在文本中从上至下搜索该字符串</a:t>
                      </a:r>
                      <a:endParaRPr lang="zh-CN" sz="15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1976633961"/>
                  </a:ext>
                </a:extLst>
              </a:tr>
            </a:tbl>
          </a:graphicData>
        </a:graphic>
      </p:graphicFrame>
    </p:spTree>
    <p:extLst>
      <p:ext uri="{BB962C8B-B14F-4D97-AF65-F5344CB8AC3E}">
        <p14:creationId xmlns:p14="http://schemas.microsoft.com/office/powerpoint/2010/main" val="8220780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p:cNvSpPr txBox="1"/>
          <p:nvPr/>
        </p:nvSpPr>
        <p:spPr>
          <a:xfrm>
            <a:off x="1748993" y="1203726"/>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3.3 </a:t>
            </a:r>
            <a:r>
              <a:rPr lang="zh-CN" altLang="en-US" sz="2400" b="0" dirty="0">
                <a:solidFill>
                  <a:srgbClr val="1353A2"/>
                </a:solidFill>
                <a:latin typeface="微软雅黑" pitchFamily="34" charset="-122"/>
                <a:ea typeface="微软雅黑" pitchFamily="34" charset="-122"/>
              </a:rPr>
              <a:t>项目实施</a:t>
            </a:r>
          </a:p>
        </p:txBody>
      </p:sp>
      <p:grpSp>
        <p:nvGrpSpPr>
          <p:cNvPr id="5" name="Group 38">
            <a:extLst>
              <a:ext uri="{FF2B5EF4-FFF2-40B4-BE49-F238E27FC236}">
                <a16:creationId xmlns:a16="http://schemas.microsoft.com/office/drawing/2014/main" id="{31C8C714-8A0B-4FA9-89C7-127A543A04D6}"/>
              </a:ext>
            </a:extLst>
          </p:cNvPr>
          <p:cNvGrpSpPr>
            <a:grpSpLocks/>
          </p:cNvGrpSpPr>
          <p:nvPr/>
        </p:nvGrpSpPr>
        <p:grpSpPr bwMode="auto">
          <a:xfrm>
            <a:off x="2510932" y="2304290"/>
            <a:ext cx="4115990" cy="506016"/>
            <a:chOff x="907" y="1225"/>
            <a:chExt cx="3457" cy="425"/>
          </a:xfrm>
        </p:grpSpPr>
        <p:grpSp>
          <p:nvGrpSpPr>
            <p:cNvPr id="6" name="Group 4">
              <a:extLst>
                <a:ext uri="{FF2B5EF4-FFF2-40B4-BE49-F238E27FC236}">
                  <a16:creationId xmlns:a16="http://schemas.microsoft.com/office/drawing/2014/main" id="{BF07E653-2758-4AAF-BD2E-AA2FEDA906E8}"/>
                </a:ext>
              </a:extLst>
            </p:cNvPr>
            <p:cNvGrpSpPr>
              <a:grpSpLocks/>
            </p:cNvGrpSpPr>
            <p:nvPr/>
          </p:nvGrpSpPr>
          <p:grpSpPr bwMode="auto">
            <a:xfrm>
              <a:off x="907" y="1225"/>
              <a:ext cx="3457" cy="395"/>
              <a:chOff x="1247" y="982"/>
              <a:chExt cx="3457" cy="395"/>
            </a:xfrm>
          </p:grpSpPr>
          <p:sp>
            <p:nvSpPr>
              <p:cNvPr id="8" name="AutoShape 5">
                <a:extLst>
                  <a:ext uri="{FF2B5EF4-FFF2-40B4-BE49-F238E27FC236}">
                    <a16:creationId xmlns:a16="http://schemas.microsoft.com/office/drawing/2014/main" id="{52BBDA7A-B1BD-40ED-8F7C-D5259B6C76A9}"/>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9" name="Line 6">
                <a:extLst>
                  <a:ext uri="{FF2B5EF4-FFF2-40B4-BE49-F238E27FC236}">
                    <a16:creationId xmlns:a16="http://schemas.microsoft.com/office/drawing/2014/main" id="{59E0AC47-3BD6-4DA3-9E95-0239A2D02E0B}"/>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10" name="Line 7">
                <a:extLst>
                  <a:ext uri="{FF2B5EF4-FFF2-40B4-BE49-F238E27FC236}">
                    <a16:creationId xmlns:a16="http://schemas.microsoft.com/office/drawing/2014/main" id="{D71605F1-27B9-45A3-9948-859D42B10A4E}"/>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7" name="Rectangle 8">
              <a:extLst>
                <a:ext uri="{FF2B5EF4-FFF2-40B4-BE49-F238E27FC236}">
                  <a16:creationId xmlns:a16="http://schemas.microsoft.com/office/drawing/2014/main" id="{1C32DEE0-74EE-497F-8FE4-37AC56D40CA0}"/>
                </a:ext>
              </a:extLst>
            </p:cNvPr>
            <p:cNvSpPr>
              <a:spLocks noChangeArrowheads="1"/>
            </p:cNvSpPr>
            <p:nvPr/>
          </p:nvSpPr>
          <p:spPr bwMode="auto">
            <a:xfrm>
              <a:off x="1225" y="1262"/>
              <a:ext cx="251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35075"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defTabSz="1235075"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defTabSz="1235075"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defTabSz="1235075"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defTabSz="1235075"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926306"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3.3.1</a:t>
              </a:r>
              <a:r>
                <a:rPr lang="en-US" altLang="zh-CN" sz="2400" b="0" dirty="0">
                  <a:solidFill>
                    <a:prstClr val="black"/>
                  </a:solidFill>
                  <a:latin typeface="黑体" panose="02010609060101010101" pitchFamily="49" charset="-122"/>
                  <a:ea typeface="黑体" panose="02010609060101010101" pitchFamily="49" charset="-122"/>
                </a:rPr>
                <a:t> </a:t>
              </a:r>
              <a:r>
                <a:rPr lang="zh-CN" altLang="en-US" sz="2400" b="0" dirty="0">
                  <a:solidFill>
                    <a:prstClr val="white"/>
                  </a:solidFill>
                  <a:ea typeface="黑体" panose="02010609060101010101" pitchFamily="49" charset="-122"/>
                </a:rPr>
                <a:t>编写简单文档</a:t>
              </a:r>
            </a:p>
          </p:txBody>
        </p:sp>
      </p:grpSp>
      <p:grpSp>
        <p:nvGrpSpPr>
          <p:cNvPr id="14" name="Group 9">
            <a:extLst>
              <a:ext uri="{FF2B5EF4-FFF2-40B4-BE49-F238E27FC236}">
                <a16:creationId xmlns:a16="http://schemas.microsoft.com/office/drawing/2014/main" id="{CD6DB0B7-9836-4CD6-8908-ACDA2167E7D0}"/>
              </a:ext>
            </a:extLst>
          </p:cNvPr>
          <p:cNvGrpSpPr>
            <a:grpSpLocks/>
          </p:cNvGrpSpPr>
          <p:nvPr/>
        </p:nvGrpSpPr>
        <p:grpSpPr bwMode="auto">
          <a:xfrm>
            <a:off x="2510932" y="2898412"/>
            <a:ext cx="4115990" cy="470297"/>
            <a:chOff x="1247" y="982"/>
            <a:chExt cx="3457" cy="395"/>
          </a:xfrm>
        </p:grpSpPr>
        <p:sp>
          <p:nvSpPr>
            <p:cNvPr id="15" name="AutoShape 10">
              <a:extLst>
                <a:ext uri="{FF2B5EF4-FFF2-40B4-BE49-F238E27FC236}">
                  <a16:creationId xmlns:a16="http://schemas.microsoft.com/office/drawing/2014/main" id="{BD330A8F-BB2E-4DCB-8B80-F6279889E479}"/>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16" name="Line 11">
              <a:extLst>
                <a:ext uri="{FF2B5EF4-FFF2-40B4-BE49-F238E27FC236}">
                  <a16:creationId xmlns:a16="http://schemas.microsoft.com/office/drawing/2014/main" id="{8DC6CFDE-8806-41AE-B4C2-AC9FC21D1F44}"/>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17" name="Line 12">
              <a:extLst>
                <a:ext uri="{FF2B5EF4-FFF2-40B4-BE49-F238E27FC236}">
                  <a16:creationId xmlns:a16="http://schemas.microsoft.com/office/drawing/2014/main" id="{075CF064-9BF7-4E0B-BF1C-5EE00E6922EA}"/>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26" name="Rectangle 37">
            <a:extLst>
              <a:ext uri="{FF2B5EF4-FFF2-40B4-BE49-F238E27FC236}">
                <a16:creationId xmlns:a16="http://schemas.microsoft.com/office/drawing/2014/main" id="{07E6AFA6-E169-44C1-B7B0-B5F8719C1D1E}"/>
              </a:ext>
            </a:extLst>
          </p:cNvPr>
          <p:cNvSpPr>
            <a:spLocks noChangeArrowheads="1"/>
          </p:cNvSpPr>
          <p:nvPr/>
        </p:nvSpPr>
        <p:spPr bwMode="auto">
          <a:xfrm>
            <a:off x="2889551" y="2884868"/>
            <a:ext cx="38933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3.3.2</a:t>
            </a:r>
            <a:r>
              <a:rPr lang="zh-CN" altLang="en-US" sz="2400" b="0">
                <a:solidFill>
                  <a:prstClr val="white"/>
                </a:solidFill>
                <a:ea typeface="黑体" panose="02010609060101010101" pitchFamily="49" charset="-122"/>
              </a:rPr>
              <a:t>  启动</a:t>
            </a:r>
            <a:r>
              <a:rPr lang="en-US" altLang="zh-CN" sz="2400" b="0" dirty="0">
                <a:solidFill>
                  <a:prstClr val="white"/>
                </a:solidFill>
                <a:ea typeface="黑体" panose="02010609060101010101" pitchFamily="49" charset="-122"/>
              </a:rPr>
              <a:t>shell</a:t>
            </a:r>
            <a:endParaRPr lang="zh-CN" altLang="en-US" sz="1800" b="0" dirty="0">
              <a:solidFill>
                <a:prstClr val="black"/>
              </a:solidFill>
            </a:endParaRPr>
          </a:p>
        </p:txBody>
      </p:sp>
      <p:grpSp>
        <p:nvGrpSpPr>
          <p:cNvPr id="29" name="Group 21">
            <a:extLst>
              <a:ext uri="{FF2B5EF4-FFF2-40B4-BE49-F238E27FC236}">
                <a16:creationId xmlns:a16="http://schemas.microsoft.com/office/drawing/2014/main" id="{B73605E0-7C8F-46F3-82B8-D29890623858}"/>
              </a:ext>
            </a:extLst>
          </p:cNvPr>
          <p:cNvGrpSpPr>
            <a:grpSpLocks/>
          </p:cNvGrpSpPr>
          <p:nvPr/>
        </p:nvGrpSpPr>
        <p:grpSpPr bwMode="auto">
          <a:xfrm>
            <a:off x="2529859" y="3548627"/>
            <a:ext cx="4115990" cy="470297"/>
            <a:chOff x="1247" y="982"/>
            <a:chExt cx="3457" cy="395"/>
          </a:xfrm>
        </p:grpSpPr>
        <p:sp>
          <p:nvSpPr>
            <p:cNvPr id="30" name="AutoShape 22">
              <a:extLst>
                <a:ext uri="{FF2B5EF4-FFF2-40B4-BE49-F238E27FC236}">
                  <a16:creationId xmlns:a16="http://schemas.microsoft.com/office/drawing/2014/main" id="{D64C2578-657D-4E5B-85E8-D63301A057B1}"/>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31" name="Line 23">
              <a:extLst>
                <a:ext uri="{FF2B5EF4-FFF2-40B4-BE49-F238E27FC236}">
                  <a16:creationId xmlns:a16="http://schemas.microsoft.com/office/drawing/2014/main" id="{CD29B527-3540-4163-ADEA-3D1121199D11}"/>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32" name="Line 24">
              <a:extLst>
                <a:ext uri="{FF2B5EF4-FFF2-40B4-BE49-F238E27FC236}">
                  <a16:creationId xmlns:a16="http://schemas.microsoft.com/office/drawing/2014/main" id="{B641C618-939C-4FB6-8E11-7811FAAE69B4}"/>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grpSp>
        <p:nvGrpSpPr>
          <p:cNvPr id="33" name="Group 25">
            <a:extLst>
              <a:ext uri="{FF2B5EF4-FFF2-40B4-BE49-F238E27FC236}">
                <a16:creationId xmlns:a16="http://schemas.microsoft.com/office/drawing/2014/main" id="{46BCAACD-4388-4630-A7F6-7BB653F6FB7B}"/>
              </a:ext>
            </a:extLst>
          </p:cNvPr>
          <p:cNvGrpSpPr>
            <a:grpSpLocks/>
          </p:cNvGrpSpPr>
          <p:nvPr/>
        </p:nvGrpSpPr>
        <p:grpSpPr bwMode="auto">
          <a:xfrm>
            <a:off x="2541765" y="4183231"/>
            <a:ext cx="4115990" cy="470297"/>
            <a:chOff x="1247" y="982"/>
            <a:chExt cx="3457" cy="395"/>
          </a:xfrm>
        </p:grpSpPr>
        <p:sp>
          <p:nvSpPr>
            <p:cNvPr id="34" name="AutoShape 26">
              <a:extLst>
                <a:ext uri="{FF2B5EF4-FFF2-40B4-BE49-F238E27FC236}">
                  <a16:creationId xmlns:a16="http://schemas.microsoft.com/office/drawing/2014/main" id="{C371E978-DFFE-4DD5-8E14-616C48E9C347}"/>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35" name="Line 27">
              <a:extLst>
                <a:ext uri="{FF2B5EF4-FFF2-40B4-BE49-F238E27FC236}">
                  <a16:creationId xmlns:a16="http://schemas.microsoft.com/office/drawing/2014/main" id="{249A9D68-E0E7-46A2-9129-996A26B8D473}"/>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36" name="Line 28">
              <a:extLst>
                <a:ext uri="{FF2B5EF4-FFF2-40B4-BE49-F238E27FC236}">
                  <a16:creationId xmlns:a16="http://schemas.microsoft.com/office/drawing/2014/main" id="{3F6E0ABC-1E50-4A3B-9FED-7F2283E45C93}"/>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45" name="Rectangle 41">
            <a:extLst>
              <a:ext uri="{FF2B5EF4-FFF2-40B4-BE49-F238E27FC236}">
                <a16:creationId xmlns:a16="http://schemas.microsoft.com/office/drawing/2014/main" id="{5D0A7C30-97AC-47D7-8DAC-6740BE5D90CD}"/>
              </a:ext>
            </a:extLst>
          </p:cNvPr>
          <p:cNvSpPr>
            <a:spLocks noChangeArrowheads="1"/>
          </p:cNvSpPr>
          <p:nvPr/>
        </p:nvSpPr>
        <p:spPr bwMode="auto">
          <a:xfrm>
            <a:off x="2865615" y="3473633"/>
            <a:ext cx="387798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3.3.3 </a:t>
            </a:r>
            <a:r>
              <a:rPr lang="zh-CN" altLang="en-US" sz="2400" b="0" dirty="0">
                <a:solidFill>
                  <a:prstClr val="white"/>
                </a:solidFill>
                <a:latin typeface="黑体" panose="02010609060101010101" pitchFamily="49" charset="-122"/>
                <a:ea typeface="黑体" panose="02010609060101010101" pitchFamily="49" charset="-122"/>
              </a:rPr>
              <a:t>执行多命令之</a:t>
            </a:r>
            <a:r>
              <a:rPr lang="en-US" altLang="zh-CN" sz="2400" b="0" dirty="0">
                <a:solidFill>
                  <a:prstClr val="white"/>
                </a:solidFill>
                <a:latin typeface="黑体" panose="02010609060101010101" pitchFamily="49" charset="-122"/>
                <a:ea typeface="黑体" panose="02010609060101010101" pitchFamily="49" charset="-122"/>
              </a:rPr>
              <a:t>&amp;&amp;</a:t>
            </a:r>
            <a:r>
              <a:rPr lang="zh-CN" altLang="en-US" sz="2400" b="0" dirty="0">
                <a:solidFill>
                  <a:prstClr val="white"/>
                </a:solidFill>
                <a:latin typeface="黑体" panose="02010609060101010101" pitchFamily="49" charset="-122"/>
                <a:ea typeface="黑体" panose="02010609060101010101" pitchFamily="49" charset="-122"/>
              </a:rPr>
              <a:t>和</a:t>
            </a:r>
            <a:r>
              <a:rPr lang="en-US" altLang="zh-CN" sz="2400" b="0" dirty="0">
                <a:solidFill>
                  <a:prstClr val="white"/>
                </a:solidFill>
                <a:latin typeface="黑体" panose="02010609060101010101" pitchFamily="49" charset="-122"/>
                <a:ea typeface="黑体" panose="02010609060101010101" pitchFamily="49" charset="-122"/>
              </a:rPr>
              <a:t>||</a:t>
            </a:r>
          </a:p>
        </p:txBody>
      </p:sp>
      <p:sp>
        <p:nvSpPr>
          <p:cNvPr id="46" name="Rectangle 42">
            <a:extLst>
              <a:ext uri="{FF2B5EF4-FFF2-40B4-BE49-F238E27FC236}">
                <a16:creationId xmlns:a16="http://schemas.microsoft.com/office/drawing/2014/main" id="{F06A1581-A17E-4B4F-8A22-BE1490FC8A1E}"/>
              </a:ext>
            </a:extLst>
          </p:cNvPr>
          <p:cNvSpPr>
            <a:spLocks noChangeArrowheads="1"/>
          </p:cNvSpPr>
          <p:nvPr/>
        </p:nvSpPr>
        <p:spPr bwMode="auto">
          <a:xfrm>
            <a:off x="2865615" y="4116109"/>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3.3.4 </a:t>
            </a:r>
            <a:r>
              <a:rPr lang="zh-CN" altLang="en-US" sz="2400" b="0" dirty="0">
                <a:solidFill>
                  <a:prstClr val="white"/>
                </a:solidFill>
                <a:latin typeface="黑体" panose="02010609060101010101" pitchFamily="49" charset="-122"/>
                <a:ea typeface="黑体" panose="02010609060101010101" pitchFamily="49" charset="-122"/>
              </a:rPr>
              <a:t>通配符和正则表达式</a:t>
            </a:r>
          </a:p>
        </p:txBody>
      </p:sp>
      <p:pic>
        <p:nvPicPr>
          <p:cNvPr id="59" name="Picture 4">
            <a:extLst>
              <a:ext uri="{FF2B5EF4-FFF2-40B4-BE49-F238E27FC236}">
                <a16:creationId xmlns:a16="http://schemas.microsoft.com/office/drawing/2014/main" id="{A2C2ED77-A278-48D9-980B-5CE57CBC87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470" y="4803214"/>
            <a:ext cx="1152653" cy="835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 name="Group 25">
            <a:extLst>
              <a:ext uri="{FF2B5EF4-FFF2-40B4-BE49-F238E27FC236}">
                <a16:creationId xmlns:a16="http://schemas.microsoft.com/office/drawing/2014/main" id="{6C166617-7235-4858-8253-2754FDBB36F7}"/>
              </a:ext>
            </a:extLst>
          </p:cNvPr>
          <p:cNvGrpSpPr>
            <a:grpSpLocks/>
          </p:cNvGrpSpPr>
          <p:nvPr/>
        </p:nvGrpSpPr>
        <p:grpSpPr bwMode="auto">
          <a:xfrm>
            <a:off x="2530831" y="4750753"/>
            <a:ext cx="4115990" cy="470297"/>
            <a:chOff x="1247" y="982"/>
            <a:chExt cx="3457" cy="395"/>
          </a:xfrm>
        </p:grpSpPr>
        <p:sp>
          <p:nvSpPr>
            <p:cNvPr id="27" name="AutoShape 26">
              <a:extLst>
                <a:ext uri="{FF2B5EF4-FFF2-40B4-BE49-F238E27FC236}">
                  <a16:creationId xmlns:a16="http://schemas.microsoft.com/office/drawing/2014/main" id="{A7EF58B2-55E0-4C15-9D1A-6C19AA4BD2D5}"/>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28" name="Line 27">
              <a:extLst>
                <a:ext uri="{FF2B5EF4-FFF2-40B4-BE49-F238E27FC236}">
                  <a16:creationId xmlns:a16="http://schemas.microsoft.com/office/drawing/2014/main" id="{BC0DE9DD-F4C3-40AA-BCC7-963E2696A3C0}"/>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37" name="Line 28">
              <a:extLst>
                <a:ext uri="{FF2B5EF4-FFF2-40B4-BE49-F238E27FC236}">
                  <a16:creationId xmlns:a16="http://schemas.microsoft.com/office/drawing/2014/main" id="{CC9B58BA-17D2-47AC-8BC6-DA27E01C61D5}"/>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38" name="Rectangle 42">
            <a:extLst>
              <a:ext uri="{FF2B5EF4-FFF2-40B4-BE49-F238E27FC236}">
                <a16:creationId xmlns:a16="http://schemas.microsoft.com/office/drawing/2014/main" id="{067E52D5-BF33-4E71-8520-2BEA227BCF2B}"/>
              </a:ext>
            </a:extLst>
          </p:cNvPr>
          <p:cNvSpPr>
            <a:spLocks noChangeArrowheads="1"/>
          </p:cNvSpPr>
          <p:nvPr/>
        </p:nvSpPr>
        <p:spPr bwMode="auto">
          <a:xfrm>
            <a:off x="2854681" y="4683632"/>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3.3.5 </a:t>
            </a:r>
            <a:r>
              <a:rPr lang="zh-CN" altLang="en-US" sz="2400" b="0" dirty="0">
                <a:solidFill>
                  <a:prstClr val="white"/>
                </a:solidFill>
                <a:latin typeface="黑体" panose="02010609060101010101" pitchFamily="49" charset="-122"/>
                <a:ea typeface="黑体" panose="02010609060101010101" pitchFamily="49" charset="-122"/>
              </a:rPr>
              <a:t>重定向与管道命令</a:t>
            </a:r>
          </a:p>
        </p:txBody>
      </p:sp>
    </p:spTree>
    <p:extLst>
      <p:ext uri="{BB962C8B-B14F-4D97-AF65-F5344CB8AC3E}">
        <p14:creationId xmlns:p14="http://schemas.microsoft.com/office/powerpoint/2010/main" val="348551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linds(horizontal)">
                                      <p:cBhvr>
                                        <p:cTn id="16" dur="500"/>
                                        <p:tgtEl>
                                          <p:spTgt spid="29"/>
                                        </p:tgtEl>
                                      </p:cBhvr>
                                    </p:animEffect>
                                  </p:childTnLst>
                                </p:cTn>
                              </p:par>
                              <p:par>
                                <p:cTn id="17" presetID="3" presetClass="entr" presetSubtype="1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blinds(horizontal)">
                                      <p:cBhvr>
                                        <p:cTn id="19" dur="500"/>
                                        <p:tgtEl>
                                          <p:spTgt spid="3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linds(horizontal)">
                                      <p:cBhvr>
                                        <p:cTn id="22" dur="500"/>
                                        <p:tgtEl>
                                          <p:spTgt spid="4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blinds(horizontal)">
                                      <p:cBhvr>
                                        <p:cTn id="25" dur="500"/>
                                        <p:tgtEl>
                                          <p:spTgt spid="46"/>
                                        </p:tgtEl>
                                      </p:cBhvr>
                                    </p:animEffect>
                                  </p:childTnLst>
                                </p:cTn>
                              </p:par>
                              <p:par>
                                <p:cTn id="26" presetID="3" presetClass="entr" presetSubtype="1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blinds(horizontal)">
                                      <p:cBhvr>
                                        <p:cTn id="28" dur="500"/>
                                        <p:tgtEl>
                                          <p:spTgt spid="2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blinds(horizontal)">
                                      <p:cBhvr>
                                        <p:cTn id="3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5" grpId="0"/>
      <p:bldP spid="46" grpId="0"/>
      <p:bldP spid="38"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1</a:t>
            </a:r>
            <a:r>
              <a:rPr lang="zh-CN" altLang="en-US" sz="2400" dirty="0">
                <a:solidFill>
                  <a:srgbClr val="1353A2"/>
                </a:solidFill>
                <a:latin typeface="微软雅黑" pitchFamily="34" charset="-122"/>
                <a:ea typeface="微软雅黑" pitchFamily="34" charset="-122"/>
              </a:rPr>
              <a:t>、编写简单文档</a:t>
            </a:r>
          </a:p>
        </p:txBody>
      </p:sp>
      <p:sp>
        <p:nvSpPr>
          <p:cNvPr id="11" name="Text Box 44"/>
          <p:cNvSpPr txBox="1">
            <a:spLocks noChangeArrowheads="1"/>
          </p:cNvSpPr>
          <p:nvPr/>
        </p:nvSpPr>
        <p:spPr bwMode="auto">
          <a:xfrm>
            <a:off x="323543" y="1792877"/>
            <a:ext cx="8496915" cy="3428439"/>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pPr>
            <a:r>
              <a:rPr lang="zh-CN" altLang="en-US" sz="2100" dirty="0">
                <a:solidFill>
                  <a:srgbClr val="1353A2"/>
                </a:solidFill>
              </a:rPr>
              <a:t>第</a:t>
            </a:r>
            <a:r>
              <a:rPr lang="en-US" altLang="zh-CN" sz="2100" dirty="0">
                <a:solidFill>
                  <a:srgbClr val="1353A2"/>
                </a:solidFill>
              </a:rPr>
              <a:t>1</a:t>
            </a:r>
            <a:r>
              <a:rPr lang="zh-CN" altLang="en-US" sz="2100" dirty="0">
                <a:solidFill>
                  <a:srgbClr val="1353A2"/>
                </a:solidFill>
              </a:rPr>
              <a:t>步：给文档取个名字：  </a:t>
            </a:r>
            <a:r>
              <a:rPr lang="en-US" altLang="zh-CN" sz="2100" dirty="0">
                <a:solidFill>
                  <a:srgbClr val="1353A2"/>
                </a:solidFill>
              </a:rPr>
              <a:t>vim   practice.txt</a:t>
            </a:r>
            <a:r>
              <a:rPr lang="zh-CN" altLang="en-US" sz="2100" dirty="0">
                <a:solidFill>
                  <a:srgbClr val="1353A2"/>
                </a:solidFill>
              </a:rPr>
              <a:t>，</a:t>
            </a:r>
            <a:r>
              <a:rPr lang="zh-CN" altLang="en-US" sz="2100" dirty="0">
                <a:solidFill>
                  <a:srgbClr val="FF0000"/>
                </a:solidFill>
              </a:rPr>
              <a:t>进入</a:t>
            </a:r>
            <a:r>
              <a:rPr lang="en-US" altLang="zh-CN" sz="2100" dirty="0">
                <a:solidFill>
                  <a:srgbClr val="FF0000"/>
                </a:solidFill>
              </a:rPr>
              <a:t>vim</a:t>
            </a:r>
            <a:r>
              <a:rPr lang="zh-CN" altLang="en-US" sz="2100" dirty="0">
                <a:solidFill>
                  <a:srgbClr val="FF0000"/>
                </a:solidFill>
              </a:rPr>
              <a:t>后，首先进入命令模式 </a:t>
            </a:r>
            <a:endParaRPr lang="en-US" altLang="zh-CN" sz="2100" dirty="0">
              <a:solidFill>
                <a:srgbClr val="1353A2"/>
              </a:solidFill>
            </a:endParaRPr>
          </a:p>
          <a:p>
            <a:pPr indent="0" defTabSz="540544" eaLnBrk="1" fontAlgn="auto" hangingPunct="1">
              <a:lnSpc>
                <a:spcPct val="150000"/>
              </a:lnSpc>
              <a:spcBef>
                <a:spcPts val="0"/>
              </a:spcBef>
              <a:spcAft>
                <a:spcPts val="0"/>
              </a:spcAft>
            </a:pPr>
            <a:r>
              <a:rPr lang="zh-CN" altLang="en-US" sz="2100" dirty="0">
                <a:solidFill>
                  <a:srgbClr val="1353A2"/>
                </a:solidFill>
              </a:rPr>
              <a:t>第</a:t>
            </a:r>
            <a:r>
              <a:rPr lang="en-US" altLang="zh-CN" sz="2100" dirty="0">
                <a:solidFill>
                  <a:srgbClr val="1353A2"/>
                </a:solidFill>
              </a:rPr>
              <a:t>2</a:t>
            </a:r>
            <a:r>
              <a:rPr lang="zh-CN" altLang="en-US" sz="2100" dirty="0">
                <a:solidFill>
                  <a:srgbClr val="1353A2"/>
                </a:solidFill>
              </a:rPr>
              <a:t>步：可以分别使用 </a:t>
            </a:r>
            <a:r>
              <a:rPr lang="en-US" altLang="zh-CN" sz="2100" dirty="0">
                <a:solidFill>
                  <a:srgbClr val="FF0000"/>
                </a:solidFill>
              </a:rPr>
              <a:t>a</a:t>
            </a:r>
            <a:r>
              <a:rPr lang="zh-CN" altLang="en-US" sz="2100" dirty="0">
                <a:solidFill>
                  <a:srgbClr val="FF0000"/>
                </a:solidFill>
              </a:rPr>
              <a:t>、 </a:t>
            </a:r>
            <a:r>
              <a:rPr lang="en-US" altLang="zh-CN" sz="2100" dirty="0" err="1">
                <a:solidFill>
                  <a:srgbClr val="FF0000"/>
                </a:solidFill>
              </a:rPr>
              <a:t>i</a:t>
            </a:r>
            <a:r>
              <a:rPr lang="zh-CN" altLang="en-US" sz="2100" dirty="0">
                <a:solidFill>
                  <a:srgbClr val="FF0000"/>
                </a:solidFill>
              </a:rPr>
              <a:t>、 </a:t>
            </a:r>
            <a:r>
              <a:rPr lang="en-US" altLang="zh-CN" sz="2100" dirty="0">
                <a:solidFill>
                  <a:srgbClr val="FF0000"/>
                </a:solidFill>
              </a:rPr>
              <a:t>o </a:t>
            </a:r>
            <a:r>
              <a:rPr lang="zh-CN" altLang="en-US" sz="2100" dirty="0">
                <a:solidFill>
                  <a:srgbClr val="1353A2"/>
                </a:solidFill>
              </a:rPr>
              <a:t>三个键从</a:t>
            </a:r>
            <a:r>
              <a:rPr lang="zh-CN" altLang="en-US" sz="2100" dirty="0">
                <a:solidFill>
                  <a:srgbClr val="FF0000"/>
                </a:solidFill>
              </a:rPr>
              <a:t>命令模式</a:t>
            </a:r>
            <a:r>
              <a:rPr lang="zh-CN" altLang="en-US" sz="2100" dirty="0">
                <a:solidFill>
                  <a:srgbClr val="1353A2"/>
                </a:solidFill>
              </a:rPr>
              <a:t>切换到</a:t>
            </a:r>
            <a:r>
              <a:rPr lang="zh-CN" altLang="en-US" sz="2100" dirty="0">
                <a:solidFill>
                  <a:srgbClr val="FF0000"/>
                </a:solidFill>
              </a:rPr>
              <a:t>输入模式</a:t>
            </a:r>
            <a:endParaRPr lang="en-US" altLang="zh-CN" sz="2100" dirty="0">
              <a:solidFill>
                <a:srgbClr val="FF0000"/>
              </a:solidFill>
            </a:endParaRPr>
          </a:p>
          <a:p>
            <a:pPr indent="0" defTabSz="540544" eaLnBrk="1" fontAlgn="auto" hangingPunct="1">
              <a:lnSpc>
                <a:spcPct val="150000"/>
              </a:lnSpc>
              <a:spcBef>
                <a:spcPts val="0"/>
              </a:spcBef>
              <a:spcAft>
                <a:spcPts val="0"/>
              </a:spcAft>
            </a:pPr>
            <a:r>
              <a:rPr lang="zh-CN" altLang="en-US" sz="2100" dirty="0">
                <a:solidFill>
                  <a:srgbClr val="1353A2"/>
                </a:solidFill>
              </a:rPr>
              <a:t>第</a:t>
            </a:r>
            <a:r>
              <a:rPr lang="en-US" altLang="zh-CN" sz="2100" dirty="0">
                <a:solidFill>
                  <a:srgbClr val="1353A2"/>
                </a:solidFill>
              </a:rPr>
              <a:t>3</a:t>
            </a:r>
            <a:r>
              <a:rPr lang="zh-CN" altLang="en-US" sz="2100" dirty="0">
                <a:solidFill>
                  <a:srgbClr val="1353A2"/>
                </a:solidFill>
              </a:rPr>
              <a:t>步：进入输入模式后，可以随意输入文本内容</a:t>
            </a:r>
            <a:endParaRPr lang="en-US" altLang="zh-CN" sz="2100" dirty="0">
              <a:solidFill>
                <a:srgbClr val="1353A2"/>
              </a:solidFill>
            </a:endParaRPr>
          </a:p>
          <a:p>
            <a:pPr indent="0" defTabSz="540544" eaLnBrk="1" fontAlgn="auto" hangingPunct="1">
              <a:lnSpc>
                <a:spcPct val="150000"/>
              </a:lnSpc>
              <a:spcBef>
                <a:spcPts val="0"/>
              </a:spcBef>
              <a:spcAft>
                <a:spcPts val="0"/>
              </a:spcAft>
            </a:pPr>
            <a:r>
              <a:rPr lang="zh-CN" altLang="en-US" sz="2100" dirty="0">
                <a:solidFill>
                  <a:srgbClr val="1353A2"/>
                </a:solidFill>
              </a:rPr>
              <a:t>第</a:t>
            </a:r>
            <a:r>
              <a:rPr lang="en-US" altLang="zh-CN" sz="2100" dirty="0">
                <a:solidFill>
                  <a:srgbClr val="1353A2"/>
                </a:solidFill>
              </a:rPr>
              <a:t>4</a:t>
            </a:r>
            <a:r>
              <a:rPr lang="zh-CN" altLang="en-US" sz="2100" dirty="0">
                <a:solidFill>
                  <a:srgbClr val="1353A2"/>
                </a:solidFill>
              </a:rPr>
              <a:t>步：在编写完之后，想要保存并退出，必须先敲击键盘 </a:t>
            </a:r>
            <a:r>
              <a:rPr lang="en-US" altLang="zh-CN" sz="2100" dirty="0">
                <a:solidFill>
                  <a:srgbClr val="FF0000"/>
                </a:solidFill>
              </a:rPr>
              <a:t>Esc </a:t>
            </a:r>
            <a:r>
              <a:rPr lang="zh-CN" altLang="en-US" sz="2100" dirty="0">
                <a:solidFill>
                  <a:srgbClr val="1353A2"/>
                </a:solidFill>
              </a:rPr>
              <a:t>键从</a:t>
            </a:r>
            <a:r>
              <a:rPr lang="zh-CN" altLang="en-US" sz="2100" dirty="0">
                <a:solidFill>
                  <a:srgbClr val="FF0000"/>
                </a:solidFill>
              </a:rPr>
              <a:t>输入模式</a:t>
            </a:r>
            <a:r>
              <a:rPr lang="zh-CN" altLang="en-US" sz="2100" dirty="0">
                <a:solidFill>
                  <a:srgbClr val="1353A2"/>
                </a:solidFill>
              </a:rPr>
              <a:t>返回</a:t>
            </a:r>
            <a:r>
              <a:rPr lang="zh-CN" altLang="en-US" sz="2100" dirty="0">
                <a:solidFill>
                  <a:srgbClr val="FF0000"/>
                </a:solidFill>
              </a:rPr>
              <a:t>命令模式</a:t>
            </a:r>
            <a:r>
              <a:rPr lang="zh-CN" altLang="en-US" sz="2100" dirty="0">
                <a:solidFill>
                  <a:srgbClr val="1353A2"/>
                </a:solidFill>
              </a:rPr>
              <a:t>。然后再输入</a:t>
            </a:r>
            <a:r>
              <a:rPr lang="en-US" altLang="zh-CN" sz="2100" dirty="0">
                <a:solidFill>
                  <a:srgbClr val="FF0000"/>
                </a:solidFill>
              </a:rPr>
              <a:t>:</a:t>
            </a:r>
            <a:r>
              <a:rPr lang="en-US" altLang="zh-CN" sz="2100" dirty="0" err="1">
                <a:solidFill>
                  <a:srgbClr val="FF0000"/>
                </a:solidFill>
              </a:rPr>
              <a:t>wq</a:t>
            </a:r>
            <a:r>
              <a:rPr lang="zh-CN" altLang="en-US" sz="2100" dirty="0">
                <a:solidFill>
                  <a:srgbClr val="1353A2"/>
                </a:solidFill>
              </a:rPr>
              <a:t>切换到</a:t>
            </a:r>
            <a:r>
              <a:rPr lang="zh-CN" altLang="en-US" sz="2100" dirty="0">
                <a:solidFill>
                  <a:srgbClr val="FF0000"/>
                </a:solidFill>
              </a:rPr>
              <a:t>末行模式</a:t>
            </a:r>
            <a:r>
              <a:rPr lang="zh-CN" altLang="en-US" sz="2100" dirty="0">
                <a:solidFill>
                  <a:srgbClr val="1353A2"/>
                </a:solidFill>
              </a:rPr>
              <a:t>才能完成保存退出。</a:t>
            </a:r>
            <a:endParaRPr lang="en-US" altLang="zh-CN" sz="2100" dirty="0">
              <a:solidFill>
                <a:srgbClr val="1353A2"/>
              </a:solidFill>
            </a:endParaRPr>
          </a:p>
        </p:txBody>
      </p:sp>
    </p:spTree>
    <p:extLst>
      <p:ext uri="{BB962C8B-B14F-4D97-AF65-F5344CB8AC3E}">
        <p14:creationId xmlns:p14="http://schemas.microsoft.com/office/powerpoint/2010/main" val="64020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en-US" altLang="zh-CN" dirty="0"/>
              <a:t>2</a:t>
            </a:r>
            <a:r>
              <a:rPr lang="zh-CN" altLang="en-US" dirty="0"/>
              <a:t>、利用</a:t>
            </a:r>
            <a:r>
              <a:rPr lang="en-US" altLang="zh-CN" dirty="0"/>
              <a:t>VI</a:t>
            </a:r>
            <a:r>
              <a:rPr lang="zh-CN" altLang="en-US" dirty="0"/>
              <a:t>开发</a:t>
            </a:r>
            <a:r>
              <a:rPr lang="en-US" altLang="zh-CN" dirty="0"/>
              <a:t>C</a:t>
            </a:r>
            <a:r>
              <a:rPr lang="zh-CN" altLang="en-US" dirty="0"/>
              <a:t>程序</a:t>
            </a:r>
          </a:p>
        </p:txBody>
      </p:sp>
      <p:sp>
        <p:nvSpPr>
          <p:cNvPr id="38915" name="内容占位符 2"/>
          <p:cNvSpPr>
            <a:spLocks noGrp="1"/>
          </p:cNvSpPr>
          <p:nvPr>
            <p:ph idx="1"/>
          </p:nvPr>
        </p:nvSpPr>
        <p:spPr>
          <a:xfrm>
            <a:off x="401129" y="1724879"/>
            <a:ext cx="8358995" cy="3570662"/>
          </a:xfrm>
        </p:spPr>
        <p:txBody>
          <a:bodyPr>
            <a:normAutofit fontScale="85000" lnSpcReduction="10000"/>
          </a:bodyPr>
          <a:lstStyle/>
          <a:p>
            <a:pPr>
              <a:lnSpc>
                <a:spcPct val="150000"/>
              </a:lnSpc>
            </a:pPr>
            <a:r>
              <a:rPr lang="en-US" altLang="zh-CN" sz="2250" b="1" dirty="0" err="1">
                <a:solidFill>
                  <a:srgbClr val="1353A2"/>
                </a:solidFill>
                <a:latin typeface="微软雅黑" panose="020B0503020204020204" pitchFamily="34" charset="-122"/>
                <a:ea typeface="微软雅黑" panose="020B0503020204020204" pitchFamily="34" charset="-122"/>
                <a:cs typeface="+mj-cs"/>
              </a:rPr>
              <a:t>gcc</a:t>
            </a:r>
            <a:r>
              <a:rPr lang="zh-CN" altLang="en-US" sz="2250" b="1" dirty="0">
                <a:solidFill>
                  <a:srgbClr val="1353A2"/>
                </a:solidFill>
                <a:latin typeface="微软雅黑" panose="020B0503020204020204" pitchFamily="34" charset="-122"/>
                <a:ea typeface="微软雅黑" panose="020B0503020204020204" pitchFamily="34" charset="-122"/>
                <a:cs typeface="+mj-cs"/>
              </a:rPr>
              <a:t>编译器</a:t>
            </a:r>
          </a:p>
          <a:p>
            <a:pPr lvl="1">
              <a:lnSpc>
                <a:spcPct val="150000"/>
              </a:lnSpc>
            </a:pPr>
            <a:r>
              <a:rPr lang="zh-CN" altLang="en-US" sz="2250" b="1" dirty="0"/>
              <a:t>是由 </a:t>
            </a:r>
            <a:r>
              <a:rPr lang="en-US" altLang="zh-CN" sz="2250" b="1" dirty="0">
                <a:solidFill>
                  <a:srgbClr val="FF0000"/>
                </a:solidFill>
              </a:rPr>
              <a:t>GNU </a:t>
            </a:r>
            <a:r>
              <a:rPr lang="zh-CN" altLang="en-US" sz="2250" b="1" dirty="0"/>
              <a:t>开发的</a:t>
            </a:r>
            <a:r>
              <a:rPr lang="zh-CN" altLang="en-US" sz="2250" b="1" dirty="0">
                <a:solidFill>
                  <a:srgbClr val="FF0000"/>
                </a:solidFill>
              </a:rPr>
              <a:t>编程语言编译器</a:t>
            </a:r>
            <a:endParaRPr lang="en-US" altLang="zh-CN" sz="2250" b="1" dirty="0">
              <a:solidFill>
                <a:srgbClr val="FF0000"/>
              </a:solidFill>
            </a:endParaRPr>
          </a:p>
          <a:p>
            <a:pPr lvl="1">
              <a:lnSpc>
                <a:spcPct val="150000"/>
              </a:lnSpc>
            </a:pPr>
            <a:r>
              <a:rPr lang="zh-CN" altLang="en-US" sz="2250" b="1" dirty="0"/>
              <a:t>原名为 </a:t>
            </a:r>
            <a:r>
              <a:rPr lang="en-US" altLang="zh-CN" sz="2250" b="1" dirty="0"/>
              <a:t>GNU C </a:t>
            </a:r>
            <a:r>
              <a:rPr lang="zh-CN" altLang="en-US" sz="2250" b="1" dirty="0"/>
              <a:t>语言编译器，原本只能处理 </a:t>
            </a:r>
            <a:r>
              <a:rPr lang="en-US" altLang="zh-CN" sz="2250" b="1" dirty="0">
                <a:solidFill>
                  <a:srgbClr val="FF0000"/>
                </a:solidFill>
              </a:rPr>
              <a:t>C</a:t>
            </a:r>
            <a:r>
              <a:rPr lang="zh-CN" altLang="en-US" sz="2250" b="1" dirty="0">
                <a:solidFill>
                  <a:srgbClr val="FF0000"/>
                </a:solidFill>
              </a:rPr>
              <a:t>语言</a:t>
            </a:r>
            <a:r>
              <a:rPr lang="zh-CN" altLang="en-US" sz="2250" b="1" dirty="0"/>
              <a:t>。</a:t>
            </a:r>
            <a:r>
              <a:rPr lang="en-US" altLang="zh-CN" sz="2250" b="1" dirty="0"/>
              <a:t>GCC </a:t>
            </a:r>
            <a:r>
              <a:rPr lang="zh-CN" altLang="en-US" sz="2250" b="1" dirty="0"/>
              <a:t>很快地扩展，变得可处理 </a:t>
            </a:r>
            <a:r>
              <a:rPr lang="en-US" altLang="zh-CN" sz="2250" b="1" dirty="0">
                <a:solidFill>
                  <a:srgbClr val="FF0000"/>
                </a:solidFill>
              </a:rPr>
              <a:t>C++</a:t>
            </a:r>
            <a:r>
              <a:rPr lang="zh-CN" altLang="en-US" sz="2250" b="1" dirty="0"/>
              <a:t>。后来又扩展能够支持更多编程语言，如</a:t>
            </a:r>
            <a:r>
              <a:rPr lang="en-US" altLang="zh-CN" sz="2250" b="1" dirty="0"/>
              <a:t>Fortran</a:t>
            </a:r>
            <a:r>
              <a:rPr lang="zh-CN" altLang="en-US" sz="2250" b="1" dirty="0"/>
              <a:t>、</a:t>
            </a:r>
            <a:r>
              <a:rPr lang="en-US" altLang="zh-CN" sz="2250" b="1" dirty="0"/>
              <a:t>Pascal</a:t>
            </a:r>
            <a:r>
              <a:rPr lang="zh-CN" altLang="en-US" sz="2250" b="1" dirty="0"/>
              <a:t>、</a:t>
            </a:r>
            <a:r>
              <a:rPr lang="en-US" altLang="zh-CN" sz="2250" b="1" dirty="0"/>
              <a:t>Objective-C</a:t>
            </a:r>
            <a:r>
              <a:rPr lang="zh-CN" altLang="en-US" sz="2250" b="1" dirty="0"/>
              <a:t>、</a:t>
            </a:r>
            <a:r>
              <a:rPr lang="en-US" altLang="zh-CN" sz="2250" b="1" dirty="0">
                <a:solidFill>
                  <a:srgbClr val="FF0000"/>
                </a:solidFill>
              </a:rPr>
              <a:t>Java</a:t>
            </a:r>
            <a:r>
              <a:rPr lang="zh-CN" altLang="en-US" sz="2250" b="1" dirty="0"/>
              <a:t>、</a:t>
            </a:r>
            <a:r>
              <a:rPr lang="en-US" altLang="zh-CN" sz="2250" b="1" dirty="0"/>
              <a:t>Ada</a:t>
            </a:r>
            <a:r>
              <a:rPr lang="zh-CN" altLang="en-US" sz="2250" b="1" dirty="0"/>
              <a:t>、</a:t>
            </a:r>
            <a:r>
              <a:rPr lang="en-US" altLang="zh-CN" sz="2250" b="1" dirty="0"/>
              <a:t>Go</a:t>
            </a:r>
            <a:r>
              <a:rPr lang="zh-CN" altLang="en-US" sz="2250" b="1" dirty="0"/>
              <a:t>以及各类处理器架构上的汇编语言等，所以改名</a:t>
            </a:r>
            <a:r>
              <a:rPr lang="en-US" altLang="zh-CN" sz="2250" b="1" dirty="0"/>
              <a:t>GNU</a:t>
            </a:r>
            <a:r>
              <a:rPr lang="zh-CN" altLang="en-US" sz="2250" b="1" dirty="0">
                <a:solidFill>
                  <a:srgbClr val="FF0000"/>
                </a:solidFill>
              </a:rPr>
              <a:t>编译器套件</a:t>
            </a:r>
            <a:r>
              <a:rPr lang="zh-CN" altLang="en-US" sz="2250" b="1" dirty="0"/>
              <a:t>（</a:t>
            </a:r>
            <a:r>
              <a:rPr lang="en-US" altLang="zh-CN" sz="2250" b="1" dirty="0">
                <a:solidFill>
                  <a:srgbClr val="FF0000"/>
                </a:solidFill>
              </a:rPr>
              <a:t>GCC</a:t>
            </a:r>
            <a:r>
              <a:rPr lang="zh-CN" altLang="en-US" sz="2250" b="1" dirty="0"/>
              <a:t>：</a:t>
            </a:r>
            <a:r>
              <a:rPr lang="en-US" altLang="zh-CN" sz="2250" b="1" dirty="0"/>
              <a:t>GNU Compiler Collection</a:t>
            </a:r>
            <a:r>
              <a:rPr lang="zh-CN" altLang="en-US" sz="2250" b="1" dirty="0"/>
              <a:t>）</a:t>
            </a:r>
            <a:endParaRPr lang="en-US" altLang="zh-CN" sz="2250" b="1" dirty="0"/>
          </a:p>
          <a:p>
            <a:pPr lvl="1">
              <a:lnSpc>
                <a:spcPct val="150000"/>
              </a:lnSpc>
            </a:pPr>
            <a:r>
              <a:rPr lang="en-US" altLang="zh-CN" sz="2250" b="1" dirty="0" err="1"/>
              <a:t>gcc</a:t>
            </a:r>
            <a:r>
              <a:rPr lang="zh-CN" altLang="en-US" sz="2250" b="1" dirty="0"/>
              <a:t>的初衷是为</a:t>
            </a:r>
            <a:r>
              <a:rPr lang="en-US" altLang="zh-CN" sz="2250" b="1" dirty="0"/>
              <a:t>GNU</a:t>
            </a:r>
            <a:r>
              <a:rPr lang="zh-CN" altLang="en-US" sz="2250" b="1" dirty="0"/>
              <a:t>操作系统专门编写的一款编译器。</a:t>
            </a:r>
            <a:r>
              <a:rPr lang="en-US" altLang="zh-CN" sz="2250" b="1" dirty="0"/>
              <a:t>GNU</a:t>
            </a:r>
            <a:r>
              <a:rPr lang="zh-CN" altLang="en-US" sz="2250" b="1" dirty="0"/>
              <a:t>系统是彻底的自由软件</a:t>
            </a:r>
            <a:endParaRPr lang="en-US" altLang="zh-CN" sz="2250" b="1" dirty="0"/>
          </a:p>
          <a:p>
            <a:pPr>
              <a:lnSpc>
                <a:spcPct val="150000"/>
              </a:lnSpc>
            </a:pP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6">
            <a:extLst>
              <a:ext uri="{FF2B5EF4-FFF2-40B4-BE49-F238E27FC236}">
                <a16:creationId xmlns:a16="http://schemas.microsoft.com/office/drawing/2014/main" id="{7694FB4A-0EB6-4BF5-BFC9-9EA1524AD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0028" y="-171400"/>
            <a:ext cx="171450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3">
            <a:extLst>
              <a:ext uri="{FF2B5EF4-FFF2-40B4-BE49-F238E27FC236}">
                <a16:creationId xmlns:a16="http://schemas.microsoft.com/office/drawing/2014/main" id="{003641BF-73CC-4FB0-9CF1-123B63CDB615}"/>
              </a:ext>
            </a:extLst>
          </p:cNvPr>
          <p:cNvSpPr>
            <a:spLocks noGrp="1"/>
          </p:cNvSpPr>
          <p:nvPr>
            <p:ph idx="1"/>
          </p:nvPr>
        </p:nvSpPr>
        <p:spPr>
          <a:xfrm>
            <a:off x="41647" y="1412776"/>
            <a:ext cx="8425631" cy="4784725"/>
          </a:xfrm>
        </p:spPr>
        <p:txBody>
          <a:bodyPr/>
          <a:lstStyle/>
          <a:p>
            <a:pPr eaLnBrk="1" hangingPunct="1">
              <a:lnSpc>
                <a:spcPct val="150000"/>
              </a:lnSpc>
            </a:pPr>
            <a:r>
              <a:rPr lang="en-US" altLang="zh-CN" sz="2400" b="1" dirty="0">
                <a:latin typeface="宋体" panose="02010600030101010101" pitchFamily="2" charset="-122"/>
                <a:ea typeface="宋体" panose="02010600030101010101" pitchFamily="2" charset="-122"/>
              </a:rPr>
              <a:t>FreeBSD</a:t>
            </a:r>
            <a:r>
              <a:rPr lang="zh-CN" altLang="en-US" sz="2400" b="1" dirty="0">
                <a:latin typeface="宋体" panose="02010600030101010101" pitchFamily="2" charset="-122"/>
                <a:ea typeface="宋体" panose="02010600030101010101" pitchFamily="2" charset="-122"/>
              </a:rPr>
              <a:t>是一种类</a:t>
            </a:r>
            <a:r>
              <a:rPr lang="en-US" altLang="zh-CN" sz="2400" b="1" dirty="0">
                <a:latin typeface="宋体" panose="02010600030101010101" pitchFamily="2" charset="-122"/>
                <a:ea typeface="宋体" panose="02010600030101010101" pitchFamily="2" charset="-122"/>
              </a:rPr>
              <a:t>UNIX</a:t>
            </a:r>
            <a:r>
              <a:rPr lang="zh-CN" altLang="en-US" sz="2400" b="1" dirty="0">
                <a:latin typeface="宋体" panose="02010600030101010101" pitchFamily="2" charset="-122"/>
                <a:ea typeface="宋体" panose="02010600030101010101" pitchFamily="2" charset="-122"/>
              </a:rPr>
              <a:t>操作系统，是由经过</a:t>
            </a:r>
            <a:r>
              <a:rPr lang="en-US" altLang="zh-CN" sz="2400" b="1" dirty="0">
                <a:latin typeface="宋体" panose="02010600030101010101" pitchFamily="2" charset="-122"/>
                <a:ea typeface="宋体" panose="02010600030101010101" pitchFamily="2" charset="-122"/>
              </a:rPr>
              <a:t>BSD</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386BSD</a:t>
            </a:r>
            <a:r>
              <a:rPr lang="zh-CN" altLang="en-US" sz="2400" b="1" dirty="0">
                <a:latin typeface="宋体" panose="02010600030101010101" pitchFamily="2" charset="-122"/>
                <a:ea typeface="宋体" panose="02010600030101010101" pitchFamily="2" charset="-122"/>
              </a:rPr>
              <a:t>和</a:t>
            </a:r>
            <a:r>
              <a:rPr lang="en-US" altLang="zh-CN" sz="2400" b="1" dirty="0">
                <a:latin typeface="宋体" panose="02010600030101010101" pitchFamily="2" charset="-122"/>
                <a:ea typeface="宋体" panose="02010600030101010101" pitchFamily="2" charset="-122"/>
              </a:rPr>
              <a:t>4.4BSD</a:t>
            </a:r>
            <a:r>
              <a:rPr lang="zh-CN" altLang="en-US" sz="2400" b="1" dirty="0">
                <a:latin typeface="宋体" panose="02010600030101010101" pitchFamily="2" charset="-122"/>
                <a:ea typeface="宋体" panose="02010600030101010101" pitchFamily="2" charset="-122"/>
              </a:rPr>
              <a:t>发展而来的</a:t>
            </a:r>
            <a:r>
              <a:rPr lang="en-US" altLang="zh-CN" sz="2400" b="1" dirty="0">
                <a:latin typeface="宋体" panose="02010600030101010101" pitchFamily="2" charset="-122"/>
                <a:ea typeface="宋体" panose="02010600030101010101" pitchFamily="2" charset="-122"/>
              </a:rPr>
              <a:t>Unix</a:t>
            </a:r>
            <a:r>
              <a:rPr lang="zh-CN" altLang="en-US" sz="2400" b="1" dirty="0">
                <a:latin typeface="宋体" panose="02010600030101010101" pitchFamily="2" charset="-122"/>
                <a:ea typeface="宋体" panose="02010600030101010101" pitchFamily="2" charset="-122"/>
              </a:rPr>
              <a:t>的一个重要分支。</a:t>
            </a:r>
            <a:endParaRPr lang="en-US" altLang="zh-CN" sz="2400" b="1" dirty="0">
              <a:latin typeface="宋体" panose="02010600030101010101" pitchFamily="2" charset="-122"/>
              <a:ea typeface="宋体" panose="02010600030101010101" pitchFamily="2" charset="-122"/>
            </a:endParaRPr>
          </a:p>
          <a:p>
            <a:pPr eaLnBrk="1" hangingPunct="1">
              <a:lnSpc>
                <a:spcPct val="150000"/>
              </a:lnSpc>
            </a:pPr>
            <a:r>
              <a:rPr lang="en-US" altLang="zh-CN" sz="2400" b="1" dirty="0">
                <a:latin typeface="宋体" panose="02010600030101010101" pitchFamily="2" charset="-122"/>
                <a:ea typeface="宋体" panose="02010600030101010101" pitchFamily="2" charset="-122"/>
              </a:rPr>
              <a:t>FreeBSD</a:t>
            </a:r>
            <a:r>
              <a:rPr lang="zh-CN" altLang="en-US" sz="2400" b="1" dirty="0">
                <a:latin typeface="宋体" panose="02010600030101010101" pitchFamily="2" charset="-122"/>
                <a:ea typeface="宋体" panose="02010600030101010101" pitchFamily="2" charset="-122"/>
              </a:rPr>
              <a:t>由核心团队领导，他们负责原始程序的开发与维护。</a:t>
            </a:r>
            <a:r>
              <a:rPr lang="en-US" altLang="zh-CN" sz="2400" b="1" dirty="0">
                <a:latin typeface="宋体" panose="02010600030101010101" pitchFamily="2" charset="-122"/>
                <a:ea typeface="宋体" panose="02010600030101010101" pitchFamily="2" charset="-122"/>
              </a:rPr>
              <a:t>Linux</a:t>
            </a:r>
            <a:r>
              <a:rPr lang="zh-CN" altLang="en-US" sz="2400" b="1" dirty="0">
                <a:latin typeface="宋体" panose="02010600030101010101" pitchFamily="2" charset="-122"/>
                <a:ea typeface="宋体" panose="02010600030101010101" pitchFamily="2" charset="-122"/>
              </a:rPr>
              <a:t>没有核心团队，在</a:t>
            </a:r>
            <a:r>
              <a:rPr lang="en-US" altLang="zh-CN" sz="2400" b="1" dirty="0">
                <a:latin typeface="宋体" panose="02010600030101010101" pitchFamily="2" charset="-122"/>
                <a:ea typeface="宋体" panose="02010600030101010101" pitchFamily="2" charset="-122"/>
              </a:rPr>
              <a:t>Linus</a:t>
            </a:r>
            <a:r>
              <a:rPr lang="zh-CN" altLang="en-US" sz="2400" b="1" dirty="0">
                <a:latin typeface="宋体" panose="02010600030101010101" pitchFamily="2" charset="-122"/>
                <a:ea typeface="宋体" panose="02010600030101010101" pitchFamily="2" charset="-122"/>
              </a:rPr>
              <a:t>的主导下来自世界各地的爱好者都可以发布自己的补丁。</a:t>
            </a:r>
          </a:p>
          <a:p>
            <a:pPr eaLnBrk="1" hangingPunct="1">
              <a:lnSpc>
                <a:spcPct val="150000"/>
              </a:lnSpc>
            </a:pPr>
            <a:r>
              <a:rPr lang="zh-CN" altLang="en-US" sz="2400" b="1" dirty="0">
                <a:latin typeface="宋体" panose="02010600030101010101" pitchFamily="2" charset="-122"/>
                <a:ea typeface="宋体" panose="02010600030101010101" pitchFamily="2" charset="-122"/>
              </a:rPr>
              <a:t>在系统核心功能上二者区别不大，但是，由于</a:t>
            </a:r>
            <a:r>
              <a:rPr lang="en-US" altLang="zh-CN" sz="2400" b="1" dirty="0">
                <a:latin typeface="宋体" panose="02010600030101010101" pitchFamily="2" charset="-122"/>
                <a:ea typeface="宋体" panose="02010600030101010101" pitchFamily="2" charset="-122"/>
              </a:rPr>
              <a:t>Linux</a:t>
            </a:r>
            <a:r>
              <a:rPr lang="zh-CN" altLang="en-US" sz="2400" b="1" dirty="0">
                <a:latin typeface="宋体" panose="02010600030101010101" pitchFamily="2" charset="-122"/>
                <a:ea typeface="宋体" panose="02010600030101010101" pitchFamily="2" charset="-122"/>
              </a:rPr>
              <a:t>庞大的开发队伍，在</a:t>
            </a:r>
            <a:r>
              <a:rPr lang="en-US" altLang="zh-CN" sz="2400" b="1" dirty="0">
                <a:latin typeface="宋体" panose="02010600030101010101" pitchFamily="2" charset="-122"/>
                <a:ea typeface="宋体" panose="02010600030101010101" pitchFamily="2" charset="-122"/>
              </a:rPr>
              <a:t>Linux</a:t>
            </a:r>
            <a:r>
              <a:rPr lang="zh-CN" altLang="en-US" sz="2400" b="1" dirty="0">
                <a:latin typeface="宋体" panose="02010600030101010101" pitchFamily="2" charset="-122"/>
                <a:ea typeface="宋体" panose="02010600030101010101" pitchFamily="2" charset="-122"/>
              </a:rPr>
              <a:t>系统上，几乎可是找到任何需要的功能，许多商用软件才具有的功能在</a:t>
            </a:r>
            <a:r>
              <a:rPr lang="en-US" altLang="zh-CN" sz="2400" b="1" dirty="0">
                <a:latin typeface="宋体" panose="02010600030101010101" pitchFamily="2" charset="-122"/>
                <a:ea typeface="宋体" panose="02010600030101010101" pitchFamily="2" charset="-122"/>
              </a:rPr>
              <a:t>Linux</a:t>
            </a:r>
            <a:r>
              <a:rPr lang="zh-CN" altLang="en-US" sz="2400" b="1" dirty="0">
                <a:latin typeface="宋体" panose="02010600030101010101" pitchFamily="2" charset="-122"/>
                <a:ea typeface="宋体" panose="02010600030101010101" pitchFamily="2" charset="-122"/>
              </a:rPr>
              <a:t>上很快就会出现。 </a:t>
            </a:r>
          </a:p>
        </p:txBody>
      </p:sp>
      <p:sp>
        <p:nvSpPr>
          <p:cNvPr id="21507" name="Rectangle 2">
            <a:extLst>
              <a:ext uri="{FF2B5EF4-FFF2-40B4-BE49-F238E27FC236}">
                <a16:creationId xmlns:a16="http://schemas.microsoft.com/office/drawing/2014/main" id="{941832B0-5B52-44BE-A14F-674E8EEFECCA}"/>
              </a:ext>
            </a:extLst>
          </p:cNvPr>
          <p:cNvSpPr>
            <a:spLocks noGrp="1" noChangeArrowheads="1"/>
          </p:cNvSpPr>
          <p:nvPr>
            <p:ph type="title"/>
          </p:nvPr>
        </p:nvSpPr>
        <p:spPr>
          <a:xfrm>
            <a:off x="467544" y="601311"/>
            <a:ext cx="8229600" cy="1143000"/>
          </a:xfrm>
        </p:spPr>
        <p:txBody>
          <a:bodyPr/>
          <a:lstStyle/>
          <a:p>
            <a:pPr eaLnBrk="1" fontAlgn="auto" hangingPunct="1">
              <a:spcAft>
                <a:spcPts val="0"/>
              </a:spcAft>
              <a:defRPr/>
            </a:pPr>
            <a:r>
              <a:rPr lang="en-US" altLang="zh-CN" sz="4000" dirty="0"/>
              <a:t>Linux</a:t>
            </a:r>
            <a:r>
              <a:rPr lang="zh-CN" altLang="en-US" sz="4000" dirty="0"/>
              <a:t>与 </a:t>
            </a:r>
            <a:r>
              <a:rPr lang="en-US" altLang="zh-CN" sz="4000" dirty="0"/>
              <a:t>FreeBSD </a:t>
            </a:r>
            <a:r>
              <a:rPr lang="zh-CN" altLang="en-US" sz="4000" dirty="0"/>
              <a:t>的区别 </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内容占位符 2"/>
          <p:cNvSpPr>
            <a:spLocks noGrp="1"/>
          </p:cNvSpPr>
          <p:nvPr>
            <p:ph idx="1"/>
          </p:nvPr>
        </p:nvSpPr>
        <p:spPr>
          <a:xfrm>
            <a:off x="723900" y="1974056"/>
            <a:ext cx="7886700" cy="3263504"/>
          </a:xfrm>
        </p:spPr>
        <p:txBody>
          <a:bodyPr/>
          <a:lstStyle/>
          <a:p>
            <a:pPr>
              <a:lnSpc>
                <a:spcPct val="150000"/>
              </a:lnSpc>
            </a:pPr>
            <a:r>
              <a:rPr lang="en-US" altLang="zh-CN" b="1" dirty="0" err="1"/>
              <a:t>gcc</a:t>
            </a:r>
            <a:r>
              <a:rPr lang="zh-CN" altLang="en-US" b="1" dirty="0"/>
              <a:t>编译器，需在安装时选择编程环境，若需检查是否在你的机器上安装了</a:t>
            </a:r>
            <a:r>
              <a:rPr lang="en-US" altLang="zh-CN" b="1" dirty="0"/>
              <a:t>GCC</a:t>
            </a:r>
            <a:r>
              <a:rPr lang="zh-CN" altLang="en-US" b="1" dirty="0"/>
              <a:t>，使用命令：</a:t>
            </a:r>
            <a:endParaRPr lang="en-US" altLang="zh-CN" b="1" dirty="0"/>
          </a:p>
          <a:p>
            <a:pPr marL="0" lvl="1" indent="0">
              <a:lnSpc>
                <a:spcPct val="130000"/>
              </a:lnSpc>
              <a:spcBef>
                <a:spcPts val="750"/>
              </a:spcBef>
              <a:buNone/>
            </a:pPr>
            <a:r>
              <a:rPr lang="en-US" altLang="zh-CN" sz="2100" b="1" dirty="0">
                <a:solidFill>
                  <a:srgbClr val="1353A2"/>
                </a:solidFill>
                <a:latin typeface="微软雅黑" panose="020B0503020204020204" pitchFamily="34" charset="-122"/>
                <a:ea typeface="微软雅黑" panose="020B0503020204020204" pitchFamily="34" charset="-122"/>
                <a:cs typeface="+mj-cs"/>
              </a:rPr>
              <a:t>rpm  -q  </a:t>
            </a:r>
            <a:r>
              <a:rPr lang="en-US" altLang="zh-CN" sz="2100" b="1" dirty="0" err="1">
                <a:solidFill>
                  <a:srgbClr val="1353A2"/>
                </a:solidFill>
                <a:latin typeface="微软雅黑" panose="020B0503020204020204" pitchFamily="34" charset="-122"/>
                <a:ea typeface="微软雅黑" panose="020B0503020204020204" pitchFamily="34" charset="-122"/>
                <a:cs typeface="+mj-cs"/>
              </a:rPr>
              <a:t>gcc</a:t>
            </a:r>
            <a:r>
              <a:rPr lang="zh-CN" altLang="en-US" sz="2100" b="1" dirty="0">
                <a:solidFill>
                  <a:srgbClr val="1353A2"/>
                </a:solidFill>
                <a:latin typeface="微软雅黑" panose="020B0503020204020204" pitchFamily="34" charset="-122"/>
                <a:ea typeface="微软雅黑" panose="020B0503020204020204" pitchFamily="34" charset="-122"/>
                <a:cs typeface="+mj-cs"/>
              </a:rPr>
              <a:t>　</a:t>
            </a:r>
          </a:p>
          <a:p>
            <a:pPr>
              <a:lnSpc>
                <a:spcPct val="150000"/>
              </a:lnSpc>
            </a:pPr>
            <a:r>
              <a:rPr lang="zh-CN" altLang="en-US" b="1" dirty="0"/>
              <a:t>如果没有安装，可用下列命令安装</a:t>
            </a:r>
            <a:endParaRPr lang="en-US" altLang="zh-CN" b="1" dirty="0"/>
          </a:p>
          <a:p>
            <a:pPr marL="0" lvl="1" indent="0">
              <a:lnSpc>
                <a:spcPct val="130000"/>
              </a:lnSpc>
              <a:spcBef>
                <a:spcPts val="750"/>
              </a:spcBef>
              <a:buNone/>
            </a:pPr>
            <a:r>
              <a:rPr lang="en-US" altLang="zh-CN" sz="2100" b="1" dirty="0">
                <a:solidFill>
                  <a:srgbClr val="1353A2"/>
                </a:solidFill>
                <a:latin typeface="微软雅黑" panose="020B0503020204020204" pitchFamily="34" charset="-122"/>
                <a:ea typeface="微软雅黑" panose="020B0503020204020204" pitchFamily="34" charset="-122"/>
                <a:cs typeface="+mj-cs"/>
              </a:rPr>
              <a:t> yum  install   </a:t>
            </a:r>
            <a:r>
              <a:rPr lang="en-US" altLang="zh-CN" sz="2100" b="1" dirty="0" err="1">
                <a:solidFill>
                  <a:srgbClr val="1353A2"/>
                </a:solidFill>
                <a:latin typeface="微软雅黑" panose="020B0503020204020204" pitchFamily="34" charset="-122"/>
                <a:ea typeface="微软雅黑" panose="020B0503020204020204" pitchFamily="34" charset="-122"/>
                <a:cs typeface="+mj-cs"/>
              </a:rPr>
              <a:t>gcc</a:t>
            </a:r>
            <a:endParaRPr lang="en-US" altLang="zh-CN" sz="2100" b="1" dirty="0">
              <a:solidFill>
                <a:srgbClr val="1353A2"/>
              </a:solidFill>
              <a:latin typeface="微软雅黑" panose="020B0503020204020204" pitchFamily="34" charset="-122"/>
              <a:ea typeface="微软雅黑" panose="020B0503020204020204" pitchFamily="34" charset="-122"/>
              <a:cs typeface="+mj-cs"/>
            </a:endParaRPr>
          </a:p>
          <a:p>
            <a:pPr>
              <a:lnSpc>
                <a:spcPct val="150000"/>
              </a:lnSpc>
            </a:pPr>
            <a:endParaRPr lang="zh-CN" altLang="en-US" dirty="0"/>
          </a:p>
        </p:txBody>
      </p:sp>
    </p:spTree>
    <p:extLst>
      <p:ext uri="{BB962C8B-B14F-4D97-AF65-F5344CB8AC3E}">
        <p14:creationId xmlns:p14="http://schemas.microsoft.com/office/powerpoint/2010/main" val="17623063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DDF491-F8A3-4C72-89F1-5CBF50274826}"/>
              </a:ext>
            </a:extLst>
          </p:cNvPr>
          <p:cNvSpPr>
            <a:spLocks noGrp="1"/>
          </p:cNvSpPr>
          <p:nvPr>
            <p:ph type="title"/>
          </p:nvPr>
        </p:nvSpPr>
        <p:spPr>
          <a:xfrm>
            <a:off x="1599060" y="1287721"/>
            <a:ext cx="4882703" cy="489230"/>
          </a:xfrm>
        </p:spPr>
        <p:txBody>
          <a:bodyPr>
            <a:normAutofit fontScale="90000"/>
          </a:bodyPr>
          <a:lstStyle/>
          <a:p>
            <a:r>
              <a:rPr lang="en-US" altLang="zh-CN" dirty="0"/>
              <a:t>GCC</a:t>
            </a:r>
            <a:r>
              <a:rPr lang="zh-CN" altLang="en-US" dirty="0"/>
              <a:t>基本用法</a:t>
            </a:r>
            <a:br>
              <a:rPr lang="zh-CN" altLang="en-US" dirty="0"/>
            </a:br>
            <a:endParaRPr lang="zh-CN" altLang="en-US" dirty="0"/>
          </a:p>
        </p:txBody>
      </p:sp>
      <p:sp>
        <p:nvSpPr>
          <p:cNvPr id="39938" name="内容占位符 2"/>
          <p:cNvSpPr>
            <a:spLocks noGrp="1"/>
          </p:cNvSpPr>
          <p:nvPr>
            <p:ph idx="1"/>
          </p:nvPr>
        </p:nvSpPr>
        <p:spPr>
          <a:xfrm>
            <a:off x="485775" y="1776950"/>
            <a:ext cx="8382000" cy="3628487"/>
          </a:xfrm>
        </p:spPr>
        <p:txBody>
          <a:bodyPr>
            <a:normAutofit fontScale="62500" lnSpcReduction="20000"/>
          </a:bodyPr>
          <a:lstStyle/>
          <a:p>
            <a:pPr marL="0" indent="0">
              <a:lnSpc>
                <a:spcPct val="140000"/>
              </a:lnSpc>
              <a:buNone/>
            </a:pPr>
            <a:r>
              <a:rPr lang="en-US" altLang="zh-CN" sz="3000" b="1" dirty="0"/>
              <a:t>     </a:t>
            </a:r>
            <a:r>
              <a:rPr lang="zh-CN" altLang="en-US" sz="3000" b="1" dirty="0"/>
              <a:t>格式：</a:t>
            </a:r>
            <a:r>
              <a:rPr lang="en-US" altLang="zh-CN" sz="3000" b="1" dirty="0"/>
              <a:t> </a:t>
            </a:r>
            <a:r>
              <a:rPr lang="en-US" altLang="zh-CN" sz="3000" b="1" dirty="0" err="1">
                <a:solidFill>
                  <a:srgbClr val="1353A2"/>
                </a:solidFill>
                <a:latin typeface="微软雅黑" panose="020B0503020204020204" pitchFamily="34" charset="-122"/>
                <a:ea typeface="微软雅黑" panose="020B0503020204020204" pitchFamily="34" charset="-122"/>
                <a:cs typeface="+mj-cs"/>
              </a:rPr>
              <a:t>gcc</a:t>
            </a:r>
            <a:r>
              <a:rPr lang="en-US" altLang="zh-CN" sz="3000" b="1" dirty="0">
                <a:solidFill>
                  <a:srgbClr val="1353A2"/>
                </a:solidFill>
                <a:latin typeface="微软雅黑" panose="020B0503020204020204" pitchFamily="34" charset="-122"/>
                <a:ea typeface="微软雅黑" panose="020B0503020204020204" pitchFamily="34" charset="-122"/>
                <a:cs typeface="+mj-cs"/>
              </a:rPr>
              <a:t>    [</a:t>
            </a:r>
            <a:r>
              <a:rPr lang="en-US" altLang="zh-CN" sz="3000" b="1" dirty="0">
                <a:solidFill>
                  <a:srgbClr val="FF0000"/>
                </a:solidFill>
                <a:latin typeface="微软雅黑" panose="020B0503020204020204" pitchFamily="34" charset="-122"/>
                <a:ea typeface="微软雅黑" panose="020B0503020204020204" pitchFamily="34" charset="-122"/>
                <a:cs typeface="+mj-cs"/>
              </a:rPr>
              <a:t>options</a:t>
            </a:r>
            <a:r>
              <a:rPr lang="en-US" altLang="zh-CN" sz="3000" b="1" dirty="0">
                <a:solidFill>
                  <a:srgbClr val="1353A2"/>
                </a:solidFill>
                <a:latin typeface="微软雅黑" panose="020B0503020204020204" pitchFamily="34" charset="-122"/>
                <a:ea typeface="微软雅黑" panose="020B0503020204020204" pitchFamily="34" charset="-122"/>
                <a:cs typeface="+mj-cs"/>
              </a:rPr>
              <a:t>]     [</a:t>
            </a:r>
            <a:r>
              <a:rPr lang="zh-CN" altLang="en-US" sz="3000" b="1" dirty="0">
                <a:solidFill>
                  <a:srgbClr val="FF0000"/>
                </a:solidFill>
                <a:latin typeface="微软雅黑" panose="020B0503020204020204" pitchFamily="34" charset="-122"/>
                <a:ea typeface="微软雅黑" panose="020B0503020204020204" pitchFamily="34" charset="-122"/>
                <a:cs typeface="+mj-cs"/>
              </a:rPr>
              <a:t>源</a:t>
            </a:r>
            <a:r>
              <a:rPr lang="en-US" altLang="zh-CN" sz="3000" b="1" dirty="0">
                <a:solidFill>
                  <a:srgbClr val="1353A2"/>
                </a:solidFill>
                <a:latin typeface="微软雅黑" panose="020B0503020204020204" pitchFamily="34" charset="-122"/>
                <a:ea typeface="微软雅黑" panose="020B0503020204020204" pitchFamily="34" charset="-122"/>
                <a:cs typeface="+mj-cs"/>
              </a:rPr>
              <a:t>filenames]</a:t>
            </a:r>
          </a:p>
          <a:p>
            <a:pPr marL="0" indent="0">
              <a:lnSpc>
                <a:spcPct val="140000"/>
              </a:lnSpc>
              <a:buNone/>
            </a:pPr>
            <a:r>
              <a:rPr lang="en-US" altLang="zh-CN" sz="3000" b="1" dirty="0">
                <a:solidFill>
                  <a:srgbClr val="1353A2"/>
                </a:solidFill>
                <a:latin typeface="微软雅黑" panose="020B0503020204020204" pitchFamily="34" charset="-122"/>
                <a:ea typeface="微软雅黑" panose="020B0503020204020204" pitchFamily="34" charset="-122"/>
                <a:cs typeface="+mj-cs"/>
              </a:rPr>
              <a:t>options</a:t>
            </a:r>
            <a:r>
              <a:rPr lang="zh-CN" altLang="en-US" sz="3000" b="1" dirty="0">
                <a:solidFill>
                  <a:srgbClr val="1353A2"/>
                </a:solidFill>
                <a:latin typeface="微软雅黑" panose="020B0503020204020204" pitchFamily="34" charset="-122"/>
                <a:ea typeface="微软雅黑" panose="020B0503020204020204" pitchFamily="34" charset="-122"/>
                <a:cs typeface="+mj-cs"/>
              </a:rPr>
              <a:t>说明：</a:t>
            </a:r>
            <a:endParaRPr lang="en-US" altLang="zh-CN" sz="3000" b="1" dirty="0">
              <a:solidFill>
                <a:srgbClr val="1353A2"/>
              </a:solidFill>
              <a:latin typeface="微软雅黑" panose="020B0503020204020204" pitchFamily="34" charset="-122"/>
              <a:ea typeface="微软雅黑" panose="020B0503020204020204" pitchFamily="34" charset="-122"/>
              <a:cs typeface="+mj-cs"/>
            </a:endParaRPr>
          </a:p>
          <a:p>
            <a:pPr>
              <a:lnSpc>
                <a:spcPct val="150000"/>
              </a:lnSpc>
              <a:spcBef>
                <a:spcPts val="0"/>
              </a:spcBef>
            </a:pPr>
            <a:r>
              <a:rPr lang="en-US" altLang="zh-CN" sz="2700" b="1" dirty="0">
                <a:solidFill>
                  <a:srgbClr val="FF0000"/>
                </a:solidFill>
              </a:rPr>
              <a:t>-c</a:t>
            </a:r>
            <a:r>
              <a:rPr lang="zh-CN" altLang="en-US" sz="2700" b="1" dirty="0"/>
              <a:t>，只编译，不链接成为可执行文件，编译器只是由输入的</a:t>
            </a:r>
            <a:r>
              <a:rPr lang="en-US" altLang="zh-CN" sz="2700" b="1" dirty="0"/>
              <a:t>.c</a:t>
            </a:r>
            <a:r>
              <a:rPr lang="zh-CN" altLang="en-US" sz="2700" b="1" dirty="0"/>
              <a:t>等源代码文件生成</a:t>
            </a:r>
            <a:r>
              <a:rPr lang="en-US" altLang="zh-CN" sz="2700" b="1" dirty="0"/>
              <a:t>.o</a:t>
            </a:r>
            <a:r>
              <a:rPr lang="zh-CN" altLang="en-US" sz="2700" b="1" dirty="0"/>
              <a:t>为后缀的目标文件，通常用于</a:t>
            </a:r>
            <a:r>
              <a:rPr lang="zh-CN" altLang="en-US" sz="2700" b="1" dirty="0">
                <a:solidFill>
                  <a:srgbClr val="FF0000"/>
                </a:solidFill>
              </a:rPr>
              <a:t>编译不包含主程序的子程序文件</a:t>
            </a:r>
            <a:r>
              <a:rPr lang="zh-CN" altLang="en-US" sz="2700" b="1" dirty="0"/>
              <a:t>。</a:t>
            </a:r>
          </a:p>
          <a:p>
            <a:pPr>
              <a:lnSpc>
                <a:spcPct val="150000"/>
              </a:lnSpc>
              <a:spcBef>
                <a:spcPts val="0"/>
              </a:spcBef>
            </a:pPr>
            <a:r>
              <a:rPr lang="en-US" altLang="zh-CN" sz="2700" b="1" dirty="0">
                <a:solidFill>
                  <a:srgbClr val="FF0000"/>
                </a:solidFill>
              </a:rPr>
              <a:t>-o  </a:t>
            </a:r>
            <a:r>
              <a:rPr lang="en-US" altLang="zh-CN" sz="2700" b="1" dirty="0" err="1">
                <a:solidFill>
                  <a:srgbClr val="FF0000"/>
                </a:solidFill>
              </a:rPr>
              <a:t>output_filename</a:t>
            </a:r>
            <a:r>
              <a:rPr lang="zh-CN" altLang="en-US" sz="2700" b="1" dirty="0"/>
              <a:t>，输出文件的名称为</a:t>
            </a:r>
            <a:r>
              <a:rPr lang="en-US" altLang="zh-CN" sz="2700" b="1" dirty="0" err="1"/>
              <a:t>output_filename</a:t>
            </a:r>
            <a:r>
              <a:rPr lang="zh-CN" altLang="en-US" sz="2700" b="1" dirty="0"/>
              <a:t>，同时这个名称不能和源文件同名。如果不给出这个选项，</a:t>
            </a:r>
            <a:r>
              <a:rPr lang="en-US" altLang="zh-CN" sz="2700" b="1" dirty="0" err="1"/>
              <a:t>gcc</a:t>
            </a:r>
            <a:r>
              <a:rPr lang="zh-CN" altLang="en-US" sz="2700" b="1" dirty="0"/>
              <a:t>就给出预设的可执行文件</a:t>
            </a:r>
            <a:r>
              <a:rPr lang="en-US" altLang="zh-CN" sz="2700" b="1" dirty="0" err="1">
                <a:solidFill>
                  <a:srgbClr val="FF0000"/>
                </a:solidFill>
              </a:rPr>
              <a:t>a.ou</a:t>
            </a:r>
            <a:r>
              <a:rPr lang="en-US" altLang="zh-CN" sz="2700" b="1" dirty="0" err="1"/>
              <a:t>t</a:t>
            </a:r>
            <a:r>
              <a:rPr lang="zh-CN" altLang="en-US" sz="2700" b="1" dirty="0"/>
              <a:t>。</a:t>
            </a:r>
          </a:p>
          <a:p>
            <a:pPr>
              <a:lnSpc>
                <a:spcPct val="150000"/>
              </a:lnSpc>
              <a:spcBef>
                <a:spcPts val="0"/>
              </a:spcBef>
            </a:pPr>
            <a:r>
              <a:rPr lang="en-US" altLang="zh-CN" sz="2700" b="1" dirty="0">
                <a:solidFill>
                  <a:srgbClr val="FF0000"/>
                </a:solidFill>
              </a:rPr>
              <a:t>-O</a:t>
            </a:r>
            <a:r>
              <a:rPr lang="zh-CN" altLang="en-US" sz="2700" b="1" dirty="0">
                <a:solidFill>
                  <a:srgbClr val="FF0000"/>
                </a:solidFill>
              </a:rPr>
              <a:t>（大写）</a:t>
            </a:r>
            <a:r>
              <a:rPr lang="zh-CN" altLang="en-US" sz="2700" b="1" dirty="0"/>
              <a:t>，对程序进行</a:t>
            </a:r>
            <a:r>
              <a:rPr lang="zh-CN" altLang="en-US" sz="2700" b="1" dirty="0">
                <a:solidFill>
                  <a:srgbClr val="FF0000"/>
                </a:solidFill>
              </a:rPr>
              <a:t>优化编译、链接</a:t>
            </a:r>
            <a:r>
              <a:rPr lang="zh-CN" altLang="en-US" sz="2700" b="1" dirty="0"/>
              <a:t>，采用这个选项，整个源代码会在编译、链接过程中进行优化处理，这样产生的可执行文件的执行效率可以提高，但是，编译、链接的速度就相应地要慢一些。</a:t>
            </a:r>
          </a:p>
          <a:p>
            <a:pPr>
              <a:buFontTx/>
              <a:buNone/>
            </a:pPr>
            <a:r>
              <a:rPr lang="zh-CN" altLang="en-US" sz="1500" dirty="0"/>
              <a:t>。</a:t>
            </a:r>
          </a:p>
          <a:p>
            <a:endParaRPr lang="zh-CN" altLang="en-US"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dirty="0"/>
              <a:t>利用</a:t>
            </a:r>
            <a:r>
              <a:rPr lang="en-US" altLang="zh-CN" dirty="0"/>
              <a:t>VI</a:t>
            </a:r>
            <a:r>
              <a:rPr lang="zh-CN" altLang="en-US" dirty="0"/>
              <a:t>开发</a:t>
            </a:r>
            <a:r>
              <a:rPr lang="en-US" altLang="zh-CN" dirty="0"/>
              <a:t>C</a:t>
            </a:r>
            <a:r>
              <a:rPr lang="zh-CN" altLang="en-US" dirty="0"/>
              <a:t>程序</a:t>
            </a:r>
          </a:p>
        </p:txBody>
      </p:sp>
      <p:sp>
        <p:nvSpPr>
          <p:cNvPr id="41987" name="Rectangle 3"/>
          <p:cNvSpPr>
            <a:spLocks noGrp="1" noChangeArrowheads="1"/>
          </p:cNvSpPr>
          <p:nvPr>
            <p:ph type="body" idx="1"/>
          </p:nvPr>
        </p:nvSpPr>
        <p:spPr>
          <a:xfrm>
            <a:off x="538072" y="1784006"/>
            <a:ext cx="3641426" cy="3653871"/>
          </a:xfrm>
        </p:spPr>
        <p:txBody>
          <a:bodyPr>
            <a:normAutofit/>
          </a:bodyPr>
          <a:lstStyle/>
          <a:p>
            <a:pPr>
              <a:lnSpc>
                <a:spcPct val="150000"/>
              </a:lnSpc>
              <a:spcBef>
                <a:spcPts val="0"/>
              </a:spcBef>
            </a:pPr>
            <a:r>
              <a:rPr lang="zh-CN" altLang="en-US" b="1" dirty="0"/>
              <a:t>建立程序</a:t>
            </a:r>
          </a:p>
          <a:p>
            <a:pPr marL="0" lvl="1" indent="0">
              <a:lnSpc>
                <a:spcPct val="150000"/>
              </a:lnSpc>
              <a:spcBef>
                <a:spcPts val="0"/>
              </a:spcBef>
              <a:buNone/>
            </a:pPr>
            <a:r>
              <a:rPr lang="zh-CN" altLang="en-US" sz="2100" b="1" dirty="0">
                <a:solidFill>
                  <a:srgbClr val="1353A2"/>
                </a:solidFill>
                <a:latin typeface="微软雅黑" panose="020B0503020204020204" pitchFamily="34" charset="-122"/>
                <a:ea typeface="微软雅黑" panose="020B0503020204020204" pitchFamily="34" charset="-122"/>
                <a:cs typeface="+mj-cs"/>
              </a:rPr>
              <a:t>     </a:t>
            </a:r>
            <a:r>
              <a:rPr lang="en-US" altLang="zh-CN" sz="2100" b="1" dirty="0">
                <a:solidFill>
                  <a:srgbClr val="1353A2"/>
                </a:solidFill>
                <a:latin typeface="微软雅黑" panose="020B0503020204020204" pitchFamily="34" charset="-122"/>
                <a:ea typeface="微软雅黑" panose="020B0503020204020204" pitchFamily="34" charset="-122"/>
                <a:cs typeface="+mj-cs"/>
              </a:rPr>
              <a:t>vi  </a:t>
            </a:r>
            <a:r>
              <a:rPr lang="en-US" altLang="zh-CN" sz="2100" b="1" dirty="0" err="1">
                <a:solidFill>
                  <a:srgbClr val="1353A2"/>
                </a:solidFill>
                <a:latin typeface="微软雅黑" panose="020B0503020204020204" pitchFamily="34" charset="-122"/>
                <a:ea typeface="微软雅黑" panose="020B0503020204020204" pitchFamily="34" charset="-122"/>
                <a:cs typeface="+mj-cs"/>
              </a:rPr>
              <a:t>hello.c</a:t>
            </a:r>
            <a:endParaRPr lang="en-US" altLang="zh-CN" sz="2100" b="1" dirty="0">
              <a:solidFill>
                <a:srgbClr val="1353A2"/>
              </a:solidFill>
              <a:latin typeface="微软雅黑" panose="020B0503020204020204" pitchFamily="34" charset="-122"/>
              <a:ea typeface="微软雅黑" panose="020B0503020204020204" pitchFamily="34" charset="-122"/>
              <a:cs typeface="+mj-cs"/>
            </a:endParaRPr>
          </a:p>
          <a:p>
            <a:pPr>
              <a:lnSpc>
                <a:spcPct val="150000"/>
              </a:lnSpc>
              <a:spcBef>
                <a:spcPts val="0"/>
              </a:spcBef>
            </a:pPr>
            <a:r>
              <a:rPr lang="zh-CN" altLang="en-US" b="1" dirty="0"/>
              <a:t>编写程序</a:t>
            </a:r>
          </a:p>
          <a:p>
            <a:pPr>
              <a:lnSpc>
                <a:spcPct val="150000"/>
              </a:lnSpc>
              <a:spcBef>
                <a:spcPts val="0"/>
              </a:spcBef>
            </a:pPr>
            <a:r>
              <a:rPr lang="zh-CN" altLang="en-US" b="1" dirty="0"/>
              <a:t>编译程序</a:t>
            </a:r>
          </a:p>
          <a:p>
            <a:pPr marL="0" lvl="1" indent="0">
              <a:lnSpc>
                <a:spcPct val="150000"/>
              </a:lnSpc>
              <a:spcBef>
                <a:spcPts val="0"/>
              </a:spcBef>
              <a:buNone/>
            </a:pPr>
            <a:r>
              <a:rPr lang="en-US" altLang="zh-CN" sz="2100" b="1" dirty="0">
                <a:solidFill>
                  <a:srgbClr val="1353A2"/>
                </a:solidFill>
                <a:latin typeface="微软雅黑" panose="020B0503020204020204" pitchFamily="34" charset="-122"/>
                <a:ea typeface="微软雅黑" panose="020B0503020204020204" pitchFamily="34" charset="-122"/>
                <a:cs typeface="+mj-cs"/>
              </a:rPr>
              <a:t>     </a:t>
            </a:r>
            <a:r>
              <a:rPr lang="en-US" altLang="zh-CN" sz="2100" b="1" dirty="0" err="1">
                <a:solidFill>
                  <a:srgbClr val="1353A2"/>
                </a:solidFill>
                <a:latin typeface="微软雅黑" panose="020B0503020204020204" pitchFamily="34" charset="-122"/>
                <a:ea typeface="微软雅黑" panose="020B0503020204020204" pitchFamily="34" charset="-122"/>
                <a:cs typeface="+mj-cs"/>
              </a:rPr>
              <a:t>gcc</a:t>
            </a:r>
            <a:r>
              <a:rPr lang="en-US" altLang="zh-CN" sz="2100" b="1" dirty="0">
                <a:solidFill>
                  <a:srgbClr val="1353A2"/>
                </a:solidFill>
                <a:latin typeface="微软雅黑" panose="020B0503020204020204" pitchFamily="34" charset="-122"/>
                <a:ea typeface="微软雅黑" panose="020B0503020204020204" pitchFamily="34" charset="-122"/>
                <a:cs typeface="+mj-cs"/>
              </a:rPr>
              <a:t> </a:t>
            </a:r>
            <a:r>
              <a:rPr lang="en-US" altLang="zh-CN" sz="2100" b="1" dirty="0" err="1">
                <a:solidFill>
                  <a:srgbClr val="1353A2"/>
                </a:solidFill>
                <a:latin typeface="微软雅黑" panose="020B0503020204020204" pitchFamily="34" charset="-122"/>
                <a:ea typeface="微软雅黑" panose="020B0503020204020204" pitchFamily="34" charset="-122"/>
                <a:cs typeface="+mj-cs"/>
              </a:rPr>
              <a:t>hello.c</a:t>
            </a:r>
            <a:endParaRPr lang="en-US" altLang="zh-CN" sz="2100" b="1" dirty="0">
              <a:solidFill>
                <a:srgbClr val="1353A2"/>
              </a:solidFill>
              <a:latin typeface="微软雅黑" panose="020B0503020204020204" pitchFamily="34" charset="-122"/>
              <a:ea typeface="微软雅黑" panose="020B0503020204020204" pitchFamily="34" charset="-122"/>
              <a:cs typeface="+mj-cs"/>
            </a:endParaRPr>
          </a:p>
          <a:p>
            <a:pPr lvl="1">
              <a:lnSpc>
                <a:spcPct val="150000"/>
              </a:lnSpc>
              <a:spcBef>
                <a:spcPts val="0"/>
              </a:spcBef>
            </a:pPr>
            <a:r>
              <a:rPr lang="zh-CN" altLang="en-US" sz="2100" b="1" dirty="0"/>
              <a:t>没有提示，代表无错误</a:t>
            </a:r>
          </a:p>
          <a:p>
            <a:pPr eaLnBrk="1" hangingPunct="1">
              <a:lnSpc>
                <a:spcPct val="150000"/>
              </a:lnSpc>
            </a:pPr>
            <a:endParaRPr lang="en-US" altLang="zh-CN" dirty="0"/>
          </a:p>
        </p:txBody>
      </p:sp>
      <p:sp>
        <p:nvSpPr>
          <p:cNvPr id="4" name="Rectangle 3"/>
          <p:cNvSpPr txBox="1">
            <a:spLocks noChangeArrowheads="1"/>
          </p:cNvSpPr>
          <p:nvPr/>
        </p:nvSpPr>
        <p:spPr>
          <a:xfrm>
            <a:off x="4037163" y="1737145"/>
            <a:ext cx="4891177" cy="3562328"/>
          </a:xfrm>
          <a:prstGeom prst="rect">
            <a:avLst/>
          </a:prstGeom>
        </p:spPr>
        <p:txBody>
          <a:bodyPr vert="horz" lIns="68580" tIns="34290" rIns="68580" bIns="3429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lvl="1" indent="-171450" defTabSz="685800" fontAlgn="auto">
              <a:lnSpc>
                <a:spcPct val="170000"/>
              </a:lnSpc>
              <a:spcBef>
                <a:spcPts val="375"/>
              </a:spcBef>
              <a:spcAft>
                <a:spcPts val="0"/>
              </a:spcAft>
            </a:pPr>
            <a:r>
              <a:rPr lang="zh-CN" altLang="en-US" sz="3000" dirty="0">
                <a:solidFill>
                  <a:prstClr val="black"/>
                </a:solidFill>
                <a:latin typeface="等线"/>
                <a:ea typeface="等线" panose="02010600030101010101" pitchFamily="2" charset="-122"/>
              </a:rPr>
              <a:t>也可在编译时指定文件名 </a:t>
            </a:r>
          </a:p>
          <a:p>
            <a:pPr marL="0" lvl="1" indent="0" defTabSz="685800" fontAlgn="auto">
              <a:lnSpc>
                <a:spcPct val="170000"/>
              </a:lnSpc>
              <a:spcBef>
                <a:spcPts val="750"/>
              </a:spcBef>
              <a:spcAft>
                <a:spcPts val="0"/>
              </a:spcAft>
              <a:buNone/>
            </a:pPr>
            <a:r>
              <a:rPr lang="zh-CN" altLang="en-US" sz="3000" dirty="0">
                <a:solidFill>
                  <a:srgbClr val="1353A2"/>
                </a:solidFill>
                <a:latin typeface="微软雅黑" panose="020B0503020204020204" pitchFamily="34" charset="-122"/>
                <a:ea typeface="微软雅黑" panose="020B0503020204020204" pitchFamily="34" charset="-122"/>
              </a:rPr>
              <a:t>     </a:t>
            </a:r>
            <a:r>
              <a:rPr lang="en-US" altLang="zh-CN" sz="3000" dirty="0" err="1">
                <a:solidFill>
                  <a:srgbClr val="1353A2"/>
                </a:solidFill>
                <a:latin typeface="微软雅黑" panose="020B0503020204020204" pitchFamily="34" charset="-122"/>
                <a:ea typeface="微软雅黑" panose="020B0503020204020204" pitchFamily="34" charset="-122"/>
              </a:rPr>
              <a:t>gcc</a:t>
            </a:r>
            <a:r>
              <a:rPr lang="en-US" altLang="zh-CN" sz="3000" dirty="0">
                <a:solidFill>
                  <a:srgbClr val="1353A2"/>
                </a:solidFill>
                <a:latin typeface="微软雅黑" panose="020B0503020204020204" pitchFamily="34" charset="-122"/>
                <a:ea typeface="微软雅黑" panose="020B0503020204020204" pitchFamily="34" charset="-122"/>
              </a:rPr>
              <a:t>  –o  </a:t>
            </a:r>
            <a:r>
              <a:rPr lang="zh-CN" altLang="en-US" sz="3000" dirty="0">
                <a:solidFill>
                  <a:srgbClr val="1353A2"/>
                </a:solidFill>
                <a:latin typeface="微软雅黑" panose="020B0503020204020204" pitchFamily="34" charset="-122"/>
                <a:ea typeface="微软雅黑" panose="020B0503020204020204" pitchFamily="34" charset="-122"/>
              </a:rPr>
              <a:t>指定文件名  </a:t>
            </a:r>
            <a:r>
              <a:rPr lang="en-US" altLang="zh-CN" sz="3000" dirty="0" err="1">
                <a:solidFill>
                  <a:srgbClr val="1353A2"/>
                </a:solidFill>
                <a:latin typeface="微软雅黑" panose="020B0503020204020204" pitchFamily="34" charset="-122"/>
                <a:ea typeface="微软雅黑" panose="020B0503020204020204" pitchFamily="34" charset="-122"/>
              </a:rPr>
              <a:t>hello.c</a:t>
            </a:r>
            <a:endParaRPr lang="zh-CN" altLang="en-US" sz="3000" dirty="0">
              <a:solidFill>
                <a:srgbClr val="1353A2"/>
              </a:solidFill>
              <a:latin typeface="微软雅黑" panose="020B0503020204020204" pitchFamily="34" charset="-122"/>
              <a:ea typeface="微软雅黑" panose="020B0503020204020204" pitchFamily="34" charset="-122"/>
            </a:endParaRPr>
          </a:p>
          <a:p>
            <a:pPr marL="171450" indent="-171450" defTabSz="685800" fontAlgn="auto">
              <a:lnSpc>
                <a:spcPct val="170000"/>
              </a:lnSpc>
              <a:spcBef>
                <a:spcPts val="750"/>
              </a:spcBef>
              <a:spcAft>
                <a:spcPts val="0"/>
              </a:spcAft>
            </a:pPr>
            <a:r>
              <a:rPr lang="zh-CN" altLang="en-US" sz="3000" dirty="0">
                <a:solidFill>
                  <a:prstClr val="black"/>
                </a:solidFill>
                <a:latin typeface="等线"/>
                <a:ea typeface="等线" panose="02010600030101010101" pitchFamily="2" charset="-122"/>
              </a:rPr>
              <a:t>执行程序</a:t>
            </a:r>
          </a:p>
          <a:p>
            <a:pPr marL="514350" lvl="1" indent="-171450" defTabSz="685800" fontAlgn="auto">
              <a:lnSpc>
                <a:spcPct val="170000"/>
              </a:lnSpc>
              <a:spcBef>
                <a:spcPts val="375"/>
              </a:spcBef>
              <a:spcAft>
                <a:spcPts val="0"/>
              </a:spcAft>
            </a:pPr>
            <a:r>
              <a:rPr lang="zh-CN" altLang="en-US" sz="3000" dirty="0">
                <a:solidFill>
                  <a:prstClr val="black"/>
                </a:solidFill>
                <a:latin typeface="等线"/>
                <a:ea typeface="等线" panose="02010600030101010101" pitchFamily="2" charset="-122"/>
              </a:rPr>
              <a:t>每次编译程序，都会产生一个</a:t>
            </a:r>
            <a:r>
              <a:rPr lang="en-US" altLang="zh-CN" sz="3000" dirty="0" err="1">
                <a:solidFill>
                  <a:prstClr val="black"/>
                </a:solidFill>
                <a:latin typeface="等线"/>
                <a:ea typeface="等线" panose="02010600030101010101" pitchFamily="2" charset="-122"/>
              </a:rPr>
              <a:t>a.out</a:t>
            </a:r>
            <a:r>
              <a:rPr lang="zh-CN" altLang="en-US" sz="3000" dirty="0">
                <a:solidFill>
                  <a:prstClr val="black"/>
                </a:solidFill>
                <a:latin typeface="等线"/>
                <a:ea typeface="等线" panose="02010600030101010101" pitchFamily="2" charset="-122"/>
              </a:rPr>
              <a:t>文件，通过执行该文件，运行程序  </a:t>
            </a:r>
          </a:p>
          <a:p>
            <a:pPr marL="0" lvl="1" indent="0" defTabSz="685800" fontAlgn="auto">
              <a:lnSpc>
                <a:spcPct val="170000"/>
              </a:lnSpc>
              <a:spcBef>
                <a:spcPts val="750"/>
              </a:spcBef>
              <a:spcAft>
                <a:spcPts val="0"/>
              </a:spcAft>
              <a:buNone/>
            </a:pPr>
            <a:r>
              <a:rPr lang="zh-CN" altLang="en-US" sz="3000" dirty="0">
                <a:solidFill>
                  <a:prstClr val="black"/>
                </a:solidFill>
                <a:latin typeface="等线"/>
                <a:ea typeface="等线" panose="02010600030101010101" pitchFamily="2" charset="-122"/>
              </a:rPr>
              <a:t>     </a:t>
            </a:r>
            <a:r>
              <a:rPr lang="en-US" altLang="zh-CN" sz="3000" dirty="0">
                <a:solidFill>
                  <a:srgbClr val="FF0000"/>
                </a:solidFill>
                <a:latin typeface="微软雅黑" panose="020B0503020204020204" pitchFamily="34" charset="-122"/>
                <a:ea typeface="微软雅黑" panose="020B0503020204020204" pitchFamily="34" charset="-122"/>
              </a:rPr>
              <a:t>./</a:t>
            </a:r>
            <a:r>
              <a:rPr lang="en-US" altLang="zh-CN" sz="3000" dirty="0" err="1">
                <a:solidFill>
                  <a:srgbClr val="1353A2"/>
                </a:solidFill>
                <a:latin typeface="微软雅黑" panose="020B0503020204020204" pitchFamily="34" charset="-122"/>
                <a:ea typeface="微软雅黑" panose="020B0503020204020204" pitchFamily="34" charset="-122"/>
              </a:rPr>
              <a:t>a.out</a:t>
            </a:r>
            <a:r>
              <a:rPr lang="zh-CN" altLang="en-US" sz="3000" dirty="0">
                <a:solidFill>
                  <a:prstClr val="black"/>
                </a:solidFill>
                <a:latin typeface="等线"/>
                <a:ea typeface="等线" panose="02010600030101010101" pitchFamily="2" charset="-122"/>
              </a:rPr>
              <a:t> 或</a:t>
            </a:r>
            <a:r>
              <a:rPr lang="en-US" altLang="zh-CN" sz="3000" dirty="0">
                <a:solidFill>
                  <a:srgbClr val="FF0000"/>
                </a:solidFill>
                <a:latin typeface="微软雅黑" panose="020B0503020204020204" pitchFamily="34" charset="-122"/>
                <a:ea typeface="微软雅黑" panose="020B0503020204020204" pitchFamily="34" charset="-122"/>
              </a:rPr>
              <a:t>./</a:t>
            </a:r>
            <a:r>
              <a:rPr lang="zh-CN" altLang="en-US" sz="3000" dirty="0">
                <a:solidFill>
                  <a:srgbClr val="1353A2"/>
                </a:solidFill>
                <a:latin typeface="微软雅黑" panose="020B0503020204020204" pitchFamily="34" charset="-122"/>
                <a:ea typeface="微软雅黑" panose="020B0503020204020204" pitchFamily="34" charset="-122"/>
              </a:rPr>
              <a:t>生成的文件名</a:t>
            </a:r>
            <a:endParaRPr lang="en-US" altLang="zh-CN" sz="3000" dirty="0">
              <a:solidFill>
                <a:srgbClr val="1353A2"/>
              </a:solidFill>
              <a:latin typeface="微软雅黑" panose="020B0503020204020204" pitchFamily="34" charset="-122"/>
              <a:ea typeface="微软雅黑" panose="020B0503020204020204" pitchFamily="34" charset="-122"/>
            </a:endParaRPr>
          </a:p>
          <a:p>
            <a:pPr marL="514350" lvl="1" indent="-171450" defTabSz="685800" fontAlgn="auto">
              <a:lnSpc>
                <a:spcPct val="150000"/>
              </a:lnSpc>
              <a:spcBef>
                <a:spcPts val="375"/>
              </a:spcBef>
              <a:spcAft>
                <a:spcPts val="0"/>
              </a:spcAft>
            </a:pPr>
            <a:endParaRPr lang="en-US" altLang="zh-CN" sz="1800" b="0" dirty="0">
              <a:solidFill>
                <a:prstClr val="black"/>
              </a:solidFill>
              <a:latin typeface="等线"/>
              <a:ea typeface="等线" panose="02010600030101010101" pitchFamily="2" charset="-122"/>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6075" y="4702375"/>
            <a:ext cx="1044953" cy="849612"/>
          </a:xfrm>
          <a:prstGeom prst="rect">
            <a:avLst/>
          </a:prstGeom>
        </p:spPr>
      </p:pic>
      <p:sp>
        <p:nvSpPr>
          <p:cNvPr id="8" name="Text Box 44"/>
          <p:cNvSpPr txBox="1">
            <a:spLocks noChangeArrowheads="1"/>
          </p:cNvSpPr>
          <p:nvPr/>
        </p:nvSpPr>
        <p:spPr bwMode="auto">
          <a:xfrm>
            <a:off x="867508" y="1925687"/>
            <a:ext cx="7895595" cy="277877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257175" indent="-257175" defTabSz="540544" eaLnBrk="1" fontAlgn="auto" hangingPunct="1">
              <a:lnSpc>
                <a:spcPct val="200000"/>
              </a:lnSpc>
              <a:spcBef>
                <a:spcPts val="0"/>
              </a:spcBef>
              <a:spcAft>
                <a:spcPts val="0"/>
              </a:spcAft>
              <a:buFont typeface="Arial" panose="020B0604020202020204" pitchFamily="34" charset="0"/>
              <a:buChar char="•"/>
              <a:defRPr/>
            </a:pPr>
            <a:r>
              <a:rPr lang="en-US" altLang="zh-CN" sz="1800" dirty="0">
                <a:solidFill>
                  <a:srgbClr val="1353A2"/>
                </a:solidFill>
              </a:rPr>
              <a:t>shell</a:t>
            </a:r>
            <a:r>
              <a:rPr lang="zh-CN" altLang="en-US" sz="1800" dirty="0">
                <a:solidFill>
                  <a:srgbClr val="1353A2"/>
                </a:solidFill>
              </a:rPr>
              <a:t>命令返回值</a:t>
            </a:r>
          </a:p>
          <a:p>
            <a:pPr indent="0" defTabSz="540544" eaLnBrk="1" fontAlgn="auto" hangingPunct="1">
              <a:lnSpc>
                <a:spcPct val="200000"/>
              </a:lnSpc>
              <a:spcBef>
                <a:spcPts val="0"/>
              </a:spcBef>
              <a:spcAft>
                <a:spcPts val="0"/>
              </a:spcAft>
              <a:defRPr/>
            </a:pPr>
            <a:r>
              <a:rPr lang="en-US" altLang="zh-CN" sz="1800" dirty="0">
                <a:solidFill>
                  <a:srgbClr val="1353A2"/>
                </a:solidFill>
              </a:rPr>
              <a:t>     shell </a:t>
            </a:r>
            <a:r>
              <a:rPr lang="zh-CN" altLang="en-US" sz="1800" dirty="0">
                <a:solidFill>
                  <a:srgbClr val="1353A2"/>
                </a:solidFill>
              </a:rPr>
              <a:t>在执行某个命令时，会有一个返回值，该值保存在</a:t>
            </a:r>
            <a:r>
              <a:rPr lang="en-US" altLang="zh-CN" sz="1800" dirty="0">
                <a:solidFill>
                  <a:srgbClr val="1353A2"/>
                </a:solidFill>
              </a:rPr>
              <a:t>shell</a:t>
            </a:r>
            <a:r>
              <a:rPr lang="zh-CN" altLang="en-US" sz="1800" dirty="0">
                <a:solidFill>
                  <a:srgbClr val="1353A2"/>
                </a:solidFill>
              </a:rPr>
              <a:t>变量</a:t>
            </a:r>
            <a:r>
              <a:rPr lang="en-US" altLang="zh-CN" sz="1800" dirty="0">
                <a:solidFill>
                  <a:srgbClr val="1353A2"/>
                </a:solidFill>
              </a:rPr>
              <a:t>$?</a:t>
            </a:r>
            <a:r>
              <a:rPr lang="zh-CN" altLang="en-US" sz="1800" dirty="0">
                <a:solidFill>
                  <a:srgbClr val="1353A2"/>
                </a:solidFill>
              </a:rPr>
              <a:t>中。</a:t>
            </a:r>
            <a:endParaRPr lang="en-US" altLang="zh-CN" sz="1800" dirty="0">
              <a:solidFill>
                <a:srgbClr val="1353A2"/>
              </a:solidFill>
            </a:endParaRPr>
          </a:p>
          <a:p>
            <a:pPr marL="257175" indent="-257175" defTabSz="540544" eaLnBrk="1" fontAlgn="auto" hangingPunct="1">
              <a:lnSpc>
                <a:spcPct val="200000"/>
              </a:lnSpc>
              <a:spcBef>
                <a:spcPts val="0"/>
              </a:spcBef>
              <a:spcAft>
                <a:spcPts val="0"/>
              </a:spcAft>
              <a:buFont typeface="Arial" panose="020B0604020202020204" pitchFamily="34" charset="0"/>
              <a:buChar char="•"/>
              <a:defRPr/>
            </a:pPr>
            <a:r>
              <a:rPr lang="zh-CN" altLang="en-US" sz="1800" dirty="0">
                <a:solidFill>
                  <a:srgbClr val="1353A2"/>
                </a:solidFill>
              </a:rPr>
              <a:t>当</a:t>
            </a:r>
            <a:r>
              <a:rPr lang="en-US" altLang="zh-CN" sz="1800" dirty="0">
                <a:solidFill>
                  <a:srgbClr val="1353A2"/>
                </a:solidFill>
              </a:rPr>
              <a:t>$?</a:t>
            </a:r>
            <a:r>
              <a:rPr lang="zh-CN" altLang="en-US" sz="1800" dirty="0">
                <a:solidFill>
                  <a:srgbClr val="1353A2"/>
                </a:solidFill>
              </a:rPr>
              <a:t>为</a:t>
            </a:r>
            <a:r>
              <a:rPr lang="en-US" altLang="zh-CN" sz="1800" dirty="0">
                <a:solidFill>
                  <a:srgbClr val="1353A2"/>
                </a:solidFill>
              </a:rPr>
              <a:t>0</a:t>
            </a:r>
            <a:r>
              <a:rPr lang="zh-CN" altLang="en-US" sz="1800" dirty="0">
                <a:solidFill>
                  <a:srgbClr val="1353A2"/>
                </a:solidFill>
              </a:rPr>
              <a:t>时，表示命令执行成功；</a:t>
            </a:r>
            <a:endParaRPr lang="en-US" altLang="zh-CN" sz="1800" dirty="0">
              <a:solidFill>
                <a:srgbClr val="1353A2"/>
              </a:solidFill>
            </a:endParaRPr>
          </a:p>
          <a:p>
            <a:pPr marL="257175" indent="-257175" defTabSz="540544" eaLnBrk="1" fontAlgn="auto" hangingPunct="1">
              <a:lnSpc>
                <a:spcPct val="200000"/>
              </a:lnSpc>
              <a:spcBef>
                <a:spcPts val="0"/>
              </a:spcBef>
              <a:spcAft>
                <a:spcPts val="0"/>
              </a:spcAft>
              <a:buFont typeface="Arial" panose="020B0604020202020204" pitchFamily="34" charset="0"/>
              <a:buChar char="•"/>
              <a:defRPr/>
            </a:pPr>
            <a:r>
              <a:rPr lang="zh-CN" altLang="en-US" sz="1800" dirty="0">
                <a:solidFill>
                  <a:srgbClr val="1353A2"/>
                </a:solidFill>
              </a:rPr>
              <a:t>当</a:t>
            </a:r>
            <a:r>
              <a:rPr lang="en-US" altLang="zh-CN" sz="1800" dirty="0">
                <a:solidFill>
                  <a:srgbClr val="1353A2"/>
                </a:solidFill>
              </a:rPr>
              <a:t>$?</a:t>
            </a:r>
            <a:r>
              <a:rPr lang="zh-CN" altLang="en-US" sz="1800" dirty="0">
                <a:solidFill>
                  <a:srgbClr val="1353A2"/>
                </a:solidFill>
              </a:rPr>
              <a:t>为非为时，表示命令执行失败</a:t>
            </a:r>
          </a:p>
          <a:p>
            <a:pPr indent="0" defTabSz="540544" eaLnBrk="1" fontAlgn="auto" hangingPunct="1">
              <a:lnSpc>
                <a:spcPct val="200000"/>
              </a:lnSpc>
              <a:spcBef>
                <a:spcPts val="0"/>
              </a:spcBef>
              <a:spcAft>
                <a:spcPts val="0"/>
              </a:spcAft>
              <a:defRPr/>
            </a:pPr>
            <a:endParaRPr lang="zh-CN" altLang="zh-CN" sz="1800" b="0" dirty="0">
              <a:solidFill>
                <a:prstClr val="white">
                  <a:lumMod val="50000"/>
                </a:prstClr>
              </a:solidFill>
            </a:endParaRPr>
          </a:p>
        </p:txBody>
      </p:sp>
      <p:sp>
        <p:nvSpPr>
          <p:cNvPr id="5" name="TextBox 1"/>
          <p:cNvSpPr txBox="1"/>
          <p:nvPr/>
        </p:nvSpPr>
        <p:spPr>
          <a:xfrm>
            <a:off x="1748992" y="1203726"/>
            <a:ext cx="5853424" cy="830997"/>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defRPr/>
            </a:pPr>
            <a:r>
              <a:rPr lang="en-US" altLang="zh-CN" sz="2400" b="0" dirty="0">
                <a:solidFill>
                  <a:srgbClr val="1353A2"/>
                </a:solidFill>
                <a:latin typeface="微软雅黑" pitchFamily="34" charset="-122"/>
                <a:ea typeface="微软雅黑" pitchFamily="34" charset="-122"/>
              </a:rPr>
              <a:t>3</a:t>
            </a:r>
            <a:r>
              <a:rPr lang="zh-CN" altLang="en-US" sz="2400" b="0" dirty="0">
                <a:solidFill>
                  <a:srgbClr val="1353A2"/>
                </a:solidFill>
                <a:latin typeface="微软雅黑" pitchFamily="34" charset="-122"/>
                <a:ea typeface="微软雅黑" pitchFamily="34" charset="-122"/>
              </a:rPr>
              <a:t>、</a:t>
            </a:r>
            <a:r>
              <a:rPr lang="en-US" altLang="zh-CN" sz="2400" dirty="0">
                <a:solidFill>
                  <a:srgbClr val="1353A2"/>
                </a:solidFill>
                <a:latin typeface="微软雅黑" pitchFamily="34" charset="-122"/>
                <a:ea typeface="微软雅黑" pitchFamily="34" charset="-122"/>
              </a:rPr>
              <a:t>shell</a:t>
            </a:r>
            <a:r>
              <a:rPr lang="zh-CN" altLang="en-US" sz="2400" dirty="0">
                <a:solidFill>
                  <a:srgbClr val="1353A2"/>
                </a:solidFill>
                <a:latin typeface="微软雅黑" pitchFamily="34" charset="-122"/>
                <a:ea typeface="微软雅黑" pitchFamily="34" charset="-122"/>
              </a:rPr>
              <a:t>执行多命令</a:t>
            </a:r>
          </a:p>
          <a:p>
            <a:pPr defTabSz="685800" eaLnBrk="1" fontAlgn="auto" hangingPunct="1">
              <a:spcBef>
                <a:spcPts val="0"/>
              </a:spcBef>
              <a:spcAft>
                <a:spcPts val="0"/>
              </a:spcAft>
              <a:defRPr/>
            </a:pPr>
            <a:endParaRPr lang="zh-CN" altLang="en-US" sz="2400" b="0" dirty="0">
              <a:solidFill>
                <a:srgbClr val="1353A2"/>
              </a:solidFill>
              <a:latin typeface="微软雅黑" pitchFamily="34" charset="-122"/>
              <a:ea typeface="微软雅黑" pitchFamily="34" charset="-122"/>
            </a:endParaRPr>
          </a:p>
        </p:txBody>
      </p:sp>
    </p:spTree>
    <p:extLst>
      <p:ext uri="{BB962C8B-B14F-4D97-AF65-F5344CB8AC3E}">
        <p14:creationId xmlns:p14="http://schemas.microsoft.com/office/powerpoint/2010/main" val="9530935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0417" y="1098951"/>
            <a:ext cx="5853424"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defRPr/>
            </a:pPr>
            <a:r>
              <a:rPr lang="en-US" altLang="zh-CN" sz="2400" dirty="0">
                <a:solidFill>
                  <a:srgbClr val="1353A2"/>
                </a:solidFill>
                <a:latin typeface="微软雅黑" pitchFamily="34" charset="-122"/>
                <a:ea typeface="微软雅黑" pitchFamily="34" charset="-122"/>
              </a:rPr>
              <a:t>3</a:t>
            </a:r>
            <a:r>
              <a:rPr lang="zh-CN" altLang="en-US" sz="2400" dirty="0">
                <a:solidFill>
                  <a:srgbClr val="1353A2"/>
                </a:solidFill>
                <a:latin typeface="微软雅黑" pitchFamily="34" charset="-122"/>
                <a:ea typeface="微软雅黑" pitchFamily="34" charset="-122"/>
              </a:rPr>
              <a:t>、</a:t>
            </a:r>
            <a:r>
              <a:rPr lang="en-US" altLang="zh-CN" sz="2400" dirty="0">
                <a:solidFill>
                  <a:srgbClr val="1353A2"/>
                </a:solidFill>
                <a:latin typeface="微软雅黑" pitchFamily="34" charset="-122"/>
                <a:ea typeface="微软雅黑" pitchFamily="34" charset="-122"/>
              </a:rPr>
              <a:t>shell</a:t>
            </a:r>
            <a:r>
              <a:rPr lang="zh-CN" altLang="en-US" sz="2400" dirty="0">
                <a:solidFill>
                  <a:srgbClr val="1353A2"/>
                </a:solidFill>
                <a:latin typeface="微软雅黑" pitchFamily="34" charset="-122"/>
                <a:ea typeface="微软雅黑" pitchFamily="34" charset="-122"/>
              </a:rPr>
              <a:t>执行多命令</a:t>
            </a:r>
          </a:p>
        </p:txBody>
      </p:sp>
      <p:sp>
        <p:nvSpPr>
          <p:cNvPr id="3" name="Text Box 44"/>
          <p:cNvSpPr txBox="1">
            <a:spLocks noChangeArrowheads="1"/>
          </p:cNvSpPr>
          <p:nvPr/>
        </p:nvSpPr>
        <p:spPr bwMode="auto">
          <a:xfrm>
            <a:off x="271733" y="1821002"/>
            <a:ext cx="8540151" cy="3859518"/>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30000"/>
              </a:lnSpc>
              <a:spcBef>
                <a:spcPts val="0"/>
              </a:spcBef>
              <a:spcAft>
                <a:spcPts val="0"/>
              </a:spcAft>
              <a:defRPr/>
            </a:pPr>
            <a:r>
              <a:rPr lang="zh-CN" altLang="en-US" sz="2100" dirty="0">
                <a:solidFill>
                  <a:srgbClr val="1353A2"/>
                </a:solidFill>
              </a:rPr>
              <a:t>（</a:t>
            </a:r>
            <a:r>
              <a:rPr lang="en-US" altLang="zh-CN" sz="2100" dirty="0">
                <a:solidFill>
                  <a:srgbClr val="1353A2"/>
                </a:solidFill>
              </a:rPr>
              <a:t>1</a:t>
            </a:r>
            <a:r>
              <a:rPr lang="zh-CN" altLang="en-US" sz="2100" dirty="0">
                <a:solidFill>
                  <a:srgbClr val="1353A2"/>
                </a:solidFill>
              </a:rPr>
              <a:t>）一行内输入多条命令，中间用分号</a:t>
            </a:r>
            <a:r>
              <a:rPr lang="en-US" altLang="zh-CN" sz="2100" dirty="0">
                <a:solidFill>
                  <a:srgbClr val="1353A2"/>
                </a:solidFill>
              </a:rPr>
              <a:t>(</a:t>
            </a:r>
            <a:r>
              <a:rPr lang="zh-CN" altLang="en-US" sz="2100" dirty="0">
                <a:solidFill>
                  <a:srgbClr val="1353A2"/>
                </a:solidFill>
              </a:rPr>
              <a:t>；</a:t>
            </a:r>
            <a:r>
              <a:rPr lang="en-US" altLang="zh-CN" sz="2100" dirty="0">
                <a:solidFill>
                  <a:srgbClr val="1353A2"/>
                </a:solidFill>
              </a:rPr>
              <a:t>)</a:t>
            </a:r>
            <a:r>
              <a:rPr lang="zh-CN" altLang="en-US" sz="2100" dirty="0">
                <a:solidFill>
                  <a:srgbClr val="1353A2"/>
                </a:solidFill>
              </a:rPr>
              <a:t>分隔</a:t>
            </a:r>
            <a:endParaRPr lang="en-US" altLang="zh-CN" sz="2100" dirty="0">
              <a:solidFill>
                <a:srgbClr val="1353A2"/>
              </a:solidFill>
            </a:endParaRPr>
          </a:p>
          <a:p>
            <a:pPr marL="257175" indent="-257175" defTabSz="540544" eaLnBrk="1" fontAlgn="auto" hangingPunct="1">
              <a:lnSpc>
                <a:spcPct val="130000"/>
              </a:lnSpc>
              <a:spcBef>
                <a:spcPts val="0"/>
              </a:spcBef>
              <a:spcAft>
                <a:spcPts val="0"/>
              </a:spcAft>
              <a:buFont typeface="Arial" panose="020B0604020202020204" pitchFamily="34" charset="0"/>
              <a:buChar char="•"/>
              <a:defRPr/>
            </a:pPr>
            <a:r>
              <a:rPr lang="zh-CN" altLang="en-US" sz="2100" dirty="0">
                <a:solidFill>
                  <a:srgbClr val="1353A2"/>
                </a:solidFill>
              </a:rPr>
              <a:t>格式：</a:t>
            </a:r>
            <a:r>
              <a:rPr lang="en-US" altLang="zh-CN" sz="2100" dirty="0">
                <a:solidFill>
                  <a:srgbClr val="1353A2"/>
                </a:solidFill>
              </a:rPr>
              <a:t>command1 ; command2 ; command3 ;...</a:t>
            </a:r>
          </a:p>
          <a:p>
            <a:pPr marL="600075" lvl="1" indent="-257175" defTabSz="540544" fontAlgn="auto">
              <a:lnSpc>
                <a:spcPct val="130000"/>
              </a:lnSpc>
              <a:spcBef>
                <a:spcPts val="0"/>
              </a:spcBef>
              <a:spcAft>
                <a:spcPts val="0"/>
              </a:spcAft>
              <a:buFont typeface="Arial" panose="020B0604020202020204" pitchFamily="34" charset="0"/>
              <a:buChar char="•"/>
              <a:defRPr/>
            </a:pPr>
            <a:r>
              <a:rPr lang="zh-CN" altLang="en-US" sz="2100" dirty="0">
                <a:solidFill>
                  <a:srgbClr val="1353A2"/>
                </a:solidFill>
              </a:rPr>
              <a:t>一个</a:t>
            </a:r>
            <a:r>
              <a:rPr lang="en-US" altLang="zh-CN" sz="2100" dirty="0">
                <a:solidFill>
                  <a:srgbClr val="1353A2"/>
                </a:solidFill>
              </a:rPr>
              <a:t>command</a:t>
            </a:r>
            <a:r>
              <a:rPr lang="zh-CN" altLang="en-US" sz="2100" dirty="0">
                <a:solidFill>
                  <a:srgbClr val="1353A2"/>
                </a:solidFill>
              </a:rPr>
              <a:t>需要独占一个物理行，如果需要将多个</a:t>
            </a:r>
            <a:r>
              <a:rPr lang="en-US" altLang="zh-CN" sz="2100" dirty="0" err="1">
                <a:solidFill>
                  <a:srgbClr val="1353A2"/>
                </a:solidFill>
              </a:rPr>
              <a:t>comand</a:t>
            </a:r>
            <a:r>
              <a:rPr lang="zh-CN" altLang="en-US" sz="2100" dirty="0">
                <a:solidFill>
                  <a:srgbClr val="1353A2"/>
                </a:solidFill>
              </a:rPr>
              <a:t>放在同一行，命令之间需要使用命令分隔符</a:t>
            </a:r>
            <a:r>
              <a:rPr lang="en-US" altLang="zh-CN" sz="2100" dirty="0">
                <a:solidFill>
                  <a:srgbClr val="1353A2"/>
                </a:solidFill>
              </a:rPr>
              <a:t>(;)</a:t>
            </a:r>
            <a:r>
              <a:rPr lang="zh-CN" altLang="en-US" sz="2100" dirty="0">
                <a:solidFill>
                  <a:srgbClr val="1353A2"/>
                </a:solidFill>
              </a:rPr>
              <a:t>分隔。</a:t>
            </a:r>
            <a:endParaRPr lang="en-US" altLang="zh-CN" sz="2100" dirty="0">
              <a:solidFill>
                <a:srgbClr val="1353A2"/>
              </a:solidFill>
            </a:endParaRPr>
          </a:p>
          <a:p>
            <a:pPr marL="600075" lvl="1" indent="-257175" defTabSz="540544" fontAlgn="auto">
              <a:lnSpc>
                <a:spcPct val="130000"/>
              </a:lnSpc>
              <a:spcBef>
                <a:spcPts val="0"/>
              </a:spcBef>
              <a:spcAft>
                <a:spcPts val="0"/>
              </a:spcAft>
              <a:buFont typeface="Arial" panose="020B0604020202020204" pitchFamily="34" charset="0"/>
              <a:buChar char="•"/>
              <a:defRPr/>
            </a:pPr>
            <a:r>
              <a:rPr lang="zh-CN" altLang="en-US" sz="2100" dirty="0">
                <a:solidFill>
                  <a:srgbClr val="1353A2"/>
                </a:solidFill>
              </a:rPr>
              <a:t>执行的效果等同于多个独立的命令单独执行。前面命令失败了不影响后面的命令执行。</a:t>
            </a:r>
          </a:p>
          <a:p>
            <a:pPr indent="0" defTabSz="540544" eaLnBrk="1" fontAlgn="auto" hangingPunct="1">
              <a:lnSpc>
                <a:spcPct val="100000"/>
              </a:lnSpc>
              <a:spcBef>
                <a:spcPts val="0"/>
              </a:spcBef>
              <a:spcAft>
                <a:spcPts val="0"/>
              </a:spcAft>
              <a:defRPr/>
            </a:pPr>
            <a:r>
              <a:rPr lang="zh-CN" altLang="en-US" sz="1800" dirty="0">
                <a:solidFill>
                  <a:srgbClr val="1353A2"/>
                </a:solidFill>
              </a:rPr>
              <a:t>（</a:t>
            </a:r>
            <a:r>
              <a:rPr lang="en-US" altLang="zh-CN" sz="1800" dirty="0">
                <a:solidFill>
                  <a:srgbClr val="1353A2"/>
                </a:solidFill>
              </a:rPr>
              <a:t>2</a:t>
            </a:r>
            <a:r>
              <a:rPr lang="zh-CN" altLang="en-US" sz="1800" dirty="0">
                <a:solidFill>
                  <a:srgbClr val="1353A2"/>
                </a:solidFill>
              </a:rPr>
              <a:t>）：创建一个批处理文件，执行这个批处理文件</a:t>
            </a:r>
            <a:endParaRPr lang="en-US" altLang="zh-CN" sz="1800" dirty="0">
              <a:solidFill>
                <a:srgbClr val="1353A2"/>
              </a:solidFill>
            </a:endParaRPr>
          </a:p>
          <a:p>
            <a:pPr indent="0" defTabSz="540544" eaLnBrk="1" fontAlgn="auto" hangingPunct="1">
              <a:lnSpc>
                <a:spcPct val="100000"/>
              </a:lnSpc>
              <a:spcBef>
                <a:spcPts val="0"/>
              </a:spcBef>
              <a:spcAft>
                <a:spcPts val="0"/>
              </a:spcAft>
              <a:defRPr/>
            </a:pPr>
            <a:r>
              <a:rPr lang="zh-CN" altLang="en-US" sz="1800" dirty="0">
                <a:solidFill>
                  <a:srgbClr val="1353A2"/>
                </a:solidFill>
              </a:rPr>
              <a:t>        </a:t>
            </a:r>
            <a:r>
              <a:rPr lang="zh-CN" altLang="en-US" sz="2100" dirty="0">
                <a:solidFill>
                  <a:srgbClr val="1353A2"/>
                </a:solidFill>
                <a:latin typeface="Arial" pitchFamily="34" charset="0"/>
                <a:ea typeface="宋体" pitchFamily="2" charset="-122"/>
              </a:rPr>
              <a:t>例一：批处理文件</a:t>
            </a:r>
            <a:r>
              <a:rPr lang="en-US" altLang="zh-CN" sz="2100" dirty="0">
                <a:solidFill>
                  <a:srgbClr val="1353A2"/>
                </a:solidFill>
                <a:latin typeface="Arial" pitchFamily="34" charset="0"/>
                <a:ea typeface="宋体" pitchFamily="2" charset="-122"/>
              </a:rPr>
              <a:t>cmd_crt_1</a:t>
            </a:r>
          </a:p>
          <a:p>
            <a:pPr indent="0" defTabSz="540544" eaLnBrk="1" fontAlgn="auto" hangingPunct="1">
              <a:lnSpc>
                <a:spcPct val="100000"/>
              </a:lnSpc>
              <a:spcBef>
                <a:spcPts val="0"/>
              </a:spcBef>
              <a:spcAft>
                <a:spcPts val="0"/>
              </a:spcAft>
              <a:defRPr/>
            </a:pPr>
            <a:r>
              <a:rPr lang="en-US" altLang="zh-CN" sz="2100" dirty="0">
                <a:solidFill>
                  <a:srgbClr val="1353A2"/>
                </a:solidFill>
                <a:latin typeface="Arial" pitchFamily="34" charset="0"/>
                <a:ea typeface="宋体" pitchFamily="2" charset="-122"/>
              </a:rPr>
              <a:t>        </a:t>
            </a:r>
            <a:r>
              <a:rPr lang="zh-CN" altLang="en-US" sz="2100" dirty="0">
                <a:solidFill>
                  <a:srgbClr val="1353A2"/>
                </a:solidFill>
                <a:latin typeface="Arial" pitchFamily="34" charset="0"/>
                <a:ea typeface="宋体" pitchFamily="2" charset="-122"/>
              </a:rPr>
              <a:t>例二：批处理文件</a:t>
            </a:r>
            <a:r>
              <a:rPr lang="en-US" altLang="zh-CN" sz="2100" dirty="0">
                <a:solidFill>
                  <a:srgbClr val="1353A2"/>
                </a:solidFill>
                <a:latin typeface="Arial" pitchFamily="34" charset="0"/>
                <a:ea typeface="宋体" pitchFamily="2" charset="-122"/>
              </a:rPr>
              <a:t>cmd_dlt_1</a:t>
            </a:r>
            <a:endParaRPr lang="zh-CN" altLang="en-US" sz="2100" dirty="0">
              <a:solidFill>
                <a:srgbClr val="1353A2"/>
              </a:solidFill>
              <a:latin typeface="Arial" pitchFamily="34" charset="0"/>
              <a:ea typeface="宋体" pitchFamily="2" charset="-122"/>
            </a:endParaRPr>
          </a:p>
          <a:p>
            <a:pPr indent="0" defTabSz="540544" eaLnBrk="1" fontAlgn="auto" hangingPunct="1">
              <a:lnSpc>
                <a:spcPct val="100000"/>
              </a:lnSpc>
              <a:spcBef>
                <a:spcPts val="0"/>
              </a:spcBef>
              <a:spcAft>
                <a:spcPts val="0"/>
              </a:spcAft>
              <a:defRPr/>
            </a:pPr>
            <a:endParaRPr lang="zh-CN" altLang="zh-CN" sz="2100" dirty="0">
              <a:solidFill>
                <a:srgbClr val="1353A2"/>
              </a:solidFill>
              <a:latin typeface="Arial" pitchFamily="34" charset="0"/>
              <a:ea typeface="宋体" pitchFamily="2" charset="-122"/>
            </a:endParaRPr>
          </a:p>
        </p:txBody>
      </p:sp>
    </p:spTree>
    <p:extLst>
      <p:ext uri="{BB962C8B-B14F-4D97-AF65-F5344CB8AC3E}">
        <p14:creationId xmlns:p14="http://schemas.microsoft.com/office/powerpoint/2010/main" val="136699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66075" y="5040747"/>
            <a:ext cx="628783" cy="511240"/>
          </a:xfrm>
          <a:prstGeom prst="rect">
            <a:avLst/>
          </a:prstGeom>
        </p:spPr>
      </p:pic>
      <p:sp>
        <p:nvSpPr>
          <p:cNvPr id="8" name="Text Box 44"/>
          <p:cNvSpPr txBox="1">
            <a:spLocks noChangeArrowheads="1"/>
          </p:cNvSpPr>
          <p:nvPr/>
        </p:nvSpPr>
        <p:spPr bwMode="auto">
          <a:xfrm>
            <a:off x="486508" y="1802597"/>
            <a:ext cx="8581292" cy="294702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257175" indent="-257175" defTabSz="540544" eaLnBrk="1" fontAlgn="auto" hangingPunct="1">
              <a:lnSpc>
                <a:spcPct val="150000"/>
              </a:lnSpc>
              <a:spcBef>
                <a:spcPts val="0"/>
              </a:spcBef>
              <a:spcAft>
                <a:spcPts val="0"/>
              </a:spcAft>
              <a:buFont typeface="Arial" panose="020B0604020202020204" pitchFamily="34" charset="0"/>
              <a:buChar char="•"/>
              <a:defRPr/>
            </a:pPr>
            <a:r>
              <a:rPr lang="zh-CN" altLang="en-US" sz="1800" dirty="0">
                <a:solidFill>
                  <a:srgbClr val="1353A2"/>
                </a:solidFill>
              </a:rPr>
              <a:t>（</a:t>
            </a:r>
            <a:r>
              <a:rPr lang="en-US" altLang="zh-CN" sz="1800" dirty="0">
                <a:solidFill>
                  <a:srgbClr val="1353A2"/>
                </a:solidFill>
              </a:rPr>
              <a:t>3</a:t>
            </a:r>
            <a:r>
              <a:rPr lang="zh-CN" altLang="en-US" sz="1800" dirty="0">
                <a:solidFill>
                  <a:srgbClr val="1353A2"/>
                </a:solidFill>
              </a:rPr>
              <a:t>）</a:t>
            </a:r>
            <a:r>
              <a:rPr lang="en-US" altLang="zh-CN" sz="1800" dirty="0">
                <a:solidFill>
                  <a:srgbClr val="1353A2"/>
                </a:solidFill>
              </a:rPr>
              <a:t>&amp;&amp;</a:t>
            </a:r>
          </a:p>
          <a:p>
            <a:pPr indent="0" defTabSz="540544" eaLnBrk="1" fontAlgn="auto" hangingPunct="1">
              <a:lnSpc>
                <a:spcPct val="150000"/>
              </a:lnSpc>
              <a:spcBef>
                <a:spcPts val="0"/>
              </a:spcBef>
              <a:spcAft>
                <a:spcPts val="0"/>
              </a:spcAft>
              <a:defRPr/>
            </a:pPr>
            <a:r>
              <a:rPr lang="en-US" altLang="zh-CN" sz="1800" dirty="0">
                <a:solidFill>
                  <a:srgbClr val="1353A2"/>
                </a:solidFill>
              </a:rPr>
              <a:t>              command1 &amp;&amp; command2 &amp;&amp; command3;...</a:t>
            </a:r>
          </a:p>
          <a:p>
            <a:pPr marL="600075" lvl="1" indent="-257175" defTabSz="540544" fontAlgn="auto">
              <a:lnSpc>
                <a:spcPct val="150000"/>
              </a:lnSpc>
              <a:spcBef>
                <a:spcPts val="0"/>
              </a:spcBef>
              <a:spcAft>
                <a:spcPts val="0"/>
              </a:spcAft>
              <a:buFont typeface="Arial" panose="020B0604020202020204" pitchFamily="34" charset="0"/>
              <a:buChar char="•"/>
              <a:defRPr/>
            </a:pPr>
            <a:r>
              <a:rPr lang="en-US" altLang="zh-CN" sz="1800" dirty="0">
                <a:solidFill>
                  <a:srgbClr val="1353A2"/>
                </a:solidFill>
              </a:rPr>
              <a:t>command</a:t>
            </a:r>
            <a:r>
              <a:rPr lang="zh-CN" altLang="en-US" sz="1800" dirty="0">
                <a:solidFill>
                  <a:srgbClr val="1353A2"/>
                </a:solidFill>
              </a:rPr>
              <a:t>之间用</a:t>
            </a:r>
            <a:r>
              <a:rPr lang="en-US" altLang="zh-CN" sz="1800" dirty="0">
                <a:solidFill>
                  <a:srgbClr val="1353A2"/>
                </a:solidFill>
              </a:rPr>
              <a:t>&amp;&amp;</a:t>
            </a:r>
            <a:r>
              <a:rPr lang="zh-CN" altLang="en-US" sz="1800" dirty="0">
                <a:solidFill>
                  <a:srgbClr val="1353A2"/>
                </a:solidFill>
              </a:rPr>
              <a:t>连接，实现逻辑与功能</a:t>
            </a:r>
          </a:p>
          <a:p>
            <a:pPr marL="600075" lvl="1" indent="-257175" defTabSz="540544" fontAlgn="auto">
              <a:lnSpc>
                <a:spcPct val="150000"/>
              </a:lnSpc>
              <a:spcBef>
                <a:spcPts val="0"/>
              </a:spcBef>
              <a:spcAft>
                <a:spcPts val="0"/>
              </a:spcAft>
              <a:buFont typeface="Arial" panose="020B0604020202020204" pitchFamily="34" charset="0"/>
              <a:buChar char="•"/>
              <a:defRPr/>
            </a:pPr>
            <a:r>
              <a:rPr lang="zh-CN" altLang="en-US" sz="1800" dirty="0">
                <a:solidFill>
                  <a:srgbClr val="1353A2"/>
                </a:solidFill>
              </a:rPr>
              <a:t>当</a:t>
            </a:r>
            <a:r>
              <a:rPr lang="en-US" altLang="zh-CN" sz="1800" dirty="0">
                <a:solidFill>
                  <a:srgbClr val="1353A2"/>
                </a:solidFill>
              </a:rPr>
              <a:t>&amp;&amp;</a:t>
            </a:r>
            <a:r>
              <a:rPr lang="zh-CN" altLang="en-US" sz="1800" dirty="0">
                <a:solidFill>
                  <a:srgbClr val="1353A2"/>
                </a:solidFill>
              </a:rPr>
              <a:t>左边的命令执行成功</a:t>
            </a:r>
            <a:r>
              <a:rPr lang="en-US" altLang="zh-CN" sz="1800" dirty="0">
                <a:solidFill>
                  <a:srgbClr val="1353A2"/>
                </a:solidFill>
              </a:rPr>
              <a:t>(command</a:t>
            </a:r>
            <a:r>
              <a:rPr lang="zh-CN" altLang="en-US" sz="1800" dirty="0">
                <a:solidFill>
                  <a:srgbClr val="1353A2"/>
                </a:solidFill>
              </a:rPr>
              <a:t>的返回值</a:t>
            </a:r>
            <a:r>
              <a:rPr lang="en-US" altLang="zh-CN" sz="1800" dirty="0">
                <a:solidFill>
                  <a:srgbClr val="1353A2"/>
                </a:solidFill>
              </a:rPr>
              <a:t>$?=0)</a:t>
            </a:r>
            <a:r>
              <a:rPr lang="zh-CN" altLang="en-US" sz="1800" dirty="0">
                <a:solidFill>
                  <a:srgbClr val="1353A2"/>
                </a:solidFill>
              </a:rPr>
              <a:t>时，</a:t>
            </a:r>
            <a:r>
              <a:rPr lang="en-US" altLang="zh-CN" sz="1800" dirty="0">
                <a:solidFill>
                  <a:srgbClr val="1353A2"/>
                </a:solidFill>
              </a:rPr>
              <a:t>&amp;&amp;</a:t>
            </a:r>
            <a:r>
              <a:rPr lang="zh-CN" altLang="en-US" sz="1800" dirty="0">
                <a:solidFill>
                  <a:srgbClr val="1353A2"/>
                </a:solidFill>
              </a:rPr>
              <a:t>右边的</a:t>
            </a:r>
            <a:r>
              <a:rPr lang="en-US" altLang="zh-CN" sz="1800" dirty="0">
                <a:solidFill>
                  <a:srgbClr val="1353A2"/>
                </a:solidFill>
              </a:rPr>
              <a:t>command</a:t>
            </a:r>
            <a:r>
              <a:rPr lang="zh-CN" altLang="en-US" sz="1800" dirty="0">
                <a:solidFill>
                  <a:srgbClr val="1353A2"/>
                </a:solidFill>
              </a:rPr>
              <a:t>才会被执行。</a:t>
            </a:r>
          </a:p>
          <a:p>
            <a:pPr marL="600075" lvl="1" indent="-257175" defTabSz="540544" fontAlgn="auto">
              <a:lnSpc>
                <a:spcPct val="150000"/>
              </a:lnSpc>
              <a:spcBef>
                <a:spcPts val="0"/>
              </a:spcBef>
              <a:spcAft>
                <a:spcPts val="0"/>
              </a:spcAft>
              <a:buFont typeface="Arial" panose="020B0604020202020204" pitchFamily="34" charset="0"/>
              <a:buChar char="•"/>
              <a:defRPr/>
            </a:pPr>
            <a:r>
              <a:rPr lang="zh-CN" altLang="en-US" sz="1800" dirty="0">
                <a:solidFill>
                  <a:srgbClr val="1353A2"/>
                </a:solidFill>
              </a:rPr>
              <a:t>只要有一个</a:t>
            </a:r>
            <a:r>
              <a:rPr lang="en-US" altLang="zh-CN" sz="1800" dirty="0">
                <a:solidFill>
                  <a:srgbClr val="1353A2"/>
                </a:solidFill>
              </a:rPr>
              <a:t>command</a:t>
            </a:r>
            <a:r>
              <a:rPr lang="zh-CN" altLang="en-US" sz="1800" dirty="0">
                <a:solidFill>
                  <a:srgbClr val="1353A2"/>
                </a:solidFill>
              </a:rPr>
              <a:t>执行不成功</a:t>
            </a:r>
            <a:r>
              <a:rPr lang="en-US" altLang="zh-CN" sz="1800" dirty="0">
                <a:solidFill>
                  <a:srgbClr val="1353A2"/>
                </a:solidFill>
              </a:rPr>
              <a:t>(command</a:t>
            </a:r>
            <a:r>
              <a:rPr lang="zh-CN" altLang="en-US" sz="1800" dirty="0">
                <a:solidFill>
                  <a:srgbClr val="1353A2"/>
                </a:solidFill>
              </a:rPr>
              <a:t>返回值</a:t>
            </a:r>
            <a:r>
              <a:rPr lang="en-US" altLang="zh-CN" sz="1800" dirty="0">
                <a:solidFill>
                  <a:srgbClr val="1353A2"/>
                </a:solidFill>
              </a:rPr>
              <a:t>$?</a:t>
            </a:r>
            <a:r>
              <a:rPr lang="zh-CN" altLang="en-US" sz="1800" dirty="0">
                <a:solidFill>
                  <a:srgbClr val="1353A2"/>
                </a:solidFill>
              </a:rPr>
              <a:t>！</a:t>
            </a:r>
            <a:r>
              <a:rPr lang="en-US" altLang="zh-CN" sz="1800" dirty="0">
                <a:solidFill>
                  <a:srgbClr val="1353A2"/>
                </a:solidFill>
              </a:rPr>
              <a:t>=0)</a:t>
            </a:r>
            <a:r>
              <a:rPr lang="zh-CN" altLang="en-US" sz="1800" dirty="0">
                <a:solidFill>
                  <a:srgbClr val="1353A2"/>
                </a:solidFill>
              </a:rPr>
              <a:t>时，后面的</a:t>
            </a:r>
            <a:r>
              <a:rPr lang="en-US" altLang="zh-CN" sz="1800" dirty="0">
                <a:solidFill>
                  <a:srgbClr val="1353A2"/>
                </a:solidFill>
              </a:rPr>
              <a:t>command</a:t>
            </a:r>
            <a:r>
              <a:rPr lang="zh-CN" altLang="en-US" sz="1800" dirty="0">
                <a:solidFill>
                  <a:srgbClr val="1353A2"/>
                </a:solidFill>
              </a:rPr>
              <a:t>就不会被执行</a:t>
            </a:r>
          </a:p>
        </p:txBody>
      </p:sp>
      <p:sp>
        <p:nvSpPr>
          <p:cNvPr id="5" name="TextBox 1"/>
          <p:cNvSpPr txBox="1"/>
          <p:nvPr/>
        </p:nvSpPr>
        <p:spPr>
          <a:xfrm>
            <a:off x="1748992" y="1203726"/>
            <a:ext cx="5853424"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defRPr/>
            </a:pPr>
            <a:r>
              <a:rPr lang="en-US" altLang="zh-CN" sz="2400" b="0" dirty="0">
                <a:solidFill>
                  <a:srgbClr val="1353A2"/>
                </a:solidFill>
                <a:latin typeface="微软雅黑" pitchFamily="34" charset="-122"/>
                <a:ea typeface="微软雅黑" pitchFamily="34" charset="-122"/>
              </a:rPr>
              <a:t>shell</a:t>
            </a:r>
            <a:r>
              <a:rPr lang="zh-CN" altLang="en-US" sz="2400" b="0" dirty="0">
                <a:solidFill>
                  <a:srgbClr val="1353A2"/>
                </a:solidFill>
                <a:latin typeface="微软雅黑" pitchFamily="34" charset="-122"/>
                <a:ea typeface="微软雅黑" pitchFamily="34" charset="-122"/>
              </a:rPr>
              <a:t>执行多命令</a:t>
            </a:r>
            <a:r>
              <a:rPr lang="en-US" altLang="zh-CN" sz="2400" b="0" dirty="0">
                <a:solidFill>
                  <a:srgbClr val="1353A2"/>
                </a:solidFill>
                <a:latin typeface="微软雅黑" pitchFamily="34" charset="-122"/>
                <a:ea typeface="微软雅黑" pitchFamily="34" charset="-122"/>
              </a:rPr>
              <a:t>——&amp;&amp; </a:t>
            </a:r>
            <a:r>
              <a:rPr lang="zh-CN" altLang="en-US" sz="2400" b="0" dirty="0">
                <a:solidFill>
                  <a:srgbClr val="1353A2"/>
                </a:solidFill>
                <a:latin typeface="微软雅黑" pitchFamily="34" charset="-122"/>
                <a:ea typeface="微软雅黑" pitchFamily="34" charset="-122"/>
              </a:rPr>
              <a:t>和 </a:t>
            </a:r>
            <a:r>
              <a:rPr lang="en-US" altLang="zh-CN" sz="2400" b="0" dirty="0">
                <a:solidFill>
                  <a:srgbClr val="1353A2"/>
                </a:solidFill>
                <a:latin typeface="微软雅黑" pitchFamily="34" charset="-122"/>
                <a:ea typeface="微软雅黑" pitchFamily="34" charset="-122"/>
              </a:rPr>
              <a:t>||</a:t>
            </a:r>
            <a:endParaRPr lang="zh-CN" altLang="en-US" sz="2400" b="0" dirty="0">
              <a:solidFill>
                <a:srgbClr val="1353A2"/>
              </a:solidFill>
              <a:latin typeface="微软雅黑" pitchFamily="34" charset="-122"/>
              <a:ea typeface="微软雅黑" pitchFamily="34" charset="-122"/>
            </a:endParaRPr>
          </a:p>
        </p:txBody>
      </p:sp>
    </p:spTree>
    <p:extLst>
      <p:ext uri="{BB962C8B-B14F-4D97-AF65-F5344CB8AC3E}">
        <p14:creationId xmlns:p14="http://schemas.microsoft.com/office/powerpoint/2010/main" val="12990160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6075" y="5040747"/>
            <a:ext cx="628783" cy="511240"/>
          </a:xfrm>
          <a:prstGeom prst="rect">
            <a:avLst/>
          </a:prstGeom>
        </p:spPr>
      </p:pic>
      <p:sp>
        <p:nvSpPr>
          <p:cNvPr id="8" name="Text Box 44"/>
          <p:cNvSpPr txBox="1">
            <a:spLocks noChangeArrowheads="1"/>
          </p:cNvSpPr>
          <p:nvPr/>
        </p:nvSpPr>
        <p:spPr bwMode="auto">
          <a:xfrm>
            <a:off x="486508" y="1802598"/>
            <a:ext cx="8581292" cy="347127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defRPr/>
            </a:pPr>
            <a:r>
              <a:rPr lang="en-US" altLang="zh-CN" sz="1800" dirty="0">
                <a:solidFill>
                  <a:srgbClr val="1353A2"/>
                </a:solidFill>
              </a:rPr>
              <a:t>4. ||</a:t>
            </a:r>
          </a:p>
          <a:p>
            <a:pPr indent="0" defTabSz="540544" eaLnBrk="1" fontAlgn="auto" hangingPunct="1">
              <a:lnSpc>
                <a:spcPct val="150000"/>
              </a:lnSpc>
              <a:spcBef>
                <a:spcPts val="0"/>
              </a:spcBef>
              <a:spcAft>
                <a:spcPts val="0"/>
              </a:spcAft>
              <a:defRPr/>
            </a:pPr>
            <a:r>
              <a:rPr lang="en-US" altLang="zh-CN" sz="1800" dirty="0">
                <a:solidFill>
                  <a:srgbClr val="1353A2"/>
                </a:solidFill>
              </a:rPr>
              <a:t>                                      command1 || command2 ||s command3;...</a:t>
            </a:r>
          </a:p>
          <a:p>
            <a:pPr marL="257175" indent="-257175" defTabSz="540544" eaLnBrk="1" fontAlgn="auto" hangingPunct="1">
              <a:lnSpc>
                <a:spcPct val="150000"/>
              </a:lnSpc>
              <a:spcBef>
                <a:spcPts val="0"/>
              </a:spcBef>
              <a:spcAft>
                <a:spcPts val="0"/>
              </a:spcAft>
              <a:buFont typeface="Arial" panose="020B0604020202020204" pitchFamily="34" charset="0"/>
              <a:buChar char="•"/>
              <a:defRPr/>
            </a:pPr>
            <a:r>
              <a:rPr lang="en-US" altLang="zh-CN" sz="1800" dirty="0">
                <a:solidFill>
                  <a:srgbClr val="1353A2"/>
                </a:solidFill>
              </a:rPr>
              <a:t>command </a:t>
            </a:r>
            <a:r>
              <a:rPr lang="zh-CN" altLang="en-US" sz="1800" dirty="0">
                <a:solidFill>
                  <a:srgbClr val="1353A2"/>
                </a:solidFill>
              </a:rPr>
              <a:t>之间使用</a:t>
            </a:r>
            <a:r>
              <a:rPr lang="en-US" altLang="zh-CN" sz="1800" dirty="0">
                <a:solidFill>
                  <a:srgbClr val="1353A2"/>
                </a:solidFill>
              </a:rPr>
              <a:t>||</a:t>
            </a:r>
            <a:r>
              <a:rPr lang="zh-CN" altLang="en-US" sz="1800" dirty="0">
                <a:solidFill>
                  <a:srgbClr val="1353A2"/>
                </a:solidFill>
              </a:rPr>
              <a:t>链接，实现逻辑或功能</a:t>
            </a:r>
          </a:p>
          <a:p>
            <a:pPr marL="257175" indent="-257175" defTabSz="540544" eaLnBrk="1" fontAlgn="auto" hangingPunct="1">
              <a:lnSpc>
                <a:spcPct val="150000"/>
              </a:lnSpc>
              <a:spcBef>
                <a:spcPts val="0"/>
              </a:spcBef>
              <a:spcAft>
                <a:spcPts val="0"/>
              </a:spcAft>
              <a:buFont typeface="Arial" panose="020B0604020202020204" pitchFamily="34" charset="0"/>
              <a:buChar char="•"/>
              <a:defRPr/>
            </a:pPr>
            <a:r>
              <a:rPr lang="zh-CN" altLang="en-US" sz="1800" dirty="0">
                <a:solidFill>
                  <a:srgbClr val="1353A2"/>
                </a:solidFill>
              </a:rPr>
              <a:t>当</a:t>
            </a:r>
            <a:r>
              <a:rPr lang="en-US" altLang="zh-CN" sz="1800" dirty="0">
                <a:solidFill>
                  <a:srgbClr val="1353A2"/>
                </a:solidFill>
              </a:rPr>
              <a:t>||</a:t>
            </a:r>
            <a:r>
              <a:rPr lang="zh-CN" altLang="en-US" sz="1800" dirty="0">
                <a:solidFill>
                  <a:srgbClr val="1353A2"/>
                </a:solidFill>
              </a:rPr>
              <a:t>左边的</a:t>
            </a:r>
            <a:r>
              <a:rPr lang="en-US" altLang="zh-CN" sz="1800" dirty="0">
                <a:solidFill>
                  <a:srgbClr val="1353A2"/>
                </a:solidFill>
              </a:rPr>
              <a:t>command</a:t>
            </a:r>
            <a:r>
              <a:rPr lang="zh-CN" altLang="en-US" sz="1800" dirty="0">
                <a:solidFill>
                  <a:srgbClr val="1353A2"/>
                </a:solidFill>
              </a:rPr>
              <a:t>执行不成功</a:t>
            </a:r>
            <a:r>
              <a:rPr lang="en-US" altLang="zh-CN" sz="1800" dirty="0">
                <a:solidFill>
                  <a:srgbClr val="1353A2"/>
                </a:solidFill>
              </a:rPr>
              <a:t>(command</a:t>
            </a:r>
            <a:r>
              <a:rPr lang="zh-CN" altLang="en-US" sz="1800" dirty="0">
                <a:solidFill>
                  <a:srgbClr val="1353A2"/>
                </a:solidFill>
              </a:rPr>
              <a:t>的返回值</a:t>
            </a:r>
            <a:r>
              <a:rPr lang="en-US" altLang="zh-CN" sz="1800" dirty="0">
                <a:solidFill>
                  <a:srgbClr val="1353A2"/>
                </a:solidFill>
              </a:rPr>
              <a:t>$?=1)</a:t>
            </a:r>
            <a:r>
              <a:rPr lang="zh-CN" altLang="en-US" sz="1800" dirty="0">
                <a:solidFill>
                  <a:srgbClr val="1353A2"/>
                </a:solidFill>
              </a:rPr>
              <a:t>时，</a:t>
            </a:r>
            <a:r>
              <a:rPr lang="en-US" altLang="zh-CN" sz="1800" dirty="0">
                <a:solidFill>
                  <a:srgbClr val="1353A2"/>
                </a:solidFill>
              </a:rPr>
              <a:t>||</a:t>
            </a:r>
            <a:r>
              <a:rPr lang="zh-CN" altLang="en-US" sz="1800" dirty="0">
                <a:solidFill>
                  <a:srgbClr val="1353A2"/>
                </a:solidFill>
              </a:rPr>
              <a:t>右边的</a:t>
            </a:r>
            <a:r>
              <a:rPr lang="en-US" altLang="zh-CN" sz="1800" dirty="0">
                <a:solidFill>
                  <a:srgbClr val="1353A2"/>
                </a:solidFill>
              </a:rPr>
              <a:t>command</a:t>
            </a:r>
            <a:r>
              <a:rPr lang="zh-CN" altLang="en-US" sz="1800" dirty="0">
                <a:solidFill>
                  <a:srgbClr val="1353A2"/>
                </a:solidFill>
              </a:rPr>
              <a:t>才会被执行。</a:t>
            </a:r>
          </a:p>
          <a:p>
            <a:pPr marL="257175" indent="-257175" defTabSz="540544" eaLnBrk="1" fontAlgn="auto" hangingPunct="1">
              <a:lnSpc>
                <a:spcPct val="150000"/>
              </a:lnSpc>
              <a:spcBef>
                <a:spcPts val="0"/>
              </a:spcBef>
              <a:spcAft>
                <a:spcPts val="0"/>
              </a:spcAft>
              <a:buFont typeface="Arial" panose="020B0604020202020204" pitchFamily="34" charset="0"/>
              <a:buChar char="•"/>
              <a:defRPr/>
            </a:pPr>
            <a:r>
              <a:rPr lang="zh-CN" altLang="en-US" sz="1800" dirty="0">
                <a:solidFill>
                  <a:srgbClr val="1353A2"/>
                </a:solidFill>
              </a:rPr>
              <a:t>只要有一个</a:t>
            </a:r>
            <a:r>
              <a:rPr lang="en-US" altLang="zh-CN" sz="1800" dirty="0">
                <a:solidFill>
                  <a:srgbClr val="1353A2"/>
                </a:solidFill>
              </a:rPr>
              <a:t>command</a:t>
            </a:r>
            <a:r>
              <a:rPr lang="zh-CN" altLang="en-US" sz="1800" dirty="0">
                <a:solidFill>
                  <a:srgbClr val="1353A2"/>
                </a:solidFill>
              </a:rPr>
              <a:t>执行成功</a:t>
            </a:r>
            <a:r>
              <a:rPr lang="en-US" altLang="zh-CN" sz="1800" dirty="0">
                <a:solidFill>
                  <a:srgbClr val="1353A2"/>
                </a:solidFill>
              </a:rPr>
              <a:t>(command</a:t>
            </a:r>
            <a:r>
              <a:rPr lang="zh-CN" altLang="en-US" sz="1800" dirty="0">
                <a:solidFill>
                  <a:srgbClr val="1353A2"/>
                </a:solidFill>
              </a:rPr>
              <a:t>的返回值</a:t>
            </a:r>
            <a:r>
              <a:rPr lang="en-US" altLang="zh-CN" sz="1800" dirty="0">
                <a:solidFill>
                  <a:srgbClr val="1353A2"/>
                </a:solidFill>
              </a:rPr>
              <a:t>$?=0)</a:t>
            </a:r>
            <a:r>
              <a:rPr lang="zh-CN" altLang="en-US" sz="1800" dirty="0">
                <a:solidFill>
                  <a:srgbClr val="1353A2"/>
                </a:solidFill>
              </a:rPr>
              <a:t>时，后面的</a:t>
            </a:r>
            <a:r>
              <a:rPr lang="en-US" altLang="zh-CN" sz="1800" dirty="0">
                <a:solidFill>
                  <a:srgbClr val="1353A2"/>
                </a:solidFill>
              </a:rPr>
              <a:t>command</a:t>
            </a:r>
            <a:r>
              <a:rPr lang="zh-CN" altLang="en-US" sz="1800" dirty="0">
                <a:solidFill>
                  <a:srgbClr val="1353A2"/>
                </a:solidFill>
              </a:rPr>
              <a:t>就不会被执行。</a:t>
            </a:r>
          </a:p>
          <a:p>
            <a:pPr indent="0" defTabSz="540544" eaLnBrk="1" fontAlgn="auto" hangingPunct="1">
              <a:lnSpc>
                <a:spcPct val="200000"/>
              </a:lnSpc>
              <a:spcBef>
                <a:spcPts val="0"/>
              </a:spcBef>
              <a:spcAft>
                <a:spcPts val="0"/>
              </a:spcAft>
              <a:defRPr/>
            </a:pPr>
            <a:endParaRPr lang="zh-CN" altLang="zh-CN" sz="1800" b="0" dirty="0">
              <a:solidFill>
                <a:prstClr val="white">
                  <a:lumMod val="50000"/>
                </a:prstClr>
              </a:solidFill>
            </a:endParaRPr>
          </a:p>
        </p:txBody>
      </p:sp>
      <p:sp>
        <p:nvSpPr>
          <p:cNvPr id="2" name="TextBox 1">
            <a:extLst>
              <a:ext uri="{FF2B5EF4-FFF2-40B4-BE49-F238E27FC236}">
                <a16:creationId xmlns:a16="http://schemas.microsoft.com/office/drawing/2014/main" id="{53980B53-17F3-40D0-A055-EFD24D1B786D}"/>
              </a:ext>
            </a:extLst>
          </p:cNvPr>
          <p:cNvSpPr txBox="1"/>
          <p:nvPr/>
        </p:nvSpPr>
        <p:spPr>
          <a:xfrm>
            <a:off x="1748992" y="1203726"/>
            <a:ext cx="5853424"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defRPr/>
            </a:pPr>
            <a:r>
              <a:rPr lang="en-US" altLang="zh-CN" sz="2400" b="0" dirty="0">
                <a:solidFill>
                  <a:srgbClr val="1353A2"/>
                </a:solidFill>
                <a:latin typeface="微软雅黑" pitchFamily="34" charset="-122"/>
                <a:ea typeface="微软雅黑" pitchFamily="34" charset="-122"/>
              </a:rPr>
              <a:t>shell</a:t>
            </a:r>
            <a:r>
              <a:rPr lang="zh-CN" altLang="en-US" sz="2400" b="0" dirty="0">
                <a:solidFill>
                  <a:srgbClr val="1353A2"/>
                </a:solidFill>
                <a:latin typeface="微软雅黑" pitchFamily="34" charset="-122"/>
                <a:ea typeface="微软雅黑" pitchFamily="34" charset="-122"/>
              </a:rPr>
              <a:t>执行多命令</a:t>
            </a:r>
            <a:r>
              <a:rPr lang="en-US" altLang="zh-CN" sz="2400" b="0" dirty="0">
                <a:solidFill>
                  <a:srgbClr val="1353A2"/>
                </a:solidFill>
                <a:latin typeface="微软雅黑" pitchFamily="34" charset="-122"/>
                <a:ea typeface="微软雅黑" pitchFamily="34" charset="-122"/>
              </a:rPr>
              <a:t>——&amp;&amp; </a:t>
            </a:r>
            <a:r>
              <a:rPr lang="zh-CN" altLang="en-US" sz="2400" b="0" dirty="0">
                <a:solidFill>
                  <a:srgbClr val="1353A2"/>
                </a:solidFill>
                <a:latin typeface="微软雅黑" pitchFamily="34" charset="-122"/>
                <a:ea typeface="微软雅黑" pitchFamily="34" charset="-122"/>
              </a:rPr>
              <a:t>和 </a:t>
            </a:r>
            <a:r>
              <a:rPr lang="en-US" altLang="zh-CN" sz="2400" b="0" dirty="0">
                <a:solidFill>
                  <a:srgbClr val="1353A2"/>
                </a:solidFill>
                <a:latin typeface="微软雅黑" pitchFamily="34" charset="-122"/>
                <a:ea typeface="微软雅黑" pitchFamily="34" charset="-122"/>
              </a:rPr>
              <a:t>||</a:t>
            </a:r>
            <a:endParaRPr lang="zh-CN" altLang="en-US" sz="2400" b="0" dirty="0">
              <a:solidFill>
                <a:srgbClr val="1353A2"/>
              </a:solidFill>
              <a:latin typeface="微软雅黑" pitchFamily="34" charset="-122"/>
              <a:ea typeface="微软雅黑" pitchFamily="34" charset="-122"/>
            </a:endParaRPr>
          </a:p>
        </p:txBody>
      </p:sp>
    </p:spTree>
    <p:extLst>
      <p:ext uri="{BB962C8B-B14F-4D97-AF65-F5344CB8AC3E}">
        <p14:creationId xmlns:p14="http://schemas.microsoft.com/office/powerpoint/2010/main" val="531232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41075" y="1892420"/>
            <a:ext cx="7517921" cy="3208571"/>
          </a:xfrm>
          <a:prstGeom prst="rect">
            <a:avLst/>
          </a:prstGeom>
        </p:spPr>
        <p:txBody>
          <a:bodyPr wrap="square">
            <a:spAutoFit/>
          </a:bodyPr>
          <a:lstStyle/>
          <a:p>
            <a:pPr defTabSz="685800" eaLnBrk="1" fontAlgn="auto" hangingPunct="1">
              <a:lnSpc>
                <a:spcPct val="150000"/>
              </a:lnSpc>
              <a:spcBef>
                <a:spcPts val="0"/>
              </a:spcBef>
              <a:spcAft>
                <a:spcPts val="0"/>
              </a:spcAft>
            </a:pPr>
            <a:r>
              <a:rPr lang="zh-CN" altLang="en-US" sz="2100" dirty="0">
                <a:solidFill>
                  <a:srgbClr val="1353A2"/>
                </a:solidFill>
                <a:latin typeface="等线"/>
                <a:ea typeface="等线" panose="02010600030101010101" pitchFamily="2" charset="-122"/>
              </a:rPr>
              <a:t>例</a:t>
            </a:r>
            <a:r>
              <a:rPr lang="en-US" altLang="zh-CN" sz="2100" dirty="0">
                <a:solidFill>
                  <a:srgbClr val="1353A2"/>
                </a:solidFill>
                <a:latin typeface="等线"/>
                <a:ea typeface="等线" panose="02010600030101010101" pitchFamily="2" charset="-122"/>
              </a:rPr>
              <a:t>: </a:t>
            </a:r>
            <a:r>
              <a:rPr lang="zh-CN" altLang="en-US" sz="2100" dirty="0">
                <a:solidFill>
                  <a:srgbClr val="1353A2"/>
                </a:solidFill>
                <a:latin typeface="等线"/>
                <a:ea typeface="等线" panose="02010600030101010101" pitchFamily="2" charset="-122"/>
              </a:rPr>
              <a:t>从 </a:t>
            </a:r>
            <a:r>
              <a:rPr lang="en-US" altLang="zh-CN" sz="2100" dirty="0">
                <a:solidFill>
                  <a:srgbClr val="1353A2"/>
                </a:solidFill>
                <a:latin typeface="等线"/>
                <a:ea typeface="等线" panose="02010600030101010101" pitchFamily="2" charset="-122"/>
              </a:rPr>
              <a:t>~/</a:t>
            </a:r>
            <a:r>
              <a:rPr lang="zh-CN" altLang="en-US" sz="2100" dirty="0">
                <a:solidFill>
                  <a:srgbClr val="1353A2"/>
                </a:solidFill>
                <a:latin typeface="等线"/>
                <a:ea typeface="等线" panose="02010600030101010101" pitchFamily="2" charset="-122"/>
              </a:rPr>
              <a:t>桌面 目录复制 </a:t>
            </a:r>
            <a:r>
              <a:rPr lang="en-US" altLang="zh-CN" sz="2100" dirty="0">
                <a:solidFill>
                  <a:srgbClr val="1353A2"/>
                </a:solidFill>
                <a:latin typeface="等线"/>
                <a:ea typeface="等线" panose="02010600030101010101" pitchFamily="2" charset="-122"/>
              </a:rPr>
              <a:t>1.txt </a:t>
            </a:r>
            <a:r>
              <a:rPr lang="zh-CN" altLang="en-US" sz="2100" dirty="0">
                <a:solidFill>
                  <a:srgbClr val="1353A2"/>
                </a:solidFill>
                <a:latin typeface="等线"/>
                <a:ea typeface="等线" panose="02010600030101010101" pitchFamily="2" charset="-122"/>
              </a:rPr>
              <a:t>文件到 </a:t>
            </a:r>
            <a:r>
              <a:rPr lang="en-US" altLang="zh-CN" sz="2100" dirty="0">
                <a:solidFill>
                  <a:srgbClr val="1353A2"/>
                </a:solidFill>
                <a:latin typeface="等线"/>
                <a:ea typeface="等线" panose="02010600030101010101" pitchFamily="2" charset="-122"/>
              </a:rPr>
              <a:t>~ </a:t>
            </a:r>
            <a:r>
              <a:rPr lang="zh-CN" altLang="en-US" sz="2100" dirty="0">
                <a:solidFill>
                  <a:srgbClr val="1353A2"/>
                </a:solidFill>
                <a:latin typeface="等线"/>
                <a:ea typeface="等线" panose="02010600030101010101" pitchFamily="2" charset="-122"/>
              </a:rPr>
              <a:t>目录；执行成功后，使用 </a:t>
            </a:r>
            <a:r>
              <a:rPr lang="en-US" altLang="zh-CN" sz="2100" dirty="0" err="1">
                <a:solidFill>
                  <a:srgbClr val="1353A2"/>
                </a:solidFill>
                <a:latin typeface="等线"/>
                <a:ea typeface="等线" panose="02010600030101010101" pitchFamily="2" charset="-122"/>
              </a:rPr>
              <a:t>rm</a:t>
            </a:r>
            <a:r>
              <a:rPr lang="en-US" altLang="zh-CN" sz="2100" dirty="0">
                <a:solidFill>
                  <a:srgbClr val="1353A2"/>
                </a:solidFill>
                <a:latin typeface="等线"/>
                <a:ea typeface="等线" panose="02010600030101010101" pitchFamily="2" charset="-122"/>
              </a:rPr>
              <a:t> </a:t>
            </a:r>
            <a:r>
              <a:rPr lang="zh-CN" altLang="en-US" sz="2100" dirty="0">
                <a:solidFill>
                  <a:srgbClr val="1353A2"/>
                </a:solidFill>
                <a:latin typeface="等线"/>
                <a:ea typeface="等线" panose="02010600030101010101" pitchFamily="2" charset="-122"/>
              </a:rPr>
              <a:t>删除源文件；如果删除成功则输出提示信息。 </a:t>
            </a:r>
          </a:p>
          <a:p>
            <a:pPr defTabSz="685800" eaLnBrk="1" fontAlgn="auto" hangingPunct="1">
              <a:lnSpc>
                <a:spcPct val="150000"/>
              </a:lnSpc>
              <a:spcBef>
                <a:spcPts val="0"/>
              </a:spcBef>
              <a:spcAft>
                <a:spcPts val="0"/>
              </a:spcAft>
            </a:pPr>
            <a:r>
              <a:rPr lang="en-US" altLang="zh-CN" sz="2100" dirty="0">
                <a:solidFill>
                  <a:srgbClr val="1353A2"/>
                </a:solidFill>
                <a:latin typeface="等线"/>
                <a:ea typeface="等线" panose="02010600030101010101" pitchFamily="2" charset="-122"/>
              </a:rPr>
              <a:t>[</a:t>
            </a:r>
            <a:r>
              <a:rPr lang="en-US" altLang="zh-CN" sz="2100" dirty="0" err="1">
                <a:solidFill>
                  <a:srgbClr val="1353A2"/>
                </a:solidFill>
                <a:latin typeface="等线"/>
                <a:ea typeface="等线" panose="02010600030101010101" pitchFamily="2" charset="-122"/>
              </a:rPr>
              <a:t>root@localhost</a:t>
            </a:r>
            <a:r>
              <a:rPr lang="en-US" altLang="zh-CN" sz="2100" dirty="0">
                <a:solidFill>
                  <a:srgbClr val="1353A2"/>
                </a:solidFill>
                <a:latin typeface="等线"/>
                <a:ea typeface="等线" panose="02010600030101010101" pitchFamily="2" charset="-122"/>
              </a:rPr>
              <a:t> ~]# touch ./</a:t>
            </a:r>
            <a:r>
              <a:rPr lang="zh-CN" altLang="en-US" sz="2100" dirty="0">
                <a:solidFill>
                  <a:srgbClr val="1353A2"/>
                </a:solidFill>
                <a:latin typeface="等线"/>
                <a:ea typeface="等线" panose="02010600030101010101" pitchFamily="2" charset="-122"/>
              </a:rPr>
              <a:t>桌面</a:t>
            </a:r>
            <a:r>
              <a:rPr lang="en-US" altLang="zh-CN" sz="2100" dirty="0">
                <a:solidFill>
                  <a:srgbClr val="1353A2"/>
                </a:solidFill>
                <a:latin typeface="等线"/>
                <a:ea typeface="等线" panose="02010600030101010101" pitchFamily="2" charset="-122"/>
              </a:rPr>
              <a:t>/1.txt </a:t>
            </a:r>
          </a:p>
          <a:p>
            <a:pPr defTabSz="685800" eaLnBrk="1" fontAlgn="auto" hangingPunct="1">
              <a:lnSpc>
                <a:spcPct val="150000"/>
              </a:lnSpc>
              <a:spcBef>
                <a:spcPts val="0"/>
              </a:spcBef>
              <a:spcAft>
                <a:spcPts val="0"/>
              </a:spcAft>
            </a:pPr>
            <a:r>
              <a:rPr lang="en-US" altLang="zh-CN" sz="2100" dirty="0">
                <a:solidFill>
                  <a:srgbClr val="1353A2"/>
                </a:solidFill>
                <a:latin typeface="等线"/>
                <a:ea typeface="等线" panose="02010600030101010101" pitchFamily="2" charset="-122"/>
              </a:rPr>
              <a:t>[</a:t>
            </a:r>
            <a:r>
              <a:rPr lang="en-US" altLang="zh-CN" sz="2100" dirty="0" err="1">
                <a:solidFill>
                  <a:srgbClr val="1353A2"/>
                </a:solidFill>
                <a:latin typeface="等线"/>
                <a:ea typeface="等线" panose="02010600030101010101" pitchFamily="2" charset="-122"/>
              </a:rPr>
              <a:t>root@localhost</a:t>
            </a:r>
            <a:r>
              <a:rPr lang="en-US" altLang="zh-CN" sz="2100" dirty="0">
                <a:solidFill>
                  <a:srgbClr val="1353A2"/>
                </a:solidFill>
                <a:latin typeface="等线"/>
                <a:ea typeface="等线" panose="02010600030101010101" pitchFamily="2" charset="-122"/>
              </a:rPr>
              <a:t> ~]#  </a:t>
            </a:r>
            <a:r>
              <a:rPr lang="en-US" altLang="zh-CN" sz="2100" dirty="0" err="1">
                <a:solidFill>
                  <a:srgbClr val="1353A2"/>
                </a:solidFill>
                <a:latin typeface="等线"/>
                <a:ea typeface="等线" panose="02010600030101010101" pitchFamily="2" charset="-122"/>
              </a:rPr>
              <a:t>cp</a:t>
            </a:r>
            <a:r>
              <a:rPr lang="en-US" altLang="zh-CN" sz="2100" dirty="0">
                <a:solidFill>
                  <a:srgbClr val="1353A2"/>
                </a:solidFill>
                <a:latin typeface="等线"/>
                <a:ea typeface="等线" panose="02010600030101010101" pitchFamily="2" charset="-122"/>
              </a:rPr>
              <a:t> ~/</a:t>
            </a:r>
            <a:r>
              <a:rPr lang="zh-CN" altLang="en-US" sz="2100" dirty="0">
                <a:solidFill>
                  <a:srgbClr val="1353A2"/>
                </a:solidFill>
                <a:latin typeface="等线"/>
                <a:ea typeface="等线" panose="02010600030101010101" pitchFamily="2" charset="-122"/>
              </a:rPr>
              <a:t>桌面</a:t>
            </a:r>
            <a:r>
              <a:rPr lang="en-US" altLang="zh-CN" sz="2100" dirty="0">
                <a:solidFill>
                  <a:srgbClr val="1353A2"/>
                </a:solidFill>
                <a:latin typeface="等线"/>
                <a:ea typeface="等线" panose="02010600030101010101" pitchFamily="2" charset="-122"/>
              </a:rPr>
              <a:t>/1.txt ~/1.txt &amp;&amp; </a:t>
            </a:r>
            <a:r>
              <a:rPr lang="en-US" altLang="zh-CN" sz="2100" dirty="0" err="1">
                <a:solidFill>
                  <a:srgbClr val="1353A2"/>
                </a:solidFill>
                <a:latin typeface="等线"/>
                <a:ea typeface="等线" panose="02010600030101010101" pitchFamily="2" charset="-122"/>
              </a:rPr>
              <a:t>rm</a:t>
            </a:r>
            <a:r>
              <a:rPr lang="en-US" altLang="zh-CN" sz="2100" dirty="0">
                <a:solidFill>
                  <a:srgbClr val="1353A2"/>
                </a:solidFill>
                <a:latin typeface="等线"/>
                <a:ea typeface="等线" panose="02010600030101010101" pitchFamily="2" charset="-122"/>
              </a:rPr>
              <a:t> -f ~/</a:t>
            </a:r>
            <a:r>
              <a:rPr lang="zh-CN" altLang="en-US" sz="2100" dirty="0">
                <a:solidFill>
                  <a:srgbClr val="1353A2"/>
                </a:solidFill>
                <a:latin typeface="等线"/>
                <a:ea typeface="等线" panose="02010600030101010101" pitchFamily="2" charset="-122"/>
              </a:rPr>
              <a:t>桌面</a:t>
            </a:r>
            <a:r>
              <a:rPr lang="en-US" altLang="zh-CN" sz="2100" dirty="0">
                <a:solidFill>
                  <a:srgbClr val="1353A2"/>
                </a:solidFill>
                <a:latin typeface="等线"/>
                <a:ea typeface="等线" panose="02010600030101010101" pitchFamily="2" charset="-122"/>
              </a:rPr>
              <a:t>/1.txt &amp;&amp; echo "success"</a:t>
            </a:r>
          </a:p>
          <a:p>
            <a:pPr defTabSz="685800" eaLnBrk="1" fontAlgn="auto" hangingPunct="1">
              <a:lnSpc>
                <a:spcPct val="150000"/>
              </a:lnSpc>
              <a:spcBef>
                <a:spcPts val="0"/>
              </a:spcBef>
              <a:spcAft>
                <a:spcPts val="0"/>
              </a:spcAft>
            </a:pPr>
            <a:r>
              <a:rPr lang="en-US" altLang="zh-CN" sz="2100" dirty="0">
                <a:solidFill>
                  <a:srgbClr val="1353A2"/>
                </a:solidFill>
                <a:latin typeface="等线"/>
                <a:ea typeface="等线" panose="02010600030101010101" pitchFamily="2" charset="-122"/>
              </a:rPr>
              <a:t>success</a:t>
            </a:r>
            <a:endParaRPr lang="zh-CN" altLang="zh-CN" sz="2100" dirty="0">
              <a:solidFill>
                <a:prstClr val="black"/>
              </a:solidFill>
              <a:latin typeface="等线"/>
              <a:ea typeface="等线" panose="02010600030101010101" pitchFamily="2" charset="-122"/>
            </a:endParaRPr>
          </a:p>
          <a:p>
            <a:pPr defTabSz="685800" eaLnBrk="1" fontAlgn="auto" hangingPunct="1">
              <a:spcBef>
                <a:spcPts val="0"/>
              </a:spcBef>
              <a:spcAft>
                <a:spcPts val="0"/>
              </a:spcAft>
            </a:pPr>
            <a:endParaRPr lang="zh-CN" altLang="en-US" sz="1350" b="0" dirty="0">
              <a:solidFill>
                <a:prstClr val="black"/>
              </a:solidFill>
              <a:latin typeface="等线"/>
              <a:ea typeface="等线" panose="02010600030101010101" pitchFamily="2" charset="-122"/>
            </a:endParaRPr>
          </a:p>
        </p:txBody>
      </p:sp>
    </p:spTree>
    <p:extLst>
      <p:ext uri="{BB962C8B-B14F-4D97-AF65-F5344CB8AC3E}">
        <p14:creationId xmlns:p14="http://schemas.microsoft.com/office/powerpoint/2010/main" val="27632210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8793" y="1680445"/>
            <a:ext cx="8734245" cy="3765518"/>
          </a:xfrm>
          <a:prstGeom prst="rect">
            <a:avLst/>
          </a:prstGeom>
        </p:spPr>
        <p:txBody>
          <a:bodyPr wrap="square">
            <a:spAutoFit/>
          </a:bodyPr>
          <a:lstStyle/>
          <a:p>
            <a:pPr defTabSz="685800" eaLnBrk="1" fontAlgn="auto" hangingPunct="1">
              <a:lnSpc>
                <a:spcPct val="150000"/>
              </a:lnSpc>
              <a:spcBef>
                <a:spcPts val="0"/>
              </a:spcBef>
              <a:spcAft>
                <a:spcPts val="0"/>
              </a:spcAft>
            </a:pPr>
            <a:r>
              <a:rPr lang="zh-CN" altLang="en-US" sz="2100" dirty="0">
                <a:solidFill>
                  <a:srgbClr val="1353A2"/>
                </a:solidFill>
                <a:latin typeface="等线"/>
                <a:ea typeface="等线" panose="02010600030101010101" pitchFamily="2" charset="-122"/>
              </a:rPr>
              <a:t>例</a:t>
            </a:r>
            <a:r>
              <a:rPr lang="en-US" altLang="zh-CN" sz="2100" dirty="0">
                <a:solidFill>
                  <a:srgbClr val="1353A2"/>
                </a:solidFill>
                <a:latin typeface="等线"/>
                <a:ea typeface="等线" panose="02010600030101010101" pitchFamily="2" charset="-122"/>
              </a:rPr>
              <a:t>1: </a:t>
            </a:r>
            <a:r>
              <a:rPr lang="zh-CN" altLang="en-US" sz="2100" dirty="0">
                <a:solidFill>
                  <a:srgbClr val="1353A2"/>
                </a:solidFill>
                <a:latin typeface="等线"/>
                <a:ea typeface="等线" panose="02010600030101010101" pitchFamily="2" charset="-122"/>
              </a:rPr>
              <a:t>删除文件</a:t>
            </a:r>
            <a:r>
              <a:rPr lang="en-US" altLang="zh-CN" sz="2100" dirty="0">
                <a:solidFill>
                  <a:srgbClr val="1353A2"/>
                </a:solidFill>
                <a:latin typeface="等线"/>
                <a:ea typeface="等线" panose="02010600030101010101" pitchFamily="2" charset="-122"/>
              </a:rPr>
              <a:t>~/</a:t>
            </a:r>
            <a:r>
              <a:rPr lang="zh-CN" altLang="en-US" sz="2100" dirty="0">
                <a:solidFill>
                  <a:srgbClr val="1353A2"/>
                </a:solidFill>
                <a:latin typeface="等线"/>
                <a:ea typeface="等线" panose="02010600030101010101" pitchFamily="2" charset="-122"/>
              </a:rPr>
              <a:t>桌面</a:t>
            </a:r>
            <a:r>
              <a:rPr lang="en-US" altLang="zh-CN" sz="2100" dirty="0">
                <a:solidFill>
                  <a:srgbClr val="1353A2"/>
                </a:solidFill>
                <a:latin typeface="等线"/>
                <a:ea typeface="等线" panose="02010600030101010101" pitchFamily="2" charset="-122"/>
              </a:rPr>
              <a:t>/1.txt</a:t>
            </a:r>
            <a:r>
              <a:rPr lang="zh-CN" altLang="en-US" sz="2100" dirty="0">
                <a:solidFill>
                  <a:srgbClr val="1353A2"/>
                </a:solidFill>
                <a:latin typeface="等线"/>
                <a:ea typeface="等线" panose="02010600030101010101" pitchFamily="2" charset="-122"/>
              </a:rPr>
              <a:t>，如果目录下不存在文件 </a:t>
            </a:r>
            <a:r>
              <a:rPr lang="en-US" altLang="zh-CN" sz="2100" dirty="0">
                <a:solidFill>
                  <a:srgbClr val="1353A2"/>
                </a:solidFill>
                <a:latin typeface="等线"/>
                <a:ea typeface="等线" panose="02010600030101010101" pitchFamily="2" charset="-122"/>
              </a:rPr>
              <a:t>1.txt</a:t>
            </a:r>
            <a:r>
              <a:rPr lang="zh-CN" altLang="en-US" sz="2100" dirty="0">
                <a:solidFill>
                  <a:srgbClr val="1353A2"/>
                </a:solidFill>
                <a:latin typeface="等线"/>
                <a:ea typeface="等线" panose="02010600030101010101" pitchFamily="2" charset="-122"/>
              </a:rPr>
              <a:t>，将输出提示信息“</a:t>
            </a:r>
            <a:r>
              <a:rPr lang="en-US" altLang="zh-CN" sz="2100" dirty="0">
                <a:solidFill>
                  <a:srgbClr val="1353A2"/>
                </a:solidFill>
                <a:latin typeface="等线"/>
                <a:ea typeface="等线" panose="02010600030101010101" pitchFamily="2" charset="-122"/>
              </a:rPr>
              <a:t>fail”</a:t>
            </a:r>
            <a:r>
              <a:rPr lang="zh-CN" altLang="en-US" sz="2100" dirty="0">
                <a:solidFill>
                  <a:srgbClr val="1353A2"/>
                </a:solidFill>
                <a:latin typeface="等线"/>
                <a:ea typeface="等线" panose="02010600030101010101" pitchFamily="2" charset="-122"/>
              </a:rPr>
              <a:t>。</a:t>
            </a:r>
          </a:p>
          <a:p>
            <a:pPr defTabSz="685800" eaLnBrk="1" fontAlgn="auto" hangingPunct="1">
              <a:lnSpc>
                <a:spcPct val="150000"/>
              </a:lnSpc>
              <a:spcBef>
                <a:spcPts val="0"/>
              </a:spcBef>
              <a:spcAft>
                <a:spcPts val="0"/>
              </a:spcAft>
            </a:pPr>
            <a:r>
              <a:rPr lang="en-US" altLang="zh-CN" sz="2100" dirty="0">
                <a:solidFill>
                  <a:srgbClr val="1353A2"/>
                </a:solidFill>
                <a:latin typeface="等线"/>
                <a:ea typeface="等线" panose="02010600030101010101" pitchFamily="2" charset="-122"/>
              </a:rPr>
              <a:t>[</a:t>
            </a:r>
            <a:r>
              <a:rPr lang="en-US" altLang="zh-CN" sz="2100" dirty="0" err="1">
                <a:solidFill>
                  <a:srgbClr val="1353A2"/>
                </a:solidFill>
                <a:latin typeface="等线"/>
                <a:ea typeface="等线" panose="02010600030101010101" pitchFamily="2" charset="-122"/>
              </a:rPr>
              <a:t>root@localhost</a:t>
            </a:r>
            <a:r>
              <a:rPr lang="en-US" altLang="zh-CN" sz="2100" dirty="0">
                <a:solidFill>
                  <a:srgbClr val="1353A2"/>
                </a:solidFill>
                <a:latin typeface="等线"/>
                <a:ea typeface="等线" panose="02010600030101010101" pitchFamily="2" charset="-122"/>
              </a:rPr>
              <a:t> ~]# </a:t>
            </a:r>
            <a:r>
              <a:rPr lang="en-US" altLang="zh-CN" sz="2100" dirty="0" err="1">
                <a:solidFill>
                  <a:srgbClr val="1353A2"/>
                </a:solidFill>
                <a:latin typeface="等线"/>
                <a:ea typeface="等线" panose="02010600030101010101" pitchFamily="2" charset="-122"/>
              </a:rPr>
              <a:t>rm</a:t>
            </a:r>
            <a:r>
              <a:rPr lang="en-US" altLang="zh-CN" sz="2100" dirty="0">
                <a:solidFill>
                  <a:srgbClr val="1353A2"/>
                </a:solidFill>
                <a:latin typeface="等线"/>
                <a:ea typeface="等线" panose="02010600030101010101" pitchFamily="2" charset="-122"/>
              </a:rPr>
              <a:t> ~/</a:t>
            </a:r>
            <a:r>
              <a:rPr lang="zh-CN" altLang="en-US" sz="2100" dirty="0">
                <a:solidFill>
                  <a:srgbClr val="1353A2"/>
                </a:solidFill>
                <a:latin typeface="等线"/>
                <a:ea typeface="等线" panose="02010600030101010101" pitchFamily="2" charset="-122"/>
              </a:rPr>
              <a:t>桌面</a:t>
            </a:r>
            <a:r>
              <a:rPr lang="en-US" altLang="zh-CN" sz="2100" dirty="0">
                <a:solidFill>
                  <a:srgbClr val="1353A2"/>
                </a:solidFill>
                <a:latin typeface="等线"/>
                <a:ea typeface="等线" panose="02010600030101010101" pitchFamily="2" charset="-122"/>
              </a:rPr>
              <a:t>/1.txt || echo ""</a:t>
            </a:r>
          </a:p>
          <a:p>
            <a:pPr defTabSz="685800" eaLnBrk="1" fontAlgn="auto" hangingPunct="1">
              <a:lnSpc>
                <a:spcPct val="150000"/>
              </a:lnSpc>
              <a:spcBef>
                <a:spcPts val="0"/>
              </a:spcBef>
              <a:spcAft>
                <a:spcPts val="0"/>
              </a:spcAft>
            </a:pPr>
            <a:r>
              <a:rPr lang="zh-CN" altLang="en-US" sz="2100" dirty="0">
                <a:solidFill>
                  <a:srgbClr val="1353A2"/>
                </a:solidFill>
                <a:latin typeface="等线"/>
                <a:ea typeface="等线" panose="02010600030101010101" pitchFamily="2" charset="-122"/>
              </a:rPr>
              <a:t>注：上例中如果 </a:t>
            </a:r>
            <a:r>
              <a:rPr lang="en-US" altLang="zh-CN" sz="2100" dirty="0">
                <a:solidFill>
                  <a:srgbClr val="1353A2"/>
                </a:solidFill>
                <a:latin typeface="等线"/>
                <a:ea typeface="等线" panose="02010600030101010101" pitchFamily="2" charset="-122"/>
              </a:rPr>
              <a:t>~/</a:t>
            </a:r>
            <a:r>
              <a:rPr lang="zh-CN" altLang="en-US" sz="2100" dirty="0">
                <a:solidFill>
                  <a:srgbClr val="1353A2"/>
                </a:solidFill>
                <a:latin typeface="等线"/>
                <a:ea typeface="等线" panose="02010600030101010101" pitchFamily="2" charset="-122"/>
              </a:rPr>
              <a:t>桌面 目录下不存在文件 </a:t>
            </a:r>
            <a:r>
              <a:rPr lang="en-US" altLang="zh-CN" sz="2100" dirty="0">
                <a:solidFill>
                  <a:srgbClr val="1353A2"/>
                </a:solidFill>
                <a:latin typeface="等线"/>
                <a:ea typeface="等线" panose="02010600030101010101" pitchFamily="2" charset="-122"/>
              </a:rPr>
              <a:t>1.txt</a:t>
            </a:r>
            <a:r>
              <a:rPr lang="zh-CN" altLang="en-US" sz="2100" dirty="0">
                <a:solidFill>
                  <a:srgbClr val="1353A2"/>
                </a:solidFill>
                <a:latin typeface="等线"/>
                <a:ea typeface="等线" panose="02010600030101010101" pitchFamily="2" charset="-122"/>
              </a:rPr>
              <a:t>，将输出提示信息</a:t>
            </a:r>
            <a:r>
              <a:rPr lang="en-US" altLang="zh-CN" sz="2100" dirty="0">
                <a:solidFill>
                  <a:srgbClr val="1353A2"/>
                </a:solidFill>
                <a:latin typeface="等线"/>
                <a:ea typeface="等线" panose="02010600030101010101" pitchFamily="2" charset="-122"/>
              </a:rPr>
              <a:t>fail</a:t>
            </a:r>
          </a:p>
          <a:p>
            <a:pPr defTabSz="685800" eaLnBrk="1" fontAlgn="auto" hangingPunct="1">
              <a:lnSpc>
                <a:spcPct val="150000"/>
              </a:lnSpc>
              <a:spcBef>
                <a:spcPts val="0"/>
              </a:spcBef>
              <a:spcAft>
                <a:spcPts val="0"/>
              </a:spcAft>
            </a:pPr>
            <a:r>
              <a:rPr lang="zh-CN" altLang="en-US" sz="2100" dirty="0">
                <a:solidFill>
                  <a:srgbClr val="1353A2"/>
                </a:solidFill>
                <a:latin typeface="等线"/>
                <a:ea typeface="等线" panose="02010600030101010101" pitchFamily="2" charset="-122"/>
              </a:rPr>
              <a:t>例</a:t>
            </a:r>
            <a:r>
              <a:rPr lang="en-US" altLang="zh-CN" sz="2100" dirty="0">
                <a:solidFill>
                  <a:srgbClr val="1353A2"/>
                </a:solidFill>
                <a:latin typeface="等线"/>
                <a:ea typeface="等线" panose="02010600030101010101" pitchFamily="2" charset="-122"/>
              </a:rPr>
              <a:t>2: </a:t>
            </a:r>
            <a:r>
              <a:rPr lang="zh-CN" altLang="en-US" sz="2100" dirty="0">
                <a:solidFill>
                  <a:srgbClr val="1353A2"/>
                </a:solidFill>
                <a:latin typeface="等线"/>
                <a:ea typeface="等线" panose="02010600030101010101" pitchFamily="2" charset="-122"/>
              </a:rPr>
              <a:t>删除文件</a:t>
            </a:r>
            <a:r>
              <a:rPr lang="en-US" altLang="zh-CN" sz="2100" dirty="0">
                <a:solidFill>
                  <a:srgbClr val="1353A2"/>
                </a:solidFill>
                <a:latin typeface="等线"/>
                <a:ea typeface="等线" panose="02010600030101010101" pitchFamily="2" charset="-122"/>
              </a:rPr>
              <a:t>~/</a:t>
            </a:r>
            <a:r>
              <a:rPr lang="zh-CN" altLang="en-US" sz="2100" dirty="0">
                <a:solidFill>
                  <a:srgbClr val="1353A2"/>
                </a:solidFill>
                <a:latin typeface="等线"/>
                <a:ea typeface="等线" panose="02010600030101010101" pitchFamily="2" charset="-122"/>
              </a:rPr>
              <a:t>桌面</a:t>
            </a:r>
            <a:r>
              <a:rPr lang="en-US" altLang="zh-CN" sz="2100" dirty="0">
                <a:solidFill>
                  <a:srgbClr val="1353A2"/>
                </a:solidFill>
                <a:latin typeface="等线"/>
                <a:ea typeface="等线" panose="02010600030101010101" pitchFamily="2" charset="-122"/>
              </a:rPr>
              <a:t>/1.txt</a:t>
            </a:r>
            <a:r>
              <a:rPr lang="zh-CN" altLang="en-US" sz="2100" dirty="0">
                <a:solidFill>
                  <a:srgbClr val="1353A2"/>
                </a:solidFill>
                <a:latin typeface="等线"/>
                <a:ea typeface="等线" panose="02010600030101010101" pitchFamily="2" charset="-122"/>
              </a:rPr>
              <a:t>，如果 </a:t>
            </a:r>
            <a:r>
              <a:rPr lang="en-US" altLang="zh-CN" sz="2100" dirty="0">
                <a:solidFill>
                  <a:srgbClr val="1353A2"/>
                </a:solidFill>
                <a:latin typeface="等线"/>
                <a:ea typeface="等线" panose="02010600030101010101" pitchFamily="2" charset="-122"/>
              </a:rPr>
              <a:t>~/</a:t>
            </a:r>
            <a:r>
              <a:rPr lang="zh-CN" altLang="en-US" sz="2100" dirty="0">
                <a:solidFill>
                  <a:srgbClr val="1353A2"/>
                </a:solidFill>
                <a:latin typeface="等线"/>
                <a:ea typeface="等线" panose="02010600030101010101" pitchFamily="2" charset="-122"/>
              </a:rPr>
              <a:t>桌面 目录下存在文件 </a:t>
            </a:r>
            <a:r>
              <a:rPr lang="en-US" altLang="zh-CN" sz="2100" dirty="0">
                <a:solidFill>
                  <a:srgbClr val="1353A2"/>
                </a:solidFill>
                <a:latin typeface="等线"/>
                <a:ea typeface="等线" panose="02010600030101010101" pitchFamily="2" charset="-122"/>
              </a:rPr>
              <a:t>1.txt</a:t>
            </a:r>
            <a:r>
              <a:rPr lang="zh-CN" altLang="en-US" sz="2100" dirty="0">
                <a:solidFill>
                  <a:srgbClr val="1353A2"/>
                </a:solidFill>
                <a:latin typeface="等线"/>
                <a:ea typeface="等线" panose="02010600030101010101" pitchFamily="2" charset="-122"/>
              </a:rPr>
              <a:t>，将输出 </a:t>
            </a:r>
            <a:r>
              <a:rPr lang="en-US" altLang="zh-CN" sz="2100" dirty="0">
                <a:solidFill>
                  <a:srgbClr val="1353A2"/>
                </a:solidFill>
                <a:latin typeface="等线"/>
                <a:ea typeface="等线" panose="02010600030101010101" pitchFamily="2" charset="-122"/>
              </a:rPr>
              <a:t>success </a:t>
            </a:r>
            <a:r>
              <a:rPr lang="zh-CN" altLang="en-US" sz="2100" dirty="0">
                <a:solidFill>
                  <a:srgbClr val="1353A2"/>
                </a:solidFill>
                <a:latin typeface="等线"/>
                <a:ea typeface="等线" panose="02010600030101010101" pitchFamily="2" charset="-122"/>
              </a:rPr>
              <a:t>提示信息；否则输出 </a:t>
            </a:r>
            <a:r>
              <a:rPr lang="en-US" altLang="zh-CN" sz="2100" dirty="0">
                <a:solidFill>
                  <a:srgbClr val="1353A2"/>
                </a:solidFill>
                <a:latin typeface="等线"/>
                <a:ea typeface="等线" panose="02010600030101010101" pitchFamily="2" charset="-122"/>
              </a:rPr>
              <a:t>fail </a:t>
            </a:r>
            <a:r>
              <a:rPr lang="zh-CN" altLang="en-US" sz="2100" dirty="0">
                <a:solidFill>
                  <a:srgbClr val="1353A2"/>
                </a:solidFill>
                <a:latin typeface="等线"/>
                <a:ea typeface="等线" panose="02010600030101010101" pitchFamily="2" charset="-122"/>
              </a:rPr>
              <a:t>提示信息。</a:t>
            </a:r>
          </a:p>
          <a:p>
            <a:pPr defTabSz="685800" eaLnBrk="1" fontAlgn="auto" hangingPunct="1">
              <a:lnSpc>
                <a:spcPct val="150000"/>
              </a:lnSpc>
              <a:spcBef>
                <a:spcPts val="0"/>
              </a:spcBef>
              <a:spcAft>
                <a:spcPts val="0"/>
              </a:spcAft>
            </a:pPr>
            <a:r>
              <a:rPr lang="zh-CN" altLang="en-US" sz="2100" dirty="0">
                <a:solidFill>
                  <a:srgbClr val="1353A2"/>
                </a:solidFill>
                <a:latin typeface="等线"/>
                <a:ea typeface="等线" panose="02010600030101010101" pitchFamily="2" charset="-122"/>
              </a:rPr>
              <a:t> </a:t>
            </a:r>
            <a:r>
              <a:rPr lang="en-US" altLang="zh-CN" sz="2100" dirty="0">
                <a:solidFill>
                  <a:srgbClr val="1353A2"/>
                </a:solidFill>
                <a:latin typeface="等线"/>
                <a:ea typeface="等线" panose="02010600030101010101" pitchFamily="2" charset="-122"/>
              </a:rPr>
              <a:t>[</a:t>
            </a:r>
            <a:r>
              <a:rPr lang="en-US" altLang="zh-CN" sz="2100" dirty="0" err="1">
                <a:solidFill>
                  <a:srgbClr val="1353A2"/>
                </a:solidFill>
                <a:latin typeface="等线"/>
                <a:ea typeface="等线" panose="02010600030101010101" pitchFamily="2" charset="-122"/>
              </a:rPr>
              <a:t>root@localhost</a:t>
            </a:r>
            <a:r>
              <a:rPr lang="en-US" altLang="zh-CN" sz="2100" dirty="0">
                <a:solidFill>
                  <a:srgbClr val="1353A2"/>
                </a:solidFill>
                <a:latin typeface="等线"/>
                <a:ea typeface="等线" panose="02010600030101010101" pitchFamily="2" charset="-122"/>
              </a:rPr>
              <a:t> ~]# </a:t>
            </a:r>
            <a:r>
              <a:rPr lang="en-US" altLang="zh-CN" sz="2100" dirty="0" err="1">
                <a:solidFill>
                  <a:srgbClr val="1353A2"/>
                </a:solidFill>
                <a:latin typeface="等线"/>
                <a:ea typeface="等线" panose="02010600030101010101" pitchFamily="2" charset="-122"/>
              </a:rPr>
              <a:t>rm</a:t>
            </a:r>
            <a:r>
              <a:rPr lang="en-US" altLang="zh-CN" sz="2100" dirty="0">
                <a:solidFill>
                  <a:srgbClr val="1353A2"/>
                </a:solidFill>
                <a:latin typeface="等线"/>
                <a:ea typeface="等线" panose="02010600030101010101" pitchFamily="2" charset="-122"/>
              </a:rPr>
              <a:t>  ~/</a:t>
            </a:r>
            <a:r>
              <a:rPr lang="zh-CN" altLang="en-US" sz="2100" dirty="0">
                <a:solidFill>
                  <a:srgbClr val="1353A2"/>
                </a:solidFill>
                <a:latin typeface="等线"/>
                <a:ea typeface="等线" panose="02010600030101010101" pitchFamily="2" charset="-122"/>
              </a:rPr>
              <a:t>桌面</a:t>
            </a:r>
            <a:r>
              <a:rPr lang="en-US" altLang="zh-CN" sz="2100" dirty="0">
                <a:solidFill>
                  <a:srgbClr val="1353A2"/>
                </a:solidFill>
                <a:latin typeface="等线"/>
                <a:ea typeface="等线" panose="02010600030101010101" pitchFamily="2" charset="-122"/>
              </a:rPr>
              <a:t>/1.txt &amp;&amp; echo "success" || echo "fail"</a:t>
            </a:r>
          </a:p>
          <a:p>
            <a:pPr defTabSz="685800" eaLnBrk="1" fontAlgn="auto" hangingPunct="1">
              <a:lnSpc>
                <a:spcPct val="150000"/>
              </a:lnSpc>
              <a:spcBef>
                <a:spcPts val="0"/>
              </a:spcBef>
              <a:spcAft>
                <a:spcPts val="0"/>
              </a:spcAft>
            </a:pPr>
            <a:endParaRPr lang="zh-CN" altLang="en-US" sz="1350" b="0" dirty="0">
              <a:solidFill>
                <a:prstClr val="black"/>
              </a:solidFill>
              <a:latin typeface="等线"/>
              <a:ea typeface="等线" panose="02010600030101010101" pitchFamily="2" charset="-122"/>
            </a:endParaRPr>
          </a:p>
        </p:txBody>
      </p:sp>
    </p:spTree>
    <p:extLst>
      <p:ext uri="{BB962C8B-B14F-4D97-AF65-F5344CB8AC3E}">
        <p14:creationId xmlns:p14="http://schemas.microsoft.com/office/powerpoint/2010/main" val="16615395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66076" y="4427652"/>
            <a:ext cx="1382839" cy="1124335"/>
          </a:xfrm>
          <a:prstGeom prst="rect">
            <a:avLst/>
          </a:prstGeom>
        </p:spPr>
      </p:pic>
      <p:sp>
        <p:nvSpPr>
          <p:cNvPr id="8" name="Text Box 44"/>
          <p:cNvSpPr txBox="1">
            <a:spLocks noChangeArrowheads="1"/>
          </p:cNvSpPr>
          <p:nvPr/>
        </p:nvSpPr>
        <p:spPr bwMode="auto">
          <a:xfrm>
            <a:off x="504093" y="1925687"/>
            <a:ext cx="8259011" cy="2951898"/>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defRPr/>
            </a:pPr>
            <a:r>
              <a:rPr lang="en-US" altLang="zh-CN" sz="1800" dirty="0">
                <a:solidFill>
                  <a:srgbClr val="1353A2"/>
                </a:solidFill>
              </a:rPr>
              <a:t>1. </a:t>
            </a:r>
            <a:r>
              <a:rPr lang="zh-CN" altLang="en-US" sz="1800" dirty="0">
                <a:solidFill>
                  <a:srgbClr val="1353A2"/>
                </a:solidFill>
              </a:rPr>
              <a:t>什么是通配符</a:t>
            </a:r>
          </a:p>
          <a:p>
            <a:pPr indent="0" defTabSz="540544" eaLnBrk="1" fontAlgn="auto" hangingPunct="1">
              <a:lnSpc>
                <a:spcPct val="150000"/>
              </a:lnSpc>
              <a:spcBef>
                <a:spcPts val="0"/>
              </a:spcBef>
              <a:spcAft>
                <a:spcPts val="0"/>
              </a:spcAft>
              <a:defRPr/>
            </a:pPr>
            <a:r>
              <a:rPr lang="zh-CN" altLang="en-US" sz="1800" dirty="0">
                <a:solidFill>
                  <a:srgbClr val="1353A2"/>
                </a:solidFill>
              </a:rPr>
              <a:t>   当在使用命令行时，有很多时间都用来查找你所需要的文件，如</a:t>
            </a:r>
            <a:r>
              <a:rPr lang="en-US" altLang="zh-CN" sz="1800" dirty="0">
                <a:solidFill>
                  <a:srgbClr val="1353A2"/>
                </a:solidFill>
              </a:rPr>
              <a:t>ls find</a:t>
            </a:r>
            <a:r>
              <a:rPr lang="zh-CN" altLang="en-US" sz="1800" dirty="0">
                <a:solidFill>
                  <a:srgbClr val="1353A2"/>
                </a:solidFill>
              </a:rPr>
              <a:t>等。</a:t>
            </a:r>
            <a:endParaRPr lang="en-US" altLang="zh-CN" sz="1800" dirty="0">
              <a:solidFill>
                <a:srgbClr val="1353A2"/>
              </a:solidFill>
            </a:endParaRPr>
          </a:p>
          <a:p>
            <a:pPr indent="0" defTabSz="540544" eaLnBrk="1" fontAlgn="auto" hangingPunct="1">
              <a:lnSpc>
                <a:spcPct val="150000"/>
              </a:lnSpc>
              <a:spcBef>
                <a:spcPts val="0"/>
              </a:spcBef>
              <a:spcAft>
                <a:spcPts val="0"/>
              </a:spcAft>
              <a:defRPr/>
            </a:pPr>
            <a:r>
              <a:rPr lang="zh-CN" altLang="en-US" sz="1800" dirty="0">
                <a:solidFill>
                  <a:srgbClr val="1353A2"/>
                </a:solidFill>
              </a:rPr>
              <a:t>   </a:t>
            </a:r>
            <a:r>
              <a:rPr lang="en-US" altLang="zh-CN" sz="1800" dirty="0">
                <a:solidFill>
                  <a:srgbClr val="1353A2"/>
                </a:solidFill>
              </a:rPr>
              <a:t>Shell</a:t>
            </a:r>
            <a:r>
              <a:rPr lang="zh-CN" altLang="en-US" sz="1800" dirty="0">
                <a:solidFill>
                  <a:srgbClr val="1353A2"/>
                </a:solidFill>
              </a:rPr>
              <a:t>提供了一套完整的字符串模式匹配规则，或者称之为元字符，当</a:t>
            </a:r>
            <a:r>
              <a:rPr lang="en-US" altLang="zh-CN" sz="1800" dirty="0">
                <a:solidFill>
                  <a:srgbClr val="1353A2"/>
                </a:solidFill>
              </a:rPr>
              <a:t>s h e l </a:t>
            </a:r>
            <a:r>
              <a:rPr lang="en-US" altLang="zh-CN" sz="1800" dirty="0" err="1">
                <a:solidFill>
                  <a:srgbClr val="1353A2"/>
                </a:solidFill>
              </a:rPr>
              <a:t>l</a:t>
            </a:r>
            <a:r>
              <a:rPr lang="zh-CN" altLang="en-US" sz="1800" dirty="0">
                <a:solidFill>
                  <a:srgbClr val="1353A2"/>
                </a:solidFill>
              </a:rPr>
              <a:t>遇到上述字符时，就会把它们当作特殊字符，而不是文件名中的普通字符，这样用户就可以用它们来匹配相应的文件名，这可以称为通配符。</a:t>
            </a:r>
          </a:p>
          <a:p>
            <a:pPr indent="0" defTabSz="540544" eaLnBrk="1" fontAlgn="auto" hangingPunct="1">
              <a:lnSpc>
                <a:spcPct val="150000"/>
              </a:lnSpc>
              <a:spcBef>
                <a:spcPts val="0"/>
              </a:spcBef>
              <a:spcAft>
                <a:spcPts val="0"/>
              </a:spcAft>
              <a:defRPr/>
            </a:pPr>
            <a:r>
              <a:rPr lang="zh-CN" altLang="en-US" sz="1800" dirty="0">
                <a:solidFill>
                  <a:srgbClr val="1353A2"/>
                </a:solidFill>
              </a:rPr>
              <a:t>    通配符多用于匹配文件名，通常指包含四种</a:t>
            </a:r>
            <a:r>
              <a:rPr lang="en-US" altLang="zh-CN" sz="1800" dirty="0">
                <a:solidFill>
                  <a:srgbClr val="1353A2"/>
                </a:solidFill>
              </a:rPr>
              <a:t>:  *</a:t>
            </a:r>
            <a:r>
              <a:rPr lang="zh-CN" altLang="en-US" sz="1800" dirty="0">
                <a:solidFill>
                  <a:srgbClr val="1353A2"/>
                </a:solidFill>
              </a:rPr>
              <a:t>， </a:t>
            </a:r>
            <a:r>
              <a:rPr lang="en-US" altLang="zh-CN" sz="1800" dirty="0">
                <a:solidFill>
                  <a:srgbClr val="1353A2"/>
                </a:solidFill>
              </a:rPr>
              <a:t>?</a:t>
            </a:r>
            <a:r>
              <a:rPr lang="zh-CN" altLang="en-US" sz="1800" dirty="0">
                <a:solidFill>
                  <a:srgbClr val="1353A2"/>
                </a:solidFill>
              </a:rPr>
              <a:t>， </a:t>
            </a:r>
            <a:r>
              <a:rPr lang="en-US" altLang="zh-CN" sz="1800" dirty="0">
                <a:solidFill>
                  <a:srgbClr val="1353A2"/>
                </a:solidFill>
              </a:rPr>
              <a:t>[]</a:t>
            </a:r>
            <a:r>
              <a:rPr lang="zh-CN" altLang="en-US" sz="1800" dirty="0">
                <a:solidFill>
                  <a:srgbClr val="1353A2"/>
                </a:solidFill>
              </a:rPr>
              <a:t>，｛｝字符的字符串。</a:t>
            </a:r>
          </a:p>
          <a:p>
            <a:pPr indent="0" defTabSz="540544" eaLnBrk="1" fontAlgn="auto" hangingPunct="1">
              <a:lnSpc>
                <a:spcPct val="150000"/>
              </a:lnSpc>
              <a:spcBef>
                <a:spcPts val="0"/>
              </a:spcBef>
              <a:spcAft>
                <a:spcPts val="0"/>
              </a:spcAft>
              <a:defRPr/>
            </a:pPr>
            <a:endParaRPr lang="en-US" altLang="zh-CN" sz="1800" b="0" dirty="0">
              <a:solidFill>
                <a:prstClr val="white">
                  <a:lumMod val="50000"/>
                </a:prstClr>
              </a:solidFill>
            </a:endParaRPr>
          </a:p>
        </p:txBody>
      </p:sp>
      <p:sp>
        <p:nvSpPr>
          <p:cNvPr id="5" name="TextBox 1"/>
          <p:cNvSpPr txBox="1"/>
          <p:nvPr/>
        </p:nvSpPr>
        <p:spPr>
          <a:xfrm>
            <a:off x="1748992" y="1203726"/>
            <a:ext cx="5058827"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defRPr/>
            </a:pPr>
            <a:r>
              <a:rPr lang="zh-CN" altLang="en-US" sz="2400" b="0" dirty="0">
                <a:solidFill>
                  <a:srgbClr val="1353A2"/>
                </a:solidFill>
                <a:latin typeface="微软雅黑" pitchFamily="34" charset="-122"/>
                <a:ea typeface="微软雅黑" pitchFamily="34" charset="-122"/>
              </a:rPr>
              <a:t>通配符和正则表达式</a:t>
            </a:r>
          </a:p>
        </p:txBody>
      </p:sp>
    </p:spTree>
    <p:extLst>
      <p:ext uri="{BB962C8B-B14F-4D97-AF65-F5344CB8AC3E}">
        <p14:creationId xmlns:p14="http://schemas.microsoft.com/office/powerpoint/2010/main" val="12942818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id="{333FBD33-B5FA-4B4D-80B6-F4F1E9F91F64}"/>
              </a:ext>
            </a:extLst>
          </p:cNvPr>
          <p:cNvSpPr>
            <a:spLocks noGrp="1"/>
          </p:cNvSpPr>
          <p:nvPr>
            <p:ph idx="1"/>
          </p:nvPr>
        </p:nvSpPr>
        <p:spPr/>
        <p:txBody>
          <a:bodyPr/>
          <a:lstStyle/>
          <a:p>
            <a:pPr eaLnBrk="1" hangingPunct="1">
              <a:lnSpc>
                <a:spcPct val="150000"/>
              </a:lnSpc>
            </a:pPr>
            <a:r>
              <a:rPr lang="en-US" altLang="zh-CN" sz="2800" dirty="0"/>
              <a:t>1999</a:t>
            </a:r>
            <a:r>
              <a:rPr lang="zh-CN" altLang="en-US" sz="2800" dirty="0"/>
              <a:t>年，</a:t>
            </a:r>
            <a:r>
              <a:rPr lang="en-US" altLang="zh-CN" sz="2800" dirty="0"/>
              <a:t>IBM</a:t>
            </a:r>
            <a:r>
              <a:rPr lang="zh-CN" altLang="en-US" sz="2800" dirty="0"/>
              <a:t>宣布与</a:t>
            </a:r>
            <a:r>
              <a:rPr lang="en-US" altLang="zh-CN" sz="2800" dirty="0"/>
              <a:t>Red hat</a:t>
            </a:r>
            <a:r>
              <a:rPr lang="zh-CN" altLang="en-US" sz="2800" dirty="0"/>
              <a:t>公司建立伙伴关系，以确保</a:t>
            </a:r>
            <a:r>
              <a:rPr lang="en-US" altLang="zh-CN" sz="2800" dirty="0" err="1"/>
              <a:t>Redhat</a:t>
            </a:r>
            <a:r>
              <a:rPr lang="zh-CN" altLang="en-US" sz="2800" dirty="0"/>
              <a:t>在</a:t>
            </a:r>
            <a:r>
              <a:rPr lang="en-US" altLang="zh-CN" sz="2800" dirty="0"/>
              <a:t>IBM</a:t>
            </a:r>
            <a:r>
              <a:rPr lang="zh-CN" altLang="en-US" sz="2800" dirty="0"/>
              <a:t>机器上正确运行。</a:t>
            </a:r>
          </a:p>
          <a:p>
            <a:pPr eaLnBrk="1" hangingPunct="1">
              <a:lnSpc>
                <a:spcPct val="150000"/>
              </a:lnSpc>
            </a:pPr>
            <a:r>
              <a:rPr lang="en-US" altLang="zh-CN" sz="2800" dirty="0"/>
              <a:t>1999</a:t>
            </a:r>
            <a:r>
              <a:rPr lang="zh-CN" altLang="en-US" sz="2800" dirty="0"/>
              <a:t>年</a:t>
            </a:r>
            <a:r>
              <a:rPr lang="en-US" altLang="zh-CN" sz="2800" dirty="0"/>
              <a:t>3</a:t>
            </a:r>
            <a:r>
              <a:rPr lang="zh-CN" altLang="en-US" sz="2800" dirty="0"/>
              <a:t>月</a:t>
            </a:r>
            <a:r>
              <a:rPr lang="en-US" altLang="zh-CN" sz="2800" dirty="0"/>
              <a:t>IBM</a:t>
            </a:r>
            <a:r>
              <a:rPr lang="zh-CN" altLang="en-US" sz="2800" dirty="0"/>
              <a:t>、</a:t>
            </a:r>
            <a:r>
              <a:rPr lang="en-US" altLang="zh-CN" sz="2800" dirty="0"/>
              <a:t>Compaq</a:t>
            </a:r>
            <a:r>
              <a:rPr lang="zh-CN" altLang="en-US" sz="2800" dirty="0"/>
              <a:t>和</a:t>
            </a:r>
            <a:r>
              <a:rPr lang="en-US" altLang="zh-CN" sz="2800" dirty="0"/>
              <a:t>Novell</a:t>
            </a:r>
            <a:r>
              <a:rPr lang="zh-CN" altLang="en-US" sz="2800" dirty="0"/>
              <a:t>宣布投资</a:t>
            </a:r>
            <a:r>
              <a:rPr lang="en-US" altLang="zh-CN" sz="2800" dirty="0" err="1"/>
              <a:t>Redhat</a:t>
            </a:r>
            <a:r>
              <a:rPr lang="zh-CN" altLang="en-US" sz="2800" dirty="0"/>
              <a:t>公司，以前一直对</a:t>
            </a:r>
            <a:r>
              <a:rPr lang="en-US" altLang="zh-CN" sz="2800" dirty="0"/>
              <a:t>Linux</a:t>
            </a:r>
            <a:r>
              <a:rPr lang="zh-CN" altLang="en-US" sz="2800" dirty="0"/>
              <a:t>持否定态度的</a:t>
            </a:r>
            <a:r>
              <a:rPr lang="en-US" altLang="zh-CN" sz="2800" dirty="0" err="1"/>
              <a:t>Orcale</a:t>
            </a:r>
            <a:r>
              <a:rPr lang="zh-CN" altLang="en-US" sz="2800" dirty="0"/>
              <a:t>公司也宣布投资。</a:t>
            </a:r>
          </a:p>
          <a:p>
            <a:pPr eaLnBrk="1" hangingPunct="1">
              <a:lnSpc>
                <a:spcPct val="150000"/>
              </a:lnSpc>
            </a:pPr>
            <a:r>
              <a:rPr lang="en-US" altLang="zh-CN" sz="2800" dirty="0"/>
              <a:t>2000</a:t>
            </a:r>
            <a:r>
              <a:rPr lang="zh-CN" altLang="en-US" sz="2800" dirty="0"/>
              <a:t>年初，</a:t>
            </a:r>
            <a:r>
              <a:rPr lang="en-US" altLang="zh-CN" sz="2800" dirty="0"/>
              <a:t>Sun</a:t>
            </a:r>
            <a:r>
              <a:rPr lang="zh-CN" altLang="en-US" sz="2800" dirty="0"/>
              <a:t>宣布</a:t>
            </a:r>
            <a:r>
              <a:rPr lang="en-US" altLang="zh-CN" sz="2800" dirty="0"/>
              <a:t>Soaris8</a:t>
            </a:r>
            <a:r>
              <a:rPr lang="zh-CN" altLang="en-US" sz="2800" dirty="0"/>
              <a:t>降低售价，事实上</a:t>
            </a:r>
            <a:r>
              <a:rPr lang="en-US" altLang="zh-CN" sz="2800" dirty="0"/>
              <a:t>Linux</a:t>
            </a:r>
            <a:r>
              <a:rPr lang="zh-CN" altLang="en-US" sz="2800" dirty="0"/>
              <a:t>对</a:t>
            </a:r>
            <a:r>
              <a:rPr lang="en-US" altLang="zh-CN" sz="2800" dirty="0"/>
              <a:t>Sun</a:t>
            </a:r>
            <a:r>
              <a:rPr lang="zh-CN" altLang="en-US" sz="2800" dirty="0"/>
              <a:t>造成的冲击远比对</a:t>
            </a:r>
            <a:r>
              <a:rPr lang="en-US" altLang="zh-CN" sz="2800" dirty="0"/>
              <a:t>Windows</a:t>
            </a:r>
            <a:r>
              <a:rPr lang="zh-CN" altLang="en-US" sz="2800" dirty="0"/>
              <a:t>更大。</a:t>
            </a:r>
          </a:p>
        </p:txBody>
      </p:sp>
      <p:sp>
        <p:nvSpPr>
          <p:cNvPr id="22530" name="Rectangle 2">
            <a:extLst>
              <a:ext uri="{FF2B5EF4-FFF2-40B4-BE49-F238E27FC236}">
                <a16:creationId xmlns:a16="http://schemas.microsoft.com/office/drawing/2014/main" id="{EC9CA4F0-50D9-48B3-A1AE-87478348AA64}"/>
              </a:ext>
            </a:extLst>
          </p:cNvPr>
          <p:cNvSpPr>
            <a:spLocks noGrp="1" noChangeArrowheads="1"/>
          </p:cNvSpPr>
          <p:nvPr>
            <p:ph type="title"/>
          </p:nvPr>
        </p:nvSpPr>
        <p:spPr>
          <a:xfrm>
            <a:off x="467544" y="404664"/>
            <a:ext cx="8229600" cy="1143000"/>
          </a:xfrm>
        </p:spPr>
        <p:txBody>
          <a:bodyPr/>
          <a:lstStyle/>
          <a:p>
            <a:pPr eaLnBrk="1" fontAlgn="auto" hangingPunct="1">
              <a:spcAft>
                <a:spcPts val="0"/>
              </a:spcAft>
              <a:defRPr/>
            </a:pPr>
            <a:r>
              <a:rPr lang="en-US" altLang="zh-CN" dirty="0"/>
              <a:t>Linux</a:t>
            </a:r>
            <a:r>
              <a:rPr lang="zh-CN" altLang="en-US" dirty="0"/>
              <a:t>的发展</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519044-4E10-448A-9E3C-34BC1B3D9D67}"/>
              </a:ext>
            </a:extLst>
          </p:cNvPr>
          <p:cNvSpPr>
            <a:spLocks noGrp="1"/>
          </p:cNvSpPr>
          <p:nvPr>
            <p:ph type="title"/>
          </p:nvPr>
        </p:nvSpPr>
        <p:spPr/>
        <p:txBody>
          <a:bodyPr>
            <a:normAutofit/>
          </a:bodyPr>
          <a:lstStyle/>
          <a:p>
            <a:r>
              <a:rPr lang="zh-CN" altLang="en-US" dirty="0"/>
              <a:t>通配符 </a:t>
            </a:r>
          </a:p>
        </p:txBody>
      </p:sp>
      <p:sp>
        <p:nvSpPr>
          <p:cNvPr id="3" name="内容占位符 2">
            <a:extLst>
              <a:ext uri="{FF2B5EF4-FFF2-40B4-BE49-F238E27FC236}">
                <a16:creationId xmlns:a16="http://schemas.microsoft.com/office/drawing/2014/main" id="{4473277A-9C62-48F7-B25E-6BEE643A0AD7}"/>
              </a:ext>
            </a:extLst>
          </p:cNvPr>
          <p:cNvSpPr>
            <a:spLocks noGrp="1"/>
          </p:cNvSpPr>
          <p:nvPr>
            <p:ph idx="1"/>
          </p:nvPr>
        </p:nvSpPr>
        <p:spPr>
          <a:xfrm>
            <a:off x="566738" y="1840706"/>
            <a:ext cx="7886700" cy="3769519"/>
          </a:xfrm>
        </p:spPr>
        <p:txBody>
          <a:bodyPr>
            <a:normAutofit lnSpcReduction="10000"/>
          </a:bodyPr>
          <a:lstStyle/>
          <a:p>
            <a:pPr lvl="1">
              <a:lnSpc>
                <a:spcPct val="160000"/>
              </a:lnSpc>
            </a:pPr>
            <a:r>
              <a:rPr lang="zh-CN" altLang="en-US" sz="2100" b="1" dirty="0"/>
              <a:t>* ：匹配任意字符或字符串</a:t>
            </a:r>
          </a:p>
          <a:p>
            <a:pPr lvl="1">
              <a:lnSpc>
                <a:spcPct val="160000"/>
              </a:lnSpc>
            </a:pPr>
            <a:r>
              <a:rPr lang="en-US" altLang="zh-CN" sz="2100" b="1" dirty="0"/>
              <a:t>?</a:t>
            </a:r>
            <a:r>
              <a:rPr lang="zh-CN" altLang="en-US" sz="2100" b="1" dirty="0"/>
              <a:t> ：匹配任意一个字符</a:t>
            </a:r>
            <a:endParaRPr lang="en-US" altLang="zh-CN" sz="2100" b="1" dirty="0"/>
          </a:p>
          <a:p>
            <a:pPr lvl="1">
              <a:lnSpc>
                <a:spcPct val="150000"/>
              </a:lnSpc>
            </a:pPr>
            <a:r>
              <a:rPr lang="en-US" altLang="zh-CN" sz="2100" b="1" dirty="0"/>
              <a:t>[ ]</a:t>
            </a:r>
            <a:r>
              <a:rPr lang="zh-CN" altLang="en-US" sz="2100" b="1" dirty="0"/>
              <a:t>： “</a:t>
            </a:r>
            <a:r>
              <a:rPr lang="en-US" altLang="zh-CN" sz="2100" b="1" dirty="0"/>
              <a:t>[”</a:t>
            </a:r>
            <a:r>
              <a:rPr lang="zh-CN" altLang="en-US" sz="2100" b="1" dirty="0"/>
              <a:t>、“</a:t>
            </a:r>
            <a:r>
              <a:rPr lang="en-US" altLang="zh-CN" sz="2100" b="1" dirty="0"/>
              <a:t>]”</a:t>
            </a:r>
            <a:r>
              <a:rPr lang="zh-CN" altLang="en-US" sz="2100" b="1" dirty="0"/>
              <a:t>、“</a:t>
            </a:r>
            <a:r>
              <a:rPr lang="en-US" altLang="zh-CN" sz="2100" b="1" dirty="0"/>
              <a:t>-”</a:t>
            </a:r>
            <a:r>
              <a:rPr lang="zh-CN" altLang="en-US" sz="2100" b="1" dirty="0"/>
              <a:t>用于构成字符组模式。 </a:t>
            </a:r>
          </a:p>
          <a:p>
            <a:pPr marL="1138238" lvl="2" indent="-452438">
              <a:lnSpc>
                <a:spcPct val="150000"/>
              </a:lnSpc>
            </a:pPr>
            <a:r>
              <a:rPr lang="en-US" altLang="zh-CN" sz="2100" b="1" dirty="0"/>
              <a:t>[ ]</a:t>
            </a:r>
            <a:r>
              <a:rPr lang="zh-CN" altLang="en-US" sz="2100" b="1" dirty="0"/>
              <a:t>将字符串括起来，表示匹配字符组中的任意一个</a:t>
            </a:r>
          </a:p>
          <a:p>
            <a:pPr marL="1138238" lvl="2" indent="-452438">
              <a:lnSpc>
                <a:spcPct val="150000"/>
              </a:lnSpc>
            </a:pPr>
            <a:r>
              <a:rPr lang="en-US" altLang="zh-CN" sz="2100" b="1" dirty="0"/>
              <a:t>-</a:t>
            </a:r>
            <a:r>
              <a:rPr lang="zh-CN" altLang="en-US" sz="2100" b="1" dirty="0"/>
              <a:t>表示字符范围，如</a:t>
            </a:r>
            <a:r>
              <a:rPr lang="en-US" altLang="zh-CN" sz="2100" b="1" dirty="0"/>
              <a:t>[a-m]</a:t>
            </a:r>
          </a:p>
          <a:p>
            <a:pPr marL="1138238" lvl="2" indent="-452438">
              <a:lnSpc>
                <a:spcPct val="150000"/>
              </a:lnSpc>
            </a:pPr>
            <a:r>
              <a:rPr lang="zh-CN" altLang="en-US" sz="2100" b="1" dirty="0"/>
              <a:t>当</a:t>
            </a:r>
            <a:r>
              <a:rPr lang="en-US" altLang="zh-CN" sz="2100" b="1" dirty="0"/>
              <a:t>-</a:t>
            </a:r>
            <a:r>
              <a:rPr lang="zh-CN" altLang="en-US" sz="2100" b="1" dirty="0"/>
              <a:t>处于</a:t>
            </a:r>
            <a:r>
              <a:rPr lang="en-US" altLang="zh-CN" sz="2100" b="1" dirty="0"/>
              <a:t>[]</a:t>
            </a:r>
            <a:r>
              <a:rPr lang="zh-CN" altLang="en-US" sz="2100" b="1" dirty="0"/>
              <a:t>外面，或者</a:t>
            </a:r>
            <a:r>
              <a:rPr lang="en-US" altLang="zh-CN" sz="2100" b="1" dirty="0"/>
              <a:t>?,*</a:t>
            </a:r>
            <a:r>
              <a:rPr lang="zh-CN" altLang="en-US" sz="2100" b="1" dirty="0"/>
              <a:t>处于</a:t>
            </a:r>
            <a:r>
              <a:rPr lang="en-US" altLang="zh-CN" sz="2100" b="1" dirty="0"/>
              <a:t>[]</a:t>
            </a:r>
            <a:r>
              <a:rPr lang="zh-CN" altLang="en-US" sz="2100" b="1" dirty="0"/>
              <a:t>里面，将失效</a:t>
            </a:r>
            <a:endParaRPr lang="en-US" altLang="zh-CN" sz="2100" b="1" dirty="0"/>
          </a:p>
          <a:p>
            <a:pPr lvl="1">
              <a:lnSpc>
                <a:spcPct val="150000"/>
              </a:lnSpc>
            </a:pPr>
            <a:r>
              <a:rPr lang="en-US" altLang="zh-CN" sz="2100" b="1" dirty="0"/>
              <a:t>{ }: </a:t>
            </a:r>
            <a:r>
              <a:rPr lang="zh-CN" altLang="en-US" sz="2100" b="1" dirty="0"/>
              <a:t>匹配括号内的其一字符串</a:t>
            </a:r>
          </a:p>
          <a:p>
            <a:pPr lvl="1" eaLnBrk="1" hangingPunct="1"/>
            <a:endParaRPr lang="zh-CN" altLang="en-US" dirty="0"/>
          </a:p>
          <a:p>
            <a:endParaRPr lang="zh-CN" altLang="en-US" dirty="0"/>
          </a:p>
        </p:txBody>
      </p:sp>
    </p:spTree>
    <p:extLst>
      <p:ext uri="{BB962C8B-B14F-4D97-AF65-F5344CB8AC3E}">
        <p14:creationId xmlns:p14="http://schemas.microsoft.com/office/powerpoint/2010/main" val="270727257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5AB5C4-7490-4254-B3DB-FF29EA426960}"/>
              </a:ext>
            </a:extLst>
          </p:cNvPr>
          <p:cNvSpPr>
            <a:spLocks noGrp="1"/>
          </p:cNvSpPr>
          <p:nvPr>
            <p:ph type="title"/>
          </p:nvPr>
        </p:nvSpPr>
        <p:spPr/>
        <p:txBody>
          <a:bodyPr/>
          <a:lstStyle/>
          <a:p>
            <a:r>
              <a:rPr lang="zh-CN" altLang="en-US" dirty="0">
                <a:solidFill>
                  <a:srgbClr val="1353A2"/>
                </a:solidFill>
              </a:rPr>
              <a:t>例：</a:t>
            </a:r>
          </a:p>
        </p:txBody>
      </p:sp>
      <p:sp>
        <p:nvSpPr>
          <p:cNvPr id="3" name="内容占位符 2">
            <a:extLst>
              <a:ext uri="{FF2B5EF4-FFF2-40B4-BE49-F238E27FC236}">
                <a16:creationId xmlns:a16="http://schemas.microsoft.com/office/drawing/2014/main" id="{415EEDC1-469A-4899-A06E-D112FE0BB480}"/>
              </a:ext>
            </a:extLst>
          </p:cNvPr>
          <p:cNvSpPr>
            <a:spLocks noGrp="1"/>
          </p:cNvSpPr>
          <p:nvPr>
            <p:ph idx="4294967295"/>
          </p:nvPr>
        </p:nvSpPr>
        <p:spPr>
          <a:xfrm>
            <a:off x="419100" y="1916906"/>
            <a:ext cx="7886700" cy="3715064"/>
          </a:xfrm>
        </p:spPr>
        <p:txBody>
          <a:bodyPr>
            <a:noAutofit/>
          </a:bodyPr>
          <a:lstStyle/>
          <a:p>
            <a:pPr marL="385763" indent="-385763">
              <a:buFont typeface="+mj-lt"/>
              <a:buAutoNum type="arabicPeriod"/>
            </a:pPr>
            <a:r>
              <a:rPr lang="zh-CN" altLang="en-US" sz="2700" b="1" dirty="0"/>
              <a:t>查询当前目录下以</a:t>
            </a:r>
            <a:r>
              <a:rPr lang="en-US" altLang="zh-CN" sz="2700" b="1" dirty="0"/>
              <a:t>.log</a:t>
            </a:r>
            <a:r>
              <a:rPr lang="zh-CN" altLang="en-US" sz="2700" b="1" dirty="0"/>
              <a:t>结尾的文件</a:t>
            </a:r>
            <a:endParaRPr lang="en-US" altLang="zh-CN" sz="2700" b="1" dirty="0"/>
          </a:p>
          <a:p>
            <a:pPr marL="300038" lvl="1" indent="0">
              <a:buNone/>
            </a:pPr>
            <a:r>
              <a:rPr lang="en-US" altLang="zh-CN" sz="2400" b="1" dirty="0">
                <a:solidFill>
                  <a:srgbClr val="1353A2"/>
                </a:solidFill>
              </a:rPr>
              <a:t>   </a:t>
            </a:r>
            <a:r>
              <a:rPr lang="en-US" altLang="zh-CN" sz="2400" b="1" dirty="0" err="1">
                <a:solidFill>
                  <a:srgbClr val="1353A2"/>
                </a:solidFill>
                <a:latin typeface="Times New Roman" panose="02020603050405020304" pitchFamily="18" charset="0"/>
                <a:cs typeface="Times New Roman" panose="02020603050405020304" pitchFamily="18" charset="0"/>
              </a:rPr>
              <a:t>ll</a:t>
            </a:r>
            <a:r>
              <a:rPr lang="en-US" altLang="zh-CN" sz="2400" b="1" dirty="0">
                <a:solidFill>
                  <a:srgbClr val="1353A2"/>
                </a:solidFill>
                <a:latin typeface="Times New Roman" panose="02020603050405020304" pitchFamily="18" charset="0"/>
                <a:cs typeface="Times New Roman" panose="02020603050405020304" pitchFamily="18" charset="0"/>
              </a:rPr>
              <a:t>   *.log</a:t>
            </a:r>
          </a:p>
          <a:p>
            <a:pPr marL="385763" indent="-385763">
              <a:buFont typeface="+mj-lt"/>
              <a:buAutoNum type="arabicPeriod"/>
            </a:pPr>
            <a:r>
              <a:rPr lang="zh-CN" altLang="en-US" sz="2700" b="1" dirty="0"/>
              <a:t>查询文件名只有一个字符的文件</a:t>
            </a:r>
            <a:endParaRPr lang="en-US" altLang="zh-CN" sz="2700" b="1" dirty="0"/>
          </a:p>
          <a:p>
            <a:pPr marL="300038" lvl="1" indent="0">
              <a:buNone/>
            </a:pPr>
            <a:r>
              <a:rPr lang="en-US" altLang="zh-CN" sz="2400" b="1" dirty="0">
                <a:solidFill>
                  <a:srgbClr val="1353A2"/>
                </a:solidFill>
                <a:latin typeface="Times New Roman" panose="02020603050405020304" pitchFamily="18" charset="0"/>
                <a:cs typeface="Times New Roman" panose="02020603050405020304" pitchFamily="18" charset="0"/>
              </a:rPr>
              <a:t>  </a:t>
            </a:r>
            <a:r>
              <a:rPr lang="en-US" altLang="zh-CN" sz="2400" b="1" dirty="0" err="1">
                <a:solidFill>
                  <a:srgbClr val="1353A2"/>
                </a:solidFill>
                <a:latin typeface="Times New Roman" panose="02020603050405020304" pitchFamily="18" charset="0"/>
                <a:cs typeface="Times New Roman" panose="02020603050405020304" pitchFamily="18" charset="0"/>
              </a:rPr>
              <a:t>ll</a:t>
            </a:r>
            <a:r>
              <a:rPr lang="en-US" altLang="zh-CN" sz="2400" b="1" dirty="0">
                <a:solidFill>
                  <a:srgbClr val="1353A2"/>
                </a:solidFill>
                <a:latin typeface="Times New Roman" panose="02020603050405020304" pitchFamily="18" charset="0"/>
                <a:cs typeface="Times New Roman" panose="02020603050405020304" pitchFamily="18" charset="0"/>
              </a:rPr>
              <a:t>  ?</a:t>
            </a:r>
          </a:p>
          <a:p>
            <a:pPr marL="385763" indent="-385763">
              <a:buFont typeface="+mj-lt"/>
              <a:buAutoNum type="arabicPeriod"/>
            </a:pPr>
            <a:r>
              <a:rPr lang="zh-CN" altLang="en-US" sz="2700" b="1" dirty="0">
                <a:latin typeface="Times New Roman" panose="02020603050405020304" pitchFamily="18" charset="0"/>
                <a:cs typeface="Times New Roman" panose="02020603050405020304" pitchFamily="18" charset="0"/>
              </a:rPr>
              <a:t>查询文件名只有一个字母的文件</a:t>
            </a:r>
            <a:endParaRPr lang="en-US" altLang="zh-CN" sz="2700" b="1" dirty="0">
              <a:latin typeface="Times New Roman" panose="02020603050405020304" pitchFamily="18" charset="0"/>
              <a:cs typeface="Times New Roman" panose="02020603050405020304" pitchFamily="18" charset="0"/>
            </a:endParaRPr>
          </a:p>
          <a:p>
            <a:pPr marL="300038" lvl="1" indent="0">
              <a:buNone/>
            </a:pPr>
            <a:r>
              <a:rPr lang="en-US" altLang="zh-CN" sz="2400" b="1" dirty="0" err="1">
                <a:solidFill>
                  <a:srgbClr val="1353A2"/>
                </a:solidFill>
                <a:latin typeface="Times New Roman" panose="02020603050405020304" pitchFamily="18" charset="0"/>
                <a:cs typeface="Times New Roman" panose="02020603050405020304" pitchFamily="18" charset="0"/>
              </a:rPr>
              <a:t>ll</a:t>
            </a:r>
            <a:r>
              <a:rPr lang="zh-CN" altLang="en-US" sz="2400" b="1" dirty="0">
                <a:solidFill>
                  <a:srgbClr val="1353A2"/>
                </a:solidFill>
                <a:latin typeface="Times New Roman" panose="02020603050405020304" pitchFamily="18" charset="0"/>
                <a:cs typeface="Times New Roman" panose="02020603050405020304" pitchFamily="18" charset="0"/>
              </a:rPr>
              <a:t>  </a:t>
            </a:r>
            <a:r>
              <a:rPr lang="en-US" altLang="zh-CN" sz="2400" b="1" dirty="0">
                <a:solidFill>
                  <a:srgbClr val="1353A2"/>
                </a:solidFill>
                <a:latin typeface="Times New Roman" panose="02020603050405020304" pitchFamily="18" charset="0"/>
                <a:cs typeface="Times New Roman" panose="02020603050405020304" pitchFamily="18" charset="0"/>
              </a:rPr>
              <a:t>[a-z A-Z]</a:t>
            </a:r>
          </a:p>
          <a:p>
            <a:pPr marL="385763" indent="-385763">
              <a:buFont typeface="+mj-lt"/>
              <a:buAutoNum type="arabicPeriod"/>
            </a:pPr>
            <a:r>
              <a:rPr lang="zh-CN" altLang="en-US" sz="2700" b="1" dirty="0">
                <a:latin typeface="Times New Roman" panose="02020603050405020304" pitchFamily="18" charset="0"/>
                <a:cs typeface="Times New Roman" panose="02020603050405020304" pitchFamily="18" charset="0"/>
              </a:rPr>
              <a:t>查询以</a:t>
            </a:r>
            <a:r>
              <a:rPr lang="en-US" altLang="zh-CN" sz="2700" b="1" dirty="0">
                <a:latin typeface="Times New Roman" panose="02020603050405020304" pitchFamily="18" charset="0"/>
                <a:cs typeface="Times New Roman" panose="02020603050405020304" pitchFamily="18" charset="0"/>
              </a:rPr>
              <a:t>.log</a:t>
            </a:r>
            <a:r>
              <a:rPr lang="zh-CN" altLang="en-US" sz="2700" b="1" dirty="0">
                <a:latin typeface="Times New Roman" panose="02020603050405020304" pitchFamily="18" charset="0"/>
                <a:cs typeface="Times New Roman" panose="02020603050405020304" pitchFamily="18" charset="0"/>
              </a:rPr>
              <a:t>和</a:t>
            </a:r>
            <a:r>
              <a:rPr lang="en-US" altLang="zh-CN" sz="2700" b="1" dirty="0">
                <a:latin typeface="Times New Roman" panose="02020603050405020304" pitchFamily="18" charset="0"/>
                <a:cs typeface="Times New Roman" panose="02020603050405020304" pitchFamily="18" charset="0"/>
              </a:rPr>
              <a:t>.txt</a:t>
            </a:r>
            <a:r>
              <a:rPr lang="zh-CN" altLang="en-US" sz="2700" b="1" dirty="0">
                <a:latin typeface="Times New Roman" panose="02020603050405020304" pitchFamily="18" charset="0"/>
                <a:cs typeface="Times New Roman" panose="02020603050405020304" pitchFamily="18" charset="0"/>
              </a:rPr>
              <a:t>结尾的文件</a:t>
            </a:r>
            <a:endParaRPr lang="en-US" altLang="zh-CN" sz="2700" b="1" dirty="0">
              <a:latin typeface="Times New Roman" panose="02020603050405020304" pitchFamily="18" charset="0"/>
              <a:cs typeface="Times New Roman" panose="02020603050405020304" pitchFamily="18" charset="0"/>
            </a:endParaRPr>
          </a:p>
          <a:p>
            <a:pPr marL="300038" lvl="1" indent="0">
              <a:buNone/>
            </a:pPr>
            <a:r>
              <a:rPr lang="en-US" altLang="zh-CN" sz="2400" b="1" dirty="0" err="1">
                <a:solidFill>
                  <a:srgbClr val="1353A2"/>
                </a:solidFill>
                <a:latin typeface="Times New Roman" panose="02020603050405020304" pitchFamily="18" charset="0"/>
                <a:cs typeface="Times New Roman" panose="02020603050405020304" pitchFamily="18" charset="0"/>
              </a:rPr>
              <a:t>ll</a:t>
            </a:r>
            <a:r>
              <a:rPr lang="en-US" altLang="zh-CN" sz="2400" b="1" dirty="0">
                <a:solidFill>
                  <a:srgbClr val="1353A2"/>
                </a:solidFill>
                <a:latin typeface="Times New Roman" panose="02020603050405020304" pitchFamily="18" charset="0"/>
                <a:cs typeface="Times New Roman" panose="02020603050405020304" pitchFamily="18" charset="0"/>
              </a:rPr>
              <a:t> *{.log,.txt} </a:t>
            </a:r>
            <a:endParaRPr lang="zh-CN" altLang="en-US" sz="2400" b="1" dirty="0">
              <a:solidFill>
                <a:srgbClr val="1353A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97323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66076" y="4721438"/>
            <a:ext cx="1021507" cy="830549"/>
          </a:xfrm>
          <a:prstGeom prst="rect">
            <a:avLst/>
          </a:prstGeom>
        </p:spPr>
      </p:pic>
      <p:sp>
        <p:nvSpPr>
          <p:cNvPr id="8" name="Text Box 44"/>
          <p:cNvSpPr txBox="1">
            <a:spLocks noChangeArrowheads="1"/>
          </p:cNvSpPr>
          <p:nvPr/>
        </p:nvSpPr>
        <p:spPr bwMode="auto">
          <a:xfrm>
            <a:off x="703385" y="2009381"/>
            <a:ext cx="8259011" cy="2120902"/>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257175" indent="-257175" defTabSz="540544" eaLnBrk="1" fontAlgn="auto" hangingPunct="1">
              <a:lnSpc>
                <a:spcPct val="150000"/>
              </a:lnSpc>
              <a:spcBef>
                <a:spcPts val="0"/>
              </a:spcBef>
              <a:spcAft>
                <a:spcPts val="0"/>
              </a:spcAft>
              <a:buFont typeface="Arial" panose="020B0604020202020204" pitchFamily="34" charset="0"/>
              <a:buChar char="•"/>
            </a:pPr>
            <a:r>
              <a:rPr lang="en-US" altLang="zh-CN" sz="1800" dirty="0">
                <a:solidFill>
                  <a:srgbClr val="5B9BD5">
                    <a:lumMod val="75000"/>
                  </a:srgbClr>
                </a:solidFill>
              </a:rPr>
              <a:t>grep</a:t>
            </a:r>
            <a:r>
              <a:rPr lang="zh-CN" altLang="en-US" sz="1800" dirty="0">
                <a:solidFill>
                  <a:srgbClr val="5B9BD5">
                    <a:lumMod val="75000"/>
                  </a:srgbClr>
                </a:solidFill>
              </a:rPr>
              <a:t>命令是一种强大的文本搜索工具，它能使用正则表达式搜索文本，并把匹配的行打印出来。</a:t>
            </a:r>
            <a:endParaRPr lang="en-US" altLang="zh-CN" sz="1800" dirty="0">
              <a:solidFill>
                <a:srgbClr val="5B9BD5">
                  <a:lumMod val="75000"/>
                </a:srgbClr>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en-US" altLang="zh-CN" sz="1800" dirty="0">
                <a:solidFill>
                  <a:srgbClr val="5B9BD5">
                    <a:lumMod val="75000"/>
                  </a:srgbClr>
                </a:solidFill>
              </a:rPr>
              <a:t>grep</a:t>
            </a:r>
            <a:r>
              <a:rPr lang="zh-CN" altLang="en-US" sz="1800" dirty="0">
                <a:solidFill>
                  <a:srgbClr val="5B9BD5">
                    <a:lumMod val="75000"/>
                  </a:srgbClr>
                </a:solidFill>
              </a:rPr>
              <a:t>全称是</a:t>
            </a:r>
            <a:r>
              <a:rPr lang="en-US" altLang="zh-CN" sz="1800" dirty="0">
                <a:solidFill>
                  <a:srgbClr val="5B9BD5">
                    <a:lumMod val="75000"/>
                  </a:srgbClr>
                </a:solidFill>
              </a:rPr>
              <a:t>Global Regular Expression Print</a:t>
            </a:r>
            <a:r>
              <a:rPr lang="zh-CN" altLang="en-US" sz="1800" dirty="0">
                <a:solidFill>
                  <a:srgbClr val="5B9BD5">
                    <a:lumMod val="75000"/>
                  </a:srgbClr>
                </a:solidFill>
              </a:rPr>
              <a:t>，表示全局正则表达式版本，它的使用权限是所有用户。</a:t>
            </a:r>
          </a:p>
          <a:p>
            <a:pPr marL="257175" indent="-257175" defTabSz="540544" eaLnBrk="1" fontAlgn="auto" hangingPunct="1">
              <a:lnSpc>
                <a:spcPct val="150000"/>
              </a:lnSpc>
              <a:spcBef>
                <a:spcPts val="0"/>
              </a:spcBef>
              <a:spcAft>
                <a:spcPts val="0"/>
              </a:spcAft>
              <a:buFont typeface="Arial" panose="020B0604020202020204" pitchFamily="34" charset="0"/>
              <a:buChar char="•"/>
            </a:pPr>
            <a:endParaRPr lang="en-US" altLang="zh-CN" sz="1800" b="0" dirty="0">
              <a:solidFill>
                <a:prstClr val="white">
                  <a:lumMod val="50000"/>
                </a:prstClr>
              </a:solidFill>
            </a:endParaRPr>
          </a:p>
        </p:txBody>
      </p:sp>
      <p:sp>
        <p:nvSpPr>
          <p:cNvPr id="5" name="TextBox 1"/>
          <p:cNvSpPr txBox="1"/>
          <p:nvPr/>
        </p:nvSpPr>
        <p:spPr>
          <a:xfrm>
            <a:off x="2042587" y="1113239"/>
            <a:ext cx="5058827" cy="424732"/>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lnSpc>
                <a:spcPct val="90000"/>
              </a:lnSpc>
              <a:spcAft>
                <a:spcPts val="0"/>
              </a:spcAft>
            </a:pPr>
            <a:r>
              <a:rPr lang="en-US" altLang="zh-CN" sz="2400" b="0" dirty="0">
                <a:solidFill>
                  <a:srgbClr val="1353A2"/>
                </a:solidFill>
                <a:latin typeface="微软雅黑" panose="020B0503020204020204" pitchFamily="34" charset="-122"/>
                <a:ea typeface="微软雅黑" panose="020B0503020204020204" pitchFamily="34" charset="-122"/>
              </a:rPr>
              <a:t>grep </a:t>
            </a:r>
            <a:r>
              <a:rPr lang="zh-CN" altLang="en-US" sz="2400" b="0" dirty="0">
                <a:solidFill>
                  <a:srgbClr val="1353A2"/>
                </a:solidFill>
                <a:latin typeface="微软雅黑" panose="020B0503020204020204" pitchFamily="34" charset="-122"/>
                <a:ea typeface="微软雅黑" panose="020B0503020204020204" pitchFamily="34" charset="-122"/>
              </a:rPr>
              <a:t>命令</a:t>
            </a:r>
          </a:p>
        </p:txBody>
      </p:sp>
      <p:sp>
        <p:nvSpPr>
          <p:cNvPr id="2" name="Text Box 3">
            <a:extLst>
              <a:ext uri="{FF2B5EF4-FFF2-40B4-BE49-F238E27FC236}">
                <a16:creationId xmlns:a16="http://schemas.microsoft.com/office/drawing/2014/main" id="{0E28AAD0-ED5E-4E38-802A-704B2759C0F6}"/>
              </a:ext>
            </a:extLst>
          </p:cNvPr>
          <p:cNvSpPr txBox="1">
            <a:spLocks noChangeArrowheads="1"/>
          </p:cNvSpPr>
          <p:nvPr/>
        </p:nvSpPr>
        <p:spPr bwMode="auto">
          <a:xfrm>
            <a:off x="1359693" y="3856041"/>
            <a:ext cx="6950869" cy="101566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algn="just" defTabSz="685800" eaLnBrk="1" hangingPunct="1">
              <a:spcBef>
                <a:spcPct val="50000"/>
              </a:spcBef>
              <a:buNone/>
            </a:pPr>
            <a:r>
              <a:rPr kumimoji="1" lang="en-US" altLang="zh-CN" sz="1500" dirty="0">
                <a:solidFill>
                  <a:srgbClr val="FFFFFF"/>
                </a:solidFill>
                <a:latin typeface="宋体" panose="02010600030101010101" pitchFamily="2" charset="-122"/>
              </a:rPr>
              <a:t>grep</a:t>
            </a:r>
            <a:r>
              <a:rPr kumimoji="1" lang="zh-CN" altLang="en-US" sz="1500" dirty="0">
                <a:solidFill>
                  <a:srgbClr val="FFFFFF"/>
                </a:solidFill>
                <a:latin typeface="宋体" panose="02010600030101010101" pitchFamily="2" charset="-122"/>
              </a:rPr>
              <a:t>命令</a:t>
            </a:r>
          </a:p>
          <a:p>
            <a:pPr marL="342900" indent="-342900" algn="just" defTabSz="685800" eaLnBrk="1" hangingPunct="1">
              <a:spcBef>
                <a:spcPct val="50000"/>
              </a:spcBef>
              <a:buNone/>
            </a:pPr>
            <a:r>
              <a:rPr kumimoji="1" lang="zh-CN" altLang="en-US" sz="1500" dirty="0">
                <a:solidFill>
                  <a:srgbClr val="FFFFFF"/>
                </a:solidFill>
                <a:latin typeface="宋体" panose="02010600030101010101" pitchFamily="2" charset="-122"/>
              </a:rPr>
              <a:t>功能</a:t>
            </a:r>
            <a:r>
              <a:rPr kumimoji="1" lang="en-US" altLang="zh-CN" sz="1500" dirty="0">
                <a:solidFill>
                  <a:srgbClr val="FFFFFF"/>
                </a:solidFill>
                <a:latin typeface="宋体" panose="02010600030101010101" pitchFamily="2" charset="-122"/>
              </a:rPr>
              <a:t>: </a:t>
            </a:r>
            <a:r>
              <a:rPr kumimoji="1" lang="zh-CN" altLang="en-US" sz="1500" dirty="0">
                <a:solidFill>
                  <a:srgbClr val="FFFFFF"/>
                </a:solidFill>
                <a:latin typeface="宋体" panose="02010600030101010101" pitchFamily="2" charset="-122"/>
              </a:rPr>
              <a:t>在文件内搜索特定字符串，或显示包含指定文本模式的文件名。 </a:t>
            </a:r>
          </a:p>
          <a:p>
            <a:pPr marL="342900" indent="-342900" algn="just" defTabSz="685800" eaLnBrk="1" hangingPunct="1">
              <a:spcBef>
                <a:spcPct val="50000"/>
              </a:spcBef>
              <a:buNone/>
            </a:pPr>
            <a:r>
              <a:rPr kumimoji="1" lang="zh-CN" altLang="en-US" sz="1500" dirty="0">
                <a:solidFill>
                  <a:srgbClr val="FFFFFF"/>
                </a:solidFill>
                <a:latin typeface="宋体" panose="02010600030101010101" pitchFamily="2" charset="-122"/>
              </a:rPr>
              <a:t>命令格式</a:t>
            </a:r>
            <a:r>
              <a:rPr kumimoji="1" lang="en-US" altLang="zh-CN" sz="1500" dirty="0">
                <a:solidFill>
                  <a:srgbClr val="FFFFFF"/>
                </a:solidFill>
                <a:latin typeface="宋体" panose="02010600030101010101" pitchFamily="2" charset="-122"/>
              </a:rPr>
              <a:t>: grep [</a:t>
            </a:r>
            <a:r>
              <a:rPr kumimoji="1" lang="zh-CN" altLang="en-US" sz="1500" dirty="0">
                <a:solidFill>
                  <a:srgbClr val="FFFFFF"/>
                </a:solidFill>
                <a:latin typeface="宋体" panose="02010600030101010101" pitchFamily="2" charset="-122"/>
              </a:rPr>
              <a:t>参数</a:t>
            </a:r>
            <a:r>
              <a:rPr kumimoji="1" lang="en-US" altLang="zh-CN" sz="1500" dirty="0">
                <a:solidFill>
                  <a:srgbClr val="FFFFFF"/>
                </a:solidFill>
                <a:latin typeface="宋体" panose="02010600030101010101" pitchFamily="2" charset="-122"/>
              </a:rPr>
              <a:t>] [</a:t>
            </a:r>
            <a:r>
              <a:rPr kumimoji="1" lang="zh-CN" altLang="en-US" sz="1500" dirty="0">
                <a:solidFill>
                  <a:srgbClr val="FFFFFF"/>
                </a:solidFill>
                <a:latin typeface="宋体" panose="02010600030101010101" pitchFamily="2" charset="-122"/>
              </a:rPr>
              <a:t>字符串</a:t>
            </a:r>
            <a:r>
              <a:rPr kumimoji="1" lang="en-US" altLang="zh-CN" sz="1500" dirty="0">
                <a:solidFill>
                  <a:srgbClr val="FFFFFF"/>
                </a:solidFill>
                <a:latin typeface="宋体" panose="02010600030101010101" pitchFamily="2" charset="-122"/>
              </a:rPr>
              <a:t>] [</a:t>
            </a:r>
            <a:r>
              <a:rPr kumimoji="1" lang="zh-CN" altLang="en-US" sz="1500" dirty="0">
                <a:solidFill>
                  <a:srgbClr val="FFFFFF"/>
                </a:solidFill>
                <a:latin typeface="宋体" panose="02010600030101010101" pitchFamily="2" charset="-122"/>
              </a:rPr>
              <a:t>文件名</a:t>
            </a:r>
            <a:r>
              <a:rPr kumimoji="1" lang="en-US" altLang="zh-CN" sz="1500" dirty="0">
                <a:solidFill>
                  <a:srgbClr val="FFFFFF"/>
                </a:solidFill>
                <a:latin typeface="宋体" panose="02010600030101010101" pitchFamily="2" charset="-122"/>
              </a:rPr>
              <a:t>1</a:t>
            </a:r>
            <a:r>
              <a:rPr kumimoji="1" lang="zh-CN" altLang="en-US" sz="1500" dirty="0">
                <a:solidFill>
                  <a:srgbClr val="FFFFFF"/>
                </a:solidFill>
                <a:latin typeface="宋体" panose="02010600030101010101" pitchFamily="2" charset="-122"/>
              </a:rPr>
              <a:t>，文件名</a:t>
            </a:r>
            <a:r>
              <a:rPr kumimoji="1" lang="en-US" altLang="zh-CN" sz="1500" dirty="0">
                <a:solidFill>
                  <a:srgbClr val="FFFFFF"/>
                </a:solidFill>
                <a:latin typeface="宋体" panose="02010600030101010101" pitchFamily="2" charset="-122"/>
              </a:rPr>
              <a:t>2</a:t>
            </a:r>
            <a:r>
              <a:rPr kumimoji="1" lang="zh-CN" altLang="en-US" sz="1500" dirty="0">
                <a:solidFill>
                  <a:srgbClr val="FFFFFF"/>
                </a:solidFill>
                <a:latin typeface="宋体" panose="02010600030101010101" pitchFamily="2" charset="-122"/>
              </a:rPr>
              <a:t>，</a:t>
            </a:r>
            <a:r>
              <a:rPr kumimoji="1" lang="en-US" altLang="zh-CN" sz="1500" dirty="0">
                <a:solidFill>
                  <a:srgbClr val="FFFFFF"/>
                </a:solidFill>
                <a:latin typeface="Times New Roman" panose="02020603050405020304" pitchFamily="18" charset="0"/>
              </a:rPr>
              <a:t>……</a:t>
            </a:r>
            <a:r>
              <a:rPr kumimoji="1" lang="en-US" altLang="zh-CN" sz="1500" dirty="0">
                <a:solidFill>
                  <a:srgbClr val="FFFFFF"/>
                </a:solidFill>
                <a:latin typeface="宋体" panose="02010600030101010101" pitchFamily="2" charset="-122"/>
              </a:rPr>
              <a:t>] </a:t>
            </a:r>
          </a:p>
        </p:txBody>
      </p:sp>
    </p:spTree>
    <p:extLst>
      <p:ext uri="{BB962C8B-B14F-4D97-AF65-F5344CB8AC3E}">
        <p14:creationId xmlns:p14="http://schemas.microsoft.com/office/powerpoint/2010/main" val="35712285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66076" y="4721438"/>
            <a:ext cx="1021507" cy="830549"/>
          </a:xfrm>
          <a:prstGeom prst="rect">
            <a:avLst/>
          </a:prstGeom>
        </p:spPr>
      </p:pic>
      <p:sp>
        <p:nvSpPr>
          <p:cNvPr id="8" name="Text Box 44"/>
          <p:cNvSpPr txBox="1">
            <a:spLocks noChangeArrowheads="1"/>
          </p:cNvSpPr>
          <p:nvPr/>
        </p:nvSpPr>
        <p:spPr bwMode="auto">
          <a:xfrm>
            <a:off x="884989" y="1773289"/>
            <a:ext cx="8259011" cy="378289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defRPr/>
            </a:pPr>
            <a:r>
              <a:rPr lang="en-US" altLang="zh-CN" sz="1800" dirty="0">
                <a:solidFill>
                  <a:srgbClr val="5B9BD5">
                    <a:lumMod val="75000"/>
                  </a:srgbClr>
                </a:solidFill>
              </a:rPr>
              <a:t>--color=auto: </a:t>
            </a:r>
            <a:r>
              <a:rPr lang="zh-CN" altLang="en-US" sz="1800" dirty="0">
                <a:solidFill>
                  <a:srgbClr val="5B9BD5">
                    <a:lumMod val="75000"/>
                  </a:srgbClr>
                </a:solidFill>
              </a:rPr>
              <a:t>对匹配到的文本着色显示</a:t>
            </a:r>
          </a:p>
          <a:p>
            <a:pPr indent="0" defTabSz="540544" eaLnBrk="1" fontAlgn="auto" hangingPunct="1">
              <a:lnSpc>
                <a:spcPct val="150000"/>
              </a:lnSpc>
              <a:spcBef>
                <a:spcPts val="0"/>
              </a:spcBef>
              <a:spcAft>
                <a:spcPts val="0"/>
              </a:spcAft>
              <a:defRPr/>
            </a:pPr>
            <a:r>
              <a:rPr lang="en-US" altLang="zh-CN" sz="1800" dirty="0">
                <a:solidFill>
                  <a:srgbClr val="5B9BD5">
                    <a:lumMod val="75000"/>
                  </a:srgbClr>
                </a:solidFill>
              </a:rPr>
              <a:t>-v:  </a:t>
            </a:r>
            <a:r>
              <a:rPr lang="zh-CN" altLang="en-US" sz="1800" dirty="0">
                <a:solidFill>
                  <a:srgbClr val="5B9BD5">
                    <a:lumMod val="75000"/>
                  </a:srgbClr>
                </a:solidFill>
              </a:rPr>
              <a:t>显示不被</a:t>
            </a:r>
            <a:r>
              <a:rPr lang="en-US" altLang="zh-CN" sz="1800" dirty="0">
                <a:solidFill>
                  <a:srgbClr val="5B9BD5">
                    <a:lumMod val="75000"/>
                  </a:srgbClr>
                </a:solidFill>
              </a:rPr>
              <a:t>pattern</a:t>
            </a:r>
            <a:r>
              <a:rPr lang="zh-CN" altLang="en-US" sz="1800" dirty="0">
                <a:solidFill>
                  <a:srgbClr val="5B9BD5">
                    <a:lumMod val="75000"/>
                  </a:srgbClr>
                </a:solidFill>
              </a:rPr>
              <a:t>匹配到的行</a:t>
            </a:r>
          </a:p>
          <a:p>
            <a:pPr indent="0" defTabSz="540544" eaLnBrk="1" fontAlgn="auto" hangingPunct="1">
              <a:lnSpc>
                <a:spcPct val="150000"/>
              </a:lnSpc>
              <a:spcBef>
                <a:spcPts val="0"/>
              </a:spcBef>
              <a:spcAft>
                <a:spcPts val="0"/>
              </a:spcAft>
              <a:defRPr/>
            </a:pPr>
            <a:r>
              <a:rPr lang="en-US" altLang="zh-CN" sz="1800" dirty="0">
                <a:solidFill>
                  <a:srgbClr val="5B9BD5">
                    <a:lumMod val="75000"/>
                  </a:srgbClr>
                </a:solidFill>
              </a:rPr>
              <a:t>-</a:t>
            </a:r>
            <a:r>
              <a:rPr lang="en-US" altLang="zh-CN" sz="1800" dirty="0" err="1">
                <a:solidFill>
                  <a:srgbClr val="5B9BD5">
                    <a:lumMod val="75000"/>
                  </a:srgbClr>
                </a:solidFill>
              </a:rPr>
              <a:t>i</a:t>
            </a:r>
            <a:r>
              <a:rPr lang="en-US" altLang="zh-CN" sz="1800" dirty="0">
                <a:solidFill>
                  <a:srgbClr val="5B9BD5">
                    <a:lumMod val="75000"/>
                  </a:srgbClr>
                </a:solidFill>
              </a:rPr>
              <a:t>:  </a:t>
            </a:r>
            <a:r>
              <a:rPr lang="zh-CN" altLang="en-US" sz="1800" dirty="0">
                <a:solidFill>
                  <a:srgbClr val="5B9BD5">
                    <a:lumMod val="75000"/>
                  </a:srgbClr>
                </a:solidFill>
              </a:rPr>
              <a:t>忽略字符大小写</a:t>
            </a:r>
          </a:p>
          <a:p>
            <a:pPr indent="0" defTabSz="540544" eaLnBrk="1" fontAlgn="auto" hangingPunct="1">
              <a:lnSpc>
                <a:spcPct val="150000"/>
              </a:lnSpc>
              <a:spcBef>
                <a:spcPts val="0"/>
              </a:spcBef>
              <a:spcAft>
                <a:spcPts val="0"/>
              </a:spcAft>
              <a:defRPr/>
            </a:pPr>
            <a:r>
              <a:rPr lang="en-US" altLang="zh-CN" sz="1800" dirty="0">
                <a:solidFill>
                  <a:srgbClr val="5B9BD5">
                    <a:lumMod val="75000"/>
                  </a:srgbClr>
                </a:solidFill>
              </a:rPr>
              <a:t>-n</a:t>
            </a:r>
            <a:r>
              <a:rPr lang="zh-CN" altLang="en-US" sz="1800" dirty="0">
                <a:solidFill>
                  <a:srgbClr val="5B9BD5">
                    <a:lumMod val="75000"/>
                  </a:srgbClr>
                </a:solidFill>
              </a:rPr>
              <a:t>： 显示匹配的行号</a:t>
            </a:r>
          </a:p>
          <a:p>
            <a:pPr indent="0" defTabSz="540544" eaLnBrk="1" fontAlgn="auto" hangingPunct="1">
              <a:lnSpc>
                <a:spcPct val="150000"/>
              </a:lnSpc>
              <a:spcBef>
                <a:spcPts val="0"/>
              </a:spcBef>
              <a:spcAft>
                <a:spcPts val="0"/>
              </a:spcAft>
              <a:defRPr/>
            </a:pPr>
            <a:r>
              <a:rPr lang="en-US" altLang="zh-CN" sz="1800" dirty="0">
                <a:solidFill>
                  <a:srgbClr val="5B9BD5">
                    <a:lumMod val="75000"/>
                  </a:srgbClr>
                </a:solidFill>
              </a:rPr>
              <a:t>-c:  </a:t>
            </a:r>
            <a:r>
              <a:rPr lang="zh-CN" altLang="en-US" sz="1800" dirty="0">
                <a:solidFill>
                  <a:srgbClr val="5B9BD5">
                    <a:lumMod val="75000"/>
                  </a:srgbClr>
                </a:solidFill>
              </a:rPr>
              <a:t>统计匹配的行数</a:t>
            </a:r>
          </a:p>
          <a:p>
            <a:pPr indent="0" defTabSz="540544" eaLnBrk="1" fontAlgn="auto" hangingPunct="1">
              <a:lnSpc>
                <a:spcPct val="150000"/>
              </a:lnSpc>
              <a:spcBef>
                <a:spcPts val="0"/>
              </a:spcBef>
              <a:spcAft>
                <a:spcPts val="0"/>
              </a:spcAft>
              <a:defRPr/>
            </a:pPr>
            <a:r>
              <a:rPr lang="en-US" altLang="zh-CN" sz="1800" dirty="0">
                <a:solidFill>
                  <a:srgbClr val="5B9BD5">
                    <a:lumMod val="75000"/>
                  </a:srgbClr>
                </a:solidFill>
              </a:rPr>
              <a:t>-o:  </a:t>
            </a:r>
            <a:r>
              <a:rPr lang="zh-CN" altLang="en-US" sz="1800" dirty="0">
                <a:solidFill>
                  <a:srgbClr val="5B9BD5">
                    <a:lumMod val="75000"/>
                  </a:srgbClr>
                </a:solidFill>
              </a:rPr>
              <a:t>仅显示匹配到的字符串</a:t>
            </a:r>
          </a:p>
          <a:p>
            <a:pPr indent="0" defTabSz="540544" eaLnBrk="1" fontAlgn="auto" hangingPunct="1">
              <a:lnSpc>
                <a:spcPct val="150000"/>
              </a:lnSpc>
              <a:spcBef>
                <a:spcPts val="0"/>
              </a:spcBef>
              <a:spcAft>
                <a:spcPts val="0"/>
              </a:spcAft>
              <a:defRPr/>
            </a:pPr>
            <a:r>
              <a:rPr lang="en-US" altLang="zh-CN" sz="1800" dirty="0">
                <a:solidFill>
                  <a:srgbClr val="5B9BD5">
                    <a:lumMod val="75000"/>
                  </a:srgbClr>
                </a:solidFill>
              </a:rPr>
              <a:t>-q:  </a:t>
            </a:r>
            <a:r>
              <a:rPr lang="zh-CN" altLang="en-US" sz="1800" dirty="0">
                <a:solidFill>
                  <a:srgbClr val="5B9BD5">
                    <a:lumMod val="75000"/>
                  </a:srgbClr>
                </a:solidFill>
              </a:rPr>
              <a:t>静默模式，不输出任何信息</a:t>
            </a:r>
          </a:p>
          <a:p>
            <a:pPr indent="0" defTabSz="540544" eaLnBrk="1" fontAlgn="auto" hangingPunct="1">
              <a:lnSpc>
                <a:spcPct val="150000"/>
              </a:lnSpc>
              <a:spcBef>
                <a:spcPts val="0"/>
              </a:spcBef>
              <a:spcAft>
                <a:spcPts val="0"/>
              </a:spcAft>
              <a:defRPr/>
            </a:pPr>
            <a:r>
              <a:rPr lang="en-US" altLang="zh-CN" sz="1800" dirty="0">
                <a:solidFill>
                  <a:srgbClr val="5B9BD5">
                    <a:lumMod val="75000"/>
                  </a:srgbClr>
                </a:solidFill>
              </a:rPr>
              <a:t>-e</a:t>
            </a:r>
            <a:r>
              <a:rPr lang="zh-CN" altLang="en-US" sz="1800" dirty="0">
                <a:solidFill>
                  <a:srgbClr val="5B9BD5">
                    <a:lumMod val="75000"/>
                  </a:srgbClr>
                </a:solidFill>
              </a:rPr>
              <a:t>：实现多个选项间的逻辑</a:t>
            </a:r>
            <a:r>
              <a:rPr lang="en-US" altLang="zh-CN" sz="1800" dirty="0">
                <a:solidFill>
                  <a:srgbClr val="5B9BD5">
                    <a:lumMod val="75000"/>
                  </a:srgbClr>
                </a:solidFill>
              </a:rPr>
              <a:t>or</a:t>
            </a:r>
            <a:r>
              <a:rPr lang="zh-CN" altLang="en-US" sz="1800" dirty="0">
                <a:solidFill>
                  <a:srgbClr val="5B9BD5">
                    <a:lumMod val="75000"/>
                  </a:srgbClr>
                </a:solidFill>
              </a:rPr>
              <a:t>关系</a:t>
            </a:r>
          </a:p>
          <a:p>
            <a:pPr indent="0" defTabSz="540544" eaLnBrk="1" fontAlgn="auto" hangingPunct="1">
              <a:lnSpc>
                <a:spcPct val="150000"/>
              </a:lnSpc>
              <a:spcBef>
                <a:spcPts val="0"/>
              </a:spcBef>
              <a:spcAft>
                <a:spcPts val="0"/>
              </a:spcAft>
              <a:defRPr/>
            </a:pPr>
            <a:endParaRPr lang="en-US" altLang="zh-CN" sz="1800" b="0" dirty="0">
              <a:solidFill>
                <a:prstClr val="white">
                  <a:lumMod val="50000"/>
                </a:prstClr>
              </a:solidFill>
            </a:endParaRPr>
          </a:p>
        </p:txBody>
      </p:sp>
      <p:sp>
        <p:nvSpPr>
          <p:cNvPr id="5" name="TextBox 1"/>
          <p:cNvSpPr txBox="1"/>
          <p:nvPr/>
        </p:nvSpPr>
        <p:spPr>
          <a:xfrm>
            <a:off x="1825192" y="1189439"/>
            <a:ext cx="5058827"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defRPr/>
            </a:pPr>
            <a:r>
              <a:rPr lang="zh-CN" altLang="en-US" sz="2400" b="0" dirty="0">
                <a:solidFill>
                  <a:srgbClr val="1353A2"/>
                </a:solidFill>
                <a:latin typeface="微软雅黑" pitchFamily="34" charset="-122"/>
                <a:ea typeface="微软雅黑" pitchFamily="34" charset="-122"/>
              </a:rPr>
              <a:t>命令选项</a:t>
            </a:r>
          </a:p>
        </p:txBody>
      </p:sp>
    </p:spTree>
    <p:extLst>
      <p:ext uri="{BB962C8B-B14F-4D97-AF65-F5344CB8AC3E}">
        <p14:creationId xmlns:p14="http://schemas.microsoft.com/office/powerpoint/2010/main" val="1158769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66076" y="4721438"/>
            <a:ext cx="1021507" cy="830549"/>
          </a:xfrm>
          <a:prstGeom prst="rect">
            <a:avLst/>
          </a:prstGeom>
        </p:spPr>
      </p:pic>
      <p:sp>
        <p:nvSpPr>
          <p:cNvPr id="5" name="TextBox 1"/>
          <p:cNvSpPr txBox="1"/>
          <p:nvPr/>
        </p:nvSpPr>
        <p:spPr>
          <a:xfrm>
            <a:off x="1748992" y="1203726"/>
            <a:ext cx="5058827"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defRPr/>
            </a:pPr>
            <a:r>
              <a:rPr lang="zh-CN" altLang="en-US" sz="2400" b="0" dirty="0">
                <a:solidFill>
                  <a:srgbClr val="1353A2"/>
                </a:solidFill>
                <a:latin typeface="微软雅黑" pitchFamily="34" charset="-122"/>
                <a:ea typeface="微软雅黑" pitchFamily="34" charset="-122"/>
              </a:rPr>
              <a:t>基本正则表达式</a:t>
            </a:r>
          </a:p>
        </p:txBody>
      </p:sp>
      <p:graphicFrame>
        <p:nvGraphicFramePr>
          <p:cNvPr id="2" name="表格 1">
            <a:extLst>
              <a:ext uri="{FF2B5EF4-FFF2-40B4-BE49-F238E27FC236}">
                <a16:creationId xmlns:a16="http://schemas.microsoft.com/office/drawing/2014/main" id="{596306B9-DC39-4EBE-909E-EC269FEB5FD4}"/>
              </a:ext>
            </a:extLst>
          </p:cNvPr>
          <p:cNvGraphicFramePr>
            <a:graphicFrameLocks noGrp="1"/>
          </p:cNvGraphicFramePr>
          <p:nvPr/>
        </p:nvGraphicFramePr>
        <p:xfrm>
          <a:off x="444677" y="1732359"/>
          <a:ext cx="8069594" cy="3692579"/>
        </p:xfrm>
        <a:graphic>
          <a:graphicData uri="http://schemas.openxmlformats.org/drawingml/2006/table">
            <a:tbl>
              <a:tblPr firstRow="1" firstCol="1" bandRow="1">
                <a:tableStyleId>{5C22544A-7EE6-4342-B048-85BDC9FD1C3A}</a:tableStyleId>
              </a:tblPr>
              <a:tblGrid>
                <a:gridCol w="655991">
                  <a:extLst>
                    <a:ext uri="{9D8B030D-6E8A-4147-A177-3AD203B41FA5}">
                      <a16:colId xmlns:a16="http://schemas.microsoft.com/office/drawing/2014/main" val="21484733"/>
                    </a:ext>
                  </a:extLst>
                </a:gridCol>
                <a:gridCol w="2893114">
                  <a:extLst>
                    <a:ext uri="{9D8B030D-6E8A-4147-A177-3AD203B41FA5}">
                      <a16:colId xmlns:a16="http://schemas.microsoft.com/office/drawing/2014/main" val="2503037590"/>
                    </a:ext>
                  </a:extLst>
                </a:gridCol>
                <a:gridCol w="4520490">
                  <a:extLst>
                    <a:ext uri="{9D8B030D-6E8A-4147-A177-3AD203B41FA5}">
                      <a16:colId xmlns:a16="http://schemas.microsoft.com/office/drawing/2014/main" val="2535084593"/>
                    </a:ext>
                  </a:extLst>
                </a:gridCol>
              </a:tblGrid>
              <a:tr h="391742">
                <a:tc>
                  <a:txBody>
                    <a:bodyPr/>
                    <a:lstStyle/>
                    <a:p>
                      <a:pPr algn="ctr">
                        <a:spcAft>
                          <a:spcPts val="0"/>
                        </a:spcAft>
                      </a:pPr>
                      <a:r>
                        <a:rPr lang="zh-CN" sz="1500" b="1" kern="0" dirty="0">
                          <a:effectLst/>
                        </a:rPr>
                        <a:t>字符</a:t>
                      </a:r>
                      <a:endParaRPr lang="zh-CN" sz="15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tc>
                  <a:txBody>
                    <a:bodyPr/>
                    <a:lstStyle/>
                    <a:p>
                      <a:pPr algn="ctr">
                        <a:spcAft>
                          <a:spcPts val="0"/>
                        </a:spcAft>
                      </a:pPr>
                      <a:r>
                        <a:rPr lang="zh-CN" sz="1500" b="1" kern="0">
                          <a:effectLst/>
                        </a:rPr>
                        <a:t>含义</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tc>
                  <a:txBody>
                    <a:bodyPr/>
                    <a:lstStyle/>
                    <a:p>
                      <a:pPr algn="ctr">
                        <a:spcAft>
                          <a:spcPts val="0"/>
                        </a:spcAft>
                      </a:pPr>
                      <a:r>
                        <a:rPr lang="zh-CN" sz="1500" b="1" kern="0">
                          <a:effectLst/>
                        </a:rPr>
                        <a:t>实例</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extLst>
                  <a:ext uri="{0D108BD9-81ED-4DB2-BD59-A6C34878D82A}">
                    <a16:rowId xmlns:a16="http://schemas.microsoft.com/office/drawing/2014/main" val="3424095097"/>
                  </a:ext>
                </a:extLst>
              </a:tr>
              <a:tr h="407969">
                <a:tc>
                  <a:txBody>
                    <a:bodyPr/>
                    <a:lstStyle/>
                    <a:p>
                      <a:pPr algn="l">
                        <a:spcAft>
                          <a:spcPts val="0"/>
                        </a:spcAft>
                      </a:pPr>
                      <a:r>
                        <a:rPr lang="en-US" sz="1500" b="1" kern="0">
                          <a:effectLst/>
                        </a:rPr>
                        <a:t>^</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tc>
                  <a:txBody>
                    <a:bodyPr/>
                    <a:lstStyle/>
                    <a:p>
                      <a:pPr algn="l">
                        <a:spcAft>
                          <a:spcPts val="0"/>
                        </a:spcAft>
                      </a:pPr>
                      <a:r>
                        <a:rPr lang="zh-CN" sz="1500" b="1" kern="0" dirty="0">
                          <a:effectLst/>
                        </a:rPr>
                        <a:t>匹配以</a:t>
                      </a:r>
                      <a:r>
                        <a:rPr lang="en-US" sz="1500" b="1" kern="0" dirty="0">
                          <a:effectLst/>
                        </a:rPr>
                        <a:t>……</a:t>
                      </a:r>
                      <a:r>
                        <a:rPr lang="zh-CN" sz="1500" b="1" kern="0" dirty="0">
                          <a:effectLst/>
                        </a:rPr>
                        <a:t>开头的行</a:t>
                      </a:r>
                      <a:endParaRPr lang="zh-CN" sz="15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tc>
                  <a:txBody>
                    <a:bodyPr/>
                    <a:lstStyle/>
                    <a:p>
                      <a:pPr algn="l">
                        <a:spcAft>
                          <a:spcPts val="0"/>
                        </a:spcAft>
                      </a:pPr>
                      <a:r>
                        <a:rPr lang="en-US" sz="1500" b="1" kern="0">
                          <a:effectLst/>
                        </a:rPr>
                        <a:t>^ab</a:t>
                      </a:r>
                      <a:r>
                        <a:rPr lang="zh-CN" sz="1500" b="1" kern="0">
                          <a:effectLst/>
                        </a:rPr>
                        <a:t>匹配以</a:t>
                      </a:r>
                      <a:r>
                        <a:rPr lang="en-US" sz="1500" b="1" kern="0">
                          <a:effectLst/>
                        </a:rPr>
                        <a:t>ab</a:t>
                      </a:r>
                      <a:r>
                        <a:rPr lang="zh-CN" sz="1500" b="1" kern="0">
                          <a:effectLst/>
                        </a:rPr>
                        <a:t>开头的行</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extLst>
                  <a:ext uri="{0D108BD9-81ED-4DB2-BD59-A6C34878D82A}">
                    <a16:rowId xmlns:a16="http://schemas.microsoft.com/office/drawing/2014/main" val="1205604481"/>
                  </a:ext>
                </a:extLst>
              </a:tr>
              <a:tr h="407969">
                <a:tc>
                  <a:txBody>
                    <a:bodyPr/>
                    <a:lstStyle/>
                    <a:p>
                      <a:pPr algn="l">
                        <a:spcAft>
                          <a:spcPts val="0"/>
                        </a:spcAft>
                      </a:pPr>
                      <a:r>
                        <a:rPr lang="en-US" sz="1500" b="1" kern="0">
                          <a:effectLst/>
                        </a:rPr>
                        <a:t>$</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tc>
                  <a:txBody>
                    <a:bodyPr/>
                    <a:lstStyle/>
                    <a:p>
                      <a:pPr algn="l">
                        <a:spcAft>
                          <a:spcPts val="0"/>
                        </a:spcAft>
                      </a:pPr>
                      <a:r>
                        <a:rPr lang="zh-CN" sz="1500" b="1" kern="0">
                          <a:effectLst/>
                        </a:rPr>
                        <a:t>匹配以</a:t>
                      </a:r>
                      <a:r>
                        <a:rPr lang="en-US" sz="1500" b="1" kern="0">
                          <a:effectLst/>
                        </a:rPr>
                        <a:t>……</a:t>
                      </a:r>
                      <a:r>
                        <a:rPr lang="zh-CN" sz="1500" b="1" kern="0">
                          <a:effectLst/>
                        </a:rPr>
                        <a:t>结尾的行</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tc>
                  <a:txBody>
                    <a:bodyPr/>
                    <a:lstStyle/>
                    <a:p>
                      <a:pPr algn="l">
                        <a:spcAft>
                          <a:spcPts val="0"/>
                        </a:spcAft>
                      </a:pPr>
                      <a:r>
                        <a:rPr lang="en-US" sz="1500" b="1" kern="0">
                          <a:effectLst/>
                        </a:rPr>
                        <a:t>ab$</a:t>
                      </a:r>
                      <a:r>
                        <a:rPr lang="zh-CN" sz="1500" b="1" kern="0">
                          <a:effectLst/>
                        </a:rPr>
                        <a:t>匹配以</a:t>
                      </a:r>
                      <a:r>
                        <a:rPr lang="en-US" sz="1500" b="1" kern="0">
                          <a:effectLst/>
                        </a:rPr>
                        <a:t>ab</a:t>
                      </a:r>
                      <a:r>
                        <a:rPr lang="zh-CN" sz="1500" b="1" kern="0">
                          <a:effectLst/>
                        </a:rPr>
                        <a:t>结尾的行</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extLst>
                  <a:ext uri="{0D108BD9-81ED-4DB2-BD59-A6C34878D82A}">
                    <a16:rowId xmlns:a16="http://schemas.microsoft.com/office/drawing/2014/main" val="3789175821"/>
                  </a:ext>
                </a:extLst>
              </a:tr>
              <a:tr h="407969">
                <a:tc>
                  <a:txBody>
                    <a:bodyPr/>
                    <a:lstStyle/>
                    <a:p>
                      <a:pPr algn="l">
                        <a:spcAft>
                          <a:spcPts val="0"/>
                        </a:spcAft>
                      </a:pPr>
                      <a:r>
                        <a:rPr lang="en-US" sz="1500" b="1" kern="0">
                          <a:effectLst/>
                        </a:rPr>
                        <a:t>^$</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tc>
                  <a:txBody>
                    <a:bodyPr/>
                    <a:lstStyle/>
                    <a:p>
                      <a:pPr algn="l">
                        <a:spcAft>
                          <a:spcPts val="0"/>
                        </a:spcAft>
                      </a:pPr>
                      <a:r>
                        <a:rPr lang="zh-CN" sz="1500" b="1" kern="0">
                          <a:effectLst/>
                        </a:rPr>
                        <a:t>匹配空行</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tc>
                  <a:txBody>
                    <a:bodyPr/>
                    <a:lstStyle/>
                    <a:p>
                      <a:pPr algn="l">
                        <a:spcAft>
                          <a:spcPts val="0"/>
                        </a:spcAft>
                      </a:pPr>
                      <a:r>
                        <a:rPr lang="en-US" sz="1500" b="1" kern="0">
                          <a:effectLst/>
                        </a:rPr>
                        <a:t>^$</a:t>
                      </a:r>
                      <a:r>
                        <a:rPr lang="zh-CN" sz="1500" b="1" kern="0">
                          <a:effectLst/>
                        </a:rPr>
                        <a:t>匹配空行，不匹配空格</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extLst>
                  <a:ext uri="{0D108BD9-81ED-4DB2-BD59-A6C34878D82A}">
                    <a16:rowId xmlns:a16="http://schemas.microsoft.com/office/drawing/2014/main" val="951713208"/>
                  </a:ext>
                </a:extLst>
              </a:tr>
              <a:tr h="630497">
                <a:tc>
                  <a:txBody>
                    <a:bodyPr/>
                    <a:lstStyle/>
                    <a:p>
                      <a:pPr algn="l">
                        <a:spcAft>
                          <a:spcPts val="0"/>
                        </a:spcAft>
                      </a:pPr>
                      <a:r>
                        <a:rPr lang="en-US" sz="1500" b="1" kern="0">
                          <a:effectLst/>
                        </a:rPr>
                        <a:t>.</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tc>
                  <a:txBody>
                    <a:bodyPr/>
                    <a:lstStyle/>
                    <a:p>
                      <a:pPr algn="l">
                        <a:spcAft>
                          <a:spcPts val="0"/>
                        </a:spcAft>
                      </a:pPr>
                      <a:r>
                        <a:rPr lang="zh-CN" sz="1500" b="1" kern="0">
                          <a:effectLst/>
                        </a:rPr>
                        <a:t>匹配任意单个字符</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tc>
                  <a:txBody>
                    <a:bodyPr/>
                    <a:lstStyle/>
                    <a:p>
                      <a:pPr algn="l">
                        <a:spcAft>
                          <a:spcPts val="0"/>
                        </a:spcAft>
                      </a:pPr>
                      <a:r>
                        <a:rPr lang="en-US" sz="1500" b="1" kern="0">
                          <a:effectLst/>
                        </a:rPr>
                        <a:t>ab.</a:t>
                      </a:r>
                      <a:r>
                        <a:rPr lang="zh-CN" sz="1500" b="1" kern="0">
                          <a:effectLst/>
                        </a:rPr>
                        <a:t>匹配</a:t>
                      </a:r>
                      <a:r>
                        <a:rPr lang="en-US" sz="1500" b="1" kern="0">
                          <a:effectLst/>
                        </a:rPr>
                        <a:t>abc</a:t>
                      </a:r>
                      <a:r>
                        <a:rPr lang="zh-CN" sz="1500" b="1" kern="0">
                          <a:effectLst/>
                        </a:rPr>
                        <a:t>或</a:t>
                      </a:r>
                      <a:r>
                        <a:rPr lang="en-US" sz="1500" b="1" kern="0">
                          <a:effectLst/>
                        </a:rPr>
                        <a:t>abb</a:t>
                      </a:r>
                      <a:r>
                        <a:rPr lang="zh-CN" sz="1500" b="1" kern="0">
                          <a:effectLst/>
                        </a:rPr>
                        <a:t>或……，不匹配</a:t>
                      </a:r>
                      <a:r>
                        <a:rPr lang="en-US" sz="1500" b="1" kern="0">
                          <a:effectLst/>
                        </a:rPr>
                        <a:t>abcd</a:t>
                      </a:r>
                      <a:r>
                        <a:rPr lang="zh-CN" sz="1500" b="1" kern="0">
                          <a:effectLst/>
                        </a:rPr>
                        <a:t>或</a:t>
                      </a:r>
                      <a:r>
                        <a:rPr lang="en-US" sz="1500" b="1" kern="0">
                          <a:effectLst/>
                        </a:rPr>
                        <a:t>abde</a:t>
                      </a:r>
                      <a:r>
                        <a:rPr lang="zh-CN" sz="1500" b="1" kern="0">
                          <a:effectLst/>
                        </a:rPr>
                        <a:t>，包括空格</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extLst>
                  <a:ext uri="{0D108BD9-81ED-4DB2-BD59-A6C34878D82A}">
                    <a16:rowId xmlns:a16="http://schemas.microsoft.com/office/drawing/2014/main" val="953240511"/>
                  </a:ext>
                </a:extLst>
              </a:tr>
              <a:tr h="630497">
                <a:tc>
                  <a:txBody>
                    <a:bodyPr/>
                    <a:lstStyle/>
                    <a:p>
                      <a:pPr algn="l">
                        <a:spcAft>
                          <a:spcPts val="0"/>
                        </a:spcAft>
                      </a:pPr>
                      <a:r>
                        <a:rPr lang="en-US" sz="1500" b="1" kern="0">
                          <a:effectLst/>
                        </a:rPr>
                        <a:t>\</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tc>
                  <a:txBody>
                    <a:bodyPr/>
                    <a:lstStyle/>
                    <a:p>
                      <a:pPr algn="l">
                        <a:spcAft>
                          <a:spcPts val="0"/>
                        </a:spcAft>
                      </a:pPr>
                      <a:r>
                        <a:rPr lang="zh-CN" sz="1500" b="1" kern="0">
                          <a:effectLst/>
                        </a:rPr>
                        <a:t>转义符，将特殊符号进行转义</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tc>
                  <a:txBody>
                    <a:bodyPr/>
                    <a:lstStyle/>
                    <a:p>
                      <a:pPr algn="l">
                        <a:spcAft>
                          <a:spcPts val="0"/>
                        </a:spcAft>
                      </a:pPr>
                      <a:r>
                        <a:rPr lang="en-US" sz="1500" b="1" kern="0">
                          <a:effectLst/>
                        </a:rPr>
                        <a:t>a\.b</a:t>
                      </a:r>
                      <a:r>
                        <a:rPr lang="zh-CN" sz="1500" b="1" kern="0">
                          <a:effectLst/>
                        </a:rPr>
                        <a:t>匹配</a:t>
                      </a:r>
                      <a:r>
                        <a:rPr lang="en-US" sz="1500" b="1" kern="0">
                          <a:effectLst/>
                        </a:rPr>
                        <a:t>a.b</a:t>
                      </a:r>
                      <a:r>
                        <a:rPr lang="zh-CN" sz="1500" b="1" kern="0">
                          <a:effectLst/>
                        </a:rPr>
                        <a:t>，不匹配</a:t>
                      </a:r>
                      <a:r>
                        <a:rPr lang="en-US" sz="1500" b="1" kern="0">
                          <a:effectLst/>
                        </a:rPr>
                        <a:t>ajb</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extLst>
                  <a:ext uri="{0D108BD9-81ED-4DB2-BD59-A6C34878D82A}">
                    <a16:rowId xmlns:a16="http://schemas.microsoft.com/office/drawing/2014/main" val="2821823666"/>
                  </a:ext>
                </a:extLst>
              </a:tr>
              <a:tr h="407969">
                <a:tc>
                  <a:txBody>
                    <a:bodyPr/>
                    <a:lstStyle/>
                    <a:p>
                      <a:pPr algn="l">
                        <a:spcAft>
                          <a:spcPts val="0"/>
                        </a:spcAft>
                      </a:pPr>
                      <a:r>
                        <a:rPr lang="en-US" sz="1500" b="1" kern="0">
                          <a:effectLst/>
                        </a:rPr>
                        <a:t>*</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tc>
                  <a:txBody>
                    <a:bodyPr/>
                    <a:lstStyle/>
                    <a:p>
                      <a:pPr algn="l">
                        <a:spcAft>
                          <a:spcPts val="0"/>
                        </a:spcAft>
                      </a:pPr>
                      <a:r>
                        <a:rPr lang="zh-CN" sz="1500" b="1" kern="0">
                          <a:effectLst/>
                        </a:rPr>
                        <a:t>匹配前面项</a:t>
                      </a:r>
                      <a:r>
                        <a:rPr lang="en-US" sz="1500" b="1" kern="0">
                          <a:effectLst/>
                        </a:rPr>
                        <a:t>0</a:t>
                      </a:r>
                      <a:r>
                        <a:rPr lang="zh-CN" sz="1500" b="1" kern="0">
                          <a:effectLst/>
                        </a:rPr>
                        <a:t>次或多次</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tc>
                  <a:txBody>
                    <a:bodyPr/>
                    <a:lstStyle/>
                    <a:p>
                      <a:pPr algn="l">
                        <a:spcAft>
                          <a:spcPts val="0"/>
                        </a:spcAft>
                      </a:pPr>
                      <a:r>
                        <a:rPr lang="en-US" sz="1500" b="1" kern="0">
                          <a:effectLst/>
                        </a:rPr>
                        <a:t>ab*</a:t>
                      </a:r>
                      <a:r>
                        <a:rPr lang="zh-CN" sz="1500" b="1" kern="0">
                          <a:effectLst/>
                        </a:rPr>
                        <a:t>匹配</a:t>
                      </a:r>
                      <a:r>
                        <a:rPr lang="en-US" sz="1500" b="1" kern="0">
                          <a:effectLst/>
                        </a:rPr>
                        <a:t>a</a:t>
                      </a:r>
                      <a:r>
                        <a:rPr lang="zh-CN" sz="1500" b="1" kern="0">
                          <a:effectLst/>
                        </a:rPr>
                        <a:t>或</a:t>
                      </a:r>
                      <a:r>
                        <a:rPr lang="en-US" sz="1500" b="1" kern="0">
                          <a:effectLst/>
                        </a:rPr>
                        <a:t>ab</a:t>
                      </a:r>
                      <a:r>
                        <a:rPr lang="zh-CN" sz="1500" b="1" kern="0">
                          <a:effectLst/>
                        </a:rPr>
                        <a:t>或</a:t>
                      </a:r>
                      <a:r>
                        <a:rPr lang="en-US" sz="1500" b="1" kern="0">
                          <a:effectLst/>
                        </a:rPr>
                        <a:t>abbb</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extLst>
                  <a:ext uri="{0D108BD9-81ED-4DB2-BD59-A6C34878D82A}">
                    <a16:rowId xmlns:a16="http://schemas.microsoft.com/office/drawing/2014/main" val="3077520599"/>
                  </a:ext>
                </a:extLst>
              </a:tr>
              <a:tr h="407969">
                <a:tc>
                  <a:txBody>
                    <a:bodyPr/>
                    <a:lstStyle/>
                    <a:p>
                      <a:pPr algn="l">
                        <a:spcAft>
                          <a:spcPts val="0"/>
                        </a:spcAft>
                      </a:pPr>
                      <a:r>
                        <a:rPr lang="en-US" sz="1500" b="1" kern="0">
                          <a:effectLst/>
                        </a:rPr>
                        <a:t>.*</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tc>
                  <a:txBody>
                    <a:bodyPr/>
                    <a:lstStyle/>
                    <a:p>
                      <a:pPr algn="l">
                        <a:spcAft>
                          <a:spcPts val="0"/>
                        </a:spcAft>
                      </a:pPr>
                      <a:r>
                        <a:rPr lang="zh-CN" sz="1500" b="1" kern="0">
                          <a:effectLst/>
                        </a:rPr>
                        <a:t>匹配任意字符</a:t>
                      </a:r>
                      <a:endParaRPr lang="zh-CN" sz="1500" b="1" kern="10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tc>
                  <a:txBody>
                    <a:bodyPr/>
                    <a:lstStyle/>
                    <a:p>
                      <a:pPr algn="l">
                        <a:spcAft>
                          <a:spcPts val="0"/>
                        </a:spcAft>
                      </a:pPr>
                      <a:r>
                        <a:rPr lang="en-US" sz="1500" b="1" kern="0" dirty="0">
                          <a:effectLst/>
                        </a:rPr>
                        <a:t>ab.*</a:t>
                      </a:r>
                      <a:r>
                        <a:rPr lang="zh-CN" sz="1500" b="1" kern="0" dirty="0">
                          <a:effectLst/>
                        </a:rPr>
                        <a:t>匹配</a:t>
                      </a:r>
                      <a:r>
                        <a:rPr lang="en-US" sz="1500" b="1" kern="0" dirty="0">
                          <a:effectLst/>
                        </a:rPr>
                        <a:t>ab</a:t>
                      </a:r>
                      <a:r>
                        <a:rPr lang="zh-CN" sz="1500" b="1" kern="0" dirty="0">
                          <a:effectLst/>
                        </a:rPr>
                        <a:t>或</a:t>
                      </a:r>
                      <a:r>
                        <a:rPr lang="en-US" sz="1500" b="1" kern="0" dirty="0" err="1">
                          <a:effectLst/>
                        </a:rPr>
                        <a:t>abc</a:t>
                      </a:r>
                      <a:r>
                        <a:rPr lang="zh-CN" sz="1500" b="1" kern="0" dirty="0">
                          <a:effectLst/>
                        </a:rPr>
                        <a:t>或</a:t>
                      </a:r>
                      <a:r>
                        <a:rPr lang="en-US" sz="1500" b="1" kern="0" dirty="0" err="1">
                          <a:effectLst/>
                        </a:rPr>
                        <a:t>abcd</a:t>
                      </a:r>
                      <a:r>
                        <a:rPr lang="zh-CN" sz="1500" b="1" kern="0" dirty="0">
                          <a:effectLst/>
                        </a:rPr>
                        <a:t>，包括空行</a:t>
                      </a:r>
                      <a:endParaRPr lang="zh-CN" sz="15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7150" marR="57150" marT="57150" marB="57150" anchor="ctr"/>
                </a:tc>
                <a:extLst>
                  <a:ext uri="{0D108BD9-81ED-4DB2-BD59-A6C34878D82A}">
                    <a16:rowId xmlns:a16="http://schemas.microsoft.com/office/drawing/2014/main" val="1876324928"/>
                  </a:ext>
                </a:extLst>
              </a:tr>
            </a:tbl>
          </a:graphicData>
        </a:graphic>
      </p:graphicFrame>
    </p:spTree>
    <p:extLst>
      <p:ext uri="{BB962C8B-B14F-4D97-AF65-F5344CB8AC3E}">
        <p14:creationId xmlns:p14="http://schemas.microsoft.com/office/powerpoint/2010/main" val="1852414655"/>
      </p:ext>
    </p:extLst>
  </p:cSld>
  <p:clrMapOvr>
    <a:masterClrMapping/>
  </p:clrMapOvr>
  <p:transition spd="slow">
    <p:push dir="u"/>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D7B186DE-DCD5-408D-9626-CB247FC1EC05}"/>
              </a:ext>
            </a:extLst>
          </p:cNvPr>
          <p:cNvSpPr>
            <a:spLocks noGrp="1" noChangeArrowheads="1"/>
          </p:cNvSpPr>
          <p:nvPr>
            <p:ph type="title"/>
          </p:nvPr>
        </p:nvSpPr>
        <p:spPr>
          <a:xfrm>
            <a:off x="1485900" y="1063230"/>
            <a:ext cx="6172200" cy="777478"/>
          </a:xfrm>
        </p:spPr>
        <p:txBody>
          <a:bodyPr/>
          <a:lstStyle/>
          <a:p>
            <a:pPr eaLnBrk="1" hangingPunct="1"/>
            <a:r>
              <a:rPr lang="zh-CN" altLang="en-US" sz="3000" dirty="0">
                <a:latin typeface="黑体" panose="02010609060101010101" pitchFamily="49" charset="-122"/>
                <a:ea typeface="黑体" panose="02010609060101010101" pitchFamily="49" charset="-122"/>
              </a:rPr>
              <a:t>搜索文件中包含特定字符串</a:t>
            </a:r>
          </a:p>
        </p:txBody>
      </p:sp>
      <p:sp>
        <p:nvSpPr>
          <p:cNvPr id="53251" name="Text Box 3">
            <a:extLst>
              <a:ext uri="{FF2B5EF4-FFF2-40B4-BE49-F238E27FC236}">
                <a16:creationId xmlns:a16="http://schemas.microsoft.com/office/drawing/2014/main" id="{1C411330-1CE5-41A5-BF05-60221A3FB053}"/>
              </a:ext>
            </a:extLst>
          </p:cNvPr>
          <p:cNvSpPr txBox="1">
            <a:spLocks noChangeArrowheads="1"/>
          </p:cNvSpPr>
          <p:nvPr/>
        </p:nvSpPr>
        <p:spPr bwMode="auto">
          <a:xfrm>
            <a:off x="542925" y="1831999"/>
            <a:ext cx="7924800" cy="223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685800" eaLnBrk="1" fontAlgn="auto" hangingPunct="1">
              <a:lnSpc>
                <a:spcPct val="150000"/>
              </a:lnSpc>
              <a:spcBef>
                <a:spcPts val="0"/>
              </a:spcBef>
              <a:spcAft>
                <a:spcPts val="0"/>
              </a:spcAft>
              <a:buNone/>
            </a:pPr>
            <a:r>
              <a:rPr kumimoji="1" lang="zh-CN" altLang="en-US" sz="2400" dirty="0">
                <a:solidFill>
                  <a:prstClr val="black"/>
                </a:solidFill>
                <a:latin typeface="宋体" panose="02010600030101010101" pitchFamily="2" charset="-122"/>
              </a:rPr>
              <a:t>例：以</a:t>
            </a:r>
            <a:r>
              <a:rPr kumimoji="1" lang="en-US" altLang="zh-CN" sz="2400" dirty="0" err="1">
                <a:solidFill>
                  <a:prstClr val="black"/>
                </a:solidFill>
                <a:latin typeface="Tahoma" panose="020B0604030504040204" pitchFamily="34" charset="0"/>
              </a:rPr>
              <a:t>etcdir</a:t>
            </a:r>
            <a:r>
              <a:rPr kumimoji="1" lang="zh-CN" altLang="en-US" sz="2400" dirty="0">
                <a:solidFill>
                  <a:prstClr val="black"/>
                </a:solidFill>
                <a:latin typeface="宋体" panose="02010600030101010101" pitchFamily="2" charset="-122"/>
              </a:rPr>
              <a:t>文件为检索源文件，该文件是</a:t>
            </a:r>
            <a:r>
              <a:rPr kumimoji="1" lang="en-US" altLang="zh-CN" sz="2400" dirty="0">
                <a:solidFill>
                  <a:prstClr val="black"/>
                </a:solidFill>
                <a:latin typeface="Tahoma" panose="020B0604030504040204" pitchFamily="34" charset="0"/>
              </a:rPr>
              <a:t>/</a:t>
            </a:r>
            <a:r>
              <a:rPr kumimoji="1" lang="en-US" altLang="zh-CN" sz="2400" dirty="0" err="1">
                <a:solidFill>
                  <a:prstClr val="black"/>
                </a:solidFill>
                <a:latin typeface="Tahoma" panose="020B0604030504040204" pitchFamily="34" charset="0"/>
              </a:rPr>
              <a:t>etc</a:t>
            </a:r>
            <a:r>
              <a:rPr kumimoji="1" lang="en-US" altLang="zh-CN" sz="2400" dirty="0">
                <a:solidFill>
                  <a:prstClr val="black"/>
                </a:solidFill>
                <a:latin typeface="Tahoma" panose="020B0604030504040204" pitchFamily="34" charset="0"/>
              </a:rPr>
              <a:t> </a:t>
            </a:r>
            <a:r>
              <a:rPr kumimoji="1" lang="zh-CN" altLang="en-US" sz="2400" dirty="0">
                <a:solidFill>
                  <a:prstClr val="black"/>
                </a:solidFill>
                <a:latin typeface="宋体" panose="02010600030101010101" pitchFamily="2" charset="-122"/>
              </a:rPr>
              <a:t>目录的目录树，利用输出重定向把命令</a:t>
            </a:r>
            <a:r>
              <a:rPr kumimoji="1" lang="en-US" altLang="zh-CN" sz="2400" dirty="0">
                <a:solidFill>
                  <a:prstClr val="black"/>
                </a:solidFill>
                <a:latin typeface="Tahoma" panose="020B0604030504040204" pitchFamily="34" charset="0"/>
              </a:rPr>
              <a:t>tree  /</a:t>
            </a:r>
            <a:r>
              <a:rPr kumimoji="1" lang="en-US" altLang="zh-CN" sz="2400" dirty="0" err="1">
                <a:solidFill>
                  <a:prstClr val="black"/>
                </a:solidFill>
                <a:latin typeface="Tahoma" panose="020B0604030504040204" pitchFamily="34" charset="0"/>
              </a:rPr>
              <a:t>etc</a:t>
            </a:r>
            <a:r>
              <a:rPr kumimoji="1" lang="zh-CN" altLang="en-US" sz="2400" dirty="0">
                <a:solidFill>
                  <a:prstClr val="black"/>
                </a:solidFill>
                <a:latin typeface="宋体" panose="02010600030101010101" pitchFamily="2" charset="-122"/>
              </a:rPr>
              <a:t>的结果输出到当前目录的</a:t>
            </a:r>
            <a:r>
              <a:rPr kumimoji="1" lang="en-US" altLang="zh-CN" sz="2400" dirty="0" err="1">
                <a:solidFill>
                  <a:prstClr val="black"/>
                </a:solidFill>
                <a:latin typeface="Tahoma" panose="020B0604030504040204" pitchFamily="34" charset="0"/>
              </a:rPr>
              <a:t>etcdir</a:t>
            </a:r>
            <a:r>
              <a:rPr kumimoji="1" lang="zh-CN" altLang="en-US" sz="2400" dirty="0">
                <a:solidFill>
                  <a:prstClr val="black"/>
                </a:solidFill>
                <a:latin typeface="宋体" panose="02010600030101010101" pitchFamily="2" charset="-122"/>
              </a:rPr>
              <a:t>文件中。</a:t>
            </a:r>
            <a:endParaRPr kumimoji="1" lang="en-US" altLang="zh-CN" sz="2400" dirty="0">
              <a:solidFill>
                <a:prstClr val="black"/>
              </a:solidFill>
              <a:latin typeface="宋体" panose="02010600030101010101" pitchFamily="2" charset="-122"/>
            </a:endParaRPr>
          </a:p>
          <a:p>
            <a:pPr defTabSz="685800" eaLnBrk="1" fontAlgn="auto" hangingPunct="1">
              <a:lnSpc>
                <a:spcPct val="150000"/>
              </a:lnSpc>
              <a:spcBef>
                <a:spcPts val="0"/>
              </a:spcBef>
              <a:spcAft>
                <a:spcPts val="0"/>
              </a:spcAft>
              <a:buNone/>
            </a:pPr>
            <a:r>
              <a:rPr kumimoji="1" lang="zh-CN" altLang="en-US" sz="2400" dirty="0">
                <a:solidFill>
                  <a:prstClr val="black"/>
                </a:solidFill>
                <a:latin typeface="宋体" panose="02010600030101010101" pitchFamily="2" charset="-122"/>
              </a:rPr>
              <a:t>创建</a:t>
            </a:r>
            <a:r>
              <a:rPr kumimoji="1" lang="en-US" altLang="zh-CN" sz="2400" dirty="0" err="1">
                <a:solidFill>
                  <a:prstClr val="black"/>
                </a:solidFill>
                <a:latin typeface="Tahoma" panose="020B0604030504040204" pitchFamily="34" charset="0"/>
              </a:rPr>
              <a:t>etcdir</a:t>
            </a:r>
            <a:r>
              <a:rPr kumimoji="1" lang="zh-CN" altLang="en-US" sz="2400" dirty="0">
                <a:solidFill>
                  <a:prstClr val="black"/>
                </a:solidFill>
                <a:latin typeface="宋体" panose="02010600030101010101" pitchFamily="2" charset="-122"/>
              </a:rPr>
              <a:t>文件</a:t>
            </a:r>
            <a:r>
              <a:rPr kumimoji="1" lang="en-US" altLang="zh-CN" sz="2400" dirty="0">
                <a:solidFill>
                  <a:prstClr val="black"/>
                </a:solidFill>
                <a:latin typeface="宋体" panose="02010600030101010101" pitchFamily="2" charset="-122"/>
              </a:rPr>
              <a:t>:</a:t>
            </a:r>
            <a:r>
              <a:rPr kumimoji="1" lang="en-US" altLang="zh-CN" sz="2400" dirty="0">
                <a:solidFill>
                  <a:srgbClr val="3366FF"/>
                </a:solidFill>
                <a:latin typeface="Tahoma" panose="020B0604030504040204" pitchFamily="34" charset="0"/>
              </a:rPr>
              <a:t> tree /</a:t>
            </a:r>
            <a:r>
              <a:rPr kumimoji="1" lang="en-US" altLang="zh-CN" sz="2400" dirty="0" err="1">
                <a:solidFill>
                  <a:srgbClr val="3366FF"/>
                </a:solidFill>
                <a:latin typeface="Tahoma" panose="020B0604030504040204" pitchFamily="34" charset="0"/>
              </a:rPr>
              <a:t>etc</a:t>
            </a:r>
            <a:r>
              <a:rPr kumimoji="1" lang="en-US" altLang="zh-CN" sz="2400" dirty="0">
                <a:solidFill>
                  <a:srgbClr val="3366FF"/>
                </a:solidFill>
                <a:latin typeface="Tahoma" panose="020B0604030504040204" pitchFamily="34" charset="0"/>
              </a:rPr>
              <a:t>&gt;</a:t>
            </a:r>
            <a:r>
              <a:rPr kumimoji="1" lang="en-US" altLang="zh-CN" sz="2400" dirty="0" err="1">
                <a:solidFill>
                  <a:srgbClr val="3366FF"/>
                </a:solidFill>
                <a:latin typeface="Tahoma" panose="020B0604030504040204" pitchFamily="34" charset="0"/>
              </a:rPr>
              <a:t>etcdir</a:t>
            </a:r>
            <a:endParaRPr kumimoji="1" lang="zh-CN" altLang="en-US" sz="2400" dirty="0">
              <a:solidFill>
                <a:srgbClr val="3366FF"/>
              </a:solidFill>
              <a:latin typeface="Tahoma" panose="020B0604030504040204" pitchFamily="34" charset="0"/>
            </a:endParaRPr>
          </a:p>
        </p:txBody>
      </p:sp>
      <p:pic>
        <p:nvPicPr>
          <p:cNvPr id="53252" name="Picture 4">
            <a:extLst>
              <a:ext uri="{FF2B5EF4-FFF2-40B4-BE49-F238E27FC236}">
                <a16:creationId xmlns:a16="http://schemas.microsoft.com/office/drawing/2014/main" id="{4923638C-8FC0-489D-B9E8-4A1061177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4117241"/>
            <a:ext cx="8093141" cy="1488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4266523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88E0CE38-A58F-4CE4-9E01-4543E092E6F3}"/>
              </a:ext>
            </a:extLst>
          </p:cNvPr>
          <p:cNvSpPr>
            <a:spLocks noGrp="1" noChangeArrowheads="1"/>
          </p:cNvSpPr>
          <p:nvPr>
            <p:ph type="title"/>
          </p:nvPr>
        </p:nvSpPr>
        <p:spPr>
          <a:xfrm>
            <a:off x="1485900" y="1063230"/>
            <a:ext cx="6172200" cy="777478"/>
          </a:xfrm>
        </p:spPr>
        <p:txBody>
          <a:bodyPr/>
          <a:lstStyle/>
          <a:p>
            <a:pPr eaLnBrk="1" hangingPunct="1"/>
            <a:r>
              <a:rPr lang="zh-CN" altLang="en-US" sz="3000" dirty="0">
                <a:latin typeface="黑体" panose="02010609060101010101" pitchFamily="49" charset="-122"/>
                <a:ea typeface="黑体" panose="02010609060101010101" pitchFamily="49" charset="-122"/>
              </a:rPr>
              <a:t>搜索文件中包含特定字符串</a:t>
            </a:r>
          </a:p>
        </p:txBody>
      </p:sp>
      <p:sp>
        <p:nvSpPr>
          <p:cNvPr id="54275" name="Text Box 3">
            <a:extLst>
              <a:ext uri="{FF2B5EF4-FFF2-40B4-BE49-F238E27FC236}">
                <a16:creationId xmlns:a16="http://schemas.microsoft.com/office/drawing/2014/main" id="{93524E47-ED02-4F5A-B759-23752CD1859D}"/>
              </a:ext>
            </a:extLst>
          </p:cNvPr>
          <p:cNvSpPr txBox="1">
            <a:spLocks noChangeArrowheads="1"/>
          </p:cNvSpPr>
          <p:nvPr/>
        </p:nvSpPr>
        <p:spPr bwMode="auto">
          <a:xfrm>
            <a:off x="847725" y="2057334"/>
            <a:ext cx="7234237" cy="357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defTabSz="685800" eaLnBrk="1" fontAlgn="auto" hangingPunct="1">
              <a:spcBef>
                <a:spcPct val="50000"/>
              </a:spcBef>
              <a:spcAft>
                <a:spcPts val="0"/>
              </a:spcAft>
              <a:buNone/>
            </a:pPr>
            <a:r>
              <a:rPr kumimoji="1" lang="zh-CN" altLang="en-US" sz="2100" dirty="0">
                <a:solidFill>
                  <a:prstClr val="black"/>
                </a:solidFill>
                <a:latin typeface="Times New Roman" panose="02020603050405020304" pitchFamily="18" charset="0"/>
              </a:rPr>
              <a:t>（</a:t>
            </a:r>
            <a:r>
              <a:rPr kumimoji="1" lang="en-US" altLang="zh-CN" sz="2100" dirty="0">
                <a:solidFill>
                  <a:prstClr val="black"/>
                </a:solidFill>
                <a:latin typeface="Times New Roman" panose="02020603050405020304" pitchFamily="18" charset="0"/>
              </a:rPr>
              <a:t>1</a:t>
            </a:r>
            <a:r>
              <a:rPr kumimoji="1" lang="zh-CN" altLang="en-US" sz="2100" dirty="0">
                <a:solidFill>
                  <a:prstClr val="black"/>
                </a:solidFill>
                <a:latin typeface="Times New Roman" panose="02020603050405020304" pitchFamily="18" charset="0"/>
              </a:rPr>
              <a:t>）</a:t>
            </a:r>
            <a:r>
              <a:rPr kumimoji="1" lang="zh-CN" altLang="en-US" sz="2100" dirty="0">
                <a:solidFill>
                  <a:prstClr val="black"/>
                </a:solidFill>
                <a:latin typeface="Times New Roman" panose="02020603050405020304" pitchFamily="18" charset="0"/>
                <a:cs typeface="Times New Roman" panose="02020603050405020304" pitchFamily="18" charset="0"/>
              </a:rPr>
              <a:t> </a:t>
            </a:r>
            <a:r>
              <a:rPr kumimoji="1" lang="zh-CN" altLang="en-US" sz="2100" dirty="0">
                <a:solidFill>
                  <a:prstClr val="black"/>
                </a:solidFill>
                <a:latin typeface="Times New Roman" panose="02020603050405020304" pitchFamily="18" charset="0"/>
              </a:rPr>
              <a:t>检索以</a:t>
            </a:r>
            <a:r>
              <a:rPr kumimoji="1" lang="en-US" altLang="zh-CN" sz="2100" dirty="0">
                <a:solidFill>
                  <a:prstClr val="black"/>
                </a:solidFill>
                <a:latin typeface="Tahoma" panose="020B0604030504040204" pitchFamily="34" charset="0"/>
              </a:rPr>
              <a:t>0~9</a:t>
            </a:r>
            <a:r>
              <a:rPr kumimoji="1" lang="zh-CN" altLang="en-US" sz="2100" dirty="0">
                <a:solidFill>
                  <a:prstClr val="black"/>
                </a:solidFill>
                <a:latin typeface="Times New Roman" panose="02020603050405020304" pitchFamily="18" charset="0"/>
              </a:rPr>
              <a:t>开头的行。</a:t>
            </a:r>
            <a:endParaRPr kumimoji="1" lang="zh-CN" altLang="en-US" sz="2100" dirty="0">
              <a:solidFill>
                <a:prstClr val="black"/>
              </a:solidFill>
              <a:latin typeface="Tahoma" panose="020B0604030504040204" pitchFamily="34" charset="0"/>
            </a:endParaRPr>
          </a:p>
          <a:p>
            <a:pPr algn="just" defTabSz="685800" eaLnBrk="1" fontAlgn="auto" hangingPunct="1">
              <a:spcBef>
                <a:spcPct val="50000"/>
              </a:spcBef>
              <a:spcAft>
                <a:spcPts val="0"/>
              </a:spcAft>
              <a:buNone/>
            </a:pPr>
            <a:r>
              <a:rPr kumimoji="1" lang="zh-CN" altLang="en-US" sz="2100" dirty="0">
                <a:solidFill>
                  <a:srgbClr val="3366FF"/>
                </a:solidFill>
                <a:latin typeface="Tahoma" panose="020B0604030504040204" pitchFamily="34" charset="0"/>
              </a:rPr>
              <a:t> </a:t>
            </a:r>
            <a:r>
              <a:rPr kumimoji="1" lang="en-US" altLang="zh-CN" sz="2100" dirty="0">
                <a:solidFill>
                  <a:srgbClr val="3366FF"/>
                </a:solidFill>
                <a:latin typeface="Tahoma" panose="020B0604030504040204" pitchFamily="34" charset="0"/>
              </a:rPr>
              <a:t>grep  ^[0-9]   </a:t>
            </a:r>
            <a:r>
              <a:rPr kumimoji="1" lang="en-US" altLang="zh-CN" sz="2100" dirty="0" err="1">
                <a:solidFill>
                  <a:srgbClr val="3366FF"/>
                </a:solidFill>
                <a:latin typeface="Tahoma" panose="020B0604030504040204" pitchFamily="34" charset="0"/>
              </a:rPr>
              <a:t>etcdir</a:t>
            </a:r>
            <a:endParaRPr kumimoji="1" lang="en-US" altLang="zh-CN" sz="2100" dirty="0">
              <a:solidFill>
                <a:srgbClr val="3366FF"/>
              </a:solidFill>
              <a:latin typeface="Tahoma" panose="020B0604030504040204" pitchFamily="34" charset="0"/>
            </a:endParaRPr>
          </a:p>
          <a:p>
            <a:pPr defTabSz="685800" eaLnBrk="1" fontAlgn="auto" hangingPunct="1">
              <a:spcBef>
                <a:spcPct val="50000"/>
              </a:spcBef>
              <a:spcAft>
                <a:spcPts val="0"/>
              </a:spcAft>
              <a:buNone/>
            </a:pPr>
            <a:r>
              <a:rPr kumimoji="1" lang="zh-CN" altLang="en-US" sz="2100" dirty="0">
                <a:solidFill>
                  <a:prstClr val="black"/>
                </a:solidFill>
                <a:latin typeface="宋体" panose="02010600030101010101" pitchFamily="2" charset="-122"/>
              </a:rPr>
              <a:t>（</a:t>
            </a:r>
            <a:r>
              <a:rPr kumimoji="1" lang="en-US" altLang="zh-CN" sz="2100" dirty="0">
                <a:solidFill>
                  <a:prstClr val="black"/>
                </a:solidFill>
                <a:latin typeface="Tahoma" panose="020B0604030504040204" pitchFamily="34" charset="0"/>
              </a:rPr>
              <a:t>2</a:t>
            </a:r>
            <a:r>
              <a:rPr kumimoji="1" lang="zh-CN" altLang="en-US" sz="2100" dirty="0">
                <a:solidFill>
                  <a:prstClr val="black"/>
                </a:solidFill>
                <a:latin typeface="宋体" panose="02010600030101010101" pitchFamily="2" charset="-122"/>
              </a:rPr>
              <a:t>）检索含有</a:t>
            </a:r>
            <a:r>
              <a:rPr kumimoji="1" lang="zh-CN" altLang="en-US" sz="2100" dirty="0">
                <a:solidFill>
                  <a:prstClr val="black"/>
                </a:solidFill>
                <a:latin typeface="Times New Roman" panose="02020603050405020304" pitchFamily="18" charset="0"/>
              </a:rPr>
              <a:t>“</a:t>
            </a:r>
            <a:r>
              <a:rPr kumimoji="1" lang="en-US" altLang="zh-CN" sz="2100" dirty="0" err="1">
                <a:solidFill>
                  <a:prstClr val="black"/>
                </a:solidFill>
                <a:latin typeface="Tahoma" panose="020B0604030504040204" pitchFamily="34" charset="0"/>
              </a:rPr>
              <a:t>linux</a:t>
            </a:r>
            <a:r>
              <a:rPr kumimoji="1" lang="en-US" altLang="zh-CN" sz="2100" dirty="0">
                <a:solidFill>
                  <a:prstClr val="black"/>
                </a:solidFill>
                <a:latin typeface="Times New Roman" panose="02020603050405020304" pitchFamily="18" charset="0"/>
              </a:rPr>
              <a:t>”</a:t>
            </a:r>
            <a:r>
              <a:rPr kumimoji="1" lang="zh-CN" altLang="en-US" sz="2100" dirty="0">
                <a:solidFill>
                  <a:prstClr val="black"/>
                </a:solidFill>
                <a:latin typeface="宋体" panose="02010600030101010101" pitchFamily="2" charset="-122"/>
              </a:rPr>
              <a:t>字符串的文本行，并显示这些文本行的行号：</a:t>
            </a:r>
          </a:p>
          <a:p>
            <a:pPr algn="just" defTabSz="685800" eaLnBrk="1" fontAlgn="auto" hangingPunct="1">
              <a:spcBef>
                <a:spcPct val="50000"/>
              </a:spcBef>
              <a:spcAft>
                <a:spcPts val="0"/>
              </a:spcAft>
              <a:buNone/>
            </a:pPr>
            <a:r>
              <a:rPr kumimoji="1" lang="en-US" altLang="zh-CN" sz="2100" dirty="0">
                <a:solidFill>
                  <a:srgbClr val="3366FF"/>
                </a:solidFill>
                <a:latin typeface="Tahoma" panose="020B0604030504040204" pitchFamily="34" charset="0"/>
              </a:rPr>
              <a:t>grep  –n  </a:t>
            </a:r>
            <a:r>
              <a:rPr kumimoji="1" lang="en-US" altLang="zh-CN" sz="2100" dirty="0" err="1">
                <a:solidFill>
                  <a:srgbClr val="3366FF"/>
                </a:solidFill>
                <a:latin typeface="Tahoma" panose="020B0604030504040204" pitchFamily="34" charset="0"/>
              </a:rPr>
              <a:t>linux</a:t>
            </a:r>
            <a:r>
              <a:rPr kumimoji="1" lang="en-US" altLang="zh-CN" sz="2100" dirty="0">
                <a:solidFill>
                  <a:srgbClr val="3366FF"/>
                </a:solidFill>
                <a:latin typeface="Tahoma" panose="020B0604030504040204" pitchFamily="34" charset="0"/>
              </a:rPr>
              <a:t>  </a:t>
            </a:r>
            <a:r>
              <a:rPr kumimoji="1" lang="en-US" altLang="zh-CN" sz="2100" dirty="0" err="1">
                <a:solidFill>
                  <a:srgbClr val="3366FF"/>
                </a:solidFill>
                <a:latin typeface="Tahoma" panose="020B0604030504040204" pitchFamily="34" charset="0"/>
              </a:rPr>
              <a:t>etcdir</a:t>
            </a:r>
            <a:r>
              <a:rPr kumimoji="1" lang="en-US" altLang="zh-CN" sz="2100" dirty="0">
                <a:solidFill>
                  <a:srgbClr val="3366FF"/>
                </a:solidFill>
                <a:latin typeface="Tahoma" panose="020B0604030504040204" pitchFamily="34" charset="0"/>
              </a:rPr>
              <a:t> </a:t>
            </a:r>
          </a:p>
          <a:p>
            <a:pPr defTabSz="685800" eaLnBrk="1" fontAlgn="auto" hangingPunct="1">
              <a:spcBef>
                <a:spcPct val="50000"/>
              </a:spcBef>
              <a:spcAft>
                <a:spcPts val="0"/>
              </a:spcAft>
              <a:buNone/>
            </a:pPr>
            <a:r>
              <a:rPr kumimoji="1" lang="zh-CN" altLang="en-US" sz="2100" dirty="0">
                <a:solidFill>
                  <a:prstClr val="black"/>
                </a:solidFill>
                <a:latin typeface="Times New Roman" panose="02020603050405020304" pitchFamily="18" charset="0"/>
              </a:rPr>
              <a:t>（</a:t>
            </a:r>
            <a:r>
              <a:rPr kumimoji="1" lang="en-US" altLang="zh-CN" sz="2100" dirty="0">
                <a:solidFill>
                  <a:prstClr val="black"/>
                </a:solidFill>
                <a:latin typeface="Tahoma" panose="020B0604030504040204" pitchFamily="34" charset="0"/>
              </a:rPr>
              <a:t>3</a:t>
            </a:r>
            <a:r>
              <a:rPr kumimoji="1" lang="zh-CN" altLang="en-US" sz="2100" dirty="0">
                <a:solidFill>
                  <a:prstClr val="black"/>
                </a:solidFill>
                <a:latin typeface="Times New Roman" panose="02020603050405020304" pitchFamily="18" charset="0"/>
              </a:rPr>
              <a:t>）</a:t>
            </a:r>
            <a:r>
              <a:rPr kumimoji="1" lang="zh-CN" altLang="en-US" sz="2100" dirty="0">
                <a:solidFill>
                  <a:prstClr val="black"/>
                </a:solidFill>
                <a:latin typeface="宋体" panose="02010600030101010101" pitchFamily="2" charset="-122"/>
              </a:rPr>
              <a:t>搜索</a:t>
            </a:r>
            <a:r>
              <a:rPr kumimoji="1" lang="en-US" altLang="zh-CN" sz="2100" dirty="0" err="1">
                <a:solidFill>
                  <a:prstClr val="black"/>
                </a:solidFill>
                <a:latin typeface="Tahoma" panose="020B0604030504040204" pitchFamily="34" charset="0"/>
              </a:rPr>
              <a:t>etcdir</a:t>
            </a:r>
            <a:r>
              <a:rPr kumimoji="1" lang="zh-CN" altLang="en-US" sz="2100" dirty="0">
                <a:solidFill>
                  <a:prstClr val="black"/>
                </a:solidFill>
                <a:latin typeface="宋体" panose="02010600030101010101" pitchFamily="2" charset="-122"/>
              </a:rPr>
              <a:t>源文件中所有包含</a:t>
            </a:r>
            <a:r>
              <a:rPr kumimoji="1" lang="en-US" altLang="zh-CN" sz="2100" dirty="0">
                <a:solidFill>
                  <a:prstClr val="black"/>
                </a:solidFill>
                <a:latin typeface="Tahoma" panose="020B0604030504040204" pitchFamily="34" charset="0"/>
              </a:rPr>
              <a:t>g</a:t>
            </a:r>
            <a:r>
              <a:rPr kumimoji="1" lang="zh-CN" altLang="en-US" sz="2100" dirty="0">
                <a:solidFill>
                  <a:prstClr val="black"/>
                </a:solidFill>
                <a:latin typeface="宋体" panose="02010600030101010101" pitchFamily="2" charset="-122"/>
              </a:rPr>
              <a:t>开头关键字的行。</a:t>
            </a:r>
            <a:r>
              <a:rPr kumimoji="1" lang="zh-CN" altLang="en-US" sz="2100" dirty="0">
                <a:solidFill>
                  <a:prstClr val="black"/>
                </a:solidFill>
                <a:latin typeface="Tahoma" panose="020B0604030504040204" pitchFamily="34" charset="0"/>
              </a:rPr>
              <a:t> </a:t>
            </a:r>
          </a:p>
          <a:p>
            <a:pPr algn="just" defTabSz="685800" eaLnBrk="1" fontAlgn="auto" hangingPunct="1">
              <a:spcBef>
                <a:spcPct val="50000"/>
              </a:spcBef>
              <a:spcAft>
                <a:spcPts val="0"/>
              </a:spcAft>
              <a:buNone/>
            </a:pPr>
            <a:r>
              <a:rPr kumimoji="1" lang="en-US" altLang="zh-CN" sz="2100" dirty="0">
                <a:solidFill>
                  <a:srgbClr val="FF0000"/>
                </a:solidFill>
                <a:latin typeface="Tahoma" panose="020B0604030504040204" pitchFamily="34" charset="0"/>
              </a:rPr>
              <a:t>grep  </a:t>
            </a:r>
            <a:r>
              <a:rPr kumimoji="1" lang="en-US" altLang="zh-CN" sz="2100" dirty="0">
                <a:solidFill>
                  <a:srgbClr val="FF0000"/>
                </a:solidFill>
                <a:latin typeface="Times New Roman" panose="02020603050405020304" pitchFamily="18" charset="0"/>
              </a:rPr>
              <a:t>–</a:t>
            </a:r>
            <a:r>
              <a:rPr kumimoji="1" lang="en-US" altLang="zh-CN" sz="2100" dirty="0">
                <a:solidFill>
                  <a:srgbClr val="FF0000"/>
                </a:solidFill>
                <a:latin typeface="Tahoma" panose="020B0604030504040204" pitchFamily="34" charset="0"/>
              </a:rPr>
              <a:t>n  g*  </a:t>
            </a:r>
            <a:r>
              <a:rPr kumimoji="1" lang="en-US" altLang="zh-CN" sz="2100" dirty="0" err="1">
                <a:solidFill>
                  <a:srgbClr val="FF0000"/>
                </a:solidFill>
                <a:latin typeface="Tahoma" panose="020B0604030504040204" pitchFamily="34" charset="0"/>
              </a:rPr>
              <a:t>etcdir</a:t>
            </a:r>
            <a:r>
              <a:rPr kumimoji="1" lang="en-US" altLang="zh-CN" sz="2100" dirty="0">
                <a:solidFill>
                  <a:srgbClr val="FF0000"/>
                </a:solidFill>
                <a:latin typeface="Tahoma" panose="020B0604030504040204" pitchFamily="34" charset="0"/>
              </a:rPr>
              <a:t> </a:t>
            </a:r>
          </a:p>
          <a:p>
            <a:pPr algn="just" defTabSz="685800" eaLnBrk="1" fontAlgn="auto" hangingPunct="1">
              <a:spcBef>
                <a:spcPct val="50000"/>
              </a:spcBef>
              <a:spcAft>
                <a:spcPts val="0"/>
              </a:spcAft>
              <a:buNone/>
            </a:pPr>
            <a:endParaRPr kumimoji="1" lang="en-US" altLang="zh-CN" sz="1800" b="0" dirty="0">
              <a:solidFill>
                <a:srgbClr val="FF0000"/>
              </a:solidFill>
              <a:latin typeface="Tahoma" panose="020B0604030504040204" pitchFamily="34" charset="0"/>
            </a:endParaRPr>
          </a:p>
        </p:txBody>
      </p:sp>
    </p:spTree>
    <p:extLst>
      <p:ext uri="{BB962C8B-B14F-4D97-AF65-F5344CB8AC3E}">
        <p14:creationId xmlns:p14="http://schemas.microsoft.com/office/powerpoint/2010/main" val="291095309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752A28-9B84-4F8D-9058-EDC323C4D179}"/>
              </a:ext>
            </a:extLst>
          </p:cNvPr>
          <p:cNvSpPr>
            <a:spLocks noGrp="1"/>
          </p:cNvSpPr>
          <p:nvPr>
            <p:ph type="title"/>
          </p:nvPr>
        </p:nvSpPr>
        <p:spPr/>
        <p:txBody>
          <a:bodyPr/>
          <a:lstStyle/>
          <a:p>
            <a:r>
              <a:rPr lang="zh-CN" altLang="en-US" dirty="0"/>
              <a:t>输入输出重定向</a:t>
            </a:r>
          </a:p>
        </p:txBody>
      </p:sp>
      <p:sp>
        <p:nvSpPr>
          <p:cNvPr id="3" name="内容占位符 2">
            <a:extLst>
              <a:ext uri="{FF2B5EF4-FFF2-40B4-BE49-F238E27FC236}">
                <a16:creationId xmlns:a16="http://schemas.microsoft.com/office/drawing/2014/main" id="{3E213D44-B92A-44A7-BCCE-28815697D837}"/>
              </a:ext>
            </a:extLst>
          </p:cNvPr>
          <p:cNvSpPr>
            <a:spLocks noGrp="1"/>
          </p:cNvSpPr>
          <p:nvPr>
            <p:ph idx="1"/>
          </p:nvPr>
        </p:nvSpPr>
        <p:spPr>
          <a:xfrm>
            <a:off x="628650" y="2016919"/>
            <a:ext cx="7886700" cy="3263504"/>
          </a:xfrm>
        </p:spPr>
        <p:txBody>
          <a:bodyPr/>
          <a:lstStyle/>
          <a:p>
            <a:pPr>
              <a:lnSpc>
                <a:spcPct val="150000"/>
              </a:lnSpc>
            </a:pPr>
            <a:r>
              <a:rPr lang="zh-CN" altLang="en-US" sz="2400" b="1" dirty="0"/>
              <a:t>输入重定向</a:t>
            </a:r>
            <a:r>
              <a:rPr lang="en-US" altLang="zh-CN" sz="2400" b="1" dirty="0"/>
              <a:t>&lt; </a:t>
            </a:r>
            <a:r>
              <a:rPr lang="zh-CN" altLang="en-US" sz="2400" b="1" dirty="0"/>
              <a:t>例，</a:t>
            </a:r>
            <a:r>
              <a:rPr lang="en-US" altLang="zh-CN" sz="2400" b="1" dirty="0"/>
              <a:t>X&lt;file,</a:t>
            </a:r>
            <a:r>
              <a:rPr lang="zh-CN" altLang="en-US" sz="2400" b="1" dirty="0"/>
              <a:t>从</a:t>
            </a:r>
            <a:r>
              <a:rPr lang="en-US" altLang="zh-CN" sz="2400" b="1" dirty="0"/>
              <a:t>file</a:t>
            </a:r>
            <a:r>
              <a:rPr lang="zh-CN" altLang="en-US" sz="2400" b="1" dirty="0"/>
              <a:t>文件中读取数据</a:t>
            </a:r>
          </a:p>
          <a:p>
            <a:pPr>
              <a:lnSpc>
                <a:spcPct val="150000"/>
              </a:lnSpc>
            </a:pPr>
            <a:r>
              <a:rPr lang="zh-CN" altLang="en-US" sz="2400" b="1" dirty="0"/>
              <a:t>输出重定向</a:t>
            </a:r>
            <a:r>
              <a:rPr lang="en-US" altLang="zh-CN" sz="2400" b="1" dirty="0"/>
              <a:t>&gt;</a:t>
            </a:r>
            <a:r>
              <a:rPr lang="zh-CN" altLang="en-US" sz="2400" b="1" dirty="0"/>
              <a:t>和</a:t>
            </a:r>
            <a:r>
              <a:rPr lang="en-US" altLang="zh-CN" sz="2400" b="1" dirty="0"/>
              <a:t>&gt;&gt; X&gt;file,</a:t>
            </a:r>
            <a:r>
              <a:rPr lang="zh-CN" altLang="en-US" sz="2400" b="1" dirty="0"/>
              <a:t>将结果写入</a:t>
            </a:r>
            <a:r>
              <a:rPr lang="en-US" altLang="zh-CN" sz="2400" b="1" dirty="0"/>
              <a:t>file</a:t>
            </a:r>
            <a:r>
              <a:rPr lang="zh-CN" altLang="en-US" sz="2400" b="1" dirty="0"/>
              <a:t>文件</a:t>
            </a:r>
          </a:p>
          <a:p>
            <a:pPr>
              <a:lnSpc>
                <a:spcPct val="150000"/>
              </a:lnSpc>
            </a:pPr>
            <a:r>
              <a:rPr lang="en-US" altLang="zh-CN" sz="2400" b="1" dirty="0"/>
              <a:t>&gt;&gt;</a:t>
            </a:r>
            <a:r>
              <a:rPr lang="zh-CN" altLang="en-US" sz="2400" b="1" dirty="0"/>
              <a:t>不清除</a:t>
            </a:r>
            <a:r>
              <a:rPr lang="en-US" altLang="zh-CN" sz="2400" b="1" dirty="0"/>
              <a:t>file</a:t>
            </a:r>
            <a:r>
              <a:rPr lang="zh-CN" altLang="en-US" sz="2400" b="1" dirty="0"/>
              <a:t>文件的原有内容</a:t>
            </a:r>
          </a:p>
          <a:p>
            <a:pPr>
              <a:lnSpc>
                <a:spcPct val="150000"/>
              </a:lnSpc>
            </a:pPr>
            <a:endParaRPr lang="zh-CN" altLang="en-US" dirty="0"/>
          </a:p>
        </p:txBody>
      </p:sp>
    </p:spTree>
    <p:extLst>
      <p:ext uri="{BB962C8B-B14F-4D97-AF65-F5344CB8AC3E}">
        <p14:creationId xmlns:p14="http://schemas.microsoft.com/office/powerpoint/2010/main" val="332487241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EBDEBE14-6063-45A7-9D3D-BA6723B4422B}"/>
              </a:ext>
            </a:extLst>
          </p:cNvPr>
          <p:cNvSpPr>
            <a:spLocks noGrp="1" noChangeArrowheads="1"/>
          </p:cNvSpPr>
          <p:nvPr>
            <p:ph type="title"/>
          </p:nvPr>
        </p:nvSpPr>
        <p:spPr>
          <a:xfrm>
            <a:off x="1485900" y="1063229"/>
            <a:ext cx="6172200" cy="732234"/>
          </a:xfrm>
        </p:spPr>
        <p:txBody>
          <a:bodyPr/>
          <a:lstStyle/>
          <a:p>
            <a:pPr eaLnBrk="1" hangingPunct="1"/>
            <a:r>
              <a:rPr lang="en-US" altLang="zh-CN">
                <a:latin typeface="宋体" panose="02010600030101010101" pitchFamily="2" charset="-122"/>
              </a:rPr>
              <a:t> </a:t>
            </a:r>
            <a:r>
              <a:rPr lang="zh-CN" altLang="en-US" sz="3000">
                <a:latin typeface="黑体" panose="02010609060101010101" pitchFamily="49" charset="-122"/>
                <a:ea typeface="黑体" panose="02010609060101010101" pitchFamily="49" charset="-122"/>
              </a:rPr>
              <a:t>输入重定向</a:t>
            </a:r>
            <a:r>
              <a:rPr lang="zh-CN" altLang="en-US"/>
              <a:t> </a:t>
            </a:r>
          </a:p>
        </p:txBody>
      </p:sp>
      <p:sp>
        <p:nvSpPr>
          <p:cNvPr id="12291" name="Text Box 3">
            <a:extLst>
              <a:ext uri="{FF2B5EF4-FFF2-40B4-BE49-F238E27FC236}">
                <a16:creationId xmlns:a16="http://schemas.microsoft.com/office/drawing/2014/main" id="{4D24C46D-4D89-45CF-908F-730AD7A74772}"/>
              </a:ext>
            </a:extLst>
          </p:cNvPr>
          <p:cNvSpPr txBox="1">
            <a:spLocks noChangeArrowheads="1"/>
          </p:cNvSpPr>
          <p:nvPr/>
        </p:nvSpPr>
        <p:spPr bwMode="auto">
          <a:xfrm>
            <a:off x="704850" y="2088357"/>
            <a:ext cx="7158038"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257175" indent="-257175" algn="just" defTabSz="685800" eaLnBrk="1" fontAlgn="auto" hangingPunct="1">
              <a:spcBef>
                <a:spcPct val="50000"/>
              </a:spcBef>
              <a:spcAft>
                <a:spcPts val="0"/>
              </a:spcAft>
              <a:defRPr/>
            </a:pPr>
            <a:r>
              <a:rPr lang="zh-CN" altLang="en-US" sz="2400" dirty="0">
                <a:solidFill>
                  <a:srgbClr val="0000FF"/>
                </a:solidFill>
                <a:latin typeface="黑体" panose="02010609060101010101" pitchFamily="49" charset="-122"/>
                <a:ea typeface="黑体" panose="02010609060101010101" pitchFamily="49" charset="-122"/>
              </a:rPr>
              <a:t>输入重定向</a:t>
            </a:r>
            <a:r>
              <a:rPr lang="zh-CN" altLang="en-US" sz="2400" dirty="0">
                <a:solidFill>
                  <a:prstClr val="black"/>
                </a:solidFill>
              </a:rPr>
              <a:t>指不使用系统提供的标准输入端口，而进行重新的指定。</a:t>
            </a:r>
            <a:endParaRPr kumimoji="1" lang="en-US" altLang="zh-CN" sz="2400" dirty="0">
              <a:solidFill>
                <a:srgbClr val="0563C1"/>
              </a:solidFill>
              <a:latin typeface="Times New Roman" panose="02020603050405020304" pitchFamily="18" charset="0"/>
            </a:endParaRPr>
          </a:p>
          <a:p>
            <a:pPr algn="just" defTabSz="685800" eaLnBrk="1" fontAlgn="auto" hangingPunct="1">
              <a:spcBef>
                <a:spcPct val="50000"/>
              </a:spcBef>
              <a:spcAft>
                <a:spcPts val="0"/>
              </a:spcAft>
              <a:buNone/>
              <a:defRPr/>
            </a:pPr>
            <a:r>
              <a:rPr kumimoji="1" lang="zh-CN" altLang="en-US" sz="2400" dirty="0">
                <a:solidFill>
                  <a:srgbClr val="0563C1"/>
                </a:solidFill>
                <a:latin typeface="Times New Roman" panose="02020603050405020304" pitchFamily="18" charset="0"/>
              </a:rPr>
              <a:t>例</a:t>
            </a:r>
            <a:r>
              <a:rPr kumimoji="1" lang="en-US" altLang="zh-CN" sz="2400" dirty="0">
                <a:solidFill>
                  <a:srgbClr val="0563C1"/>
                </a:solidFill>
                <a:latin typeface="Tahoma" panose="020B0604030504040204" pitchFamily="34" charset="0"/>
              </a:rPr>
              <a:t>1</a:t>
            </a:r>
            <a:r>
              <a:rPr kumimoji="1" lang="zh-CN" altLang="en-US" sz="2400" dirty="0">
                <a:solidFill>
                  <a:srgbClr val="3366FF"/>
                </a:solidFill>
                <a:latin typeface="Tahoma" panose="020B0604030504040204" pitchFamily="34" charset="0"/>
              </a:rPr>
              <a:t>：</a:t>
            </a:r>
            <a:r>
              <a:rPr kumimoji="1" lang="en-US" altLang="zh-CN" sz="2400" dirty="0">
                <a:solidFill>
                  <a:srgbClr val="3366FF"/>
                </a:solidFill>
                <a:latin typeface="Tahoma" panose="020B0604030504040204" pitchFamily="34" charset="0"/>
              </a:rPr>
              <a:t> more &lt; bigfile.txt</a:t>
            </a:r>
          </a:p>
          <a:p>
            <a:pPr algn="just" defTabSz="685800" eaLnBrk="1" fontAlgn="auto" hangingPunct="1">
              <a:spcBef>
                <a:spcPct val="50000"/>
              </a:spcBef>
              <a:spcAft>
                <a:spcPts val="0"/>
              </a:spcAft>
              <a:buNone/>
              <a:defRPr/>
            </a:pPr>
            <a:r>
              <a:rPr lang="zh-CN" altLang="en-US" sz="2400" dirty="0">
                <a:solidFill>
                  <a:prstClr val="black"/>
                </a:solidFill>
              </a:rPr>
              <a:t>      将</a:t>
            </a:r>
            <a:r>
              <a:rPr lang="en-US" altLang="zh-CN" sz="2400" dirty="0">
                <a:solidFill>
                  <a:prstClr val="black"/>
                </a:solidFill>
              </a:rPr>
              <a:t>bigfile.txt</a:t>
            </a:r>
            <a:r>
              <a:rPr lang="zh-CN" altLang="en-US" sz="2400" dirty="0">
                <a:solidFill>
                  <a:prstClr val="black"/>
                </a:solidFill>
              </a:rPr>
              <a:t>的内容发送到</a:t>
            </a:r>
            <a:r>
              <a:rPr lang="en-US" altLang="zh-CN" sz="2400" dirty="0">
                <a:solidFill>
                  <a:prstClr val="black"/>
                </a:solidFill>
              </a:rPr>
              <a:t>more</a:t>
            </a:r>
            <a:r>
              <a:rPr lang="zh-CN" altLang="en-US" sz="2400" dirty="0">
                <a:solidFill>
                  <a:prstClr val="black"/>
                </a:solidFill>
              </a:rPr>
              <a:t>命令来显示</a:t>
            </a:r>
            <a:endParaRPr kumimoji="1" lang="zh-CN" altLang="en-US" sz="2400" dirty="0">
              <a:solidFill>
                <a:prstClr val="black"/>
              </a:solidFill>
              <a:latin typeface="Tahoma" panose="020B0604030504040204" pitchFamily="34" charset="0"/>
            </a:endParaRPr>
          </a:p>
          <a:p>
            <a:pPr algn="just" defTabSz="685800" eaLnBrk="1" fontAlgn="auto" hangingPunct="1">
              <a:spcBef>
                <a:spcPct val="50000"/>
              </a:spcBef>
              <a:spcAft>
                <a:spcPts val="0"/>
              </a:spcAft>
              <a:buNone/>
              <a:defRPr/>
            </a:pPr>
            <a:endParaRPr kumimoji="1" lang="zh-CN" altLang="en-US" sz="1800" dirty="0">
              <a:solidFill>
                <a:prstClr val="black"/>
              </a:solidFill>
              <a:latin typeface="Tahoma" panose="020B0604030504040204" pitchFamily="34" charset="0"/>
            </a:endParaRPr>
          </a:p>
          <a:p>
            <a:pPr algn="just" defTabSz="685800" eaLnBrk="1" fontAlgn="auto" hangingPunct="1">
              <a:spcBef>
                <a:spcPct val="50000"/>
              </a:spcBef>
              <a:spcAft>
                <a:spcPts val="0"/>
              </a:spcAft>
              <a:buNone/>
              <a:defRPr/>
            </a:pPr>
            <a:endParaRPr kumimoji="1" lang="en-US" altLang="zh-CN" sz="1800" dirty="0">
              <a:solidFill>
                <a:prstClr val="black"/>
              </a:solidFill>
              <a:latin typeface="Tahoma" panose="020B0604030504040204" pitchFamily="34" charset="0"/>
            </a:endParaRPr>
          </a:p>
        </p:txBody>
      </p:sp>
    </p:spTree>
    <p:extLst>
      <p:ext uri="{BB962C8B-B14F-4D97-AF65-F5344CB8AC3E}">
        <p14:creationId xmlns:p14="http://schemas.microsoft.com/office/powerpoint/2010/main" val="294107459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5AE1971-290A-4635-BE8C-4B3631ADF273}"/>
              </a:ext>
            </a:extLst>
          </p:cNvPr>
          <p:cNvSpPr>
            <a:spLocks noGrp="1" noChangeArrowheads="1"/>
          </p:cNvSpPr>
          <p:nvPr>
            <p:ph type="title"/>
          </p:nvPr>
        </p:nvSpPr>
        <p:spPr>
          <a:xfrm>
            <a:off x="1485900" y="1063230"/>
            <a:ext cx="6172200" cy="597694"/>
          </a:xfrm>
        </p:spPr>
        <p:txBody>
          <a:bodyPr/>
          <a:lstStyle/>
          <a:p>
            <a:pPr eaLnBrk="1" hangingPunct="1"/>
            <a:r>
              <a:rPr lang="en-US" altLang="zh-CN" sz="2700">
                <a:solidFill>
                  <a:schemeClr val="hlink"/>
                </a:solidFill>
                <a:latin typeface="黑体" panose="02010609060101010101" pitchFamily="49" charset="-122"/>
                <a:ea typeface="黑体" panose="02010609060101010101" pitchFamily="49" charset="-122"/>
              </a:rPr>
              <a:t> </a:t>
            </a:r>
            <a:r>
              <a:rPr lang="zh-CN" altLang="en-US" sz="2700">
                <a:latin typeface="黑体" panose="02010609060101010101" pitchFamily="49" charset="-122"/>
                <a:ea typeface="黑体" panose="02010609060101010101" pitchFamily="49" charset="-122"/>
              </a:rPr>
              <a:t>输出重定向</a:t>
            </a:r>
          </a:p>
        </p:txBody>
      </p:sp>
      <p:sp>
        <p:nvSpPr>
          <p:cNvPr id="13315" name="Text Box 3">
            <a:extLst>
              <a:ext uri="{FF2B5EF4-FFF2-40B4-BE49-F238E27FC236}">
                <a16:creationId xmlns:a16="http://schemas.microsoft.com/office/drawing/2014/main" id="{C0340EC4-0B09-472F-B74E-A9A965B0B6A8}"/>
              </a:ext>
            </a:extLst>
          </p:cNvPr>
          <p:cNvSpPr txBox="1">
            <a:spLocks noChangeArrowheads="1"/>
          </p:cNvSpPr>
          <p:nvPr/>
        </p:nvSpPr>
        <p:spPr bwMode="auto">
          <a:xfrm>
            <a:off x="614362" y="1928564"/>
            <a:ext cx="7386638" cy="307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257175" indent="-257175" algn="just" defTabSz="685800" eaLnBrk="1" fontAlgn="auto" hangingPunct="1">
              <a:spcAft>
                <a:spcPts val="0"/>
              </a:spcAft>
              <a:buClr>
                <a:srgbClr val="954F72"/>
              </a:buClr>
              <a:buSzPct val="60000"/>
              <a:defRPr/>
            </a:pPr>
            <a:r>
              <a:rPr kumimoji="1" lang="zh-CN" altLang="en-US" sz="2100" dirty="0">
                <a:solidFill>
                  <a:srgbClr val="0000FF"/>
                </a:solidFill>
                <a:latin typeface="宋体" panose="02010600030101010101" pitchFamily="2" charset="-122"/>
              </a:rPr>
              <a:t>输出重定向</a:t>
            </a:r>
            <a:r>
              <a:rPr kumimoji="1" lang="zh-CN" altLang="en-US" sz="1800" dirty="0">
                <a:solidFill>
                  <a:prstClr val="black"/>
                </a:solidFill>
                <a:latin typeface="Times New Roman" panose="02020603050405020304" pitchFamily="18" charset="0"/>
              </a:rPr>
              <a:t>是将一个命令的输出重定向到一个文件中，而不是显示在屏幕上。</a:t>
            </a:r>
            <a:endParaRPr kumimoji="1" lang="en-US" altLang="zh-CN" sz="1800" dirty="0">
              <a:solidFill>
                <a:prstClr val="black"/>
              </a:solidFill>
              <a:latin typeface="Times New Roman" panose="02020603050405020304" pitchFamily="18" charset="0"/>
            </a:endParaRPr>
          </a:p>
          <a:p>
            <a:pPr algn="just" defTabSz="685800" eaLnBrk="1" fontAlgn="auto" hangingPunct="1">
              <a:spcBef>
                <a:spcPct val="50000"/>
              </a:spcBef>
              <a:spcAft>
                <a:spcPts val="0"/>
              </a:spcAft>
              <a:buClr>
                <a:srgbClr val="954F72"/>
              </a:buClr>
              <a:buSzPct val="60000"/>
              <a:buNone/>
              <a:defRPr/>
            </a:pPr>
            <a:r>
              <a:rPr kumimoji="1" lang="zh-CN" altLang="en-US" sz="1800" b="0" dirty="0">
                <a:solidFill>
                  <a:srgbClr val="3366FF"/>
                </a:solidFill>
                <a:latin typeface="Tahoma" panose="020B0604030504040204" pitchFamily="34" charset="0"/>
              </a:rPr>
              <a:t>例</a:t>
            </a:r>
            <a:r>
              <a:rPr kumimoji="1" lang="en-US" altLang="zh-CN" sz="1800" b="0" dirty="0">
                <a:solidFill>
                  <a:srgbClr val="3366FF"/>
                </a:solidFill>
                <a:latin typeface="Tahoma" panose="020B0604030504040204" pitchFamily="34" charset="0"/>
              </a:rPr>
              <a:t>: cat file1</a:t>
            </a:r>
          </a:p>
          <a:p>
            <a:pPr algn="just" defTabSz="685800" eaLnBrk="1" fontAlgn="auto" hangingPunct="1">
              <a:spcAft>
                <a:spcPts val="0"/>
              </a:spcAft>
              <a:buClr>
                <a:srgbClr val="954F72"/>
              </a:buClr>
              <a:buSzPct val="60000"/>
              <a:buNone/>
              <a:defRPr/>
            </a:pPr>
            <a:r>
              <a:rPr kumimoji="1" lang="zh-CN" altLang="en-US" sz="1500" dirty="0">
                <a:solidFill>
                  <a:srgbClr val="3366FF"/>
                </a:solidFill>
                <a:latin typeface="Times New Roman" panose="02020603050405020304" pitchFamily="18" charset="0"/>
              </a:rPr>
              <a:t>功能</a:t>
            </a:r>
            <a:r>
              <a:rPr kumimoji="1" lang="zh-CN" altLang="en-US" sz="1500" dirty="0">
                <a:solidFill>
                  <a:prstClr val="black"/>
                </a:solidFill>
                <a:latin typeface="Times New Roman" panose="02020603050405020304" pitchFamily="18" charset="0"/>
              </a:rPr>
              <a:t>：显示文件</a:t>
            </a:r>
            <a:r>
              <a:rPr kumimoji="1" lang="en-US" altLang="zh-CN" sz="1500" dirty="0">
                <a:solidFill>
                  <a:prstClr val="black"/>
                </a:solidFill>
                <a:latin typeface="Times New Roman" panose="02020603050405020304" pitchFamily="18" charset="0"/>
              </a:rPr>
              <a:t>file1</a:t>
            </a:r>
            <a:r>
              <a:rPr kumimoji="1" lang="zh-CN" altLang="en-US" sz="1500" dirty="0">
                <a:solidFill>
                  <a:prstClr val="black"/>
                </a:solidFill>
                <a:latin typeface="Times New Roman" panose="02020603050405020304" pitchFamily="18" charset="0"/>
              </a:rPr>
              <a:t>的内容，在屏幕上输出结果。</a:t>
            </a:r>
            <a:r>
              <a:rPr kumimoji="1" lang="zh-CN" altLang="en-US" sz="1500" dirty="0">
                <a:solidFill>
                  <a:prstClr val="black"/>
                </a:solidFill>
                <a:latin typeface="Tahoma" panose="020B0604030504040204" pitchFamily="34" charset="0"/>
              </a:rPr>
              <a:t> </a:t>
            </a:r>
          </a:p>
          <a:p>
            <a:pPr algn="just" defTabSz="685800" eaLnBrk="1" fontAlgn="auto" hangingPunct="1">
              <a:spcBef>
                <a:spcPct val="50000"/>
              </a:spcBef>
              <a:spcAft>
                <a:spcPts val="0"/>
              </a:spcAft>
              <a:buClr>
                <a:srgbClr val="954F72"/>
              </a:buClr>
              <a:buSzPct val="60000"/>
              <a:buNone/>
              <a:defRPr/>
            </a:pPr>
            <a:r>
              <a:rPr kumimoji="1" lang="en-US" altLang="zh-CN" sz="2100" dirty="0">
                <a:solidFill>
                  <a:srgbClr val="0000FF"/>
                </a:solidFill>
                <a:latin typeface="宋体" panose="02010600030101010101" pitchFamily="2" charset="-122"/>
              </a:rPr>
              <a:t>   </a:t>
            </a:r>
            <a:r>
              <a:rPr kumimoji="1" lang="en-US" altLang="zh-CN" sz="1800" b="0" dirty="0">
                <a:solidFill>
                  <a:srgbClr val="3366FF"/>
                </a:solidFill>
                <a:latin typeface="Tahoma" panose="020B0604030504040204" pitchFamily="34" charset="0"/>
              </a:rPr>
              <a:t>cat file1 &gt; file2</a:t>
            </a:r>
          </a:p>
          <a:p>
            <a:pPr algn="just" defTabSz="685800" eaLnBrk="1" fontAlgn="auto" hangingPunct="1">
              <a:spcAft>
                <a:spcPts val="0"/>
              </a:spcAft>
              <a:buClr>
                <a:srgbClr val="954F72"/>
              </a:buClr>
              <a:buSzPct val="60000"/>
              <a:buNone/>
              <a:defRPr/>
            </a:pPr>
            <a:r>
              <a:rPr kumimoji="1" lang="zh-CN" altLang="en-US" sz="1500" dirty="0">
                <a:solidFill>
                  <a:srgbClr val="3366FF"/>
                </a:solidFill>
                <a:latin typeface="宋体" panose="02010600030101010101" pitchFamily="2" charset="-122"/>
              </a:rPr>
              <a:t>功能：</a:t>
            </a:r>
            <a:r>
              <a:rPr kumimoji="1" lang="zh-CN" altLang="en-US" sz="1500" dirty="0">
                <a:solidFill>
                  <a:prstClr val="black"/>
                </a:solidFill>
                <a:latin typeface="宋体" panose="02010600030101010101" pitchFamily="2" charset="-122"/>
              </a:rPr>
              <a:t>把命令的标准输出重新定向到文件</a:t>
            </a:r>
            <a:r>
              <a:rPr kumimoji="1" lang="en-US" altLang="zh-CN" sz="1500" dirty="0">
                <a:solidFill>
                  <a:prstClr val="black"/>
                </a:solidFill>
                <a:latin typeface="宋体" panose="02010600030101010101" pitchFamily="2" charset="-122"/>
              </a:rPr>
              <a:t>file2</a:t>
            </a:r>
            <a:r>
              <a:rPr kumimoji="1" lang="zh-CN" altLang="en-US" sz="1500" dirty="0">
                <a:solidFill>
                  <a:prstClr val="black"/>
                </a:solidFill>
                <a:latin typeface="宋体" panose="02010600030101010101" pitchFamily="2" charset="-122"/>
              </a:rPr>
              <a:t>中，而不是显示到屏幕上</a:t>
            </a:r>
            <a:endParaRPr kumimoji="1" lang="en-US" altLang="zh-CN" sz="1500" dirty="0">
              <a:solidFill>
                <a:prstClr val="black"/>
              </a:solidFill>
              <a:latin typeface="宋体" panose="02010600030101010101" pitchFamily="2" charset="-122"/>
            </a:endParaRPr>
          </a:p>
          <a:p>
            <a:pPr algn="just" defTabSz="685800" eaLnBrk="1" fontAlgn="auto" hangingPunct="1">
              <a:spcBef>
                <a:spcPct val="50000"/>
              </a:spcBef>
              <a:spcAft>
                <a:spcPts val="0"/>
              </a:spcAft>
              <a:buClr>
                <a:srgbClr val="954F72"/>
              </a:buClr>
              <a:buSzPct val="60000"/>
              <a:buNone/>
              <a:defRPr/>
            </a:pPr>
            <a:r>
              <a:rPr kumimoji="1" lang="zh-CN" altLang="en-US" sz="1500" dirty="0">
                <a:solidFill>
                  <a:srgbClr val="0563C1"/>
                </a:solidFill>
                <a:latin typeface="Times New Roman" panose="02020603050405020304" pitchFamily="18" charset="0"/>
              </a:rPr>
              <a:t>         </a:t>
            </a:r>
            <a:r>
              <a:rPr kumimoji="1" lang="en-US" altLang="zh-CN" sz="1800" b="0" dirty="0">
                <a:solidFill>
                  <a:srgbClr val="3366FF"/>
                </a:solidFill>
                <a:latin typeface="Tahoma" panose="020B0604030504040204" pitchFamily="34" charset="0"/>
              </a:rPr>
              <a:t>cat file1 &gt;&gt; file2</a:t>
            </a:r>
          </a:p>
          <a:p>
            <a:pPr algn="just" defTabSz="685800" eaLnBrk="1" fontAlgn="auto" hangingPunct="1">
              <a:spcAft>
                <a:spcPts val="0"/>
              </a:spcAft>
              <a:buClr>
                <a:srgbClr val="954F72"/>
              </a:buClr>
              <a:buSzPct val="60000"/>
              <a:buNone/>
              <a:defRPr/>
            </a:pPr>
            <a:r>
              <a:rPr kumimoji="1" lang="zh-CN" altLang="en-US" sz="1500" dirty="0">
                <a:solidFill>
                  <a:srgbClr val="3366FF"/>
                </a:solidFill>
                <a:latin typeface="宋体" panose="02010600030101010101" pitchFamily="2" charset="-122"/>
              </a:rPr>
              <a:t>说明：</a:t>
            </a:r>
            <a:r>
              <a:rPr kumimoji="1" lang="zh-CN" altLang="en-US" sz="1500" dirty="0">
                <a:solidFill>
                  <a:prstClr val="black"/>
                </a:solidFill>
                <a:latin typeface="宋体" panose="02010600030101010101" pitchFamily="2" charset="-122"/>
              </a:rPr>
              <a:t>如果把上面例子中的 </a:t>
            </a:r>
            <a:r>
              <a:rPr kumimoji="1" lang="zh-CN" altLang="en-US" sz="1500" dirty="0">
                <a:solidFill>
                  <a:prstClr val="black"/>
                </a:solidFill>
                <a:latin typeface="Times New Roman" panose="02020603050405020304" pitchFamily="18" charset="0"/>
              </a:rPr>
              <a:t>“</a:t>
            </a:r>
            <a:r>
              <a:rPr kumimoji="1" lang="en-US" altLang="zh-CN" sz="1500" dirty="0">
                <a:solidFill>
                  <a:prstClr val="black"/>
                </a:solidFill>
                <a:latin typeface="宋体" panose="02010600030101010101" pitchFamily="2" charset="-122"/>
              </a:rPr>
              <a:t>&gt;</a:t>
            </a:r>
            <a:r>
              <a:rPr kumimoji="1" lang="en-US" altLang="zh-CN" sz="1500" dirty="0">
                <a:solidFill>
                  <a:prstClr val="black"/>
                </a:solidFill>
                <a:latin typeface="Times New Roman" panose="02020603050405020304" pitchFamily="18" charset="0"/>
              </a:rPr>
              <a:t>”</a:t>
            </a:r>
            <a:r>
              <a:rPr kumimoji="1" lang="en-US" altLang="zh-CN" sz="1500" dirty="0">
                <a:solidFill>
                  <a:prstClr val="black"/>
                </a:solidFill>
                <a:latin typeface="宋体" panose="02010600030101010101" pitchFamily="2" charset="-122"/>
              </a:rPr>
              <a:t> </a:t>
            </a:r>
            <a:r>
              <a:rPr kumimoji="1" lang="zh-CN" altLang="en-US" sz="1500" dirty="0">
                <a:solidFill>
                  <a:prstClr val="black"/>
                </a:solidFill>
                <a:latin typeface="宋体" panose="02010600030101010101" pitchFamily="2" charset="-122"/>
              </a:rPr>
              <a:t>改成 </a:t>
            </a:r>
            <a:r>
              <a:rPr kumimoji="1" lang="zh-CN" altLang="en-US" sz="1500" dirty="0">
                <a:solidFill>
                  <a:prstClr val="black"/>
                </a:solidFill>
                <a:latin typeface="Times New Roman" panose="02020603050405020304" pitchFamily="18" charset="0"/>
              </a:rPr>
              <a:t>“</a:t>
            </a:r>
            <a:r>
              <a:rPr kumimoji="1" lang="en-US" altLang="zh-CN" sz="1500" dirty="0">
                <a:solidFill>
                  <a:prstClr val="black"/>
                </a:solidFill>
                <a:latin typeface="宋体" panose="02010600030101010101" pitchFamily="2" charset="-122"/>
              </a:rPr>
              <a:t>&gt;&gt;</a:t>
            </a:r>
            <a:r>
              <a:rPr kumimoji="1" lang="en-US" altLang="zh-CN" sz="1500" dirty="0">
                <a:solidFill>
                  <a:prstClr val="black"/>
                </a:solidFill>
                <a:latin typeface="Times New Roman" panose="02020603050405020304" pitchFamily="18" charset="0"/>
              </a:rPr>
              <a:t>”</a:t>
            </a:r>
            <a:r>
              <a:rPr kumimoji="1" lang="en-US" altLang="zh-CN" sz="1500" dirty="0">
                <a:solidFill>
                  <a:prstClr val="black"/>
                </a:solidFill>
                <a:latin typeface="宋体" panose="02010600030101010101" pitchFamily="2" charset="-122"/>
              </a:rPr>
              <a:t> </a:t>
            </a:r>
            <a:r>
              <a:rPr kumimoji="1" lang="zh-CN" altLang="en-US" sz="1500" dirty="0">
                <a:solidFill>
                  <a:prstClr val="black"/>
                </a:solidFill>
                <a:latin typeface="宋体" panose="02010600030101010101" pitchFamily="2" charset="-122"/>
              </a:rPr>
              <a:t>，则表示把输出追加到文件</a:t>
            </a:r>
            <a:r>
              <a:rPr kumimoji="1" lang="en-US" altLang="zh-CN" sz="1500" dirty="0">
                <a:solidFill>
                  <a:prstClr val="black"/>
                </a:solidFill>
                <a:latin typeface="宋体" panose="02010600030101010101" pitchFamily="2" charset="-122"/>
              </a:rPr>
              <a:t>file2</a:t>
            </a:r>
            <a:r>
              <a:rPr kumimoji="1" lang="zh-CN" altLang="en-US" sz="1500" dirty="0">
                <a:solidFill>
                  <a:prstClr val="black"/>
                </a:solidFill>
                <a:latin typeface="宋体" panose="02010600030101010101" pitchFamily="2" charset="-122"/>
              </a:rPr>
              <a:t>的末尾，如果文件不存在则创建它。</a:t>
            </a:r>
            <a:r>
              <a:rPr kumimoji="1" lang="en-US" altLang="zh-CN" sz="1500" dirty="0">
                <a:solidFill>
                  <a:prstClr val="black"/>
                </a:solidFill>
                <a:latin typeface="宋体" panose="02010600030101010101" pitchFamily="2" charset="-122"/>
              </a:rPr>
              <a:t> </a:t>
            </a:r>
          </a:p>
        </p:txBody>
      </p:sp>
    </p:spTree>
    <p:extLst>
      <p:ext uri="{BB962C8B-B14F-4D97-AF65-F5344CB8AC3E}">
        <p14:creationId xmlns:p14="http://schemas.microsoft.com/office/powerpoint/2010/main" val="1815124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a:extLst>
              <a:ext uri="{FF2B5EF4-FFF2-40B4-BE49-F238E27FC236}">
                <a16:creationId xmlns:a16="http://schemas.microsoft.com/office/drawing/2014/main" id="{F86B0DDB-65E1-4B7D-A3DA-38E63AC89905}"/>
              </a:ext>
            </a:extLst>
          </p:cNvPr>
          <p:cNvSpPr>
            <a:spLocks noGrp="1"/>
          </p:cNvSpPr>
          <p:nvPr>
            <p:ph idx="1"/>
          </p:nvPr>
        </p:nvSpPr>
        <p:spPr>
          <a:xfrm>
            <a:off x="395536" y="980728"/>
            <a:ext cx="8496944" cy="5616624"/>
          </a:xfrm>
        </p:spPr>
        <p:txBody>
          <a:bodyPr/>
          <a:lstStyle/>
          <a:p>
            <a:pPr eaLnBrk="1" hangingPunct="1">
              <a:lnSpc>
                <a:spcPct val="150000"/>
              </a:lnSpc>
            </a:pPr>
            <a:r>
              <a:rPr lang="en-US" altLang="zh-CN" sz="2800" dirty="0"/>
              <a:t>2001</a:t>
            </a:r>
            <a:r>
              <a:rPr lang="zh-CN" altLang="en-US" sz="2800" dirty="0"/>
              <a:t>年</a:t>
            </a:r>
            <a:r>
              <a:rPr lang="en-US" altLang="zh-CN" sz="2800" dirty="0"/>
              <a:t>IBM</a:t>
            </a:r>
            <a:r>
              <a:rPr lang="zh-CN" altLang="en-US" sz="2800" dirty="0"/>
              <a:t>则决定投入</a:t>
            </a:r>
            <a:r>
              <a:rPr lang="en-US" altLang="zh-CN" sz="2800" dirty="0"/>
              <a:t>10</a:t>
            </a:r>
            <a:r>
              <a:rPr lang="zh-CN" altLang="en-US" sz="2800" dirty="0"/>
              <a:t>亿美元扩大</a:t>
            </a:r>
            <a:r>
              <a:rPr lang="en-US" altLang="zh-CN" sz="2800" dirty="0"/>
              <a:t>Linux</a:t>
            </a:r>
            <a:r>
              <a:rPr lang="zh-CN" altLang="en-US" sz="2800" dirty="0"/>
              <a:t>系统运用，此举犹如一针强心剂，令华尔街的投资者们闻风而动，</a:t>
            </a:r>
            <a:r>
              <a:rPr lang="en-US" altLang="zh-CN" sz="2800" dirty="0"/>
              <a:t>8</a:t>
            </a:r>
            <a:r>
              <a:rPr lang="zh-CN" altLang="en-US" sz="2800" dirty="0"/>
              <a:t>月红色代码爆发，引得许多站点纷纷从</a:t>
            </a:r>
            <a:r>
              <a:rPr lang="en-US" altLang="zh-CN" sz="2800" dirty="0"/>
              <a:t>Windows</a:t>
            </a:r>
            <a:r>
              <a:rPr lang="zh-CN" altLang="en-US" sz="2800" dirty="0"/>
              <a:t>操作系统转向</a:t>
            </a:r>
            <a:r>
              <a:rPr lang="en-US" altLang="zh-CN" sz="2800" dirty="0"/>
              <a:t>Linux</a:t>
            </a:r>
            <a:r>
              <a:rPr lang="zh-CN" altLang="en-US" sz="2800" dirty="0"/>
              <a:t>操作系统。</a:t>
            </a:r>
          </a:p>
          <a:p>
            <a:pPr eaLnBrk="1" hangingPunct="1">
              <a:lnSpc>
                <a:spcPct val="150000"/>
              </a:lnSpc>
            </a:pPr>
            <a:r>
              <a:rPr lang="en-US" altLang="zh-CN" sz="2800" dirty="0"/>
              <a:t>2002</a:t>
            </a:r>
            <a:r>
              <a:rPr lang="zh-CN" altLang="en-US" sz="2800" dirty="0"/>
              <a:t>年是</a:t>
            </a:r>
            <a:r>
              <a:rPr lang="en-US" altLang="zh-CN" sz="2800" dirty="0"/>
              <a:t>Linux</a:t>
            </a:r>
            <a:r>
              <a:rPr lang="zh-CN" altLang="en-US" sz="2800" dirty="0"/>
              <a:t>企业化的一年，</a:t>
            </a:r>
            <a:r>
              <a:rPr lang="en-US" altLang="zh-CN" sz="2800" dirty="0"/>
              <a:t>2</a:t>
            </a:r>
            <a:r>
              <a:rPr lang="zh-CN" altLang="en-US" sz="2800" dirty="0"/>
              <a:t>月，微软公司迫于各州政府的压力，宣布扩大公开源代码行动，这可是</a:t>
            </a:r>
            <a:r>
              <a:rPr lang="en-US" altLang="zh-CN" sz="2800" dirty="0"/>
              <a:t>Linux</a:t>
            </a:r>
            <a:r>
              <a:rPr lang="zh-CN" altLang="en-US" sz="2800" dirty="0"/>
              <a:t>开源带来的深刻影响的结果，</a:t>
            </a:r>
            <a:r>
              <a:rPr lang="en-US" altLang="zh-CN" sz="2800" dirty="0"/>
              <a:t>3</a:t>
            </a:r>
            <a:r>
              <a:rPr lang="zh-CN" altLang="en-US" sz="2800" dirty="0"/>
              <a:t>月，内核开发者宣布新的</a:t>
            </a:r>
            <a:r>
              <a:rPr lang="en-US" altLang="zh-CN" sz="2800" dirty="0"/>
              <a:t>Linux</a:t>
            </a:r>
            <a:r>
              <a:rPr lang="zh-CN" altLang="en-US" sz="2800" dirty="0"/>
              <a:t>系统支持</a:t>
            </a:r>
            <a:r>
              <a:rPr lang="en-US" altLang="zh-CN" sz="2800" dirty="0"/>
              <a:t>64</a:t>
            </a:r>
            <a:r>
              <a:rPr lang="zh-CN" altLang="en-US" sz="2800" dirty="0"/>
              <a:t>位的计算机。</a:t>
            </a:r>
          </a:p>
          <a:p>
            <a:pPr eaLnBrk="1" hangingPunct="1">
              <a:lnSpc>
                <a:spcPct val="150000"/>
              </a:lnSpc>
            </a:pPr>
            <a:endParaRPr lang="en-US" altLang="zh-CN" sz="2800" dirty="0"/>
          </a:p>
        </p:txBody>
      </p:sp>
      <p:sp>
        <p:nvSpPr>
          <p:cNvPr id="23554" name="Rectangle 2">
            <a:extLst>
              <a:ext uri="{FF2B5EF4-FFF2-40B4-BE49-F238E27FC236}">
                <a16:creationId xmlns:a16="http://schemas.microsoft.com/office/drawing/2014/main" id="{B59C3583-5515-4E40-BD93-026DFE7C488E}"/>
              </a:ext>
            </a:extLst>
          </p:cNvPr>
          <p:cNvSpPr>
            <a:spLocks noGrp="1" noChangeArrowheads="1"/>
          </p:cNvSpPr>
          <p:nvPr>
            <p:ph type="title"/>
          </p:nvPr>
        </p:nvSpPr>
        <p:spPr>
          <a:xfrm>
            <a:off x="467544" y="260648"/>
            <a:ext cx="8229600" cy="1143000"/>
          </a:xfrm>
        </p:spPr>
        <p:txBody>
          <a:bodyPr/>
          <a:lstStyle/>
          <a:p>
            <a:pPr eaLnBrk="1" fontAlgn="auto" hangingPunct="1">
              <a:spcAft>
                <a:spcPts val="0"/>
              </a:spcAft>
              <a:defRPr/>
            </a:pPr>
            <a:r>
              <a:rPr lang="en-US" altLang="zh-CN" dirty="0"/>
              <a:t>Linux</a:t>
            </a:r>
            <a:r>
              <a:rPr lang="zh-CN" altLang="en-US" dirty="0"/>
              <a:t>的发展</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F4930419-F610-476A-91E2-3BC917261B82}"/>
              </a:ext>
            </a:extLst>
          </p:cNvPr>
          <p:cNvSpPr>
            <a:spLocks noGrp="1" noChangeArrowheads="1"/>
          </p:cNvSpPr>
          <p:nvPr>
            <p:ph type="title"/>
          </p:nvPr>
        </p:nvSpPr>
        <p:spPr/>
        <p:txBody>
          <a:bodyPr>
            <a:normAutofit/>
          </a:bodyPr>
          <a:lstStyle/>
          <a:p>
            <a:r>
              <a:rPr lang="zh-CN" altLang="en-US" dirty="0"/>
              <a:t>管道</a:t>
            </a:r>
            <a:endParaRPr lang="zh-CN" altLang="zh-CN" dirty="0"/>
          </a:p>
        </p:txBody>
      </p:sp>
      <p:sp>
        <p:nvSpPr>
          <p:cNvPr id="14339" name="Rectangle 3">
            <a:extLst>
              <a:ext uri="{FF2B5EF4-FFF2-40B4-BE49-F238E27FC236}">
                <a16:creationId xmlns:a16="http://schemas.microsoft.com/office/drawing/2014/main" id="{03FD8200-8309-44B5-8EAC-0483C34F8C36}"/>
              </a:ext>
            </a:extLst>
          </p:cNvPr>
          <p:cNvSpPr>
            <a:spLocks noGrp="1" noChangeArrowheads="1"/>
          </p:cNvSpPr>
          <p:nvPr>
            <p:ph type="body" idx="1"/>
          </p:nvPr>
        </p:nvSpPr>
        <p:spPr>
          <a:xfrm>
            <a:off x="628650" y="1974056"/>
            <a:ext cx="7886700" cy="3263504"/>
          </a:xfrm>
        </p:spPr>
        <p:txBody>
          <a:bodyPr/>
          <a:lstStyle/>
          <a:p>
            <a:pPr eaLnBrk="1" hangingPunct="1">
              <a:lnSpc>
                <a:spcPct val="150000"/>
              </a:lnSpc>
            </a:pPr>
            <a:r>
              <a:rPr lang="zh-CN" altLang="en-US" dirty="0"/>
              <a:t>管道</a:t>
            </a:r>
          </a:p>
          <a:p>
            <a:pPr lvl="1" eaLnBrk="1" hangingPunct="1">
              <a:lnSpc>
                <a:spcPct val="150000"/>
              </a:lnSpc>
            </a:pPr>
            <a:r>
              <a:rPr lang="zh-CN" altLang="en-US" dirty="0"/>
              <a:t>符号</a:t>
            </a:r>
            <a:r>
              <a:rPr lang="en-US" altLang="zh-CN" dirty="0"/>
              <a:t>I</a:t>
            </a:r>
            <a:r>
              <a:rPr lang="zh-CN" altLang="en-US" dirty="0"/>
              <a:t>，将一个命令的输出连接到另一个命令的输入</a:t>
            </a:r>
          </a:p>
          <a:p>
            <a:pPr lvl="1" eaLnBrk="1" hangingPunct="1">
              <a:lnSpc>
                <a:spcPct val="150000"/>
              </a:lnSpc>
            </a:pPr>
            <a:r>
              <a:rPr lang="en-US" altLang="zh-CN" dirty="0"/>
              <a:t>command1 | command2 | command3</a:t>
            </a:r>
          </a:p>
          <a:p>
            <a:pPr lvl="1" eaLnBrk="1" hangingPunct="1">
              <a:lnSpc>
                <a:spcPct val="150000"/>
              </a:lnSpc>
            </a:pPr>
            <a:r>
              <a:rPr lang="zh-CN" altLang="en-US" dirty="0"/>
              <a:t>例，</a:t>
            </a:r>
            <a:r>
              <a:rPr lang="en-US" altLang="zh-CN" dirty="0" err="1"/>
              <a:t>ps</a:t>
            </a:r>
            <a:r>
              <a:rPr lang="en-US" altLang="zh-CN" dirty="0"/>
              <a:t> </a:t>
            </a:r>
            <a:r>
              <a:rPr lang="zh-CN" altLang="en-US" dirty="0"/>
              <a:t>显示当前的进程，</a:t>
            </a:r>
            <a:r>
              <a:rPr lang="en-US" altLang="zh-CN" dirty="0"/>
              <a:t>grep</a:t>
            </a:r>
            <a:r>
              <a:rPr lang="zh-CN" altLang="en-US" dirty="0"/>
              <a:t>检索数据符合匹配的文本</a:t>
            </a:r>
          </a:p>
          <a:p>
            <a:pPr marL="0" indent="0" algn="just">
              <a:lnSpc>
                <a:spcPct val="100000"/>
              </a:lnSpc>
              <a:spcBef>
                <a:spcPct val="50000"/>
              </a:spcBef>
              <a:buClr>
                <a:srgbClr val="954F72"/>
              </a:buClr>
              <a:buSzPct val="60000"/>
              <a:buNone/>
              <a:defRPr/>
            </a:pPr>
            <a:r>
              <a:rPr kumimoji="1" lang="zh-CN" altLang="en-US" sz="1800" dirty="0">
                <a:solidFill>
                  <a:srgbClr val="3366FF"/>
                </a:solidFill>
                <a:latin typeface="Tahoma" panose="020B0604030504040204" pitchFamily="34" charset="0"/>
                <a:ea typeface="宋体" panose="02010600030101010101" pitchFamily="2" charset="-122"/>
              </a:rPr>
              <a:t>                    </a:t>
            </a:r>
            <a:r>
              <a:rPr kumimoji="1" lang="en-US" altLang="zh-CN" sz="1800" dirty="0" err="1">
                <a:solidFill>
                  <a:srgbClr val="3366FF"/>
                </a:solidFill>
                <a:latin typeface="Tahoma" panose="020B0604030504040204" pitchFamily="34" charset="0"/>
                <a:ea typeface="宋体" panose="02010600030101010101" pitchFamily="2" charset="-122"/>
              </a:rPr>
              <a:t>ps</a:t>
            </a:r>
            <a:r>
              <a:rPr kumimoji="1" lang="en-US" altLang="zh-CN" sz="1800" dirty="0">
                <a:solidFill>
                  <a:srgbClr val="3366FF"/>
                </a:solidFill>
                <a:latin typeface="Tahoma" panose="020B0604030504040204" pitchFamily="34" charset="0"/>
                <a:ea typeface="宋体" panose="02010600030101010101" pitchFamily="2" charset="-122"/>
              </a:rPr>
              <a:t> | grep bash</a:t>
            </a:r>
          </a:p>
          <a:p>
            <a:pPr eaLnBrk="1" hangingPunct="1">
              <a:lnSpc>
                <a:spcPct val="150000"/>
              </a:lnSpc>
            </a:pPr>
            <a:endParaRPr lang="en-US" altLang="zh-CN" dirty="0"/>
          </a:p>
        </p:txBody>
      </p:sp>
    </p:spTree>
    <p:extLst>
      <p:ext uri="{BB962C8B-B14F-4D97-AF65-F5344CB8AC3E}">
        <p14:creationId xmlns:p14="http://schemas.microsoft.com/office/powerpoint/2010/main" val="115664432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Text Box 4">
            <a:extLst>
              <a:ext uri="{FF2B5EF4-FFF2-40B4-BE49-F238E27FC236}">
                <a16:creationId xmlns:a16="http://schemas.microsoft.com/office/drawing/2014/main" id="{19125E01-E9F8-4F68-9E09-D3F0F1EFD972}"/>
              </a:ext>
            </a:extLst>
          </p:cNvPr>
          <p:cNvSpPr txBox="1">
            <a:spLocks noChangeArrowheads="1"/>
          </p:cNvSpPr>
          <p:nvPr/>
        </p:nvSpPr>
        <p:spPr bwMode="auto">
          <a:xfrm>
            <a:off x="661988" y="1912523"/>
            <a:ext cx="760095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257175" indent="-257175" defTabSz="685800" eaLnBrk="1" fontAlgn="auto" hangingPunct="1">
              <a:spcBef>
                <a:spcPct val="50000"/>
              </a:spcBef>
              <a:spcAft>
                <a:spcPts val="0"/>
              </a:spcAft>
            </a:pPr>
            <a:r>
              <a:rPr kumimoji="1" lang="zh-CN" altLang="en-US" sz="1800" dirty="0">
                <a:solidFill>
                  <a:prstClr val="black"/>
                </a:solidFill>
                <a:latin typeface="Times New Roman" panose="02020603050405020304" pitchFamily="18" charset="0"/>
              </a:rPr>
              <a:t>利用管道符，</a:t>
            </a:r>
            <a:r>
              <a:rPr kumimoji="1" lang="en-US" altLang="zh-CN" sz="1800" dirty="0">
                <a:solidFill>
                  <a:prstClr val="black"/>
                </a:solidFill>
                <a:latin typeface="Tahoma" panose="020B0604030504040204" pitchFamily="34" charset="0"/>
              </a:rPr>
              <a:t>grep</a:t>
            </a:r>
            <a:r>
              <a:rPr kumimoji="1" lang="zh-CN" altLang="en-US" sz="1800" dirty="0">
                <a:solidFill>
                  <a:prstClr val="black"/>
                </a:solidFill>
                <a:latin typeface="Times New Roman" panose="02020603050405020304" pitchFamily="18" charset="0"/>
              </a:rPr>
              <a:t>可以结合其他命令从而实现复杂而功能强大的命令。</a:t>
            </a:r>
            <a:r>
              <a:rPr kumimoji="1" lang="zh-CN" altLang="en-US" sz="2100" dirty="0">
                <a:solidFill>
                  <a:prstClr val="black"/>
                </a:solidFill>
                <a:latin typeface="Tahoma" panose="020B0604030504040204" pitchFamily="34" charset="0"/>
              </a:rPr>
              <a:t> </a:t>
            </a:r>
          </a:p>
        </p:txBody>
      </p:sp>
      <p:sp>
        <p:nvSpPr>
          <p:cNvPr id="52229" name="Text Box 5">
            <a:extLst>
              <a:ext uri="{FF2B5EF4-FFF2-40B4-BE49-F238E27FC236}">
                <a16:creationId xmlns:a16="http://schemas.microsoft.com/office/drawing/2014/main" id="{EECD1B07-8A1E-4290-BB8A-1C31376E7091}"/>
              </a:ext>
            </a:extLst>
          </p:cNvPr>
          <p:cNvSpPr txBox="1">
            <a:spLocks noChangeArrowheads="1"/>
          </p:cNvSpPr>
          <p:nvPr/>
        </p:nvSpPr>
        <p:spPr bwMode="auto">
          <a:xfrm>
            <a:off x="984647" y="2481187"/>
            <a:ext cx="6000750" cy="6694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defTabSz="685800" eaLnBrk="1" fontAlgn="auto" hangingPunct="1">
              <a:spcBef>
                <a:spcPct val="50000"/>
              </a:spcBef>
              <a:spcAft>
                <a:spcPts val="0"/>
              </a:spcAft>
              <a:buNone/>
            </a:pPr>
            <a:r>
              <a:rPr kumimoji="1" lang="zh-CN" altLang="en-US" sz="1500" dirty="0">
                <a:solidFill>
                  <a:prstClr val="black"/>
                </a:solidFill>
                <a:latin typeface="Times New Roman" panose="02020603050405020304" pitchFamily="18" charset="0"/>
              </a:rPr>
              <a:t>例</a:t>
            </a:r>
            <a:r>
              <a:rPr kumimoji="1" lang="en-US" altLang="zh-CN" sz="1500" dirty="0">
                <a:solidFill>
                  <a:prstClr val="black"/>
                </a:solidFill>
                <a:latin typeface="Tahoma" panose="020B0604030504040204" pitchFamily="34" charset="0"/>
              </a:rPr>
              <a:t>1</a:t>
            </a:r>
            <a:r>
              <a:rPr kumimoji="1" lang="zh-CN" altLang="en-US" sz="1500" dirty="0">
                <a:solidFill>
                  <a:prstClr val="black"/>
                </a:solidFill>
                <a:latin typeface="Times New Roman" panose="02020603050405020304" pitchFamily="18" charset="0"/>
              </a:rPr>
              <a:t>：</a:t>
            </a:r>
            <a:r>
              <a:rPr kumimoji="1" lang="en-US" altLang="zh-CN" sz="1500" dirty="0">
                <a:solidFill>
                  <a:prstClr val="black"/>
                </a:solidFill>
                <a:latin typeface="Tahoma" panose="020B0604030504040204" pitchFamily="34" charset="0"/>
              </a:rPr>
              <a:t>grep</a:t>
            </a:r>
            <a:r>
              <a:rPr kumimoji="1" lang="zh-CN" altLang="en-US" sz="1500" dirty="0">
                <a:solidFill>
                  <a:prstClr val="black"/>
                </a:solidFill>
                <a:latin typeface="Times New Roman" panose="02020603050405020304" pitchFamily="18" charset="0"/>
              </a:rPr>
              <a:t>命令中的管道的应用</a:t>
            </a:r>
            <a:endParaRPr kumimoji="1" lang="zh-CN" altLang="en-US" sz="1500" dirty="0">
              <a:solidFill>
                <a:prstClr val="black"/>
              </a:solidFill>
              <a:latin typeface="Tahoma" panose="020B0604030504040204" pitchFamily="34" charset="0"/>
            </a:endParaRPr>
          </a:p>
          <a:p>
            <a:pPr defTabSz="685800" eaLnBrk="1" fontAlgn="auto" hangingPunct="1">
              <a:spcBef>
                <a:spcPct val="50000"/>
              </a:spcBef>
              <a:spcAft>
                <a:spcPts val="0"/>
              </a:spcAft>
              <a:buNone/>
            </a:pPr>
            <a:r>
              <a:rPr kumimoji="1" lang="en-US" altLang="zh-CN" sz="1500" dirty="0">
                <a:solidFill>
                  <a:prstClr val="black"/>
                </a:solidFill>
                <a:latin typeface="Tahoma" panose="020B0604030504040204" pitchFamily="34" charset="0"/>
              </a:rPr>
              <a:t>$ cat  employee  |  grep  Changjiang  |  </a:t>
            </a:r>
            <a:r>
              <a:rPr kumimoji="1" lang="en-US" altLang="zh-CN" sz="1500" dirty="0" err="1">
                <a:solidFill>
                  <a:prstClr val="black"/>
                </a:solidFill>
                <a:latin typeface="Tahoma" panose="020B0604030504040204" pitchFamily="34" charset="0"/>
              </a:rPr>
              <a:t>wc</a:t>
            </a:r>
            <a:r>
              <a:rPr kumimoji="1" lang="en-US" altLang="zh-CN" sz="1500" dirty="0">
                <a:solidFill>
                  <a:prstClr val="black"/>
                </a:solidFill>
                <a:latin typeface="Tahoma" panose="020B0604030504040204" pitchFamily="34" charset="0"/>
              </a:rPr>
              <a:t>  -l</a:t>
            </a:r>
          </a:p>
        </p:txBody>
      </p:sp>
      <p:sp>
        <p:nvSpPr>
          <p:cNvPr id="52231" name="Rectangle 7">
            <a:extLst>
              <a:ext uri="{FF2B5EF4-FFF2-40B4-BE49-F238E27FC236}">
                <a16:creationId xmlns:a16="http://schemas.microsoft.com/office/drawing/2014/main" id="{F766CD1E-D741-4EE7-BEA4-320A43E65B42}"/>
              </a:ext>
            </a:extLst>
          </p:cNvPr>
          <p:cNvSpPr>
            <a:spLocks noChangeArrowheads="1"/>
          </p:cNvSpPr>
          <p:nvPr/>
        </p:nvSpPr>
        <p:spPr bwMode="auto">
          <a:xfrm>
            <a:off x="2700338" y="3186112"/>
            <a:ext cx="68580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350" b="0">
              <a:solidFill>
                <a:prstClr val="black"/>
              </a:solidFill>
            </a:endParaRPr>
          </a:p>
        </p:txBody>
      </p:sp>
      <p:pic>
        <p:nvPicPr>
          <p:cNvPr id="52232" name="Picture 8" descr="my8">
            <a:extLst>
              <a:ext uri="{FF2B5EF4-FFF2-40B4-BE49-F238E27FC236}">
                <a16:creationId xmlns:a16="http://schemas.microsoft.com/office/drawing/2014/main" id="{79C00CFD-AA08-444A-8787-5A93CE655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641" y="3997918"/>
            <a:ext cx="6100763" cy="79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3">
            <a:extLst>
              <a:ext uri="{FF2B5EF4-FFF2-40B4-BE49-F238E27FC236}">
                <a16:creationId xmlns:a16="http://schemas.microsoft.com/office/drawing/2014/main" id="{8762D672-EFEA-4FCE-AE5F-53BEF6FF929F}"/>
              </a:ext>
            </a:extLst>
          </p:cNvPr>
          <p:cNvSpPr>
            <a:spLocks noGrp="1"/>
          </p:cNvSpPr>
          <p:nvPr>
            <p:ph type="title"/>
          </p:nvPr>
        </p:nvSpPr>
        <p:spPr>
          <a:xfrm>
            <a:off x="1584772" y="1265988"/>
            <a:ext cx="4882703" cy="489230"/>
          </a:xfrm>
        </p:spPr>
        <p:txBody>
          <a:bodyPr>
            <a:normAutofit fontScale="90000"/>
          </a:bodyPr>
          <a:lstStyle/>
          <a:p>
            <a:r>
              <a:rPr lang="en-US" altLang="zh-CN" dirty="0"/>
              <a:t>grep</a:t>
            </a:r>
            <a:r>
              <a:rPr lang="zh-CN" altLang="en-US" dirty="0"/>
              <a:t>和管道的应用</a:t>
            </a:r>
            <a:br>
              <a:rPr lang="zh-CN" altLang="en-US" dirty="0"/>
            </a:br>
            <a:endParaRPr lang="zh-CN" altLang="en-US" dirty="0"/>
          </a:p>
        </p:txBody>
      </p:sp>
      <p:sp>
        <p:nvSpPr>
          <p:cNvPr id="5" name="文本框 4">
            <a:extLst>
              <a:ext uri="{FF2B5EF4-FFF2-40B4-BE49-F238E27FC236}">
                <a16:creationId xmlns:a16="http://schemas.microsoft.com/office/drawing/2014/main" id="{902ADDDA-280A-499E-B3D0-50DC23808DA0}"/>
              </a:ext>
            </a:extLst>
          </p:cNvPr>
          <p:cNvSpPr txBox="1"/>
          <p:nvPr/>
        </p:nvSpPr>
        <p:spPr>
          <a:xfrm>
            <a:off x="852488" y="3600010"/>
            <a:ext cx="4104009" cy="507831"/>
          </a:xfrm>
          <a:prstGeom prst="rect">
            <a:avLst/>
          </a:prstGeom>
          <a:noFill/>
        </p:spPr>
        <p:txBody>
          <a:bodyPr wrap="none" rtlCol="0">
            <a:spAutoFit/>
          </a:bodyPr>
          <a:lstStyle/>
          <a:p>
            <a:pPr defTabSz="685800" eaLnBrk="1" fontAlgn="auto" hangingPunct="1">
              <a:spcBef>
                <a:spcPts val="0"/>
              </a:spcBef>
              <a:spcAft>
                <a:spcPts val="0"/>
              </a:spcAft>
            </a:pPr>
            <a:r>
              <a:rPr kumimoji="1" lang="zh-CN" altLang="en-US" sz="1350" dirty="0">
                <a:solidFill>
                  <a:prstClr val="black"/>
                </a:solidFill>
                <a:latin typeface="宋体" panose="02010600030101010101" pitchFamily="2" charset="-122"/>
                <a:ea typeface="等线" panose="02010600030101010101" pitchFamily="2" charset="-122"/>
              </a:rPr>
              <a:t>例</a:t>
            </a:r>
            <a:r>
              <a:rPr kumimoji="1" lang="en-US" altLang="zh-CN" sz="1350" dirty="0">
                <a:solidFill>
                  <a:prstClr val="black"/>
                </a:solidFill>
                <a:latin typeface="Tahoma" panose="020B0604030504040204" pitchFamily="34" charset="0"/>
                <a:ea typeface="等线" panose="02010600030101010101" pitchFamily="2" charset="-122"/>
              </a:rPr>
              <a:t>2</a:t>
            </a:r>
            <a:r>
              <a:rPr kumimoji="1" lang="zh-CN" altLang="en-US" sz="1350" dirty="0">
                <a:solidFill>
                  <a:prstClr val="black"/>
                </a:solidFill>
                <a:latin typeface="宋体" panose="02010600030101010101" pitchFamily="2" charset="-122"/>
                <a:ea typeface="等线" panose="02010600030101010101" pitchFamily="2" charset="-122"/>
              </a:rPr>
              <a:t>：如何查看一个目录里的某些有共同特性的文件</a:t>
            </a:r>
            <a:endParaRPr kumimoji="1" lang="en-US" altLang="zh-CN" sz="1350" dirty="0">
              <a:solidFill>
                <a:prstClr val="black"/>
              </a:solidFill>
              <a:latin typeface="Tahoma" panose="020B0604030504040204" pitchFamily="34" charset="0"/>
              <a:ea typeface="等线" panose="02010600030101010101" pitchFamily="2" charset="-122"/>
            </a:endParaRPr>
          </a:p>
          <a:p>
            <a:pPr defTabSz="685800" eaLnBrk="1" fontAlgn="auto" hangingPunct="1">
              <a:spcBef>
                <a:spcPts val="0"/>
              </a:spcBef>
              <a:spcAft>
                <a:spcPts val="0"/>
              </a:spcAft>
            </a:pPr>
            <a:endParaRPr lang="zh-CN" altLang="en-US" sz="1350" b="0" dirty="0">
              <a:solidFill>
                <a:prstClr val="black"/>
              </a:solidFill>
              <a:latin typeface="等线"/>
              <a:ea typeface="等线" panose="02010600030101010101" pitchFamily="2" charset="-122"/>
            </a:endParaRPr>
          </a:p>
        </p:txBody>
      </p:sp>
    </p:spTree>
    <p:extLst>
      <p:ext uri="{BB962C8B-B14F-4D97-AF65-F5344CB8AC3E}">
        <p14:creationId xmlns:p14="http://schemas.microsoft.com/office/powerpoint/2010/main" val="276613027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3DA8794-EDBB-4CBE-BC2E-0C67F83CDB48}"/>
              </a:ext>
            </a:extLst>
          </p:cNvPr>
          <p:cNvSpPr>
            <a:spLocks noGrp="1" noChangeArrowheads="1"/>
          </p:cNvSpPr>
          <p:nvPr>
            <p:ph type="title"/>
          </p:nvPr>
        </p:nvSpPr>
        <p:spPr>
          <a:xfrm>
            <a:off x="1485900" y="1063228"/>
            <a:ext cx="6172200" cy="642938"/>
          </a:xfrm>
        </p:spPr>
        <p:txBody>
          <a:bodyPr/>
          <a:lstStyle/>
          <a:p>
            <a:pPr eaLnBrk="1" hangingPunct="1"/>
            <a:r>
              <a:rPr lang="zh-CN" altLang="en-US" sz="3000" dirty="0">
                <a:latin typeface="黑体" panose="02010609060101010101" pitchFamily="49" charset="-122"/>
                <a:ea typeface="黑体" panose="02010609060101010101" pitchFamily="49" charset="-122"/>
              </a:rPr>
              <a:t>在线帮助手册</a:t>
            </a:r>
          </a:p>
        </p:txBody>
      </p:sp>
      <p:sp>
        <p:nvSpPr>
          <p:cNvPr id="84995" name="Text Box 3">
            <a:extLst>
              <a:ext uri="{FF2B5EF4-FFF2-40B4-BE49-F238E27FC236}">
                <a16:creationId xmlns:a16="http://schemas.microsoft.com/office/drawing/2014/main" id="{AFC19629-2C02-499F-ADAF-0B2EAE9069F8}"/>
              </a:ext>
            </a:extLst>
          </p:cNvPr>
          <p:cNvSpPr txBox="1">
            <a:spLocks noChangeArrowheads="1"/>
          </p:cNvSpPr>
          <p:nvPr/>
        </p:nvSpPr>
        <p:spPr bwMode="auto">
          <a:xfrm>
            <a:off x="685800" y="1922265"/>
            <a:ext cx="78581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257175" indent="-257175" defTabSz="685800" eaLnBrk="1" fontAlgn="auto" hangingPunct="1">
              <a:spcBef>
                <a:spcPct val="50000"/>
              </a:spcBef>
              <a:spcAft>
                <a:spcPts val="0"/>
              </a:spcAft>
            </a:pPr>
            <a:r>
              <a:rPr kumimoji="1" lang="zh-CN" altLang="en-US" sz="1500" dirty="0">
                <a:solidFill>
                  <a:prstClr val="black"/>
                </a:solidFill>
                <a:latin typeface="宋体" panose="02010600030101010101" pitchFamily="2" charset="-122"/>
              </a:rPr>
              <a:t>如果不清楚某个命令的具体使用方法或困惑于某条出错信息，</a:t>
            </a:r>
            <a:r>
              <a:rPr kumimoji="1" lang="zh-CN" altLang="en-US" sz="1500" dirty="0">
                <a:solidFill>
                  <a:prstClr val="black"/>
                </a:solidFill>
                <a:latin typeface="Tahoma" panose="020B0604030504040204" pitchFamily="34" charset="0"/>
              </a:rPr>
              <a:t> 可通过</a:t>
            </a:r>
            <a:r>
              <a:rPr kumimoji="1" lang="en-US" altLang="zh-CN" sz="1500" dirty="0">
                <a:solidFill>
                  <a:prstClr val="black"/>
                </a:solidFill>
                <a:latin typeface="宋体" panose="02010600030101010101" pitchFamily="2" charset="-122"/>
              </a:rPr>
              <a:t>man</a:t>
            </a:r>
            <a:r>
              <a:rPr kumimoji="1" lang="zh-CN" altLang="en-US" sz="1500" dirty="0">
                <a:solidFill>
                  <a:prstClr val="black"/>
                </a:solidFill>
                <a:latin typeface="宋体" panose="02010600030101010101" pitchFamily="2" charset="-122"/>
              </a:rPr>
              <a:t>命令来查看相关命令的参考手册</a:t>
            </a:r>
            <a:r>
              <a:rPr kumimoji="1" lang="zh-CN" altLang="en-US" sz="1500" dirty="0">
                <a:solidFill>
                  <a:prstClr val="black"/>
                </a:solidFill>
                <a:latin typeface="Tahoma" panose="020B0604030504040204" pitchFamily="34" charset="0"/>
              </a:rPr>
              <a:t> </a:t>
            </a:r>
          </a:p>
        </p:txBody>
      </p:sp>
      <p:sp>
        <p:nvSpPr>
          <p:cNvPr id="84996" name="Text Box 4">
            <a:extLst>
              <a:ext uri="{FF2B5EF4-FFF2-40B4-BE49-F238E27FC236}">
                <a16:creationId xmlns:a16="http://schemas.microsoft.com/office/drawing/2014/main" id="{E3243839-6914-4784-BAEF-86A9AF5FEE65}"/>
              </a:ext>
            </a:extLst>
          </p:cNvPr>
          <p:cNvSpPr txBox="1">
            <a:spLocks noChangeArrowheads="1"/>
          </p:cNvSpPr>
          <p:nvPr/>
        </p:nvSpPr>
        <p:spPr bwMode="auto">
          <a:xfrm>
            <a:off x="1081088" y="2607767"/>
            <a:ext cx="1828800" cy="3231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algn="just" defTabSz="685800" eaLnBrk="1" fontAlgn="auto" hangingPunct="1">
              <a:spcBef>
                <a:spcPct val="50000"/>
              </a:spcBef>
              <a:spcAft>
                <a:spcPts val="0"/>
              </a:spcAft>
              <a:buNone/>
            </a:pPr>
            <a:r>
              <a:rPr kumimoji="1" lang="en-US" altLang="zh-CN" sz="1500">
                <a:solidFill>
                  <a:prstClr val="white"/>
                </a:solidFill>
                <a:latin typeface="Times New Roman" panose="02020603050405020304" pitchFamily="18" charset="0"/>
              </a:rPr>
              <a:t> man</a:t>
            </a:r>
            <a:r>
              <a:rPr kumimoji="1" lang="zh-CN" altLang="en-US" sz="1500">
                <a:solidFill>
                  <a:prstClr val="white"/>
                </a:solidFill>
                <a:latin typeface="Times New Roman" panose="02020603050405020304" pitchFamily="18" charset="0"/>
              </a:rPr>
              <a:t>的基本使用</a:t>
            </a:r>
            <a:r>
              <a:rPr kumimoji="1" lang="zh-CN" altLang="en-US" sz="1500">
                <a:solidFill>
                  <a:prstClr val="white"/>
                </a:solidFill>
                <a:latin typeface="宋体" panose="02010600030101010101" pitchFamily="2" charset="-122"/>
              </a:rPr>
              <a:t> </a:t>
            </a:r>
          </a:p>
        </p:txBody>
      </p:sp>
      <p:sp>
        <p:nvSpPr>
          <p:cNvPr id="84997" name="Text Box 5">
            <a:extLst>
              <a:ext uri="{FF2B5EF4-FFF2-40B4-BE49-F238E27FC236}">
                <a16:creationId xmlns:a16="http://schemas.microsoft.com/office/drawing/2014/main" id="{6928268F-2959-436D-AE58-65AAC9BD4CDD}"/>
              </a:ext>
            </a:extLst>
          </p:cNvPr>
          <p:cNvSpPr txBox="1">
            <a:spLocks noChangeArrowheads="1"/>
          </p:cNvSpPr>
          <p:nvPr/>
        </p:nvSpPr>
        <p:spPr bwMode="auto">
          <a:xfrm>
            <a:off x="1033463" y="3064669"/>
            <a:ext cx="6286500" cy="24006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50000"/>
              </a:spcBef>
              <a:spcAft>
                <a:spcPts val="0"/>
              </a:spcAft>
              <a:buNone/>
            </a:pPr>
            <a:r>
              <a:rPr kumimoji="1" lang="zh-CN" altLang="en-US" sz="1500">
                <a:solidFill>
                  <a:srgbClr val="0563C1"/>
                </a:solidFill>
                <a:latin typeface="Tahoma" panose="020B0604030504040204" pitchFamily="34" charset="0"/>
              </a:rPr>
              <a:t>格式</a:t>
            </a:r>
            <a:r>
              <a:rPr kumimoji="1" lang="en-US" altLang="zh-CN" sz="1500">
                <a:solidFill>
                  <a:prstClr val="black"/>
                </a:solidFill>
                <a:latin typeface="Tahoma" panose="020B0604030504040204" pitchFamily="34" charset="0"/>
              </a:rPr>
              <a:t>:  man </a:t>
            </a:r>
            <a:r>
              <a:rPr kumimoji="1" lang="zh-CN" altLang="en-US" sz="1500">
                <a:solidFill>
                  <a:prstClr val="black"/>
                </a:solidFill>
                <a:latin typeface="Tahoma" panose="020B0604030504040204" pitchFamily="34" charset="0"/>
              </a:rPr>
              <a:t>命令名</a:t>
            </a:r>
          </a:p>
          <a:p>
            <a:pPr defTabSz="685800" eaLnBrk="1" fontAlgn="auto" hangingPunct="1">
              <a:spcBef>
                <a:spcPct val="50000"/>
              </a:spcBef>
              <a:spcAft>
                <a:spcPts val="0"/>
              </a:spcAft>
              <a:buNone/>
            </a:pPr>
            <a:r>
              <a:rPr kumimoji="1" lang="zh-CN" altLang="en-US" sz="1500">
                <a:solidFill>
                  <a:srgbClr val="0563C1"/>
                </a:solidFill>
                <a:latin typeface="Tahoma" panose="020B0604030504040204" pitchFamily="34" charset="0"/>
              </a:rPr>
              <a:t>常用键</a:t>
            </a:r>
            <a:r>
              <a:rPr kumimoji="1" lang="en-US" altLang="zh-CN" sz="1500">
                <a:solidFill>
                  <a:prstClr val="black"/>
                </a:solidFill>
                <a:latin typeface="Tahoma" panose="020B0604030504040204" pitchFamily="34" charset="0"/>
              </a:rPr>
              <a:t>:</a:t>
            </a:r>
            <a:r>
              <a:rPr kumimoji="1" lang="en-US" altLang="zh-CN" sz="1500">
                <a:solidFill>
                  <a:prstClr val="black"/>
                </a:solidFill>
                <a:latin typeface="宋体" panose="02010600030101010101" pitchFamily="2" charset="-122"/>
              </a:rPr>
              <a:t>	</a:t>
            </a:r>
            <a:r>
              <a:rPr kumimoji="1" lang="en-US" altLang="zh-CN" sz="1500">
                <a:solidFill>
                  <a:srgbClr val="3366FF"/>
                </a:solidFill>
                <a:latin typeface="宋体" panose="02010600030101010101" pitchFamily="2" charset="-122"/>
              </a:rPr>
              <a:t>[q]</a:t>
            </a:r>
            <a:r>
              <a:rPr kumimoji="1" lang="en-US" altLang="zh-CN" sz="1500">
                <a:solidFill>
                  <a:prstClr val="black"/>
                </a:solidFill>
                <a:latin typeface="宋体" panose="02010600030101010101" pitchFamily="2" charset="-122"/>
              </a:rPr>
              <a:t>	</a:t>
            </a:r>
            <a:r>
              <a:rPr kumimoji="1" lang="zh-CN" altLang="en-US" sz="1500">
                <a:solidFill>
                  <a:prstClr val="black"/>
                </a:solidFill>
                <a:latin typeface="宋体" panose="02010600030101010101" pitchFamily="2" charset="-122"/>
              </a:rPr>
              <a:t>退出帮助信息到命令提示符下。</a:t>
            </a:r>
            <a:endParaRPr kumimoji="1" lang="zh-CN" altLang="en-US" sz="1500">
              <a:solidFill>
                <a:prstClr val="black"/>
              </a:solidFill>
              <a:latin typeface="Tahoma" panose="020B0604030504040204" pitchFamily="34" charset="0"/>
            </a:endParaRPr>
          </a:p>
          <a:p>
            <a:pPr algn="just" defTabSz="685800" eaLnBrk="1" fontAlgn="auto" hangingPunct="1">
              <a:spcBef>
                <a:spcPct val="50000"/>
              </a:spcBef>
              <a:spcAft>
                <a:spcPts val="0"/>
              </a:spcAft>
              <a:buNone/>
            </a:pPr>
            <a:r>
              <a:rPr kumimoji="1" lang="zh-CN" altLang="en-US" sz="1500">
                <a:solidFill>
                  <a:prstClr val="black"/>
                </a:solidFill>
                <a:latin typeface="宋体" panose="02010600030101010101" pitchFamily="2" charset="-122"/>
              </a:rPr>
              <a:t>	</a:t>
            </a:r>
            <a:r>
              <a:rPr kumimoji="1" lang="en-US" altLang="zh-CN" sz="1500">
                <a:solidFill>
                  <a:srgbClr val="3366FF"/>
                </a:solidFill>
                <a:latin typeface="宋体" panose="02010600030101010101" pitchFamily="2" charset="-122"/>
              </a:rPr>
              <a:t>[Enter]	</a:t>
            </a:r>
            <a:r>
              <a:rPr kumimoji="1" lang="en-US" altLang="zh-CN" sz="1500">
                <a:solidFill>
                  <a:prstClr val="black"/>
                </a:solidFill>
                <a:latin typeface="宋体" panose="02010600030101010101" pitchFamily="2" charset="-122"/>
              </a:rPr>
              <a:t> </a:t>
            </a:r>
            <a:r>
              <a:rPr kumimoji="1" lang="zh-CN" altLang="en-US" sz="1500">
                <a:solidFill>
                  <a:prstClr val="black"/>
                </a:solidFill>
                <a:latin typeface="宋体" panose="02010600030101010101" pitchFamily="2" charset="-122"/>
              </a:rPr>
              <a:t>一行行地下翻。</a:t>
            </a:r>
            <a:endParaRPr kumimoji="1" lang="zh-CN" altLang="en-US" sz="1500">
              <a:solidFill>
                <a:prstClr val="black"/>
              </a:solidFill>
              <a:latin typeface="Tahoma" panose="020B0604030504040204" pitchFamily="34" charset="0"/>
            </a:endParaRPr>
          </a:p>
          <a:p>
            <a:pPr algn="just" defTabSz="685800" eaLnBrk="1" fontAlgn="auto" hangingPunct="1">
              <a:spcBef>
                <a:spcPct val="50000"/>
              </a:spcBef>
              <a:spcAft>
                <a:spcPts val="0"/>
              </a:spcAft>
              <a:buNone/>
            </a:pPr>
            <a:r>
              <a:rPr kumimoji="1" lang="zh-CN" altLang="en-US" sz="1500">
                <a:solidFill>
                  <a:prstClr val="black"/>
                </a:solidFill>
                <a:latin typeface="宋体" panose="02010600030101010101" pitchFamily="2" charset="-122"/>
              </a:rPr>
              <a:t>	</a:t>
            </a:r>
            <a:r>
              <a:rPr kumimoji="1" lang="en-US" altLang="zh-CN" sz="1500">
                <a:solidFill>
                  <a:srgbClr val="3366FF"/>
                </a:solidFill>
                <a:latin typeface="宋体" panose="02010600030101010101" pitchFamily="2" charset="-122"/>
              </a:rPr>
              <a:t>[Space]	</a:t>
            </a:r>
            <a:r>
              <a:rPr kumimoji="1" lang="en-US" altLang="zh-CN" sz="1500">
                <a:solidFill>
                  <a:prstClr val="black"/>
                </a:solidFill>
                <a:latin typeface="宋体" panose="02010600030101010101" pitchFamily="2" charset="-122"/>
              </a:rPr>
              <a:t> </a:t>
            </a:r>
            <a:r>
              <a:rPr kumimoji="1" lang="zh-CN" altLang="en-US" sz="1500">
                <a:solidFill>
                  <a:prstClr val="black"/>
                </a:solidFill>
                <a:latin typeface="宋体" panose="02010600030101010101" pitchFamily="2" charset="-122"/>
              </a:rPr>
              <a:t>下翻一页。</a:t>
            </a:r>
            <a:endParaRPr kumimoji="1" lang="zh-CN" altLang="en-US" sz="1500">
              <a:solidFill>
                <a:prstClr val="black"/>
              </a:solidFill>
              <a:latin typeface="Tahoma" panose="020B0604030504040204" pitchFamily="34" charset="0"/>
            </a:endParaRPr>
          </a:p>
          <a:p>
            <a:pPr algn="just" defTabSz="685800" eaLnBrk="1" fontAlgn="auto" hangingPunct="1">
              <a:spcBef>
                <a:spcPct val="50000"/>
              </a:spcBef>
              <a:spcAft>
                <a:spcPts val="0"/>
              </a:spcAft>
              <a:buNone/>
            </a:pPr>
            <a:r>
              <a:rPr kumimoji="1" lang="zh-CN" altLang="en-US" sz="1500">
                <a:solidFill>
                  <a:prstClr val="black"/>
                </a:solidFill>
                <a:latin typeface="宋体" panose="02010600030101010101" pitchFamily="2" charset="-122"/>
              </a:rPr>
              <a:t>	</a:t>
            </a:r>
            <a:r>
              <a:rPr kumimoji="1" lang="en-US" altLang="zh-CN" sz="1500">
                <a:solidFill>
                  <a:srgbClr val="3366FF"/>
                </a:solidFill>
                <a:latin typeface="宋体" panose="02010600030101010101" pitchFamily="2" charset="-122"/>
              </a:rPr>
              <a:t>[b]</a:t>
            </a:r>
            <a:r>
              <a:rPr kumimoji="1" lang="en-US" altLang="zh-CN" sz="1500">
                <a:solidFill>
                  <a:srgbClr val="954F72"/>
                </a:solidFill>
                <a:latin typeface="宋体" panose="02010600030101010101" pitchFamily="2" charset="-122"/>
              </a:rPr>
              <a:t>	</a:t>
            </a:r>
            <a:r>
              <a:rPr kumimoji="1" lang="en-US" altLang="zh-CN" sz="1500">
                <a:solidFill>
                  <a:prstClr val="black"/>
                </a:solidFill>
                <a:latin typeface="宋体" panose="02010600030101010101" pitchFamily="2" charset="-122"/>
              </a:rPr>
              <a:t> </a:t>
            </a:r>
            <a:r>
              <a:rPr kumimoji="1" lang="zh-CN" altLang="en-US" sz="1500">
                <a:solidFill>
                  <a:prstClr val="black"/>
                </a:solidFill>
                <a:latin typeface="宋体" panose="02010600030101010101" pitchFamily="2" charset="-122"/>
              </a:rPr>
              <a:t>上翻一页。</a:t>
            </a:r>
            <a:endParaRPr kumimoji="1" lang="zh-CN" altLang="en-US" sz="1500">
              <a:solidFill>
                <a:prstClr val="black"/>
              </a:solidFill>
              <a:latin typeface="Tahoma" panose="020B0604030504040204" pitchFamily="34" charset="0"/>
            </a:endParaRPr>
          </a:p>
          <a:p>
            <a:pPr algn="just" defTabSz="685800" eaLnBrk="1" fontAlgn="auto" hangingPunct="1">
              <a:spcBef>
                <a:spcPct val="50000"/>
              </a:spcBef>
              <a:spcAft>
                <a:spcPts val="0"/>
              </a:spcAft>
              <a:buNone/>
            </a:pPr>
            <a:r>
              <a:rPr kumimoji="1" lang="zh-CN" altLang="en-US" sz="1500">
                <a:solidFill>
                  <a:prstClr val="black"/>
                </a:solidFill>
                <a:latin typeface="宋体" panose="02010600030101010101" pitchFamily="2" charset="-122"/>
              </a:rPr>
              <a:t>	</a:t>
            </a:r>
            <a:r>
              <a:rPr kumimoji="1" lang="en-US" altLang="zh-CN" sz="1500">
                <a:solidFill>
                  <a:srgbClr val="3366FF"/>
                </a:solidFill>
                <a:latin typeface="宋体" panose="02010600030101010101" pitchFamily="2" charset="-122"/>
              </a:rPr>
              <a:t>[/]</a:t>
            </a:r>
            <a:r>
              <a:rPr kumimoji="1" lang="en-US" altLang="zh-CN" sz="1500">
                <a:solidFill>
                  <a:prstClr val="black"/>
                </a:solidFill>
                <a:latin typeface="宋体" panose="02010600030101010101" pitchFamily="2" charset="-122"/>
              </a:rPr>
              <a:t>	 </a:t>
            </a:r>
            <a:r>
              <a:rPr kumimoji="1" lang="zh-CN" altLang="en-US" sz="1500">
                <a:solidFill>
                  <a:prstClr val="black"/>
                </a:solidFill>
                <a:latin typeface="宋体" panose="02010600030101010101" pitchFamily="2" charset="-122"/>
              </a:rPr>
              <a:t>后跟一个字符串和</a:t>
            </a:r>
            <a:r>
              <a:rPr kumimoji="1" lang="en-US" altLang="zh-CN" sz="1500">
                <a:solidFill>
                  <a:prstClr val="black"/>
                </a:solidFill>
                <a:latin typeface="宋体" panose="02010600030101010101" pitchFamily="2" charset="-122"/>
              </a:rPr>
              <a:t>[Enter]</a:t>
            </a:r>
            <a:r>
              <a:rPr kumimoji="1" lang="zh-CN" altLang="en-US" sz="1500">
                <a:solidFill>
                  <a:prstClr val="black"/>
                </a:solidFill>
                <a:latin typeface="宋体" panose="02010600030101010101" pitchFamily="2" charset="-122"/>
              </a:rPr>
              <a:t>来查找字符串。</a:t>
            </a:r>
            <a:endParaRPr kumimoji="1" lang="zh-CN" altLang="en-US" sz="1500">
              <a:solidFill>
                <a:prstClr val="black"/>
              </a:solidFill>
              <a:latin typeface="Tahoma" panose="020B0604030504040204" pitchFamily="34" charset="0"/>
            </a:endParaRPr>
          </a:p>
          <a:p>
            <a:pPr defTabSz="685800" eaLnBrk="1" fontAlgn="auto" hangingPunct="1">
              <a:spcBef>
                <a:spcPct val="50000"/>
              </a:spcBef>
              <a:spcAft>
                <a:spcPts val="0"/>
              </a:spcAft>
              <a:buNone/>
            </a:pPr>
            <a:r>
              <a:rPr kumimoji="1" lang="zh-CN" altLang="en-US" sz="1500">
                <a:solidFill>
                  <a:prstClr val="black"/>
                </a:solidFill>
                <a:latin typeface="宋体" panose="02010600030101010101" pitchFamily="2" charset="-122"/>
              </a:rPr>
              <a:t>	</a:t>
            </a:r>
            <a:r>
              <a:rPr kumimoji="1" lang="en-US" altLang="zh-CN" sz="1500">
                <a:solidFill>
                  <a:srgbClr val="3366FF"/>
                </a:solidFill>
                <a:latin typeface="宋体" panose="02010600030101010101" pitchFamily="2" charset="-122"/>
              </a:rPr>
              <a:t>[n]	</a:t>
            </a:r>
            <a:r>
              <a:rPr kumimoji="1" lang="en-US" altLang="zh-CN" sz="1500">
                <a:solidFill>
                  <a:prstClr val="black"/>
                </a:solidFill>
                <a:latin typeface="宋体" panose="02010600030101010101" pitchFamily="2" charset="-122"/>
              </a:rPr>
              <a:t> </a:t>
            </a:r>
            <a:r>
              <a:rPr kumimoji="1" lang="zh-CN" altLang="en-US" sz="1500">
                <a:solidFill>
                  <a:prstClr val="black"/>
                </a:solidFill>
                <a:latin typeface="宋体" panose="02010600030101010101" pitchFamily="2" charset="-122"/>
              </a:rPr>
              <a:t>寻找上一次查找的下一个匹配。</a:t>
            </a:r>
            <a:r>
              <a:rPr kumimoji="1" lang="zh-CN" altLang="en-US" sz="1500">
                <a:solidFill>
                  <a:prstClr val="black"/>
                </a:solidFill>
                <a:latin typeface="Tahoma" panose="020B0604030504040204" pitchFamily="34" charset="0"/>
              </a:rPr>
              <a:t> </a:t>
            </a:r>
          </a:p>
        </p:txBody>
      </p:sp>
    </p:spTree>
    <p:extLst>
      <p:ext uri="{BB962C8B-B14F-4D97-AF65-F5344CB8AC3E}">
        <p14:creationId xmlns:p14="http://schemas.microsoft.com/office/powerpoint/2010/main" val="34339286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3533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ctrTitle"/>
          </p:nvPr>
        </p:nvSpPr>
        <p:spPr>
          <a:xfrm>
            <a:off x="1143000" y="2054985"/>
            <a:ext cx="7105389" cy="1434737"/>
          </a:xfrm>
        </p:spPr>
        <p:txBody>
          <a:bodyPr/>
          <a:lstStyle/>
          <a:p>
            <a:r>
              <a:rPr lang="zh-CN" altLang="en-US" b="1" dirty="0">
                <a:latin typeface="方正细倩简体"/>
                <a:ea typeface="方正细倩简体"/>
                <a:cs typeface="方正细倩简体"/>
              </a:rPr>
              <a:t>第</a:t>
            </a:r>
            <a:r>
              <a:rPr lang="en-US" altLang="zh-CN" b="1" dirty="0">
                <a:latin typeface="方正细倩简体"/>
                <a:ea typeface="方正细倩简体"/>
                <a:cs typeface="方正细倩简体"/>
              </a:rPr>
              <a:t>4</a:t>
            </a:r>
            <a:r>
              <a:rPr lang="zh-CN" altLang="en-US" b="1" dirty="0">
                <a:latin typeface="方正细倩简体"/>
                <a:ea typeface="方正细倩简体"/>
                <a:cs typeface="方正细倩简体"/>
              </a:rPr>
              <a:t>章  管理</a:t>
            </a:r>
            <a:r>
              <a:rPr lang="en-US" altLang="zh-CN" b="1" dirty="0">
                <a:latin typeface="方正细倩简体"/>
                <a:ea typeface="方正细倩简体"/>
                <a:cs typeface="方正细倩简体"/>
              </a:rPr>
              <a:t>Linux</a:t>
            </a:r>
            <a:r>
              <a:rPr lang="zh-CN" altLang="en-US" b="1" dirty="0">
                <a:latin typeface="方正细倩简体"/>
                <a:ea typeface="方正细倩简体"/>
                <a:cs typeface="方正细倩简体"/>
              </a:rPr>
              <a:t>服务器的用户、组群及特殊权限</a:t>
            </a:r>
            <a:endParaRPr lang="zh-CN" altLang="zh-CN" b="1" dirty="0"/>
          </a:p>
        </p:txBody>
      </p:sp>
      <p:sp>
        <p:nvSpPr>
          <p:cNvPr id="11" name="矩形 10"/>
          <p:cNvSpPr/>
          <p:nvPr/>
        </p:nvSpPr>
        <p:spPr>
          <a:xfrm>
            <a:off x="3310618" y="4789868"/>
            <a:ext cx="1574533" cy="678904"/>
          </a:xfrm>
          <a:prstGeom prst="rect">
            <a:avLst/>
          </a:prstGeom>
        </p:spPr>
        <p:txBody>
          <a:bodyPr wrap="square">
            <a:spAutoFit/>
          </a:bodyPr>
          <a:lstStyle/>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 </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项目背景</a:t>
            </a:r>
            <a:endParaRPr lang="en-US" altLang="zh-CN" sz="1350" dirty="0">
              <a:solidFill>
                <a:srgbClr val="5B9BD5">
                  <a:lumMod val="75000"/>
                </a:srgbClr>
              </a:solidFill>
              <a:latin typeface="微软雅黑" pitchFamily="34" charset="-122"/>
              <a:ea typeface="微软雅黑" pitchFamily="34" charset="-122"/>
              <a:sym typeface="微软雅黑" pitchFamily="34" charset="-122"/>
            </a:endParaRPr>
          </a:p>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 </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项目知识准备</a:t>
            </a:r>
            <a:endParaRPr lang="en-US" altLang="zh-CN" sz="1350" dirty="0">
              <a:solidFill>
                <a:srgbClr val="5B9BD5">
                  <a:lumMod val="75000"/>
                </a:srgbClr>
              </a:solidFill>
              <a:latin typeface="微软雅黑" pitchFamily="34" charset="-122"/>
              <a:ea typeface="微软雅黑" pitchFamily="34" charset="-122"/>
              <a:sym typeface="微软雅黑" pitchFamily="34" charset="-122"/>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532" y="4590234"/>
            <a:ext cx="1607344" cy="112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5717181" y="4770972"/>
            <a:ext cx="2164822" cy="678904"/>
          </a:xfrm>
          <a:prstGeom prst="rect">
            <a:avLst/>
          </a:prstGeom>
        </p:spPr>
        <p:txBody>
          <a:bodyPr wrap="square">
            <a:spAutoFit/>
          </a:bodyPr>
          <a:lstStyle/>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项目实施</a:t>
            </a:r>
            <a:endParaRPr lang="en-US" altLang="zh-CN" sz="1350" dirty="0">
              <a:solidFill>
                <a:srgbClr val="5B9BD5">
                  <a:lumMod val="75000"/>
                </a:srgbClr>
              </a:solidFill>
              <a:latin typeface="微软雅黑" pitchFamily="34" charset="-122"/>
              <a:ea typeface="微软雅黑" pitchFamily="34" charset="-122"/>
              <a:sym typeface="微软雅黑" pitchFamily="34" charset="-122"/>
            </a:endParaRPr>
          </a:p>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项目实训</a:t>
            </a:r>
          </a:p>
        </p:txBody>
      </p:sp>
    </p:spTree>
    <p:extLst>
      <p:ext uri="{BB962C8B-B14F-4D97-AF65-F5344CB8AC3E}">
        <p14:creationId xmlns:p14="http://schemas.microsoft.com/office/powerpoint/2010/main" val="113856982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546606" y="1875632"/>
            <a:ext cx="7496908" cy="373737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342900" defTabSz="540544" eaLnBrk="1" fontAlgn="auto" hangingPunct="1">
              <a:spcBef>
                <a:spcPts val="0"/>
              </a:spcBef>
              <a:spcAft>
                <a:spcPts val="0"/>
              </a:spcAft>
            </a:pPr>
            <a:r>
              <a:rPr lang="zh-CN" altLang="en-US" sz="1800" dirty="0">
                <a:solidFill>
                  <a:srgbClr val="FF0000"/>
                </a:solidFill>
              </a:rPr>
              <a:t>  项目导入</a:t>
            </a:r>
            <a:r>
              <a:rPr lang="zh-CN" altLang="en-US" sz="1800" dirty="0">
                <a:solidFill>
                  <a:prstClr val="white">
                    <a:lumMod val="50000"/>
                  </a:prstClr>
                </a:solidFill>
              </a:rPr>
              <a:t>：</a:t>
            </a:r>
            <a:r>
              <a:rPr lang="en-US" altLang="zh-CN" sz="1800" dirty="0">
                <a:solidFill>
                  <a:prstClr val="black"/>
                </a:solidFill>
              </a:rPr>
              <a:t>Linux</a:t>
            </a:r>
            <a:r>
              <a:rPr lang="zh-CN" altLang="en-US" sz="1800" dirty="0">
                <a:solidFill>
                  <a:prstClr val="black"/>
                </a:solidFill>
              </a:rPr>
              <a:t>是</a:t>
            </a:r>
            <a:r>
              <a:rPr lang="zh-CN" altLang="en-US" sz="1800" dirty="0">
                <a:solidFill>
                  <a:srgbClr val="FF0000"/>
                </a:solidFill>
              </a:rPr>
              <a:t>多用户多任务</a:t>
            </a:r>
            <a:r>
              <a:rPr lang="zh-CN" altLang="en-US" sz="1800" dirty="0">
                <a:solidFill>
                  <a:prstClr val="black"/>
                </a:solidFill>
              </a:rPr>
              <a:t>的网络操作系统，需掌握用户和组的</a:t>
            </a:r>
            <a:r>
              <a:rPr lang="zh-CN" altLang="en-US" sz="1800" dirty="0">
                <a:solidFill>
                  <a:srgbClr val="FF0000"/>
                </a:solidFill>
              </a:rPr>
              <a:t>创建</a:t>
            </a:r>
            <a:r>
              <a:rPr lang="zh-CN" altLang="en-US" sz="1800" dirty="0">
                <a:solidFill>
                  <a:prstClr val="black"/>
                </a:solidFill>
              </a:rPr>
              <a:t>与</a:t>
            </a:r>
            <a:r>
              <a:rPr lang="zh-CN" altLang="en-US" sz="1800" dirty="0">
                <a:solidFill>
                  <a:srgbClr val="FF0000"/>
                </a:solidFill>
              </a:rPr>
              <a:t>管理</a:t>
            </a:r>
            <a:r>
              <a:rPr lang="zh-CN" altLang="en-US" sz="1800" dirty="0">
                <a:solidFill>
                  <a:prstClr val="black"/>
                </a:solidFill>
              </a:rPr>
              <a:t>。  本单元将主要介绍利用</a:t>
            </a:r>
            <a:r>
              <a:rPr lang="zh-CN" altLang="en-US" sz="1800" dirty="0">
                <a:solidFill>
                  <a:srgbClr val="FF0000"/>
                </a:solidFill>
              </a:rPr>
              <a:t>命令行</a:t>
            </a:r>
            <a:r>
              <a:rPr lang="zh-CN" altLang="en-US" sz="1800" dirty="0">
                <a:solidFill>
                  <a:prstClr val="black"/>
                </a:solidFill>
              </a:rPr>
              <a:t>和</a:t>
            </a:r>
            <a:r>
              <a:rPr lang="zh-CN" altLang="en-US" sz="1800" dirty="0">
                <a:solidFill>
                  <a:srgbClr val="FF0000"/>
                </a:solidFill>
              </a:rPr>
              <a:t>图形工具</a:t>
            </a:r>
            <a:r>
              <a:rPr lang="zh-CN" altLang="en-US" sz="1800" dirty="0">
                <a:solidFill>
                  <a:prstClr val="black"/>
                </a:solidFill>
              </a:rPr>
              <a:t>对用户和组群进行创建与管理等内容</a:t>
            </a:r>
            <a:r>
              <a:rPr lang="zh-CN" altLang="zh-CN" sz="1800" dirty="0">
                <a:solidFill>
                  <a:prstClr val="black"/>
                </a:solidFill>
              </a:rPr>
              <a:t>。</a:t>
            </a:r>
            <a:endParaRPr lang="en-US" altLang="zh-CN" sz="1800" dirty="0">
              <a:solidFill>
                <a:prstClr val="black"/>
              </a:solidFill>
            </a:endParaRPr>
          </a:p>
          <a:p>
            <a:pPr indent="342900" defTabSz="540544" eaLnBrk="1" fontAlgn="auto" hangingPunct="1">
              <a:spcBef>
                <a:spcPts val="0"/>
              </a:spcBef>
              <a:spcAft>
                <a:spcPts val="0"/>
              </a:spcAft>
            </a:pPr>
            <a:r>
              <a:rPr lang="en-US" altLang="zh-CN" sz="1800" dirty="0">
                <a:solidFill>
                  <a:srgbClr val="FF0000"/>
                </a:solidFill>
              </a:rPr>
              <a:t>   </a:t>
            </a:r>
            <a:r>
              <a:rPr lang="zh-CN" altLang="zh-CN" sz="1800" dirty="0">
                <a:solidFill>
                  <a:srgbClr val="FF0000"/>
                </a:solidFill>
              </a:rPr>
              <a:t>职业能力目标和要求</a:t>
            </a:r>
            <a:r>
              <a:rPr lang="zh-CN" altLang="zh-CN" sz="1800" dirty="0">
                <a:solidFill>
                  <a:prstClr val="white">
                    <a:lumMod val="50000"/>
                  </a:prstClr>
                </a:solidFill>
              </a:rPr>
              <a:t>：</a:t>
            </a:r>
          </a:p>
          <a:p>
            <a:pPr marL="257175" indent="-257175" defTabSz="540544" eaLnBrk="1" fontAlgn="auto" hangingPunct="1">
              <a:spcBef>
                <a:spcPts val="0"/>
              </a:spcBef>
              <a:spcAft>
                <a:spcPts val="0"/>
              </a:spcAft>
              <a:buFont typeface="Wingdings" panose="05000000000000000000" pitchFamily="2" charset="2"/>
              <a:buChar char="l"/>
            </a:pPr>
            <a:r>
              <a:rPr lang="zh-CN" altLang="en-US" sz="1800" dirty="0">
                <a:solidFill>
                  <a:prstClr val="black"/>
                </a:solidFill>
              </a:rPr>
              <a:t>了解用户和组群配置文件。 </a:t>
            </a:r>
          </a:p>
          <a:p>
            <a:pPr marL="257175" indent="-257175" defTabSz="540544" eaLnBrk="1" fontAlgn="auto" hangingPunct="1">
              <a:spcBef>
                <a:spcPts val="0"/>
              </a:spcBef>
              <a:spcAft>
                <a:spcPts val="0"/>
              </a:spcAft>
              <a:buFont typeface="Wingdings" panose="05000000000000000000" pitchFamily="2" charset="2"/>
              <a:buChar char="l"/>
            </a:pPr>
            <a:r>
              <a:rPr lang="zh-CN" altLang="en-US" sz="1800" dirty="0">
                <a:solidFill>
                  <a:prstClr val="black"/>
                </a:solidFill>
              </a:rPr>
              <a:t>熟练掌握</a:t>
            </a:r>
            <a:r>
              <a:rPr lang="en-US" altLang="zh-CN" sz="1800" dirty="0">
                <a:solidFill>
                  <a:prstClr val="black"/>
                </a:solidFill>
              </a:rPr>
              <a:t>Linux</a:t>
            </a:r>
            <a:r>
              <a:rPr lang="zh-CN" altLang="en-US" sz="1800" dirty="0">
                <a:solidFill>
                  <a:prstClr val="black"/>
                </a:solidFill>
              </a:rPr>
              <a:t>下用户的创建与维护管理。</a:t>
            </a:r>
          </a:p>
          <a:p>
            <a:pPr marL="257175" indent="-257175" defTabSz="540544" eaLnBrk="1" fontAlgn="auto" hangingPunct="1">
              <a:spcBef>
                <a:spcPts val="0"/>
              </a:spcBef>
              <a:spcAft>
                <a:spcPts val="0"/>
              </a:spcAft>
              <a:buFont typeface="Wingdings" panose="05000000000000000000" pitchFamily="2" charset="2"/>
              <a:buChar char="l"/>
            </a:pPr>
            <a:r>
              <a:rPr lang="zh-CN" altLang="en-US" sz="1800" dirty="0">
                <a:solidFill>
                  <a:prstClr val="black"/>
                </a:solidFill>
              </a:rPr>
              <a:t>熟练掌握</a:t>
            </a:r>
            <a:r>
              <a:rPr lang="en-US" altLang="zh-CN" sz="1800" dirty="0">
                <a:solidFill>
                  <a:prstClr val="black"/>
                </a:solidFill>
              </a:rPr>
              <a:t>Linux</a:t>
            </a:r>
            <a:r>
              <a:rPr lang="zh-CN" altLang="en-US" sz="1800" dirty="0">
                <a:solidFill>
                  <a:prstClr val="black"/>
                </a:solidFill>
              </a:rPr>
              <a:t>下组群的创建与维护管理。</a:t>
            </a:r>
          </a:p>
          <a:p>
            <a:pPr marL="257175" indent="-257175" defTabSz="540544" eaLnBrk="1" fontAlgn="auto" hangingPunct="1">
              <a:spcBef>
                <a:spcPts val="0"/>
              </a:spcBef>
              <a:spcAft>
                <a:spcPts val="0"/>
              </a:spcAft>
              <a:buFont typeface="Wingdings" panose="05000000000000000000" pitchFamily="2" charset="2"/>
              <a:buChar char="l"/>
            </a:pPr>
            <a:r>
              <a:rPr lang="zh-CN" altLang="en-US" sz="1800" dirty="0">
                <a:solidFill>
                  <a:prstClr val="black"/>
                </a:solidFill>
              </a:rPr>
              <a:t>熟悉用户账户管理器的使用方法</a:t>
            </a:r>
            <a:endParaRPr lang="en-US" altLang="zh-CN" sz="1800" dirty="0">
              <a:solidFill>
                <a:prstClr val="black"/>
              </a:solidFill>
            </a:endParaRPr>
          </a:p>
          <a:p>
            <a:pPr marL="257175" indent="-257175" defTabSz="540544" eaLnBrk="1" fontAlgn="auto" hangingPunct="1">
              <a:spcBef>
                <a:spcPts val="0"/>
              </a:spcBef>
              <a:spcAft>
                <a:spcPts val="0"/>
              </a:spcAft>
              <a:buFont typeface="Wingdings" panose="05000000000000000000" pitchFamily="2" charset="2"/>
              <a:buChar char="l"/>
            </a:pPr>
            <a:r>
              <a:rPr lang="zh-CN" altLang="en-US" sz="1800" dirty="0">
                <a:solidFill>
                  <a:prstClr val="black"/>
                </a:solidFill>
              </a:rPr>
              <a:t>熟悉</a:t>
            </a:r>
            <a:r>
              <a:rPr lang="en-US" altLang="zh-CN" sz="1800" dirty="0">
                <a:solidFill>
                  <a:prstClr val="black"/>
                </a:solidFill>
              </a:rPr>
              <a:t>Linux</a:t>
            </a:r>
            <a:r>
              <a:rPr lang="zh-CN" altLang="en-US" sz="1800" dirty="0">
                <a:solidFill>
                  <a:prstClr val="black"/>
                </a:solidFill>
              </a:rPr>
              <a:t>特殊权限</a:t>
            </a:r>
            <a:endParaRPr lang="en-US" altLang="zh-CN" sz="1800" dirty="0">
              <a:solidFill>
                <a:prstClr val="black"/>
              </a:solidFill>
            </a:endParaRPr>
          </a:p>
          <a:p>
            <a:pPr marL="257175" indent="-257175" defTabSz="540544" eaLnBrk="1" fontAlgn="auto" hangingPunct="1">
              <a:spcBef>
                <a:spcPts val="0"/>
              </a:spcBef>
              <a:spcAft>
                <a:spcPts val="0"/>
              </a:spcAft>
              <a:buFont typeface="Wingdings" panose="05000000000000000000" pitchFamily="2" charset="2"/>
              <a:buChar char="l"/>
            </a:pPr>
            <a:endParaRPr lang="zh-CN" altLang="en-US" sz="1500" b="0" dirty="0">
              <a:solidFill>
                <a:prstClr val="white">
                  <a:lumMod val="50000"/>
                </a:prstClr>
              </a:solidFill>
            </a:endParaRPr>
          </a:p>
        </p:txBody>
      </p:sp>
      <p:sp>
        <p:nvSpPr>
          <p:cNvPr id="8" name="TextBox 1"/>
          <p:cNvSpPr txBox="1"/>
          <p:nvPr/>
        </p:nvSpPr>
        <p:spPr>
          <a:xfrm>
            <a:off x="1642971" y="1142269"/>
            <a:ext cx="388742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4.1 </a:t>
            </a:r>
            <a:r>
              <a:rPr lang="zh-CN" altLang="en-US" sz="2400" dirty="0">
                <a:solidFill>
                  <a:srgbClr val="1353A2"/>
                </a:solidFill>
                <a:latin typeface="微软雅黑" pitchFamily="34" charset="-122"/>
                <a:ea typeface="微软雅黑" pitchFamily="34" charset="-122"/>
              </a:rPr>
              <a:t>项目背景</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9161" y="3495915"/>
            <a:ext cx="2270894" cy="1703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0320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200"/>
                                  </p:stCondLst>
                                  <p:iterate type="lt">
                                    <p:tmPct val="0"/>
                                  </p:iterate>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p:cNvSpPr txBox="1"/>
          <p:nvPr/>
        </p:nvSpPr>
        <p:spPr>
          <a:xfrm>
            <a:off x="1748993" y="1203726"/>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4.2 </a:t>
            </a:r>
            <a:r>
              <a:rPr lang="zh-CN" altLang="en-US" sz="2400" b="0" dirty="0">
                <a:solidFill>
                  <a:srgbClr val="1353A2"/>
                </a:solidFill>
                <a:latin typeface="微软雅黑" pitchFamily="34" charset="-122"/>
                <a:ea typeface="微软雅黑" pitchFamily="34" charset="-122"/>
              </a:rPr>
              <a:t>项目知识准备</a:t>
            </a:r>
          </a:p>
        </p:txBody>
      </p:sp>
      <p:grpSp>
        <p:nvGrpSpPr>
          <p:cNvPr id="5" name="Group 38">
            <a:extLst>
              <a:ext uri="{FF2B5EF4-FFF2-40B4-BE49-F238E27FC236}">
                <a16:creationId xmlns:a16="http://schemas.microsoft.com/office/drawing/2014/main" id="{31C8C714-8A0B-4FA9-89C7-127A543A04D6}"/>
              </a:ext>
            </a:extLst>
          </p:cNvPr>
          <p:cNvGrpSpPr>
            <a:grpSpLocks/>
          </p:cNvGrpSpPr>
          <p:nvPr/>
        </p:nvGrpSpPr>
        <p:grpSpPr bwMode="auto">
          <a:xfrm>
            <a:off x="2181645" y="2560408"/>
            <a:ext cx="4115991" cy="470297"/>
            <a:chOff x="907" y="1225"/>
            <a:chExt cx="3457" cy="395"/>
          </a:xfrm>
        </p:grpSpPr>
        <p:grpSp>
          <p:nvGrpSpPr>
            <p:cNvPr id="6" name="Group 4">
              <a:extLst>
                <a:ext uri="{FF2B5EF4-FFF2-40B4-BE49-F238E27FC236}">
                  <a16:creationId xmlns:a16="http://schemas.microsoft.com/office/drawing/2014/main" id="{BF07E653-2758-4AAF-BD2E-AA2FEDA906E8}"/>
                </a:ext>
              </a:extLst>
            </p:cNvPr>
            <p:cNvGrpSpPr>
              <a:grpSpLocks/>
            </p:cNvGrpSpPr>
            <p:nvPr/>
          </p:nvGrpSpPr>
          <p:grpSpPr bwMode="auto">
            <a:xfrm>
              <a:off x="907" y="1225"/>
              <a:ext cx="3457" cy="395"/>
              <a:chOff x="1247" y="982"/>
              <a:chExt cx="3457" cy="395"/>
            </a:xfrm>
          </p:grpSpPr>
          <p:sp>
            <p:nvSpPr>
              <p:cNvPr id="8" name="AutoShape 5">
                <a:extLst>
                  <a:ext uri="{FF2B5EF4-FFF2-40B4-BE49-F238E27FC236}">
                    <a16:creationId xmlns:a16="http://schemas.microsoft.com/office/drawing/2014/main" id="{52BBDA7A-B1BD-40ED-8F7C-D5259B6C76A9}"/>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9" name="Line 6">
                <a:extLst>
                  <a:ext uri="{FF2B5EF4-FFF2-40B4-BE49-F238E27FC236}">
                    <a16:creationId xmlns:a16="http://schemas.microsoft.com/office/drawing/2014/main" id="{59E0AC47-3BD6-4DA3-9E95-0239A2D02E0B}"/>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10" name="Line 7">
                <a:extLst>
                  <a:ext uri="{FF2B5EF4-FFF2-40B4-BE49-F238E27FC236}">
                    <a16:creationId xmlns:a16="http://schemas.microsoft.com/office/drawing/2014/main" id="{D71605F1-27B9-45A3-9948-859D42B10A4E}"/>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7" name="Rectangle 8">
              <a:extLst>
                <a:ext uri="{FF2B5EF4-FFF2-40B4-BE49-F238E27FC236}">
                  <a16:creationId xmlns:a16="http://schemas.microsoft.com/office/drawing/2014/main" id="{1C32DEE0-74EE-497F-8FE4-37AC56D40CA0}"/>
                </a:ext>
              </a:extLst>
            </p:cNvPr>
            <p:cNvSpPr>
              <a:spLocks noChangeArrowheads="1"/>
            </p:cNvSpPr>
            <p:nvPr/>
          </p:nvSpPr>
          <p:spPr bwMode="auto">
            <a:xfrm>
              <a:off x="1236" y="1225"/>
              <a:ext cx="248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35075"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defTabSz="1235075"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defTabSz="1235075"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defTabSz="1235075"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defTabSz="1235075"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926306"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4.2.1</a:t>
              </a:r>
              <a:r>
                <a:rPr lang="en-US" altLang="zh-CN" sz="2400" b="0" dirty="0">
                  <a:solidFill>
                    <a:prstClr val="black"/>
                  </a:solidFill>
                  <a:latin typeface="黑体" panose="02010609060101010101" pitchFamily="49" charset="-122"/>
                  <a:ea typeface="黑体" panose="02010609060101010101" pitchFamily="49" charset="-122"/>
                </a:rPr>
                <a:t> </a:t>
              </a:r>
              <a:r>
                <a:rPr lang="zh-CN" altLang="en-US" sz="2400" b="0" dirty="0">
                  <a:solidFill>
                    <a:prstClr val="white"/>
                  </a:solidFill>
                  <a:ea typeface="黑体" panose="02010609060101010101" pitchFamily="49" charset="-122"/>
                </a:rPr>
                <a:t>用户与用户组</a:t>
              </a:r>
            </a:p>
          </p:txBody>
        </p:sp>
      </p:grpSp>
      <p:grpSp>
        <p:nvGrpSpPr>
          <p:cNvPr id="14" name="Group 9">
            <a:extLst>
              <a:ext uri="{FF2B5EF4-FFF2-40B4-BE49-F238E27FC236}">
                <a16:creationId xmlns:a16="http://schemas.microsoft.com/office/drawing/2014/main" id="{CD6DB0B7-9836-4CD6-8908-ACDA2167E7D0}"/>
              </a:ext>
            </a:extLst>
          </p:cNvPr>
          <p:cNvGrpSpPr>
            <a:grpSpLocks/>
          </p:cNvGrpSpPr>
          <p:nvPr/>
        </p:nvGrpSpPr>
        <p:grpSpPr bwMode="auto">
          <a:xfrm>
            <a:off x="2181646" y="3154531"/>
            <a:ext cx="4115990" cy="470297"/>
            <a:chOff x="1247" y="982"/>
            <a:chExt cx="3457" cy="395"/>
          </a:xfrm>
        </p:grpSpPr>
        <p:sp>
          <p:nvSpPr>
            <p:cNvPr id="15" name="AutoShape 10">
              <a:extLst>
                <a:ext uri="{FF2B5EF4-FFF2-40B4-BE49-F238E27FC236}">
                  <a16:creationId xmlns:a16="http://schemas.microsoft.com/office/drawing/2014/main" id="{BD330A8F-BB2E-4DCB-8B80-F6279889E479}"/>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16" name="Line 11">
              <a:extLst>
                <a:ext uri="{FF2B5EF4-FFF2-40B4-BE49-F238E27FC236}">
                  <a16:creationId xmlns:a16="http://schemas.microsoft.com/office/drawing/2014/main" id="{8DC6CFDE-8806-41AE-B4C2-AC9FC21D1F44}"/>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17" name="Line 12">
              <a:extLst>
                <a:ext uri="{FF2B5EF4-FFF2-40B4-BE49-F238E27FC236}">
                  <a16:creationId xmlns:a16="http://schemas.microsoft.com/office/drawing/2014/main" id="{075CF064-9BF7-4E0B-BF1C-5EE00E6922EA}"/>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26" name="Rectangle 37">
            <a:extLst>
              <a:ext uri="{FF2B5EF4-FFF2-40B4-BE49-F238E27FC236}">
                <a16:creationId xmlns:a16="http://schemas.microsoft.com/office/drawing/2014/main" id="{07E6AFA6-E169-44C1-B7B0-B5F8719C1D1E}"/>
              </a:ext>
            </a:extLst>
          </p:cNvPr>
          <p:cNvSpPr>
            <a:spLocks noChangeArrowheads="1"/>
          </p:cNvSpPr>
          <p:nvPr/>
        </p:nvSpPr>
        <p:spPr bwMode="auto">
          <a:xfrm>
            <a:off x="2560264" y="3140987"/>
            <a:ext cx="38933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4.2.2 </a:t>
            </a:r>
            <a:r>
              <a:rPr lang="zh-CN" altLang="en-US" sz="2400" b="0" dirty="0">
                <a:solidFill>
                  <a:prstClr val="white"/>
                </a:solidFill>
                <a:ea typeface="黑体" panose="02010609060101010101" pitchFamily="49" charset="-122"/>
              </a:rPr>
              <a:t>用户账户文件</a:t>
            </a:r>
            <a:endParaRPr lang="zh-CN" altLang="en-US" sz="1800" b="0" dirty="0">
              <a:solidFill>
                <a:prstClr val="black"/>
              </a:solidFill>
            </a:endParaRPr>
          </a:p>
        </p:txBody>
      </p:sp>
      <p:grpSp>
        <p:nvGrpSpPr>
          <p:cNvPr id="29" name="Group 21">
            <a:extLst>
              <a:ext uri="{FF2B5EF4-FFF2-40B4-BE49-F238E27FC236}">
                <a16:creationId xmlns:a16="http://schemas.microsoft.com/office/drawing/2014/main" id="{B73605E0-7C8F-46F3-82B8-D29890623858}"/>
              </a:ext>
            </a:extLst>
          </p:cNvPr>
          <p:cNvGrpSpPr>
            <a:grpSpLocks/>
          </p:cNvGrpSpPr>
          <p:nvPr/>
        </p:nvGrpSpPr>
        <p:grpSpPr bwMode="auto">
          <a:xfrm>
            <a:off x="2200572" y="3804746"/>
            <a:ext cx="4115990" cy="470297"/>
            <a:chOff x="1247" y="982"/>
            <a:chExt cx="3457" cy="395"/>
          </a:xfrm>
        </p:grpSpPr>
        <p:sp>
          <p:nvSpPr>
            <p:cNvPr id="30" name="AutoShape 22">
              <a:extLst>
                <a:ext uri="{FF2B5EF4-FFF2-40B4-BE49-F238E27FC236}">
                  <a16:creationId xmlns:a16="http://schemas.microsoft.com/office/drawing/2014/main" id="{D64C2578-657D-4E5B-85E8-D63301A057B1}"/>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31" name="Line 23">
              <a:extLst>
                <a:ext uri="{FF2B5EF4-FFF2-40B4-BE49-F238E27FC236}">
                  <a16:creationId xmlns:a16="http://schemas.microsoft.com/office/drawing/2014/main" id="{CD29B527-3540-4163-ADEA-3D1121199D11}"/>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32" name="Line 24">
              <a:extLst>
                <a:ext uri="{FF2B5EF4-FFF2-40B4-BE49-F238E27FC236}">
                  <a16:creationId xmlns:a16="http://schemas.microsoft.com/office/drawing/2014/main" id="{B641C618-939C-4FB6-8E11-7811FAAE69B4}"/>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45" name="Rectangle 41">
            <a:extLst>
              <a:ext uri="{FF2B5EF4-FFF2-40B4-BE49-F238E27FC236}">
                <a16:creationId xmlns:a16="http://schemas.microsoft.com/office/drawing/2014/main" id="{5D0A7C30-97AC-47D7-8DAC-6740BE5D90CD}"/>
              </a:ext>
            </a:extLst>
          </p:cNvPr>
          <p:cNvSpPr>
            <a:spLocks noChangeArrowheads="1"/>
          </p:cNvSpPr>
          <p:nvPr/>
        </p:nvSpPr>
        <p:spPr bwMode="auto">
          <a:xfrm>
            <a:off x="2536327" y="3729752"/>
            <a:ext cx="264687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a:solidFill>
                  <a:srgbClr val="FFFF00"/>
                </a:solidFill>
                <a:latin typeface="黑体" panose="02010609060101010101" pitchFamily="49" charset="-122"/>
                <a:ea typeface="黑体" panose="02010609060101010101" pitchFamily="49" charset="-122"/>
              </a:rPr>
              <a:t>4.2.3 </a:t>
            </a:r>
            <a:r>
              <a:rPr lang="zh-CN" altLang="en-US" sz="2400" b="0" dirty="0">
                <a:solidFill>
                  <a:prstClr val="white"/>
                </a:solidFill>
                <a:latin typeface="黑体" panose="02010609060101010101" pitchFamily="49" charset="-122"/>
                <a:ea typeface="黑体" panose="02010609060101010101" pitchFamily="49" charset="-122"/>
              </a:rPr>
              <a:t>用户组文件</a:t>
            </a:r>
            <a:endParaRPr lang="en-US" altLang="zh-CN" sz="2400" b="0" dirty="0">
              <a:solidFill>
                <a:prstClr val="white"/>
              </a:solidFill>
              <a:latin typeface="黑体" panose="02010609060101010101" pitchFamily="49" charset="-122"/>
              <a:ea typeface="黑体" panose="02010609060101010101" pitchFamily="49" charset="-122"/>
            </a:endParaRPr>
          </a:p>
        </p:txBody>
      </p:sp>
      <p:pic>
        <p:nvPicPr>
          <p:cNvPr id="59" name="Picture 4">
            <a:extLst>
              <a:ext uri="{FF2B5EF4-FFF2-40B4-BE49-F238E27FC236}">
                <a16:creationId xmlns:a16="http://schemas.microsoft.com/office/drawing/2014/main" id="{A2C2ED77-A278-48D9-980B-5CE57CBC8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29" y="4533704"/>
            <a:ext cx="1496855" cy="1085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10016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linds(horizontal)">
                                      <p:cBhvr>
                                        <p:cTn id="16" dur="500"/>
                                        <p:tgtEl>
                                          <p:spTgt spid="2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blinds(horizontal)">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5"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5002058"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4.2.1 </a:t>
            </a:r>
            <a:r>
              <a:rPr lang="zh-CN" altLang="en-US" sz="2400" b="0" dirty="0">
                <a:solidFill>
                  <a:srgbClr val="1353A2"/>
                </a:solidFill>
                <a:latin typeface="微软雅黑" pitchFamily="34" charset="-122"/>
                <a:ea typeface="微软雅黑" pitchFamily="34" charset="-122"/>
              </a:rPr>
              <a:t>用户与用户组</a:t>
            </a:r>
          </a:p>
        </p:txBody>
      </p:sp>
      <p:sp>
        <p:nvSpPr>
          <p:cNvPr id="11" name="Text Box 44"/>
          <p:cNvSpPr txBox="1">
            <a:spLocks noChangeArrowheads="1"/>
          </p:cNvSpPr>
          <p:nvPr/>
        </p:nvSpPr>
        <p:spPr bwMode="auto">
          <a:xfrm>
            <a:off x="102811" y="1808924"/>
            <a:ext cx="8496915" cy="376654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342900" defTabSz="540544" eaLnBrk="1" fontAlgn="auto" hangingPunct="1">
              <a:lnSpc>
                <a:spcPct val="150000"/>
              </a:lnSpc>
              <a:spcBef>
                <a:spcPts val="0"/>
              </a:spcBef>
              <a:spcAft>
                <a:spcPts val="0"/>
              </a:spcAft>
            </a:pPr>
            <a:r>
              <a:rPr lang="en-US" altLang="zh-CN" sz="1800" dirty="0">
                <a:solidFill>
                  <a:srgbClr val="1353A2"/>
                </a:solidFill>
              </a:rPr>
              <a:t>1.</a:t>
            </a:r>
            <a:r>
              <a:rPr lang="zh-CN" altLang="en-US" sz="1800" dirty="0">
                <a:solidFill>
                  <a:srgbClr val="1353A2"/>
                </a:solidFill>
              </a:rPr>
              <a:t>用户</a:t>
            </a:r>
            <a:endParaRPr lang="en-US" altLang="zh-CN" sz="1800" dirty="0">
              <a:solidFill>
                <a:srgbClr val="1353A2"/>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800" dirty="0">
                <a:solidFill>
                  <a:srgbClr val="1353A2"/>
                </a:solidFill>
              </a:rPr>
              <a:t>        </a:t>
            </a:r>
            <a:r>
              <a:rPr lang="zh-CN" altLang="en-US" sz="1800" dirty="0">
                <a:solidFill>
                  <a:srgbClr val="FF0000"/>
                </a:solidFill>
              </a:rPr>
              <a:t>用户账户</a:t>
            </a:r>
            <a:r>
              <a:rPr lang="zh-CN" altLang="en-US" sz="1800" dirty="0">
                <a:solidFill>
                  <a:srgbClr val="1353A2"/>
                </a:solidFill>
              </a:rPr>
              <a:t>是用户的身份标识，用户通过用户账户可以</a:t>
            </a:r>
            <a:r>
              <a:rPr lang="zh-CN" altLang="en-US" sz="1800" dirty="0">
                <a:solidFill>
                  <a:srgbClr val="FF0000"/>
                </a:solidFill>
              </a:rPr>
              <a:t>登录</a:t>
            </a:r>
            <a:r>
              <a:rPr lang="zh-CN" altLang="en-US" sz="1800" dirty="0">
                <a:solidFill>
                  <a:srgbClr val="1353A2"/>
                </a:solidFill>
              </a:rPr>
              <a:t>到系统，并且</a:t>
            </a:r>
            <a:r>
              <a:rPr lang="zh-CN" altLang="en-US" sz="1800" dirty="0">
                <a:solidFill>
                  <a:srgbClr val="FF0000"/>
                </a:solidFill>
              </a:rPr>
              <a:t>访问</a:t>
            </a:r>
            <a:r>
              <a:rPr lang="zh-CN" altLang="en-US" sz="1800" dirty="0">
                <a:solidFill>
                  <a:srgbClr val="1353A2"/>
                </a:solidFill>
              </a:rPr>
              <a:t>已经被授权的资源。系统依据账户来区分属于每个用户的文件、进程、任务，并给每个用户提供特定的工作环境，使每个用户能各自独立不受干扰地工作。</a:t>
            </a:r>
            <a:endParaRPr lang="en-US" altLang="zh-CN" sz="1800" dirty="0">
              <a:solidFill>
                <a:srgbClr val="1353A2"/>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800" dirty="0">
                <a:solidFill>
                  <a:srgbClr val="1353A2"/>
                </a:solidFill>
              </a:rPr>
              <a:t>        在</a:t>
            </a:r>
            <a:r>
              <a:rPr lang="en-US" altLang="zh-CN" sz="1800" dirty="0">
                <a:solidFill>
                  <a:srgbClr val="1353A2"/>
                </a:solidFill>
              </a:rPr>
              <a:t>Linux</a:t>
            </a:r>
            <a:r>
              <a:rPr lang="zh-CN" altLang="en-US" sz="1800" dirty="0">
                <a:solidFill>
                  <a:srgbClr val="1353A2"/>
                </a:solidFill>
              </a:rPr>
              <a:t>系统中，</a:t>
            </a:r>
            <a:r>
              <a:rPr lang="en-US" altLang="zh-CN" sz="1800" dirty="0">
                <a:solidFill>
                  <a:srgbClr val="FF0000"/>
                </a:solidFill>
              </a:rPr>
              <a:t>UID</a:t>
            </a:r>
            <a:r>
              <a:rPr lang="zh-CN" altLang="en-US" sz="1800" dirty="0">
                <a:solidFill>
                  <a:srgbClr val="1353A2"/>
                </a:solidFill>
              </a:rPr>
              <a:t>就相当于我们的</a:t>
            </a:r>
            <a:r>
              <a:rPr lang="zh-CN" altLang="en-US" sz="1800" dirty="0">
                <a:solidFill>
                  <a:srgbClr val="FF0000"/>
                </a:solidFill>
              </a:rPr>
              <a:t>身份证号码</a:t>
            </a:r>
            <a:r>
              <a:rPr lang="zh-CN" altLang="en-US" sz="1800" dirty="0">
                <a:solidFill>
                  <a:srgbClr val="1353A2"/>
                </a:solidFill>
              </a:rPr>
              <a:t>一样具有</a:t>
            </a:r>
            <a:r>
              <a:rPr lang="zh-CN" altLang="en-US" sz="1800" dirty="0">
                <a:solidFill>
                  <a:srgbClr val="FF0000"/>
                </a:solidFill>
              </a:rPr>
              <a:t>唯一性</a:t>
            </a:r>
            <a:r>
              <a:rPr lang="zh-CN" altLang="en-US" sz="1800" dirty="0">
                <a:solidFill>
                  <a:srgbClr val="1353A2"/>
                </a:solidFill>
              </a:rPr>
              <a:t>，因此可通过用户的</a:t>
            </a:r>
            <a:r>
              <a:rPr lang="en-US" altLang="zh-CN" sz="1800" dirty="0">
                <a:solidFill>
                  <a:srgbClr val="FF0000"/>
                </a:solidFill>
              </a:rPr>
              <a:t>UID</a:t>
            </a:r>
            <a:r>
              <a:rPr lang="zh-CN" altLang="en-US" sz="1800" dirty="0">
                <a:solidFill>
                  <a:srgbClr val="FF0000"/>
                </a:solidFill>
              </a:rPr>
              <a:t>值</a:t>
            </a:r>
            <a:r>
              <a:rPr lang="zh-CN" altLang="en-US" sz="1800" dirty="0">
                <a:solidFill>
                  <a:srgbClr val="1353A2"/>
                </a:solidFill>
              </a:rPr>
              <a:t>来判断用户身份。</a:t>
            </a:r>
            <a:endParaRPr lang="en-US" altLang="zh-CN" sz="1800" dirty="0">
              <a:solidFill>
                <a:srgbClr val="1353A2"/>
              </a:solidFill>
            </a:endParaRPr>
          </a:p>
          <a:p>
            <a:pPr indent="342900" defTabSz="540544" eaLnBrk="1" fontAlgn="auto" hangingPunct="1">
              <a:lnSpc>
                <a:spcPct val="200000"/>
              </a:lnSpc>
              <a:spcBef>
                <a:spcPts val="0"/>
              </a:spcBef>
              <a:spcAft>
                <a:spcPts val="0"/>
              </a:spcAft>
            </a:pPr>
            <a:endParaRPr lang="en-US" altLang="zh-CN" sz="1800" b="0" dirty="0">
              <a:solidFill>
                <a:srgbClr val="1353A2"/>
              </a:solidFill>
            </a:endParaRPr>
          </a:p>
          <a:p>
            <a:pPr indent="342900" defTabSz="540544" eaLnBrk="1" fontAlgn="auto" hangingPunct="1">
              <a:lnSpc>
                <a:spcPct val="200000"/>
              </a:lnSpc>
              <a:spcBef>
                <a:spcPts val="0"/>
              </a:spcBef>
              <a:spcAft>
                <a:spcPts val="0"/>
              </a:spcAft>
            </a:pPr>
            <a:endParaRPr lang="zh-CN" altLang="en-US" sz="2400" b="0" dirty="0">
              <a:solidFill>
                <a:srgbClr val="1353A2"/>
              </a:solidFill>
            </a:endParaRPr>
          </a:p>
        </p:txBody>
      </p:sp>
    </p:spTree>
    <p:extLst>
      <p:ext uri="{BB962C8B-B14F-4D97-AF65-F5344CB8AC3E}">
        <p14:creationId xmlns:p14="http://schemas.microsoft.com/office/powerpoint/2010/main" val="202970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626316-0450-4048-A47F-7189354A1F4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5D7BAD9-144A-49A9-9E53-5ED3DD286889}"/>
              </a:ext>
            </a:extLst>
          </p:cNvPr>
          <p:cNvSpPr>
            <a:spLocks noGrp="1"/>
          </p:cNvSpPr>
          <p:nvPr>
            <p:ph idx="1"/>
          </p:nvPr>
        </p:nvSpPr>
        <p:spPr>
          <a:xfrm>
            <a:off x="590550" y="1912143"/>
            <a:ext cx="8027239" cy="3409276"/>
          </a:xfrm>
        </p:spPr>
        <p:txBody>
          <a:bodyPr>
            <a:normAutofit fontScale="92500" lnSpcReduction="20000"/>
          </a:bodyPr>
          <a:lstStyle/>
          <a:p>
            <a:pPr marL="0" indent="0">
              <a:lnSpc>
                <a:spcPct val="160000"/>
              </a:lnSpc>
              <a:spcBef>
                <a:spcPts val="0"/>
              </a:spcBef>
              <a:buNone/>
              <a:defRPr/>
            </a:pPr>
            <a:r>
              <a:rPr lang="zh-CN" altLang="en-US" sz="2250" b="1" dirty="0">
                <a:solidFill>
                  <a:srgbClr val="1353A2"/>
                </a:solidFill>
                <a:latin typeface="等线"/>
                <a:ea typeface="等线" panose="02010600030101010101" pitchFamily="2" charset="-122"/>
              </a:rPr>
              <a:t>在</a:t>
            </a:r>
            <a:r>
              <a:rPr lang="en-US" altLang="zh-CN" sz="2250" b="1" dirty="0">
                <a:solidFill>
                  <a:srgbClr val="1353A2"/>
                </a:solidFill>
                <a:latin typeface="等线"/>
                <a:ea typeface="等线" panose="02010600030101010101" pitchFamily="2" charset="-122"/>
              </a:rPr>
              <a:t>RHEL 7</a:t>
            </a:r>
            <a:r>
              <a:rPr lang="zh-CN" altLang="en-US" sz="2250" b="1" dirty="0">
                <a:solidFill>
                  <a:srgbClr val="1353A2"/>
                </a:solidFill>
                <a:latin typeface="等线"/>
                <a:ea typeface="等线" panose="02010600030101010101" pitchFamily="2" charset="-122"/>
              </a:rPr>
              <a:t>系统中，用户身份种类。</a:t>
            </a:r>
          </a:p>
          <a:p>
            <a:pPr marL="257175" indent="-257175">
              <a:lnSpc>
                <a:spcPct val="160000"/>
              </a:lnSpc>
              <a:spcBef>
                <a:spcPts val="0"/>
              </a:spcBef>
              <a:buFont typeface="Wingdings" panose="05000000000000000000" pitchFamily="2" charset="2"/>
              <a:buChar char="Ø"/>
              <a:defRPr/>
            </a:pPr>
            <a:r>
              <a:rPr lang="zh-CN" altLang="en-US" sz="2250" b="1" dirty="0">
                <a:solidFill>
                  <a:srgbClr val="FF0000"/>
                </a:solidFill>
                <a:latin typeface="等线"/>
                <a:ea typeface="等线" panose="02010600030101010101" pitchFamily="2" charset="-122"/>
              </a:rPr>
              <a:t>管理员</a:t>
            </a:r>
            <a:r>
              <a:rPr lang="en-US" altLang="zh-CN" sz="2250" b="1" dirty="0">
                <a:solidFill>
                  <a:srgbClr val="1353A2"/>
                </a:solidFill>
                <a:latin typeface="等线"/>
                <a:ea typeface="等线" panose="02010600030101010101" pitchFamily="2" charset="-122"/>
              </a:rPr>
              <a:t>UID</a:t>
            </a:r>
            <a:r>
              <a:rPr lang="zh-CN" altLang="en-US" sz="2250" b="1" dirty="0">
                <a:solidFill>
                  <a:srgbClr val="1353A2"/>
                </a:solidFill>
                <a:latin typeface="等线"/>
                <a:ea typeface="等线" panose="02010600030101010101" pitchFamily="2" charset="-122"/>
              </a:rPr>
              <a:t>为</a:t>
            </a:r>
            <a:r>
              <a:rPr lang="en-US" altLang="zh-CN" sz="2250" b="1" dirty="0">
                <a:solidFill>
                  <a:srgbClr val="FF0000"/>
                </a:solidFill>
                <a:latin typeface="等线"/>
                <a:ea typeface="等线" panose="02010600030101010101" pitchFamily="2" charset="-122"/>
              </a:rPr>
              <a:t>0</a:t>
            </a:r>
            <a:r>
              <a:rPr lang="zh-CN" altLang="en-US" sz="2250" b="1" dirty="0">
                <a:solidFill>
                  <a:srgbClr val="1353A2"/>
                </a:solidFill>
                <a:latin typeface="等线"/>
                <a:ea typeface="等线" panose="02010600030101010101" pitchFamily="2" charset="-122"/>
              </a:rPr>
              <a:t>：系统的</a:t>
            </a:r>
            <a:r>
              <a:rPr lang="zh-CN" altLang="en-US" sz="2250" b="1" dirty="0">
                <a:solidFill>
                  <a:srgbClr val="FF0000"/>
                </a:solidFill>
                <a:latin typeface="等线"/>
                <a:ea typeface="等线" panose="02010600030101010101" pitchFamily="2" charset="-122"/>
              </a:rPr>
              <a:t>管理员用户</a:t>
            </a:r>
            <a:r>
              <a:rPr lang="zh-CN" altLang="en-US" sz="2250" b="1" dirty="0">
                <a:solidFill>
                  <a:srgbClr val="1353A2"/>
                </a:solidFill>
                <a:latin typeface="等线"/>
                <a:ea typeface="等线" panose="02010600030101010101" pitchFamily="2" charset="-122"/>
              </a:rPr>
              <a:t>。</a:t>
            </a:r>
          </a:p>
          <a:p>
            <a:pPr marL="257175" indent="-257175">
              <a:lnSpc>
                <a:spcPct val="160000"/>
              </a:lnSpc>
              <a:spcBef>
                <a:spcPts val="0"/>
              </a:spcBef>
              <a:buFont typeface="Wingdings" panose="05000000000000000000" pitchFamily="2" charset="2"/>
              <a:buChar char="Ø"/>
              <a:defRPr/>
            </a:pPr>
            <a:r>
              <a:rPr lang="zh-CN" altLang="en-US" sz="2250" b="1" dirty="0">
                <a:solidFill>
                  <a:srgbClr val="FF0000"/>
                </a:solidFill>
                <a:latin typeface="等线"/>
                <a:ea typeface="等线" panose="02010600030101010101" pitchFamily="2" charset="-122"/>
              </a:rPr>
              <a:t>系统用户</a:t>
            </a:r>
            <a:r>
              <a:rPr lang="en-US" altLang="zh-CN" sz="2250" b="1" dirty="0">
                <a:solidFill>
                  <a:srgbClr val="1353A2"/>
                </a:solidFill>
                <a:latin typeface="等线"/>
                <a:ea typeface="等线" panose="02010600030101010101" pitchFamily="2" charset="-122"/>
              </a:rPr>
              <a:t>UID</a:t>
            </a:r>
            <a:r>
              <a:rPr lang="zh-CN" altLang="en-US" sz="2250" b="1" dirty="0">
                <a:solidFill>
                  <a:srgbClr val="1353A2"/>
                </a:solidFill>
                <a:latin typeface="等线"/>
                <a:ea typeface="等线" panose="02010600030101010101" pitchFamily="2" charset="-122"/>
              </a:rPr>
              <a:t>为</a:t>
            </a:r>
            <a:r>
              <a:rPr lang="en-US" altLang="zh-CN" sz="2250" b="1" dirty="0">
                <a:solidFill>
                  <a:srgbClr val="FF0000"/>
                </a:solidFill>
                <a:latin typeface="等线"/>
                <a:ea typeface="等线" panose="02010600030101010101" pitchFamily="2" charset="-122"/>
              </a:rPr>
              <a:t>1</a:t>
            </a:r>
            <a:r>
              <a:rPr lang="zh-CN" altLang="en-US" sz="2250" b="1" dirty="0">
                <a:solidFill>
                  <a:srgbClr val="FF0000"/>
                </a:solidFill>
                <a:latin typeface="等线"/>
                <a:ea typeface="等线" panose="02010600030101010101" pitchFamily="2" charset="-122"/>
              </a:rPr>
              <a:t>～</a:t>
            </a:r>
            <a:r>
              <a:rPr lang="en-US" altLang="zh-CN" sz="2250" b="1" dirty="0">
                <a:solidFill>
                  <a:srgbClr val="FF0000"/>
                </a:solidFill>
                <a:latin typeface="等线"/>
                <a:ea typeface="等线" panose="02010600030101010101" pitchFamily="2" charset="-122"/>
              </a:rPr>
              <a:t>999</a:t>
            </a:r>
            <a:r>
              <a:rPr lang="zh-CN" altLang="en-US" sz="2250" b="1" dirty="0">
                <a:solidFill>
                  <a:srgbClr val="1353A2"/>
                </a:solidFill>
                <a:latin typeface="等线"/>
                <a:ea typeface="等线" panose="02010600030101010101" pitchFamily="2" charset="-122"/>
              </a:rPr>
              <a:t>： </a:t>
            </a:r>
            <a:r>
              <a:rPr lang="en-US" altLang="zh-CN" sz="2250" b="1" dirty="0">
                <a:solidFill>
                  <a:srgbClr val="1353A2"/>
                </a:solidFill>
                <a:latin typeface="等线"/>
                <a:ea typeface="等线" panose="02010600030101010101" pitchFamily="2" charset="-122"/>
              </a:rPr>
              <a:t>Linux</a:t>
            </a:r>
            <a:r>
              <a:rPr lang="zh-CN" altLang="en-US" sz="2250" b="1" dirty="0">
                <a:solidFill>
                  <a:srgbClr val="1353A2"/>
                </a:solidFill>
                <a:latin typeface="等线"/>
                <a:ea typeface="等线" panose="02010600030101010101" pitchFamily="2" charset="-122"/>
              </a:rPr>
              <a:t>系统为了避免因某个服务程序出现漏洞而被黑客提权至整台服务器，默认</a:t>
            </a:r>
            <a:r>
              <a:rPr lang="zh-CN" altLang="en-US" sz="2250" b="1" dirty="0">
                <a:solidFill>
                  <a:srgbClr val="FF0000"/>
                </a:solidFill>
                <a:latin typeface="等线"/>
                <a:ea typeface="等线" panose="02010600030101010101" pitchFamily="2" charset="-122"/>
              </a:rPr>
              <a:t>服务程序</a:t>
            </a:r>
            <a:r>
              <a:rPr lang="zh-CN" altLang="en-US" sz="2250" b="1" dirty="0">
                <a:solidFill>
                  <a:srgbClr val="1353A2"/>
                </a:solidFill>
                <a:latin typeface="等线"/>
                <a:ea typeface="等线" panose="02010600030101010101" pitchFamily="2" charset="-122"/>
              </a:rPr>
              <a:t>会有独立的</a:t>
            </a:r>
            <a:r>
              <a:rPr lang="zh-CN" altLang="en-US" sz="2250" b="1" dirty="0">
                <a:solidFill>
                  <a:srgbClr val="FF0000"/>
                </a:solidFill>
                <a:latin typeface="等线"/>
                <a:ea typeface="等线" panose="02010600030101010101" pitchFamily="2" charset="-122"/>
              </a:rPr>
              <a:t>系统用户</a:t>
            </a:r>
            <a:r>
              <a:rPr lang="zh-CN" altLang="en-US" sz="2250" b="1" dirty="0">
                <a:solidFill>
                  <a:srgbClr val="1353A2"/>
                </a:solidFill>
                <a:latin typeface="等线"/>
                <a:ea typeface="等线" panose="02010600030101010101" pitchFamily="2" charset="-122"/>
              </a:rPr>
              <a:t>负责运行，进而有效控制被破坏范围。</a:t>
            </a:r>
          </a:p>
          <a:p>
            <a:pPr marL="257175" indent="-257175">
              <a:lnSpc>
                <a:spcPct val="160000"/>
              </a:lnSpc>
              <a:spcBef>
                <a:spcPts val="0"/>
              </a:spcBef>
              <a:buFont typeface="Wingdings" panose="05000000000000000000" pitchFamily="2" charset="2"/>
              <a:buChar char="Ø"/>
              <a:defRPr/>
            </a:pPr>
            <a:r>
              <a:rPr lang="zh-CN" altLang="en-US" sz="2250" b="1" dirty="0">
                <a:solidFill>
                  <a:srgbClr val="FF0000"/>
                </a:solidFill>
                <a:latin typeface="等线"/>
                <a:ea typeface="等线" panose="02010600030101010101" pitchFamily="2" charset="-122"/>
              </a:rPr>
              <a:t>普通用户</a:t>
            </a:r>
            <a:r>
              <a:rPr lang="en-US" altLang="zh-CN" sz="2250" b="1" dirty="0">
                <a:solidFill>
                  <a:srgbClr val="1353A2"/>
                </a:solidFill>
                <a:latin typeface="等线"/>
                <a:ea typeface="等线" panose="02010600030101010101" pitchFamily="2" charset="-122"/>
              </a:rPr>
              <a:t>UID</a:t>
            </a:r>
            <a:r>
              <a:rPr lang="zh-CN" altLang="en-US" sz="2250" b="1" dirty="0">
                <a:solidFill>
                  <a:srgbClr val="1353A2"/>
                </a:solidFill>
                <a:latin typeface="等线"/>
                <a:ea typeface="等线" panose="02010600030101010101" pitchFamily="2" charset="-122"/>
              </a:rPr>
              <a:t>从</a:t>
            </a:r>
            <a:r>
              <a:rPr lang="en-US" altLang="zh-CN" sz="2250" b="1" dirty="0">
                <a:solidFill>
                  <a:srgbClr val="FF0000"/>
                </a:solidFill>
                <a:latin typeface="等线"/>
                <a:ea typeface="等线" panose="02010600030101010101" pitchFamily="2" charset="-122"/>
              </a:rPr>
              <a:t>1000</a:t>
            </a:r>
            <a:r>
              <a:rPr lang="zh-CN" altLang="en-US" sz="2250" b="1" dirty="0">
                <a:solidFill>
                  <a:srgbClr val="1353A2"/>
                </a:solidFill>
                <a:latin typeface="等线"/>
                <a:ea typeface="等线" panose="02010600030101010101" pitchFamily="2" charset="-122"/>
              </a:rPr>
              <a:t>开始：是</a:t>
            </a:r>
            <a:r>
              <a:rPr lang="zh-CN" altLang="en-US" sz="2250" b="1" dirty="0">
                <a:solidFill>
                  <a:srgbClr val="FF0000"/>
                </a:solidFill>
                <a:latin typeface="等线"/>
                <a:ea typeface="等线" panose="02010600030101010101" pitchFamily="2" charset="-122"/>
              </a:rPr>
              <a:t>由管理员创建</a:t>
            </a:r>
            <a:r>
              <a:rPr lang="zh-CN" altLang="en-US" sz="2250" b="1" dirty="0">
                <a:solidFill>
                  <a:srgbClr val="1353A2"/>
                </a:solidFill>
                <a:latin typeface="等线"/>
                <a:ea typeface="等线" panose="02010600030101010101" pitchFamily="2" charset="-122"/>
              </a:rPr>
              <a:t>的用于日常工作的用户。</a:t>
            </a:r>
          </a:p>
          <a:p>
            <a:pPr>
              <a:lnSpc>
                <a:spcPct val="200000"/>
              </a:lnSpc>
            </a:pPr>
            <a:endParaRPr lang="zh-CN" altLang="en-US" sz="2400" dirty="0"/>
          </a:p>
        </p:txBody>
      </p:sp>
    </p:spTree>
    <p:extLst>
      <p:ext uri="{BB962C8B-B14F-4D97-AF65-F5344CB8AC3E}">
        <p14:creationId xmlns:p14="http://schemas.microsoft.com/office/powerpoint/2010/main" val="50417443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5002058"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4.2.1 </a:t>
            </a:r>
            <a:r>
              <a:rPr lang="zh-CN" altLang="en-US" sz="2400" b="0" dirty="0">
                <a:solidFill>
                  <a:srgbClr val="1353A2"/>
                </a:solidFill>
                <a:latin typeface="微软雅黑" pitchFamily="34" charset="-122"/>
                <a:ea typeface="微软雅黑" pitchFamily="34" charset="-122"/>
              </a:rPr>
              <a:t>用户与用户组</a:t>
            </a:r>
          </a:p>
        </p:txBody>
      </p:sp>
      <p:sp>
        <p:nvSpPr>
          <p:cNvPr id="11" name="Text Box 44"/>
          <p:cNvSpPr txBox="1">
            <a:spLocks noChangeArrowheads="1"/>
          </p:cNvSpPr>
          <p:nvPr/>
        </p:nvSpPr>
        <p:spPr bwMode="auto">
          <a:xfrm>
            <a:off x="102811" y="1808925"/>
            <a:ext cx="8496915" cy="294369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342900" defTabSz="540544" eaLnBrk="1" fontAlgn="auto" hangingPunct="1">
              <a:lnSpc>
                <a:spcPct val="150000"/>
              </a:lnSpc>
              <a:spcBef>
                <a:spcPts val="0"/>
              </a:spcBef>
              <a:spcAft>
                <a:spcPts val="0"/>
              </a:spcAft>
            </a:pPr>
            <a:r>
              <a:rPr lang="en-US" altLang="zh-CN" sz="2100" dirty="0">
                <a:solidFill>
                  <a:srgbClr val="1353A2"/>
                </a:solidFill>
              </a:rPr>
              <a:t>2.</a:t>
            </a:r>
            <a:r>
              <a:rPr lang="zh-CN" altLang="en-US" sz="2100" dirty="0">
                <a:solidFill>
                  <a:srgbClr val="1353A2"/>
                </a:solidFill>
              </a:rPr>
              <a:t>用户组</a:t>
            </a:r>
            <a:r>
              <a:rPr lang="en-US" altLang="zh-CN" sz="2100" dirty="0">
                <a:solidFill>
                  <a:srgbClr val="1353A2"/>
                </a:solidFill>
              </a:rPr>
              <a:t>(</a:t>
            </a:r>
            <a:r>
              <a:rPr lang="zh-CN" altLang="en-US" sz="2100" dirty="0">
                <a:solidFill>
                  <a:srgbClr val="1353A2"/>
                </a:solidFill>
              </a:rPr>
              <a:t>组群</a:t>
            </a:r>
            <a:r>
              <a:rPr lang="en-US" altLang="zh-CN" sz="2100" dirty="0">
                <a:solidFill>
                  <a:srgbClr val="1353A2"/>
                </a:solidFill>
              </a:rPr>
              <a:t>)</a:t>
            </a: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2100" dirty="0">
                <a:solidFill>
                  <a:srgbClr val="1353A2"/>
                </a:solidFill>
              </a:rPr>
              <a:t>       用户组是具有</a:t>
            </a:r>
            <a:r>
              <a:rPr lang="zh-CN" altLang="en-US" sz="2100" dirty="0">
                <a:solidFill>
                  <a:srgbClr val="FF0000"/>
                </a:solidFill>
              </a:rPr>
              <a:t>相同特性</a:t>
            </a:r>
            <a:r>
              <a:rPr lang="zh-CN" altLang="en-US" sz="2100" dirty="0">
                <a:solidFill>
                  <a:srgbClr val="1353A2"/>
                </a:solidFill>
              </a:rPr>
              <a:t>的用户的</a:t>
            </a:r>
            <a:r>
              <a:rPr lang="zh-CN" altLang="en-US" sz="2100" dirty="0">
                <a:solidFill>
                  <a:srgbClr val="FF0000"/>
                </a:solidFill>
              </a:rPr>
              <a:t>逻辑集合</a:t>
            </a:r>
            <a:r>
              <a:rPr lang="zh-CN" altLang="en-US" sz="2100" dirty="0">
                <a:solidFill>
                  <a:srgbClr val="1353A2"/>
                </a:solidFill>
              </a:rPr>
              <a:t>，使用用户组有利于系统管理员按照用户的特性组织和管理用户。</a:t>
            </a:r>
            <a:endParaRPr lang="en-US" altLang="zh-CN" sz="2100" dirty="0">
              <a:solidFill>
                <a:srgbClr val="1353A2"/>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2100" dirty="0">
                <a:solidFill>
                  <a:srgbClr val="1353A2"/>
                </a:solidFill>
              </a:rPr>
              <a:t>       通过使用用户组号码（</a:t>
            </a:r>
            <a:r>
              <a:rPr lang="en-US" altLang="zh-CN" sz="2100" dirty="0">
                <a:solidFill>
                  <a:srgbClr val="FF0000"/>
                </a:solidFill>
              </a:rPr>
              <a:t>GID</a:t>
            </a:r>
            <a:r>
              <a:rPr lang="zh-CN" altLang="en-US" sz="2100" dirty="0">
                <a:solidFill>
                  <a:srgbClr val="1353A2"/>
                </a:solidFill>
              </a:rPr>
              <a:t>，</a:t>
            </a:r>
            <a:r>
              <a:rPr lang="en-US" altLang="zh-CN" sz="2100" dirty="0">
                <a:solidFill>
                  <a:srgbClr val="1353A2"/>
                </a:solidFill>
              </a:rPr>
              <a:t>Group </a:t>
            </a:r>
            <a:r>
              <a:rPr lang="en-US" altLang="zh-CN" sz="2100" dirty="0" err="1">
                <a:solidFill>
                  <a:srgbClr val="1353A2"/>
                </a:solidFill>
              </a:rPr>
              <a:t>IDentification</a:t>
            </a:r>
            <a:r>
              <a:rPr lang="zh-CN" altLang="en-US" sz="2100" dirty="0">
                <a:solidFill>
                  <a:srgbClr val="1353A2"/>
                </a:solidFill>
              </a:rPr>
              <a:t>），可以把多个用户加入到同一个组中，从而方便为</a:t>
            </a:r>
            <a:r>
              <a:rPr lang="zh-CN" altLang="en-US" sz="2100" dirty="0">
                <a:solidFill>
                  <a:srgbClr val="FF0000"/>
                </a:solidFill>
              </a:rPr>
              <a:t>组中的用户统一规划权限</a:t>
            </a:r>
            <a:r>
              <a:rPr lang="zh-CN" altLang="en-US" sz="2100" dirty="0">
                <a:solidFill>
                  <a:srgbClr val="1353A2"/>
                </a:solidFill>
              </a:rPr>
              <a:t>或指定任务。 </a:t>
            </a:r>
          </a:p>
        </p:txBody>
      </p:sp>
    </p:spTree>
    <p:extLst>
      <p:ext uri="{BB962C8B-B14F-4D97-AF65-F5344CB8AC3E}">
        <p14:creationId xmlns:p14="http://schemas.microsoft.com/office/powerpoint/2010/main" val="99860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a:extLst>
              <a:ext uri="{FF2B5EF4-FFF2-40B4-BE49-F238E27FC236}">
                <a16:creationId xmlns:a16="http://schemas.microsoft.com/office/drawing/2014/main" id="{2652DABC-DA68-46C0-9C1E-9B44C3FFC397}"/>
              </a:ext>
            </a:extLst>
          </p:cNvPr>
          <p:cNvSpPr>
            <a:spLocks noGrp="1"/>
          </p:cNvSpPr>
          <p:nvPr>
            <p:ph idx="1"/>
          </p:nvPr>
        </p:nvSpPr>
        <p:spPr>
          <a:xfrm>
            <a:off x="432353" y="1166019"/>
            <a:ext cx="8229600" cy="4525962"/>
          </a:xfrm>
        </p:spPr>
        <p:txBody>
          <a:bodyPr/>
          <a:lstStyle/>
          <a:p>
            <a:pPr eaLnBrk="1" hangingPunct="1">
              <a:lnSpc>
                <a:spcPct val="150000"/>
              </a:lnSpc>
            </a:pPr>
            <a:r>
              <a:rPr lang="en-US" altLang="zh-CN" dirty="0"/>
              <a:t>2003</a:t>
            </a:r>
            <a:r>
              <a:rPr lang="zh-CN" altLang="en-US" dirty="0"/>
              <a:t>年，</a:t>
            </a:r>
            <a:r>
              <a:rPr lang="en-US" altLang="zh-CN" dirty="0"/>
              <a:t>NEC</a:t>
            </a:r>
            <a:r>
              <a:rPr lang="zh-CN" altLang="en-US" dirty="0"/>
              <a:t>宣布将在其手机上使用</a:t>
            </a:r>
            <a:r>
              <a:rPr lang="en-US" altLang="zh-CN" dirty="0"/>
              <a:t>Linux</a:t>
            </a:r>
            <a:r>
              <a:rPr lang="zh-CN" altLang="en-US" dirty="0"/>
              <a:t>操作系统，代表</a:t>
            </a:r>
            <a:r>
              <a:rPr lang="en-US" altLang="zh-CN" dirty="0"/>
              <a:t>Linux</a:t>
            </a:r>
            <a:r>
              <a:rPr lang="zh-CN" altLang="en-US" dirty="0"/>
              <a:t>成功进军手机领域。</a:t>
            </a:r>
          </a:p>
          <a:p>
            <a:pPr eaLnBrk="1" hangingPunct="1">
              <a:lnSpc>
                <a:spcPct val="150000"/>
              </a:lnSpc>
            </a:pPr>
            <a:r>
              <a:rPr lang="en-US" altLang="zh-CN" dirty="0"/>
              <a:t>2004</a:t>
            </a:r>
            <a:r>
              <a:rPr lang="zh-CN" altLang="en-US" dirty="0"/>
              <a:t>年</a:t>
            </a:r>
            <a:r>
              <a:rPr lang="en-US" altLang="zh-CN" dirty="0"/>
              <a:t>6</a:t>
            </a:r>
            <a:r>
              <a:rPr lang="zh-CN" altLang="en-US" dirty="0"/>
              <a:t>月的统计报告显示在世界</a:t>
            </a:r>
            <a:r>
              <a:rPr lang="en-US" altLang="zh-CN" dirty="0"/>
              <a:t>500</a:t>
            </a:r>
            <a:r>
              <a:rPr lang="zh-CN" altLang="en-US" dirty="0"/>
              <a:t>强超级计算机系统中，使用</a:t>
            </a:r>
            <a:r>
              <a:rPr lang="en-US" altLang="zh-CN" dirty="0"/>
              <a:t>Linux</a:t>
            </a:r>
            <a:r>
              <a:rPr lang="zh-CN" altLang="en-US" dirty="0"/>
              <a:t>操作系统的已经占到</a:t>
            </a:r>
            <a:r>
              <a:rPr lang="en-US" altLang="zh-CN" dirty="0"/>
              <a:t>280</a:t>
            </a:r>
            <a:r>
              <a:rPr lang="zh-CN" altLang="en-US" dirty="0"/>
              <a:t>席，抢占了原本属于各种</a:t>
            </a:r>
            <a:r>
              <a:rPr lang="en-US" altLang="zh-CN" dirty="0"/>
              <a:t>Unix</a:t>
            </a:r>
            <a:r>
              <a:rPr lang="zh-CN" altLang="en-US" dirty="0"/>
              <a:t>的份额，</a:t>
            </a:r>
            <a:r>
              <a:rPr lang="en-US" altLang="zh-CN" dirty="0"/>
              <a:t>9</a:t>
            </a:r>
            <a:r>
              <a:rPr lang="zh-CN" altLang="en-US" dirty="0"/>
              <a:t>月</a:t>
            </a:r>
            <a:r>
              <a:rPr lang="en-US" altLang="zh-CN" dirty="0"/>
              <a:t>HP</a:t>
            </a:r>
            <a:r>
              <a:rPr lang="zh-CN" altLang="en-US" dirty="0"/>
              <a:t>开始网罗</a:t>
            </a:r>
            <a:r>
              <a:rPr lang="en-US" altLang="zh-CN" dirty="0"/>
              <a:t>Linux</a:t>
            </a:r>
            <a:r>
              <a:rPr lang="zh-CN" altLang="en-US" dirty="0"/>
              <a:t>内核代码人员，以影响新版本的内核朝对</a:t>
            </a:r>
            <a:r>
              <a:rPr lang="en-US" altLang="zh-CN" dirty="0"/>
              <a:t>HP</a:t>
            </a:r>
            <a:r>
              <a:rPr lang="zh-CN" altLang="en-US" dirty="0"/>
              <a:t>有利的方向发展，而</a:t>
            </a:r>
            <a:r>
              <a:rPr lang="en-US" altLang="zh-CN" dirty="0"/>
              <a:t>IBM</a:t>
            </a:r>
            <a:r>
              <a:rPr lang="zh-CN" altLang="en-US" dirty="0"/>
              <a:t>则准备提出</a:t>
            </a:r>
            <a:r>
              <a:rPr lang="en-US" altLang="zh-CN" dirty="0" err="1"/>
              <a:t>OpenPower</a:t>
            </a:r>
            <a:r>
              <a:rPr lang="zh-CN" altLang="en-US" dirty="0"/>
              <a:t>服务器，仅运行</a:t>
            </a:r>
            <a:r>
              <a:rPr lang="en-US" altLang="zh-CN" dirty="0"/>
              <a:t>Linux</a:t>
            </a:r>
            <a:r>
              <a:rPr lang="zh-CN" altLang="en-US" dirty="0"/>
              <a:t>系统。</a:t>
            </a:r>
          </a:p>
        </p:txBody>
      </p:sp>
      <p:sp>
        <p:nvSpPr>
          <p:cNvPr id="24578" name="Rectangle 2">
            <a:extLst>
              <a:ext uri="{FF2B5EF4-FFF2-40B4-BE49-F238E27FC236}">
                <a16:creationId xmlns:a16="http://schemas.microsoft.com/office/drawing/2014/main" id="{3C044B7B-2600-4BD1-B695-3317FE07684E}"/>
              </a:ext>
            </a:extLst>
          </p:cNvPr>
          <p:cNvSpPr>
            <a:spLocks noGrp="1" noChangeArrowheads="1"/>
          </p:cNvSpPr>
          <p:nvPr>
            <p:ph type="title"/>
          </p:nvPr>
        </p:nvSpPr>
        <p:spPr>
          <a:xfrm>
            <a:off x="432353" y="341784"/>
            <a:ext cx="8229600" cy="1143000"/>
          </a:xfrm>
        </p:spPr>
        <p:txBody>
          <a:bodyPr/>
          <a:lstStyle/>
          <a:p>
            <a:pPr eaLnBrk="1" fontAlgn="auto" hangingPunct="1">
              <a:spcAft>
                <a:spcPts val="0"/>
              </a:spcAft>
              <a:defRPr/>
            </a:pPr>
            <a:r>
              <a:rPr lang="en-US" altLang="zh-CN" dirty="0"/>
              <a:t>Linux</a:t>
            </a:r>
            <a:r>
              <a:rPr lang="zh-CN" altLang="en-US" dirty="0"/>
              <a:t>的发展</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F7639-1ADF-43F2-A754-A16AE54B982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9A630D5-1A36-4BED-BDE2-D25F43A3FE0D}"/>
              </a:ext>
            </a:extLst>
          </p:cNvPr>
          <p:cNvSpPr>
            <a:spLocks noGrp="1"/>
          </p:cNvSpPr>
          <p:nvPr>
            <p:ph idx="1"/>
          </p:nvPr>
        </p:nvSpPr>
        <p:spPr>
          <a:xfrm>
            <a:off x="473374" y="1784309"/>
            <a:ext cx="8131475" cy="3736777"/>
          </a:xfrm>
        </p:spPr>
        <p:txBody>
          <a:bodyPr>
            <a:normAutofit fontScale="92500"/>
          </a:bodyPr>
          <a:lstStyle/>
          <a:p>
            <a:pPr>
              <a:lnSpc>
                <a:spcPct val="160000"/>
              </a:lnSpc>
              <a:spcBef>
                <a:spcPts val="450"/>
              </a:spcBef>
              <a:buFont typeface="Wingdings" panose="05000000000000000000" pitchFamily="2" charset="2"/>
              <a:buChar char="Ø"/>
            </a:pPr>
            <a:r>
              <a:rPr lang="zh-CN" altLang="en-US" sz="1950" b="1" dirty="0">
                <a:solidFill>
                  <a:srgbClr val="1353A2"/>
                </a:solidFill>
              </a:rPr>
              <a:t>为资源授权时把权限赋予某个用户组，用户组中的成员可自动获得这种权限。</a:t>
            </a:r>
          </a:p>
          <a:p>
            <a:pPr>
              <a:lnSpc>
                <a:spcPct val="160000"/>
              </a:lnSpc>
              <a:spcBef>
                <a:spcPts val="450"/>
              </a:spcBef>
              <a:buFont typeface="Wingdings" panose="05000000000000000000" pitchFamily="2" charset="2"/>
              <a:buChar char="Ø"/>
            </a:pPr>
            <a:r>
              <a:rPr lang="zh-CN" altLang="en-US" sz="1950" b="1" dirty="0">
                <a:solidFill>
                  <a:srgbClr val="1353A2"/>
                </a:solidFill>
              </a:rPr>
              <a:t>一个用户账户</a:t>
            </a:r>
            <a:r>
              <a:rPr lang="zh-CN" altLang="en-US" sz="1950" b="1" dirty="0">
                <a:solidFill>
                  <a:srgbClr val="FF0000"/>
                </a:solidFill>
              </a:rPr>
              <a:t>至少属于一个用户组</a:t>
            </a:r>
            <a:r>
              <a:rPr lang="zh-CN" altLang="en-US" sz="1950" b="1" dirty="0">
                <a:solidFill>
                  <a:srgbClr val="1353A2"/>
                </a:solidFill>
              </a:rPr>
              <a:t>，当是多个组群的成员时，其中某个组群是该用户的</a:t>
            </a:r>
            <a:r>
              <a:rPr lang="zh-CN" altLang="en-US" sz="1950" b="1" dirty="0">
                <a:solidFill>
                  <a:srgbClr val="FF0000"/>
                </a:solidFill>
              </a:rPr>
              <a:t>主组群（私有组群</a:t>
            </a:r>
            <a:r>
              <a:rPr lang="zh-CN" altLang="en-US" sz="1950" b="1" dirty="0">
                <a:solidFill>
                  <a:srgbClr val="1353A2"/>
                </a:solidFill>
              </a:rPr>
              <a:t>），其他组群是该用户的附属组群（标准组群）。</a:t>
            </a:r>
            <a:endParaRPr lang="en-US" altLang="zh-CN" sz="1950" b="1" dirty="0">
              <a:solidFill>
                <a:srgbClr val="1353A2"/>
              </a:solidFill>
            </a:endParaRPr>
          </a:p>
          <a:p>
            <a:pPr>
              <a:lnSpc>
                <a:spcPct val="160000"/>
              </a:lnSpc>
              <a:spcBef>
                <a:spcPts val="450"/>
              </a:spcBef>
              <a:buFont typeface="Wingdings" panose="05000000000000000000" pitchFamily="2" charset="2"/>
              <a:buChar char="Ø"/>
            </a:pPr>
            <a:r>
              <a:rPr lang="en-US" altLang="zh-CN" sz="1950" b="1" dirty="0">
                <a:solidFill>
                  <a:srgbClr val="1353A2"/>
                </a:solidFill>
              </a:rPr>
              <a:t>Linux</a:t>
            </a:r>
            <a:r>
              <a:rPr lang="zh-CN" altLang="en-US" sz="1950" b="1" dirty="0">
                <a:solidFill>
                  <a:srgbClr val="1353A2"/>
                </a:solidFill>
              </a:rPr>
              <a:t>系统中</a:t>
            </a:r>
            <a:r>
              <a:rPr lang="zh-CN" altLang="en-US" sz="1950" b="1" dirty="0">
                <a:solidFill>
                  <a:srgbClr val="FF0000"/>
                </a:solidFill>
              </a:rPr>
              <a:t>创建每个用户</a:t>
            </a:r>
            <a:r>
              <a:rPr lang="zh-CN" altLang="en-US" sz="1950" b="1" dirty="0">
                <a:solidFill>
                  <a:srgbClr val="1353A2"/>
                </a:solidFill>
              </a:rPr>
              <a:t>时，将自动创建一个与其同名的</a:t>
            </a:r>
            <a:r>
              <a:rPr lang="zh-CN" altLang="en-US" sz="1950" b="1" dirty="0">
                <a:solidFill>
                  <a:srgbClr val="FF0000"/>
                </a:solidFill>
              </a:rPr>
              <a:t>基本用户组</a:t>
            </a:r>
            <a:r>
              <a:rPr lang="zh-CN" altLang="en-US" sz="1950" b="1" dirty="0">
                <a:solidFill>
                  <a:srgbClr val="1353A2"/>
                </a:solidFill>
              </a:rPr>
              <a:t>，而且这个基本用户组只有该用户一个人。如果该用户以后被归纳入其他用户组，则这个其他用户组称之为扩展用户组。</a:t>
            </a:r>
            <a:r>
              <a:rPr lang="zh-CN" altLang="en-US" sz="1950" b="1" dirty="0">
                <a:solidFill>
                  <a:srgbClr val="FF0000"/>
                </a:solidFill>
              </a:rPr>
              <a:t>一个用户只有一个基本用户组</a:t>
            </a:r>
            <a:r>
              <a:rPr lang="zh-CN" altLang="en-US" sz="1950" b="1" dirty="0">
                <a:solidFill>
                  <a:srgbClr val="1353A2"/>
                </a:solidFill>
              </a:rPr>
              <a:t>，但是可以有</a:t>
            </a:r>
            <a:r>
              <a:rPr lang="zh-CN" altLang="en-US" sz="1950" b="1" dirty="0">
                <a:solidFill>
                  <a:srgbClr val="FF0000"/>
                </a:solidFill>
              </a:rPr>
              <a:t>多个扩展用户组</a:t>
            </a:r>
            <a:r>
              <a:rPr lang="zh-CN" altLang="en-US" sz="1950" b="1" dirty="0">
                <a:solidFill>
                  <a:srgbClr val="1353A2"/>
                </a:solidFill>
              </a:rPr>
              <a:t>，以满足日常的工作需要。</a:t>
            </a:r>
          </a:p>
          <a:p>
            <a:pPr>
              <a:lnSpc>
                <a:spcPct val="160000"/>
              </a:lnSpc>
              <a:spcBef>
                <a:spcPts val="450"/>
              </a:spcBef>
            </a:pPr>
            <a:endParaRPr lang="zh-CN" altLang="en-US" sz="1800" dirty="0"/>
          </a:p>
        </p:txBody>
      </p:sp>
    </p:spTree>
    <p:extLst>
      <p:ext uri="{BB962C8B-B14F-4D97-AF65-F5344CB8AC3E}">
        <p14:creationId xmlns:p14="http://schemas.microsoft.com/office/powerpoint/2010/main" val="133234384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5002058"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4.2.2 </a:t>
            </a:r>
            <a:r>
              <a:rPr lang="zh-CN" altLang="en-US" sz="2400" dirty="0">
                <a:solidFill>
                  <a:srgbClr val="1353A2"/>
                </a:solidFill>
                <a:latin typeface="微软雅黑" pitchFamily="34" charset="-122"/>
                <a:ea typeface="微软雅黑" pitchFamily="34" charset="-122"/>
              </a:rPr>
              <a:t>用户账户文件</a:t>
            </a:r>
          </a:p>
        </p:txBody>
      </p:sp>
      <p:sp>
        <p:nvSpPr>
          <p:cNvPr id="11" name="Text Box 44"/>
          <p:cNvSpPr txBox="1">
            <a:spLocks noChangeArrowheads="1"/>
          </p:cNvSpPr>
          <p:nvPr/>
        </p:nvSpPr>
        <p:spPr bwMode="auto">
          <a:xfrm>
            <a:off x="102811" y="1808924"/>
            <a:ext cx="8496915" cy="258013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342900" defTabSz="540544" eaLnBrk="1" fontAlgn="auto" hangingPunct="1">
              <a:lnSpc>
                <a:spcPct val="200000"/>
              </a:lnSpc>
              <a:spcBef>
                <a:spcPts val="0"/>
              </a:spcBef>
              <a:spcAft>
                <a:spcPts val="0"/>
              </a:spcAft>
            </a:pPr>
            <a:r>
              <a:rPr lang="zh-CN" altLang="en-US" sz="2100" dirty="0">
                <a:solidFill>
                  <a:srgbClr val="1353A2"/>
                </a:solidFill>
              </a:rPr>
              <a:t>用户账户有关的信息保存路径和文件名：</a:t>
            </a:r>
            <a:r>
              <a:rPr lang="en-US" altLang="zh-CN" sz="2100" dirty="0">
                <a:solidFill>
                  <a:srgbClr val="1353A2"/>
                </a:solidFill>
              </a:rPr>
              <a:t> </a:t>
            </a:r>
          </a:p>
          <a:p>
            <a:pPr indent="342900" defTabSz="540544" eaLnBrk="1" fontAlgn="auto" hangingPunct="1">
              <a:lnSpc>
                <a:spcPct val="200000"/>
              </a:lnSpc>
              <a:spcBef>
                <a:spcPts val="0"/>
              </a:spcBef>
              <a:spcAft>
                <a:spcPts val="0"/>
              </a:spcAft>
            </a:pPr>
            <a:r>
              <a:rPr lang="en-US" altLang="zh-CN" sz="2100" dirty="0">
                <a:solidFill>
                  <a:srgbClr val="1353A2"/>
                </a:solidFill>
              </a:rPr>
              <a:t>/</a:t>
            </a:r>
            <a:r>
              <a:rPr lang="en-US" altLang="zh-CN" sz="2100" dirty="0" err="1">
                <a:solidFill>
                  <a:srgbClr val="1353A2"/>
                </a:solidFill>
              </a:rPr>
              <a:t>etc</a:t>
            </a:r>
            <a:r>
              <a:rPr lang="en-US" altLang="zh-CN" sz="2100" dirty="0">
                <a:solidFill>
                  <a:srgbClr val="1353A2"/>
                </a:solidFill>
              </a:rPr>
              <a:t>/passwd</a:t>
            </a:r>
            <a:r>
              <a:rPr lang="zh-CN" altLang="en-US" sz="2100" dirty="0">
                <a:solidFill>
                  <a:srgbClr val="1353A2"/>
                </a:solidFill>
              </a:rPr>
              <a:t>文件：用户账户信息</a:t>
            </a:r>
          </a:p>
          <a:p>
            <a:pPr indent="342900" defTabSz="540544" eaLnBrk="1" fontAlgn="auto" hangingPunct="1">
              <a:lnSpc>
                <a:spcPct val="200000"/>
              </a:lnSpc>
              <a:spcBef>
                <a:spcPts val="0"/>
              </a:spcBef>
              <a:spcAft>
                <a:spcPts val="0"/>
              </a:spcAft>
            </a:pPr>
            <a:r>
              <a:rPr lang="en-US" altLang="zh-CN" sz="2100" dirty="0">
                <a:solidFill>
                  <a:srgbClr val="1353A2"/>
                </a:solidFill>
              </a:rPr>
              <a:t>/</a:t>
            </a:r>
            <a:r>
              <a:rPr lang="en-US" altLang="zh-CN" sz="2100" dirty="0" err="1">
                <a:solidFill>
                  <a:srgbClr val="1353A2"/>
                </a:solidFill>
              </a:rPr>
              <a:t>etc</a:t>
            </a:r>
            <a:r>
              <a:rPr lang="en-US" altLang="zh-CN" sz="2100" dirty="0">
                <a:solidFill>
                  <a:srgbClr val="1353A2"/>
                </a:solidFill>
              </a:rPr>
              <a:t>/shadow</a:t>
            </a:r>
            <a:r>
              <a:rPr lang="zh-CN" altLang="en-US" sz="2100" dirty="0">
                <a:solidFill>
                  <a:srgbClr val="1353A2"/>
                </a:solidFill>
              </a:rPr>
              <a:t>文件：用户口令</a:t>
            </a:r>
          </a:p>
          <a:p>
            <a:pPr indent="342900" defTabSz="540544" eaLnBrk="1" fontAlgn="auto" hangingPunct="1">
              <a:lnSpc>
                <a:spcPct val="200000"/>
              </a:lnSpc>
              <a:spcBef>
                <a:spcPts val="0"/>
              </a:spcBef>
              <a:spcAft>
                <a:spcPts val="0"/>
              </a:spcAft>
            </a:pPr>
            <a:endParaRPr lang="zh-CN" altLang="en-US" sz="2100" b="0" dirty="0">
              <a:solidFill>
                <a:srgbClr val="1353A2"/>
              </a:solidFill>
            </a:endParaRPr>
          </a:p>
        </p:txBody>
      </p:sp>
    </p:spTree>
    <p:extLst>
      <p:ext uri="{BB962C8B-B14F-4D97-AF65-F5344CB8AC3E}">
        <p14:creationId xmlns:p14="http://schemas.microsoft.com/office/powerpoint/2010/main" val="19023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74E6707-9CCF-416D-8F4E-79E7DEBEC83B}"/>
              </a:ext>
            </a:extLst>
          </p:cNvPr>
          <p:cNvSpPr>
            <a:spLocks noGrp="1" noChangeArrowheads="1"/>
          </p:cNvSpPr>
          <p:nvPr>
            <p:ph type="title"/>
          </p:nvPr>
        </p:nvSpPr>
        <p:spPr>
          <a:xfrm>
            <a:off x="444260" y="857250"/>
            <a:ext cx="8229600" cy="621102"/>
          </a:xfrm>
        </p:spPr>
        <p:txBody>
          <a:bodyPr/>
          <a:lstStyle/>
          <a:p>
            <a:pPr eaLnBrk="1" hangingPunct="1"/>
            <a:r>
              <a:rPr lang="en-US" altLang="zh-CN" dirty="0"/>
              <a:t>/</a:t>
            </a:r>
            <a:r>
              <a:rPr lang="en-US" altLang="zh-CN" dirty="0" err="1"/>
              <a:t>etc</a:t>
            </a:r>
            <a:r>
              <a:rPr lang="en-US" altLang="zh-CN" dirty="0"/>
              <a:t>/</a:t>
            </a:r>
            <a:r>
              <a:rPr lang="en-US" altLang="zh-CN" dirty="0" err="1"/>
              <a:t>passwd</a:t>
            </a:r>
            <a:r>
              <a:rPr lang="zh-CN" altLang="en-US" dirty="0"/>
              <a:t>文件</a:t>
            </a:r>
          </a:p>
        </p:txBody>
      </p:sp>
      <p:sp>
        <p:nvSpPr>
          <p:cNvPr id="6147" name="Rectangle 3">
            <a:extLst>
              <a:ext uri="{FF2B5EF4-FFF2-40B4-BE49-F238E27FC236}">
                <a16:creationId xmlns:a16="http://schemas.microsoft.com/office/drawing/2014/main" id="{C6687FEC-5FB4-4D8C-8734-1A02500594FE}"/>
              </a:ext>
            </a:extLst>
          </p:cNvPr>
          <p:cNvSpPr>
            <a:spLocks noGrp="1" noChangeArrowheads="1"/>
          </p:cNvSpPr>
          <p:nvPr>
            <p:ph type="body" idx="1"/>
          </p:nvPr>
        </p:nvSpPr>
        <p:spPr>
          <a:xfrm>
            <a:off x="284671" y="1498009"/>
            <a:ext cx="8760125" cy="3901049"/>
          </a:xfrm>
        </p:spPr>
        <p:txBody>
          <a:bodyPr/>
          <a:lstStyle/>
          <a:p>
            <a:pPr eaLnBrk="1" hangingPunct="1">
              <a:lnSpc>
                <a:spcPct val="90000"/>
              </a:lnSpc>
            </a:pPr>
            <a:r>
              <a:rPr lang="zh-CN" altLang="en-US" sz="1800" b="1" dirty="0"/>
              <a:t>每行存储</a:t>
            </a:r>
            <a:r>
              <a:rPr lang="zh-CN" altLang="en-US" sz="1800" b="1" dirty="0">
                <a:solidFill>
                  <a:srgbClr val="FF0000"/>
                </a:solidFill>
              </a:rPr>
              <a:t>一个用户的账号信息</a:t>
            </a:r>
            <a:r>
              <a:rPr lang="zh-CN" altLang="en-US" sz="1800" b="1" dirty="0"/>
              <a:t>，每一行包含</a:t>
            </a:r>
            <a:r>
              <a:rPr lang="en-US" altLang="zh-CN" sz="1800" b="1" dirty="0"/>
              <a:t>7</a:t>
            </a:r>
            <a:r>
              <a:rPr lang="zh-CN" altLang="en-US" sz="1800" b="1" dirty="0"/>
              <a:t>个域，域之间以冒号分隔：</a:t>
            </a:r>
          </a:p>
          <a:p>
            <a:pPr lvl="1" eaLnBrk="1" hangingPunct="1">
              <a:lnSpc>
                <a:spcPct val="90000"/>
              </a:lnSpc>
            </a:pPr>
            <a:r>
              <a:rPr lang="zh-CN" altLang="en-US" sz="1800" b="1" dirty="0"/>
              <a:t>登录名：即用户账号</a:t>
            </a:r>
          </a:p>
          <a:p>
            <a:pPr lvl="1" eaLnBrk="1" hangingPunct="1">
              <a:lnSpc>
                <a:spcPct val="90000"/>
              </a:lnSpc>
            </a:pPr>
            <a:r>
              <a:rPr lang="zh-CN" altLang="en-US" sz="1800" b="1" dirty="0">
                <a:solidFill>
                  <a:srgbClr val="FF0000"/>
                </a:solidFill>
              </a:rPr>
              <a:t>口令</a:t>
            </a:r>
            <a:r>
              <a:rPr lang="zh-CN" altLang="en-US" sz="1800" b="1" dirty="0"/>
              <a:t>：通常是一个“</a:t>
            </a:r>
            <a:r>
              <a:rPr lang="en-US" altLang="zh-CN" sz="1800" b="1" dirty="0">
                <a:solidFill>
                  <a:srgbClr val="FF0000"/>
                </a:solidFill>
              </a:rPr>
              <a:t>x</a:t>
            </a:r>
            <a:r>
              <a:rPr lang="en-US" altLang="zh-CN" sz="1800" b="1" dirty="0"/>
              <a:t>”</a:t>
            </a:r>
            <a:r>
              <a:rPr lang="zh-CN" altLang="en-US" sz="1800" b="1" dirty="0"/>
              <a:t>，表示口令已被加密，加密后的口令存储在</a:t>
            </a:r>
            <a:r>
              <a:rPr lang="en-US" altLang="zh-CN" sz="1800" b="1" dirty="0"/>
              <a:t>/</a:t>
            </a:r>
            <a:r>
              <a:rPr lang="en-US" altLang="zh-CN" sz="1800" b="1" dirty="0" err="1"/>
              <a:t>etc</a:t>
            </a:r>
            <a:r>
              <a:rPr lang="en-US" altLang="zh-CN" sz="1800" b="1" dirty="0"/>
              <a:t>/shadow</a:t>
            </a:r>
            <a:r>
              <a:rPr lang="zh-CN" altLang="en-US" sz="1800" b="1" dirty="0"/>
              <a:t>文件中。如果是“*”，则表示该账号已被停用。</a:t>
            </a:r>
          </a:p>
          <a:p>
            <a:pPr lvl="1" eaLnBrk="1" hangingPunct="1">
              <a:lnSpc>
                <a:spcPct val="90000"/>
              </a:lnSpc>
            </a:pPr>
            <a:r>
              <a:rPr lang="en-US" altLang="zh-CN" sz="1800" b="1" dirty="0">
                <a:solidFill>
                  <a:srgbClr val="FF0000"/>
                </a:solidFill>
              </a:rPr>
              <a:t>UID</a:t>
            </a:r>
            <a:r>
              <a:rPr lang="zh-CN" altLang="en-US" sz="1800" b="1" dirty="0"/>
              <a:t>：每个用户账号都有一个不同的</a:t>
            </a:r>
            <a:r>
              <a:rPr lang="en-US" altLang="zh-CN" sz="1800" b="1" dirty="0">
                <a:solidFill>
                  <a:srgbClr val="FF0000"/>
                </a:solidFill>
              </a:rPr>
              <a:t>ID</a:t>
            </a:r>
            <a:r>
              <a:rPr lang="zh-CN" altLang="en-US" sz="1800" b="1" dirty="0"/>
              <a:t>，它是一个</a:t>
            </a:r>
            <a:r>
              <a:rPr lang="zh-CN" altLang="en-US" sz="1800" b="1" dirty="0">
                <a:solidFill>
                  <a:srgbClr val="FF0000"/>
                </a:solidFill>
              </a:rPr>
              <a:t>整数</a:t>
            </a:r>
            <a:r>
              <a:rPr lang="zh-CN" altLang="en-US" sz="1800" b="1" dirty="0"/>
              <a:t>。</a:t>
            </a:r>
          </a:p>
          <a:p>
            <a:pPr lvl="1" eaLnBrk="1" hangingPunct="1">
              <a:lnSpc>
                <a:spcPct val="90000"/>
              </a:lnSpc>
            </a:pPr>
            <a:r>
              <a:rPr lang="en-US" altLang="zh-CN" sz="1800" b="1" dirty="0">
                <a:solidFill>
                  <a:srgbClr val="FF0000"/>
                </a:solidFill>
              </a:rPr>
              <a:t>GID</a:t>
            </a:r>
            <a:r>
              <a:rPr lang="zh-CN" altLang="en-US" sz="1800" b="1" dirty="0"/>
              <a:t>：用户所属的组的</a:t>
            </a:r>
            <a:r>
              <a:rPr lang="en-US" altLang="zh-CN" sz="1800" b="1" dirty="0"/>
              <a:t>ID</a:t>
            </a:r>
            <a:r>
              <a:rPr lang="zh-CN" altLang="en-US" sz="1800" b="1" dirty="0"/>
              <a:t>，每个组也都具有不同的</a:t>
            </a:r>
            <a:r>
              <a:rPr lang="en-US" altLang="zh-CN" sz="1800" b="1" dirty="0"/>
              <a:t>ID</a:t>
            </a:r>
            <a:r>
              <a:rPr lang="zh-CN" altLang="en-US" sz="1800" b="1" dirty="0"/>
              <a:t>。</a:t>
            </a:r>
          </a:p>
          <a:p>
            <a:pPr lvl="1" eaLnBrk="1" hangingPunct="1">
              <a:lnSpc>
                <a:spcPct val="90000"/>
              </a:lnSpc>
            </a:pPr>
            <a:r>
              <a:rPr lang="zh-CN" altLang="en-US" sz="1800" b="1" dirty="0">
                <a:solidFill>
                  <a:srgbClr val="FF0000"/>
                </a:solidFill>
              </a:rPr>
              <a:t>用户信息</a:t>
            </a:r>
            <a:r>
              <a:rPr lang="zh-CN" altLang="en-US" sz="1800" b="1" dirty="0"/>
              <a:t>：账号附加的信息，如</a:t>
            </a:r>
            <a:r>
              <a:rPr lang="zh-CN" altLang="en-US" sz="1800" b="1" dirty="0">
                <a:solidFill>
                  <a:srgbClr val="FF0000"/>
                </a:solidFill>
              </a:rPr>
              <a:t>用户名</a:t>
            </a:r>
            <a:r>
              <a:rPr lang="zh-CN" altLang="en-US" sz="1800" b="1" dirty="0"/>
              <a:t>、电话、住址等，可以使用命令</a:t>
            </a:r>
            <a:r>
              <a:rPr lang="en-US" altLang="zh-CN" sz="1800" b="1" dirty="0"/>
              <a:t>finger</a:t>
            </a:r>
            <a:r>
              <a:rPr lang="zh-CN" altLang="en-US" sz="1800" b="1" dirty="0"/>
              <a:t>和</a:t>
            </a:r>
            <a:r>
              <a:rPr lang="en-US" altLang="zh-CN" sz="1800" b="1" dirty="0" err="1"/>
              <a:t>chfn</a:t>
            </a:r>
            <a:r>
              <a:rPr lang="zh-CN" altLang="en-US" sz="1800" b="1" dirty="0"/>
              <a:t>查询和修改这些信息。</a:t>
            </a:r>
          </a:p>
          <a:p>
            <a:pPr lvl="1" eaLnBrk="1" hangingPunct="1">
              <a:lnSpc>
                <a:spcPct val="90000"/>
              </a:lnSpc>
            </a:pPr>
            <a:r>
              <a:rPr lang="zh-CN" altLang="en-US" sz="1800" b="1" dirty="0">
                <a:solidFill>
                  <a:srgbClr val="FF0000"/>
                </a:solidFill>
              </a:rPr>
              <a:t>主目录</a:t>
            </a:r>
            <a:r>
              <a:rPr lang="zh-CN" altLang="en-US" sz="1800" b="1" dirty="0"/>
              <a:t>：默认每个用户都有一个主目录，</a:t>
            </a:r>
            <a:r>
              <a:rPr lang="en-US" altLang="zh-CN" sz="1800" b="1" dirty="0"/>
              <a:t>root</a:t>
            </a:r>
            <a:r>
              <a:rPr lang="zh-CN" altLang="en-US" sz="1800" b="1" dirty="0"/>
              <a:t>用户的主目录是</a:t>
            </a:r>
            <a:r>
              <a:rPr lang="en-US" altLang="zh-CN" sz="1800" b="1" dirty="0"/>
              <a:t>/root</a:t>
            </a:r>
            <a:r>
              <a:rPr lang="zh-CN" altLang="en-US" sz="1800" b="1" dirty="0"/>
              <a:t>，管理员新建立的用户的主目录默认为</a:t>
            </a:r>
            <a:r>
              <a:rPr lang="en-US" altLang="zh-CN" sz="1800" b="1" dirty="0">
                <a:solidFill>
                  <a:srgbClr val="FF0000"/>
                </a:solidFill>
              </a:rPr>
              <a:t>/home/&lt;</a:t>
            </a:r>
            <a:r>
              <a:rPr lang="zh-CN" altLang="en-US" sz="1800" b="1" dirty="0">
                <a:solidFill>
                  <a:srgbClr val="FF0000"/>
                </a:solidFill>
              </a:rPr>
              <a:t>用户名</a:t>
            </a:r>
            <a:r>
              <a:rPr lang="en-US" altLang="zh-CN" sz="1800" b="1" dirty="0">
                <a:solidFill>
                  <a:srgbClr val="FF0000"/>
                </a:solidFill>
              </a:rPr>
              <a:t>&gt;</a:t>
            </a:r>
            <a:r>
              <a:rPr lang="zh-CN" altLang="en-US" sz="1800" b="1" dirty="0"/>
              <a:t>。</a:t>
            </a:r>
          </a:p>
          <a:p>
            <a:pPr lvl="1" eaLnBrk="1" hangingPunct="1">
              <a:lnSpc>
                <a:spcPct val="90000"/>
              </a:lnSpc>
            </a:pPr>
            <a:r>
              <a:rPr lang="zh-CN" altLang="en-US" sz="1800" b="1" dirty="0"/>
              <a:t>登录</a:t>
            </a:r>
            <a:r>
              <a:rPr lang="en-US" altLang="zh-CN" sz="1800" b="1" dirty="0"/>
              <a:t>shell</a:t>
            </a:r>
            <a:r>
              <a:rPr lang="zh-CN" altLang="en-US" sz="1800" b="1" dirty="0"/>
              <a:t>：设置用户在登录时使用的</a:t>
            </a:r>
            <a:r>
              <a:rPr lang="en-US" altLang="zh-CN" sz="1800" b="1" dirty="0"/>
              <a:t>shell</a:t>
            </a:r>
            <a:r>
              <a:rPr lang="zh-CN" altLang="en-US" sz="1800" b="1" dirty="0"/>
              <a:t>，系统默认使用</a:t>
            </a:r>
            <a:r>
              <a:rPr lang="en-US" altLang="zh-CN" sz="1800" b="1" dirty="0">
                <a:solidFill>
                  <a:srgbClr val="FF0000"/>
                </a:solidFill>
              </a:rPr>
              <a:t>/bin/bash</a:t>
            </a:r>
            <a:r>
              <a:rPr lang="zh-CN" altLang="en-US" sz="1800" b="1" dirty="0"/>
              <a:t>。</a:t>
            </a:r>
          </a:p>
          <a:p>
            <a:pPr eaLnBrk="1" hangingPunct="1">
              <a:lnSpc>
                <a:spcPct val="90000"/>
              </a:lnSpc>
            </a:pPr>
            <a:r>
              <a:rPr lang="zh-CN" altLang="en-US" sz="1800" b="1" dirty="0"/>
              <a:t>例如：</a:t>
            </a:r>
            <a:r>
              <a:rPr lang="en-US" altLang="zh-CN" sz="1800" b="1" dirty="0"/>
              <a:t>root</a:t>
            </a:r>
            <a:r>
              <a:rPr lang="zh-CN" altLang="en-US" sz="1800" b="1" dirty="0"/>
              <a:t>：</a:t>
            </a:r>
            <a:r>
              <a:rPr lang="en-US" altLang="zh-CN" sz="1800" b="1" dirty="0"/>
              <a:t>x</a:t>
            </a:r>
            <a:r>
              <a:rPr lang="zh-CN" altLang="en-US" sz="1800" b="1" dirty="0"/>
              <a:t>：</a:t>
            </a:r>
            <a:r>
              <a:rPr lang="en-US" altLang="zh-CN" sz="1800" b="1" dirty="0"/>
              <a:t>0</a:t>
            </a:r>
            <a:r>
              <a:rPr lang="zh-CN" altLang="en-US" sz="1800" b="1" dirty="0"/>
              <a:t>：</a:t>
            </a:r>
            <a:r>
              <a:rPr lang="en-US" altLang="zh-CN" sz="1800" b="1" dirty="0"/>
              <a:t>0</a:t>
            </a:r>
            <a:r>
              <a:rPr lang="zh-CN" altLang="en-US" sz="1800" b="1" dirty="0"/>
              <a:t>：</a:t>
            </a:r>
            <a:r>
              <a:rPr lang="en-US" altLang="zh-CN" sz="1800" b="1" dirty="0"/>
              <a:t>root</a:t>
            </a:r>
            <a:r>
              <a:rPr lang="zh-CN" altLang="en-US" sz="1800" b="1" dirty="0"/>
              <a:t>：</a:t>
            </a:r>
            <a:r>
              <a:rPr lang="en-US" altLang="zh-CN" sz="1800" b="1" dirty="0"/>
              <a:t>/root</a:t>
            </a:r>
            <a:r>
              <a:rPr lang="zh-CN" altLang="en-US" sz="1800" b="1" dirty="0"/>
              <a:t>：</a:t>
            </a:r>
            <a:r>
              <a:rPr lang="en-US" altLang="zh-CN" sz="1800" b="1" dirty="0"/>
              <a:t>/bin/bash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917" y="4999318"/>
            <a:ext cx="7151554" cy="283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206" y="2198808"/>
            <a:ext cx="8480503" cy="4479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0" name="Rectangle 2">
            <a:extLst>
              <a:ext uri="{FF2B5EF4-FFF2-40B4-BE49-F238E27FC236}">
                <a16:creationId xmlns:a16="http://schemas.microsoft.com/office/drawing/2014/main" id="{56AF5BA4-C2DB-4EEB-B248-E24E1AB637C4}"/>
              </a:ext>
            </a:extLst>
          </p:cNvPr>
          <p:cNvSpPr>
            <a:spLocks noGrp="1" noChangeArrowheads="1"/>
          </p:cNvSpPr>
          <p:nvPr>
            <p:ph type="body" idx="4294967295"/>
          </p:nvPr>
        </p:nvSpPr>
        <p:spPr>
          <a:xfrm>
            <a:off x="117820" y="857250"/>
            <a:ext cx="8030447" cy="899079"/>
          </a:xfrm>
        </p:spPr>
        <p:txBody>
          <a:bodyPr/>
          <a:lstStyle/>
          <a:p>
            <a:pPr marL="0" indent="0">
              <a:spcBef>
                <a:spcPct val="30000"/>
              </a:spcBef>
            </a:pPr>
            <a:r>
              <a:rPr lang="en-US" altLang="zh-CN" sz="2477" b="1" dirty="0"/>
              <a:t>/</a:t>
            </a:r>
            <a:r>
              <a:rPr lang="en-US" altLang="zh-CN" sz="2477" b="1" dirty="0" err="1"/>
              <a:t>etc</a:t>
            </a:r>
            <a:r>
              <a:rPr lang="en-US" altLang="zh-CN" sz="2477" b="1" dirty="0"/>
              <a:t>/passwd</a:t>
            </a:r>
            <a:r>
              <a:rPr lang="zh-CN" altLang="en-US" sz="2477" b="1" dirty="0"/>
              <a:t>文件</a:t>
            </a:r>
          </a:p>
          <a:p>
            <a:pPr marL="726756" lvl="1">
              <a:spcBef>
                <a:spcPct val="30000"/>
              </a:spcBef>
            </a:pPr>
            <a:r>
              <a:rPr lang="en-US" altLang="zh-CN" sz="2096" b="1" dirty="0"/>
              <a:t>vim   /</a:t>
            </a:r>
            <a:r>
              <a:rPr lang="en-US" altLang="zh-CN" sz="2096" b="1" dirty="0" err="1"/>
              <a:t>etc</a:t>
            </a:r>
            <a:r>
              <a:rPr lang="en-US" altLang="zh-CN" sz="2096" b="1" dirty="0"/>
              <a:t>/passwd</a:t>
            </a:r>
            <a:r>
              <a:rPr lang="zh-CN" altLang="en-US" sz="2096" b="1" dirty="0"/>
              <a:t>；每行用“</a:t>
            </a:r>
            <a:r>
              <a:rPr lang="en-US" altLang="zh-CN" sz="2096" b="1" dirty="0"/>
              <a:t>:”</a:t>
            </a:r>
            <a:r>
              <a:rPr lang="zh-CN" altLang="en-US" sz="2096" b="1" dirty="0"/>
              <a:t>分隔为</a:t>
            </a:r>
            <a:r>
              <a:rPr lang="en-US" altLang="zh-CN" sz="2096" b="1" dirty="0"/>
              <a:t>7</a:t>
            </a:r>
            <a:r>
              <a:rPr lang="zh-CN" altLang="en-US" sz="2096" b="1" dirty="0"/>
              <a:t>个域</a:t>
            </a:r>
          </a:p>
        </p:txBody>
      </p:sp>
      <p:sp>
        <p:nvSpPr>
          <p:cNvPr id="205832" name="Line 8">
            <a:extLst>
              <a:ext uri="{FF2B5EF4-FFF2-40B4-BE49-F238E27FC236}">
                <a16:creationId xmlns:a16="http://schemas.microsoft.com/office/drawing/2014/main" id="{67291ADD-2509-4D3C-9655-D0B2E8DB4C30}"/>
              </a:ext>
            </a:extLst>
          </p:cNvPr>
          <p:cNvSpPr>
            <a:spLocks noChangeShapeType="1"/>
          </p:cNvSpPr>
          <p:nvPr/>
        </p:nvSpPr>
        <p:spPr bwMode="auto">
          <a:xfrm>
            <a:off x="415206" y="2351800"/>
            <a:ext cx="3743477" cy="20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lIns="80990" tIns="40495" rIns="80990" bIns="40495"/>
          <a:lstStyle/>
          <a:p>
            <a:pPr defTabSz="685800" eaLnBrk="1" fontAlgn="auto" hangingPunct="1">
              <a:spcBef>
                <a:spcPts val="0"/>
              </a:spcBef>
              <a:spcAft>
                <a:spcPts val="0"/>
              </a:spcAft>
            </a:pPr>
            <a:endParaRPr lang="zh-CN" altLang="en-US" sz="1143" b="0">
              <a:solidFill>
                <a:prstClr val="black"/>
              </a:solidFill>
              <a:latin typeface="等线"/>
              <a:ea typeface="等线" panose="02010600030101010101" pitchFamily="2" charset="-122"/>
            </a:endParaRPr>
          </a:p>
        </p:txBody>
      </p:sp>
      <p:sp>
        <p:nvSpPr>
          <p:cNvPr id="205838" name="AutoShape 14">
            <a:extLst>
              <a:ext uri="{FF2B5EF4-FFF2-40B4-BE49-F238E27FC236}">
                <a16:creationId xmlns:a16="http://schemas.microsoft.com/office/drawing/2014/main" id="{45D45A3D-119A-41BF-8746-7105DC8E2248}"/>
              </a:ext>
            </a:extLst>
          </p:cNvPr>
          <p:cNvSpPr>
            <a:spLocks noChangeArrowheads="1"/>
          </p:cNvSpPr>
          <p:nvPr/>
        </p:nvSpPr>
        <p:spPr bwMode="auto">
          <a:xfrm>
            <a:off x="251983" y="1612134"/>
            <a:ext cx="1007936" cy="317501"/>
          </a:xfrm>
          <a:prstGeom prst="wedgeRoundRectCallout">
            <a:avLst>
              <a:gd name="adj1" fmla="val -19921"/>
              <a:gd name="adj2" fmla="val 136079"/>
              <a:gd name="adj3" fmla="val 16667"/>
            </a:avLst>
          </a:prstGeom>
          <a:solidFill>
            <a:srgbClr val="99CCFF"/>
          </a:solidFill>
          <a:ln w="9525">
            <a:solidFill>
              <a:schemeClr val="tx1"/>
            </a:solidFill>
            <a:miter lim="800000"/>
            <a:headEnd/>
            <a:tailEnd/>
          </a:ln>
        </p:spPr>
        <p:txBody>
          <a:bodyPr lIns="80990" tIns="40495" rIns="80990" bIns="40495"/>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ct val="0"/>
              </a:spcBef>
              <a:spcAft>
                <a:spcPts val="0"/>
              </a:spcAft>
              <a:buNone/>
            </a:pPr>
            <a:r>
              <a:rPr lang="zh-CN" altLang="en-US" sz="1524" dirty="0">
                <a:solidFill>
                  <a:prstClr val="black"/>
                </a:solidFill>
              </a:rPr>
              <a:t>用户名</a:t>
            </a:r>
          </a:p>
        </p:txBody>
      </p:sp>
      <p:sp>
        <p:nvSpPr>
          <p:cNvPr id="205839" name="AutoShape 15">
            <a:extLst>
              <a:ext uri="{FF2B5EF4-FFF2-40B4-BE49-F238E27FC236}">
                <a16:creationId xmlns:a16="http://schemas.microsoft.com/office/drawing/2014/main" id="{7F29F917-514A-4FF0-AA49-2C14ADE2F1CC}"/>
              </a:ext>
            </a:extLst>
          </p:cNvPr>
          <p:cNvSpPr>
            <a:spLocks noChangeArrowheads="1"/>
          </p:cNvSpPr>
          <p:nvPr/>
        </p:nvSpPr>
        <p:spPr bwMode="auto">
          <a:xfrm>
            <a:off x="3112054" y="1644588"/>
            <a:ext cx="1512913" cy="317501"/>
          </a:xfrm>
          <a:prstGeom prst="wedgeRoundRectCallout">
            <a:avLst>
              <a:gd name="adj1" fmla="val -73629"/>
              <a:gd name="adj2" fmla="val 125542"/>
              <a:gd name="adj3" fmla="val 16667"/>
            </a:avLst>
          </a:prstGeom>
          <a:solidFill>
            <a:srgbClr val="99CCFF"/>
          </a:solidFill>
          <a:ln w="9525">
            <a:solidFill>
              <a:schemeClr val="tx1"/>
            </a:solidFill>
            <a:miter lim="800000"/>
            <a:headEnd/>
            <a:tailEnd/>
          </a:ln>
        </p:spPr>
        <p:txBody>
          <a:bodyPr lIns="80990" tIns="40495" rIns="80990" bIns="40495"/>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ct val="0"/>
              </a:spcBef>
              <a:spcAft>
                <a:spcPts val="0"/>
              </a:spcAft>
              <a:buNone/>
            </a:pPr>
            <a:r>
              <a:rPr lang="zh-CN" altLang="en-US" sz="1524" dirty="0">
                <a:solidFill>
                  <a:prstClr val="black"/>
                </a:solidFill>
              </a:rPr>
              <a:t>命令解释器</a:t>
            </a:r>
          </a:p>
        </p:txBody>
      </p:sp>
      <p:sp>
        <p:nvSpPr>
          <p:cNvPr id="205841" name="AutoShape 17">
            <a:extLst>
              <a:ext uri="{FF2B5EF4-FFF2-40B4-BE49-F238E27FC236}">
                <a16:creationId xmlns:a16="http://schemas.microsoft.com/office/drawing/2014/main" id="{610CF8A4-C69A-41CA-9F26-29EA4E48A71D}"/>
              </a:ext>
            </a:extLst>
          </p:cNvPr>
          <p:cNvSpPr>
            <a:spLocks noChangeArrowheads="1"/>
          </p:cNvSpPr>
          <p:nvPr/>
        </p:nvSpPr>
        <p:spPr bwMode="auto">
          <a:xfrm>
            <a:off x="1170879" y="1663161"/>
            <a:ext cx="1169550" cy="317500"/>
          </a:xfrm>
          <a:prstGeom prst="wedgeRoundRectCallout">
            <a:avLst>
              <a:gd name="adj1" fmla="val -62088"/>
              <a:gd name="adj2" fmla="val 128177"/>
              <a:gd name="adj3" fmla="val 16667"/>
            </a:avLst>
          </a:prstGeom>
          <a:solidFill>
            <a:srgbClr val="99CCFF"/>
          </a:solidFill>
          <a:ln w="9525">
            <a:solidFill>
              <a:schemeClr val="tx1"/>
            </a:solidFill>
            <a:miter lim="800000"/>
            <a:headEnd/>
            <a:tailEnd/>
          </a:ln>
        </p:spPr>
        <p:txBody>
          <a:bodyPr lIns="80990" tIns="40495" rIns="80990" bIns="40495"/>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ct val="0"/>
              </a:spcBef>
              <a:spcAft>
                <a:spcPts val="0"/>
              </a:spcAft>
              <a:buNone/>
            </a:pPr>
            <a:r>
              <a:rPr lang="en-US" altLang="zh-CN" sz="1524" dirty="0">
                <a:solidFill>
                  <a:prstClr val="black"/>
                </a:solidFill>
              </a:rPr>
              <a:t>UID</a:t>
            </a:r>
          </a:p>
        </p:txBody>
      </p:sp>
      <p:sp>
        <p:nvSpPr>
          <p:cNvPr id="205842" name="AutoShape 18">
            <a:extLst>
              <a:ext uri="{FF2B5EF4-FFF2-40B4-BE49-F238E27FC236}">
                <a16:creationId xmlns:a16="http://schemas.microsoft.com/office/drawing/2014/main" id="{4B83B3C7-65B1-485B-A14D-3E2F797F195D}"/>
              </a:ext>
            </a:extLst>
          </p:cNvPr>
          <p:cNvSpPr>
            <a:spLocks noChangeArrowheads="1"/>
          </p:cNvSpPr>
          <p:nvPr/>
        </p:nvSpPr>
        <p:spPr bwMode="auto">
          <a:xfrm>
            <a:off x="1387865" y="1625994"/>
            <a:ext cx="1798159" cy="317500"/>
          </a:xfrm>
          <a:prstGeom prst="wedgeRoundRectCallout">
            <a:avLst>
              <a:gd name="adj1" fmla="val -44307"/>
              <a:gd name="adj2" fmla="val 143982"/>
              <a:gd name="adj3" fmla="val 16667"/>
            </a:avLst>
          </a:prstGeom>
          <a:solidFill>
            <a:srgbClr val="99CCFF"/>
          </a:solidFill>
          <a:ln w="9525">
            <a:solidFill>
              <a:schemeClr val="tx1"/>
            </a:solidFill>
            <a:miter lim="800000"/>
            <a:headEnd/>
            <a:tailEnd/>
          </a:ln>
        </p:spPr>
        <p:txBody>
          <a:bodyPr lIns="80990" tIns="40495" rIns="80990" bIns="40495"/>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ct val="0"/>
              </a:spcBef>
              <a:spcAft>
                <a:spcPts val="0"/>
              </a:spcAft>
              <a:buNone/>
            </a:pPr>
            <a:r>
              <a:rPr lang="zh-CN" altLang="en-US" sz="1524" dirty="0">
                <a:solidFill>
                  <a:prstClr val="black"/>
                </a:solidFill>
              </a:rPr>
              <a:t>用户描述信息</a:t>
            </a:r>
          </a:p>
        </p:txBody>
      </p:sp>
      <p:sp>
        <p:nvSpPr>
          <p:cNvPr id="205843" name="AutoShape 19">
            <a:extLst>
              <a:ext uri="{FF2B5EF4-FFF2-40B4-BE49-F238E27FC236}">
                <a16:creationId xmlns:a16="http://schemas.microsoft.com/office/drawing/2014/main" id="{6282CF1C-0CD5-4968-B809-02E6481F469E}"/>
              </a:ext>
            </a:extLst>
          </p:cNvPr>
          <p:cNvSpPr>
            <a:spLocks noChangeArrowheads="1"/>
          </p:cNvSpPr>
          <p:nvPr/>
        </p:nvSpPr>
        <p:spPr bwMode="auto">
          <a:xfrm>
            <a:off x="2668253" y="1663160"/>
            <a:ext cx="935365" cy="317501"/>
          </a:xfrm>
          <a:prstGeom prst="wedgeRoundRectCallout">
            <a:avLst>
              <a:gd name="adj1" fmla="val -123082"/>
              <a:gd name="adj2" fmla="val 122908"/>
              <a:gd name="adj3" fmla="val 16667"/>
            </a:avLst>
          </a:prstGeom>
          <a:solidFill>
            <a:srgbClr val="99CCFF"/>
          </a:solidFill>
          <a:ln w="9525">
            <a:solidFill>
              <a:schemeClr val="tx1"/>
            </a:solidFill>
            <a:miter lim="800000"/>
            <a:headEnd/>
            <a:tailEnd/>
          </a:ln>
        </p:spPr>
        <p:txBody>
          <a:bodyPr lIns="80990" tIns="40495" rIns="80990" bIns="40495"/>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ct val="0"/>
              </a:spcBef>
              <a:spcAft>
                <a:spcPts val="0"/>
              </a:spcAft>
              <a:buNone/>
            </a:pPr>
            <a:r>
              <a:rPr lang="zh-CN" altLang="en-US" sz="1524" dirty="0">
                <a:solidFill>
                  <a:prstClr val="black"/>
                </a:solidFill>
              </a:rPr>
              <a:t>主目录</a:t>
            </a:r>
          </a:p>
        </p:txBody>
      </p:sp>
      <p:sp>
        <p:nvSpPr>
          <p:cNvPr id="205844" name="AutoShape 20">
            <a:extLst>
              <a:ext uri="{FF2B5EF4-FFF2-40B4-BE49-F238E27FC236}">
                <a16:creationId xmlns:a16="http://schemas.microsoft.com/office/drawing/2014/main" id="{E2FA613A-0F6D-4E8A-8967-E3E4894246C0}"/>
              </a:ext>
            </a:extLst>
          </p:cNvPr>
          <p:cNvSpPr>
            <a:spLocks noChangeArrowheads="1"/>
          </p:cNvSpPr>
          <p:nvPr/>
        </p:nvSpPr>
        <p:spPr bwMode="auto">
          <a:xfrm>
            <a:off x="1619247" y="1643735"/>
            <a:ext cx="648103" cy="317501"/>
          </a:xfrm>
          <a:prstGeom prst="wedgeRoundRectCallout">
            <a:avLst>
              <a:gd name="adj1" fmla="val -112482"/>
              <a:gd name="adj2" fmla="val 133445"/>
              <a:gd name="adj3" fmla="val 16667"/>
            </a:avLst>
          </a:prstGeom>
          <a:solidFill>
            <a:srgbClr val="99CCFF"/>
          </a:solidFill>
          <a:ln w="9525">
            <a:solidFill>
              <a:schemeClr val="tx1"/>
            </a:solidFill>
            <a:miter lim="800000"/>
            <a:headEnd/>
            <a:tailEnd/>
          </a:ln>
        </p:spPr>
        <p:txBody>
          <a:bodyPr lIns="80990" tIns="40495" rIns="80990" bIns="40495"/>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ct val="0"/>
              </a:spcBef>
              <a:spcAft>
                <a:spcPts val="0"/>
              </a:spcAft>
              <a:buNone/>
            </a:pPr>
            <a:r>
              <a:rPr lang="en-US" altLang="zh-CN" sz="1524" dirty="0">
                <a:solidFill>
                  <a:prstClr val="black"/>
                </a:solidFill>
              </a:rPr>
              <a:t>GID</a:t>
            </a:r>
          </a:p>
        </p:txBody>
      </p:sp>
      <p:sp>
        <p:nvSpPr>
          <p:cNvPr id="205840" name="AutoShape 16">
            <a:extLst>
              <a:ext uri="{FF2B5EF4-FFF2-40B4-BE49-F238E27FC236}">
                <a16:creationId xmlns:a16="http://schemas.microsoft.com/office/drawing/2014/main" id="{92120CBF-9A93-41A9-934B-6DE67B32B97F}"/>
              </a:ext>
            </a:extLst>
          </p:cNvPr>
          <p:cNvSpPr>
            <a:spLocks noChangeArrowheads="1"/>
          </p:cNvSpPr>
          <p:nvPr/>
        </p:nvSpPr>
        <p:spPr bwMode="auto">
          <a:xfrm>
            <a:off x="576537" y="1625993"/>
            <a:ext cx="1366762" cy="317501"/>
          </a:xfrm>
          <a:prstGeom prst="wedgeRoundRectCallout">
            <a:avLst>
              <a:gd name="adj1" fmla="val -30263"/>
              <a:gd name="adj2" fmla="val 136080"/>
              <a:gd name="adj3" fmla="val 16667"/>
            </a:avLst>
          </a:prstGeom>
          <a:solidFill>
            <a:srgbClr val="99CCFF"/>
          </a:solidFill>
          <a:ln w="9525">
            <a:solidFill>
              <a:schemeClr val="tx1"/>
            </a:solidFill>
            <a:miter lim="800000"/>
            <a:headEnd/>
            <a:tailEnd/>
          </a:ln>
        </p:spPr>
        <p:txBody>
          <a:bodyPr lIns="80990" tIns="40495" rIns="80990" bIns="40495"/>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ct val="0"/>
              </a:spcBef>
              <a:spcAft>
                <a:spcPts val="0"/>
              </a:spcAft>
              <a:buNone/>
            </a:pPr>
            <a:r>
              <a:rPr lang="zh-CN" altLang="en-US" sz="1524" dirty="0">
                <a:solidFill>
                  <a:prstClr val="black"/>
                </a:solidFill>
              </a:rPr>
              <a:t>加密口令</a:t>
            </a:r>
          </a:p>
        </p:txBody>
      </p:sp>
      <p:sp>
        <p:nvSpPr>
          <p:cNvPr id="205847" name="AutoShape 23">
            <a:extLst>
              <a:ext uri="{FF2B5EF4-FFF2-40B4-BE49-F238E27FC236}">
                <a16:creationId xmlns:a16="http://schemas.microsoft.com/office/drawing/2014/main" id="{914D169C-FCFD-48F8-930A-B1AAF6C862AE}"/>
              </a:ext>
            </a:extLst>
          </p:cNvPr>
          <p:cNvSpPr>
            <a:spLocks noChangeArrowheads="1"/>
          </p:cNvSpPr>
          <p:nvPr/>
        </p:nvSpPr>
        <p:spPr bwMode="auto">
          <a:xfrm>
            <a:off x="755953" y="4990360"/>
            <a:ext cx="7777238" cy="824492"/>
          </a:xfrm>
          <a:prstGeom prst="roundRect">
            <a:avLst>
              <a:gd name="adj" fmla="val 16667"/>
            </a:avLst>
          </a:prstGeom>
          <a:solidFill>
            <a:srgbClr val="C0C0C0"/>
          </a:solidFill>
          <a:ln w="9525">
            <a:solidFill>
              <a:schemeClr val="tx1"/>
            </a:solidFill>
            <a:round/>
            <a:headEnd/>
            <a:tailEnd/>
          </a:ln>
        </p:spPr>
        <p:txBody>
          <a:bodyPr wrap="none" lIns="80990" tIns="40495" rIns="80990" bIns="40495"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ct val="0"/>
              </a:spcBef>
              <a:spcAft>
                <a:spcPts val="0"/>
              </a:spcAft>
              <a:buNone/>
            </a:pPr>
            <a:r>
              <a:rPr lang="zh-CN" altLang="en-US" sz="2477" dirty="0">
                <a:solidFill>
                  <a:prstClr val="black"/>
                </a:solidFill>
              </a:rPr>
              <a:t>真正的</a:t>
            </a:r>
            <a:r>
              <a:rPr lang="zh-CN" altLang="en-US" sz="2477" dirty="0">
                <a:solidFill>
                  <a:srgbClr val="FF0000"/>
                </a:solidFill>
              </a:rPr>
              <a:t>密码</a:t>
            </a:r>
            <a:r>
              <a:rPr lang="zh-CN" altLang="en-US" sz="2477" dirty="0">
                <a:solidFill>
                  <a:prstClr val="black"/>
                </a:solidFill>
              </a:rPr>
              <a:t>保存在</a:t>
            </a:r>
            <a:r>
              <a:rPr lang="en-US" altLang="zh-CN" sz="2477" dirty="0">
                <a:solidFill>
                  <a:srgbClr val="FF0000"/>
                </a:solidFill>
              </a:rPr>
              <a:t>shadow</a:t>
            </a:r>
            <a:r>
              <a:rPr lang="zh-CN" altLang="en-US" sz="2477" dirty="0">
                <a:solidFill>
                  <a:prstClr val="black"/>
                </a:solidFill>
              </a:rPr>
              <a:t>文件中</a:t>
            </a:r>
          </a:p>
        </p:txBody>
      </p:sp>
    </p:spTree>
    <p:extLst>
      <p:ext uri="{BB962C8B-B14F-4D97-AF65-F5344CB8AC3E}">
        <p14:creationId xmlns:p14="http://schemas.microsoft.com/office/powerpoint/2010/main" val="23630137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58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8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05838"/>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58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05840"/>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58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05841"/>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58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05844"/>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584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05842"/>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584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05843"/>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5839"/>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05839"/>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38" grpId="0" animBg="1"/>
      <p:bldP spid="205838" grpId="1" animBg="1"/>
      <p:bldP spid="205839" grpId="0" animBg="1"/>
      <p:bldP spid="205839" grpId="1" animBg="1"/>
      <p:bldP spid="205841" grpId="0" animBg="1"/>
      <p:bldP spid="205841" grpId="1" animBg="1"/>
      <p:bldP spid="205842" grpId="0" animBg="1"/>
      <p:bldP spid="205842" grpId="1" animBg="1"/>
      <p:bldP spid="205843" grpId="0" animBg="1"/>
      <p:bldP spid="205843" grpId="1" animBg="1"/>
      <p:bldP spid="205844" grpId="0" animBg="1"/>
      <p:bldP spid="205844" grpId="1" animBg="1"/>
      <p:bldP spid="205840" grpId="0" animBg="1"/>
      <p:bldP spid="205840" grpId="1" animBg="1"/>
      <p:bldP spid="205847"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97033B0-2012-45A9-8A06-E84DEC97992C}"/>
              </a:ext>
            </a:extLst>
          </p:cNvPr>
          <p:cNvSpPr>
            <a:spLocks noGrp="1" noChangeArrowheads="1"/>
          </p:cNvSpPr>
          <p:nvPr>
            <p:ph type="title"/>
          </p:nvPr>
        </p:nvSpPr>
        <p:spPr>
          <a:xfrm>
            <a:off x="116456" y="857251"/>
            <a:ext cx="5408763" cy="622157"/>
          </a:xfrm>
        </p:spPr>
        <p:txBody>
          <a:bodyPr/>
          <a:lstStyle/>
          <a:p>
            <a:pPr eaLnBrk="1" hangingPunct="1"/>
            <a:r>
              <a:rPr lang="en-US" altLang="zh-CN" dirty="0"/>
              <a:t>/</a:t>
            </a:r>
            <a:r>
              <a:rPr lang="en-US" altLang="zh-CN" dirty="0" err="1"/>
              <a:t>etc</a:t>
            </a:r>
            <a:r>
              <a:rPr lang="en-US" altLang="zh-CN" dirty="0"/>
              <a:t>/shadow</a:t>
            </a:r>
          </a:p>
        </p:txBody>
      </p:sp>
      <p:sp>
        <p:nvSpPr>
          <p:cNvPr id="7171" name="Rectangle 3">
            <a:extLst>
              <a:ext uri="{FF2B5EF4-FFF2-40B4-BE49-F238E27FC236}">
                <a16:creationId xmlns:a16="http://schemas.microsoft.com/office/drawing/2014/main" id="{E5DD9856-D725-4A14-BA23-B0443697C6D2}"/>
              </a:ext>
            </a:extLst>
          </p:cNvPr>
          <p:cNvSpPr>
            <a:spLocks noGrp="1" noChangeArrowheads="1"/>
          </p:cNvSpPr>
          <p:nvPr>
            <p:ph type="body" idx="1"/>
          </p:nvPr>
        </p:nvSpPr>
        <p:spPr>
          <a:xfrm>
            <a:off x="207034" y="1465413"/>
            <a:ext cx="8760124" cy="4308894"/>
          </a:xfrm>
        </p:spPr>
        <p:txBody>
          <a:bodyPr/>
          <a:lstStyle/>
          <a:p>
            <a:pPr eaLnBrk="1" hangingPunct="1"/>
            <a:r>
              <a:rPr lang="zh-CN" altLang="en-US" sz="2100" b="1" dirty="0"/>
              <a:t>根据</a:t>
            </a:r>
            <a:r>
              <a:rPr lang="en-US" altLang="zh-CN" sz="2100" b="1" dirty="0"/>
              <a:t>/</a:t>
            </a:r>
            <a:r>
              <a:rPr lang="en-US" altLang="zh-CN" sz="2100" b="1" dirty="0" err="1"/>
              <a:t>etc</a:t>
            </a:r>
            <a:r>
              <a:rPr lang="en-US" altLang="zh-CN" sz="2100" b="1" dirty="0"/>
              <a:t>/</a:t>
            </a:r>
            <a:r>
              <a:rPr lang="en-US" altLang="zh-CN" sz="2100" b="1" dirty="0" err="1"/>
              <a:t>passwd</a:t>
            </a:r>
            <a:r>
              <a:rPr lang="zh-CN" altLang="en-US" sz="2100" b="1" dirty="0"/>
              <a:t>文件产生，一行存储一个用户的信息，各域之间以冒号分隔：</a:t>
            </a:r>
          </a:p>
          <a:p>
            <a:pPr lvl="1" eaLnBrk="1" hangingPunct="1"/>
            <a:r>
              <a:rPr lang="zh-CN" altLang="en-US" b="1" dirty="0"/>
              <a:t>用户账号</a:t>
            </a:r>
          </a:p>
          <a:p>
            <a:pPr lvl="1" eaLnBrk="1" hangingPunct="1"/>
            <a:r>
              <a:rPr lang="zh-CN" altLang="en-US" b="1" dirty="0"/>
              <a:t>加密的口令密文</a:t>
            </a:r>
          </a:p>
          <a:p>
            <a:pPr lvl="1" eaLnBrk="1" hangingPunct="1"/>
            <a:r>
              <a:rPr lang="zh-CN" altLang="en-US" b="1" dirty="0"/>
              <a:t>最近口令更改日期（用</a:t>
            </a:r>
            <a:r>
              <a:rPr lang="en-US" altLang="zh-CN" b="1" dirty="0"/>
              <a:t>1970</a:t>
            </a:r>
            <a:r>
              <a:rPr lang="zh-CN" altLang="en-US" b="1" dirty="0"/>
              <a:t>年</a:t>
            </a:r>
            <a:r>
              <a:rPr lang="en-US" altLang="zh-CN" b="1" dirty="0"/>
              <a:t>1 </a:t>
            </a:r>
            <a:r>
              <a:rPr lang="zh-CN" altLang="en-US" b="1" dirty="0"/>
              <a:t>月</a:t>
            </a:r>
            <a:r>
              <a:rPr lang="en-US" altLang="zh-CN" b="1" dirty="0"/>
              <a:t>1</a:t>
            </a:r>
            <a:r>
              <a:rPr lang="zh-CN" altLang="en-US" b="1" dirty="0"/>
              <a:t>日到上次口令修改日期的</a:t>
            </a:r>
            <a:r>
              <a:rPr lang="zh-CN" altLang="en-US" b="1" dirty="0">
                <a:solidFill>
                  <a:srgbClr val="FF0000"/>
                </a:solidFill>
              </a:rPr>
              <a:t>天数</a:t>
            </a:r>
            <a:r>
              <a:rPr lang="zh-CN" altLang="en-US" b="1" dirty="0"/>
              <a:t>）</a:t>
            </a:r>
          </a:p>
          <a:p>
            <a:pPr lvl="1" eaLnBrk="1" hangingPunct="1"/>
            <a:r>
              <a:rPr lang="zh-CN" altLang="en-US" b="1" dirty="0"/>
              <a:t>口令上次修改后，要过多少天才能再修改，为</a:t>
            </a:r>
            <a:r>
              <a:rPr lang="en-US" altLang="zh-CN" b="1" dirty="0"/>
              <a:t>0</a:t>
            </a:r>
            <a:r>
              <a:rPr lang="zh-CN" altLang="en-US" b="1" dirty="0"/>
              <a:t>表示没有时间限制</a:t>
            </a:r>
            <a:endParaRPr lang="en-US" altLang="zh-CN" b="1" dirty="0"/>
          </a:p>
          <a:p>
            <a:pPr lvl="1" eaLnBrk="1" hangingPunct="1"/>
            <a:r>
              <a:rPr lang="zh-CN" altLang="en-US" b="1" dirty="0"/>
              <a:t>口令需要重新变更天数（</a:t>
            </a:r>
            <a:r>
              <a:rPr lang="zh-CN" altLang="en-US" b="1" dirty="0">
                <a:solidFill>
                  <a:srgbClr val="FF0000"/>
                </a:solidFill>
              </a:rPr>
              <a:t>与</a:t>
            </a:r>
            <a:r>
              <a:rPr lang="en-US" altLang="zh-CN" b="1" dirty="0">
                <a:solidFill>
                  <a:srgbClr val="FF0000"/>
                </a:solidFill>
              </a:rPr>
              <a:t>3</a:t>
            </a:r>
            <a:r>
              <a:rPr lang="zh-CN" altLang="en-US" b="1" dirty="0">
                <a:solidFill>
                  <a:srgbClr val="FF0000"/>
                </a:solidFill>
              </a:rPr>
              <a:t>比较</a:t>
            </a:r>
            <a:r>
              <a:rPr lang="zh-CN" altLang="en-US" b="1" dirty="0"/>
              <a:t>）</a:t>
            </a:r>
            <a:endParaRPr lang="en-US" altLang="zh-CN" b="1" dirty="0"/>
          </a:p>
          <a:p>
            <a:pPr lvl="1" eaLnBrk="1" hangingPunct="1"/>
            <a:r>
              <a:rPr lang="zh-CN" altLang="en-US" b="1" dirty="0"/>
              <a:t>如口令有期限限制，过期前向用户示警。默认为</a:t>
            </a:r>
            <a:r>
              <a:rPr lang="en-US" altLang="zh-CN" b="1" dirty="0">
                <a:solidFill>
                  <a:srgbClr val="FF0000"/>
                </a:solidFill>
              </a:rPr>
              <a:t>7</a:t>
            </a:r>
            <a:r>
              <a:rPr lang="zh-CN" altLang="en-US" b="1" dirty="0">
                <a:solidFill>
                  <a:srgbClr val="FF0000"/>
                </a:solidFill>
              </a:rPr>
              <a:t>天</a:t>
            </a:r>
            <a:r>
              <a:rPr lang="zh-CN" altLang="en-US" b="1" dirty="0"/>
              <a:t>。（</a:t>
            </a:r>
            <a:r>
              <a:rPr lang="zh-CN" altLang="en-US" b="1" dirty="0">
                <a:solidFill>
                  <a:srgbClr val="FF0000"/>
                </a:solidFill>
              </a:rPr>
              <a:t>与</a:t>
            </a:r>
            <a:r>
              <a:rPr lang="en-US" altLang="zh-CN" b="1" dirty="0">
                <a:solidFill>
                  <a:srgbClr val="FF0000"/>
                </a:solidFill>
              </a:rPr>
              <a:t>5</a:t>
            </a:r>
            <a:r>
              <a:rPr lang="zh-CN" altLang="en-US" b="1" dirty="0">
                <a:solidFill>
                  <a:srgbClr val="FF0000"/>
                </a:solidFill>
              </a:rPr>
              <a:t>比</a:t>
            </a:r>
            <a:r>
              <a:rPr lang="zh-CN" altLang="en-US" b="1" dirty="0"/>
              <a:t>）</a:t>
            </a:r>
            <a:endParaRPr lang="en-US" altLang="zh-CN" b="1" dirty="0"/>
          </a:p>
          <a:p>
            <a:pPr lvl="1" eaLnBrk="1" hangingPunct="1"/>
            <a:r>
              <a:rPr lang="zh-CN" altLang="en-US" b="1" dirty="0"/>
              <a:t>口令过期后宽限日期天数（</a:t>
            </a:r>
            <a:r>
              <a:rPr lang="zh-CN" altLang="en-US" b="1" dirty="0">
                <a:solidFill>
                  <a:srgbClr val="FF0000"/>
                </a:solidFill>
              </a:rPr>
              <a:t>与</a:t>
            </a:r>
            <a:r>
              <a:rPr lang="en-US" altLang="zh-CN" b="1" dirty="0">
                <a:solidFill>
                  <a:srgbClr val="FF0000"/>
                </a:solidFill>
              </a:rPr>
              <a:t>5</a:t>
            </a:r>
            <a:r>
              <a:rPr lang="zh-CN" altLang="en-US" b="1" dirty="0">
                <a:solidFill>
                  <a:srgbClr val="FF0000"/>
                </a:solidFill>
              </a:rPr>
              <a:t>比</a:t>
            </a:r>
            <a:r>
              <a:rPr lang="zh-CN" altLang="en-US" b="1" dirty="0"/>
              <a:t>）</a:t>
            </a:r>
            <a:endParaRPr lang="en-US" altLang="zh-CN" b="1" dirty="0"/>
          </a:p>
          <a:p>
            <a:pPr lvl="1" eaLnBrk="1" hangingPunct="1"/>
            <a:r>
              <a:rPr lang="zh-CN" altLang="en-US" b="1" dirty="0"/>
              <a:t>从</a:t>
            </a:r>
            <a:r>
              <a:rPr lang="en-US" altLang="zh-CN" b="1" dirty="0"/>
              <a:t>1970</a:t>
            </a:r>
            <a:r>
              <a:rPr lang="zh-CN" altLang="en-US" b="1" dirty="0"/>
              <a:t>年</a:t>
            </a:r>
            <a:r>
              <a:rPr lang="en-US" altLang="zh-CN" b="1" dirty="0"/>
              <a:t>1 </a:t>
            </a:r>
            <a:r>
              <a:rPr lang="zh-CN" altLang="en-US" b="1" dirty="0"/>
              <a:t>月</a:t>
            </a:r>
            <a:r>
              <a:rPr lang="en-US" altLang="zh-CN" b="1" dirty="0"/>
              <a:t>1</a:t>
            </a:r>
            <a:r>
              <a:rPr lang="zh-CN" altLang="en-US" b="1" dirty="0"/>
              <a:t>日到账号过期的天数，未过期的账号则为空值。</a:t>
            </a:r>
          </a:p>
          <a:p>
            <a:pPr lvl="1" eaLnBrk="1" hangingPunct="1"/>
            <a:r>
              <a:rPr lang="zh-CN" altLang="en-US" b="1" dirty="0"/>
              <a:t>保留域，未使用</a:t>
            </a:r>
          </a:p>
          <a:p>
            <a:pPr eaLnBrk="1" hangingPunct="1">
              <a:buFontTx/>
              <a:buNone/>
            </a:pPr>
            <a:endParaRPr lang="en-US" altLang="zh-CN" sz="2100"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AD3DB73A-71E8-4A91-B03E-4597F1ED90BD}"/>
              </a:ext>
            </a:extLst>
          </p:cNvPr>
          <p:cNvSpPr>
            <a:spLocks noGrp="1" noChangeArrowheads="1"/>
          </p:cNvSpPr>
          <p:nvPr>
            <p:ph type="body" idx="4294967295"/>
          </p:nvPr>
        </p:nvSpPr>
        <p:spPr>
          <a:xfrm>
            <a:off x="351264" y="926307"/>
            <a:ext cx="8214767" cy="942917"/>
          </a:xfrm>
        </p:spPr>
        <p:txBody>
          <a:bodyPr>
            <a:normAutofit fontScale="92500" lnSpcReduction="10000"/>
          </a:bodyPr>
          <a:lstStyle/>
          <a:p>
            <a:pPr marL="0" indent="0">
              <a:spcBef>
                <a:spcPct val="30000"/>
              </a:spcBef>
            </a:pPr>
            <a:r>
              <a:rPr lang="en-US" altLang="zh-CN" sz="2477" b="1" dirty="0"/>
              <a:t>/</a:t>
            </a:r>
            <a:r>
              <a:rPr lang="en-US" altLang="zh-CN" sz="2477" b="1" dirty="0" err="1"/>
              <a:t>etc</a:t>
            </a:r>
            <a:r>
              <a:rPr lang="en-US" altLang="zh-CN" sz="2477" b="1" dirty="0"/>
              <a:t>/shadow</a:t>
            </a:r>
            <a:r>
              <a:rPr lang="zh-CN" altLang="en-US" sz="2477" b="1" dirty="0"/>
              <a:t>文件</a:t>
            </a:r>
          </a:p>
          <a:p>
            <a:pPr marL="0" indent="0">
              <a:spcBef>
                <a:spcPct val="30000"/>
              </a:spcBef>
              <a:buNone/>
            </a:pPr>
            <a:r>
              <a:rPr lang="zh-CN" altLang="en-US" sz="2096" b="1" dirty="0">
                <a:solidFill>
                  <a:srgbClr val="FF0000"/>
                </a:solidFill>
              </a:rPr>
              <a:t>        所有用户</a:t>
            </a:r>
            <a:r>
              <a:rPr lang="zh-CN" altLang="en-US" sz="2096" b="1" dirty="0"/>
              <a:t>对</a:t>
            </a:r>
            <a:r>
              <a:rPr lang="en-US" altLang="zh-CN" sz="2096" b="1" dirty="0"/>
              <a:t>passwd</a:t>
            </a:r>
            <a:r>
              <a:rPr lang="zh-CN" altLang="en-US" sz="2096" b="1" dirty="0"/>
              <a:t>文件均可读取，只有</a:t>
            </a:r>
            <a:r>
              <a:rPr lang="en-US" altLang="zh-CN" sz="2096" b="1" dirty="0">
                <a:solidFill>
                  <a:srgbClr val="FF0000"/>
                </a:solidFill>
              </a:rPr>
              <a:t>root</a:t>
            </a:r>
            <a:r>
              <a:rPr lang="zh-CN" altLang="en-US" sz="2096" b="1" dirty="0">
                <a:solidFill>
                  <a:srgbClr val="FF0000"/>
                </a:solidFill>
              </a:rPr>
              <a:t>用户</a:t>
            </a:r>
            <a:r>
              <a:rPr lang="zh-CN" altLang="en-US" sz="2096" b="1" dirty="0"/>
              <a:t>对</a:t>
            </a:r>
            <a:r>
              <a:rPr lang="en-US" altLang="zh-CN" sz="2096" b="1" dirty="0"/>
              <a:t>shadow</a:t>
            </a:r>
            <a:r>
              <a:rPr lang="zh-CN" altLang="en-US" sz="2096" b="1" dirty="0"/>
              <a:t>文件可读，因此密码存放在</a:t>
            </a:r>
            <a:r>
              <a:rPr lang="en-US" altLang="zh-CN" sz="2096" b="1" dirty="0"/>
              <a:t>shadow</a:t>
            </a:r>
            <a:r>
              <a:rPr lang="zh-CN" altLang="en-US" sz="2096" b="1" dirty="0"/>
              <a:t>文件中更安全</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76" y="1830717"/>
            <a:ext cx="9419660" cy="4170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691142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5002058"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4.2.3 </a:t>
            </a:r>
            <a:r>
              <a:rPr lang="zh-CN" altLang="en-US" sz="2400" b="0" dirty="0">
                <a:solidFill>
                  <a:srgbClr val="1353A2"/>
                </a:solidFill>
                <a:latin typeface="微软雅黑" pitchFamily="34" charset="-122"/>
                <a:ea typeface="微软雅黑" pitchFamily="34" charset="-122"/>
              </a:rPr>
              <a:t>用户组文件</a:t>
            </a:r>
          </a:p>
        </p:txBody>
      </p:sp>
      <p:sp>
        <p:nvSpPr>
          <p:cNvPr id="11" name="Text Box 44"/>
          <p:cNvSpPr txBox="1">
            <a:spLocks noChangeArrowheads="1"/>
          </p:cNvSpPr>
          <p:nvPr/>
        </p:nvSpPr>
        <p:spPr bwMode="auto">
          <a:xfrm>
            <a:off x="102811" y="1808925"/>
            <a:ext cx="8496915" cy="209063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342900" defTabSz="540544" eaLnBrk="1" fontAlgn="auto" hangingPunct="1">
              <a:lnSpc>
                <a:spcPct val="200000"/>
              </a:lnSpc>
              <a:spcBef>
                <a:spcPts val="0"/>
              </a:spcBef>
              <a:spcAft>
                <a:spcPts val="0"/>
              </a:spcAft>
            </a:pPr>
            <a:r>
              <a:rPr lang="en-US" altLang="zh-CN" sz="2100" dirty="0">
                <a:solidFill>
                  <a:srgbClr val="1353A2"/>
                </a:solidFill>
              </a:rPr>
              <a:t>/</a:t>
            </a:r>
            <a:r>
              <a:rPr lang="en-US" altLang="zh-CN" sz="2100" dirty="0" err="1">
                <a:solidFill>
                  <a:srgbClr val="1353A2"/>
                </a:solidFill>
              </a:rPr>
              <a:t>etc</a:t>
            </a:r>
            <a:r>
              <a:rPr lang="en-US" altLang="zh-CN" sz="2100" dirty="0">
                <a:solidFill>
                  <a:srgbClr val="1353A2"/>
                </a:solidFill>
              </a:rPr>
              <a:t>/group</a:t>
            </a:r>
            <a:r>
              <a:rPr lang="zh-CN" altLang="en-US" sz="2100" dirty="0">
                <a:solidFill>
                  <a:srgbClr val="1353A2"/>
                </a:solidFill>
              </a:rPr>
              <a:t>文件：组群账户信息</a:t>
            </a:r>
          </a:p>
          <a:p>
            <a:pPr indent="342900" defTabSz="540544" eaLnBrk="1" fontAlgn="auto" hangingPunct="1">
              <a:lnSpc>
                <a:spcPct val="200000"/>
              </a:lnSpc>
              <a:spcBef>
                <a:spcPts val="0"/>
              </a:spcBef>
              <a:spcAft>
                <a:spcPts val="0"/>
              </a:spcAft>
            </a:pPr>
            <a:r>
              <a:rPr lang="en-US" altLang="zh-CN" sz="2100" dirty="0">
                <a:solidFill>
                  <a:srgbClr val="1353A2"/>
                </a:solidFill>
              </a:rPr>
              <a:t>/</a:t>
            </a:r>
            <a:r>
              <a:rPr lang="en-US" altLang="zh-CN" sz="2100" dirty="0" err="1">
                <a:solidFill>
                  <a:srgbClr val="1353A2"/>
                </a:solidFill>
              </a:rPr>
              <a:t>etc</a:t>
            </a:r>
            <a:r>
              <a:rPr lang="en-US" altLang="zh-CN" sz="2100" dirty="0">
                <a:solidFill>
                  <a:srgbClr val="1353A2"/>
                </a:solidFill>
              </a:rPr>
              <a:t>/</a:t>
            </a:r>
            <a:r>
              <a:rPr lang="en-US" altLang="zh-CN" sz="2100" dirty="0" err="1">
                <a:solidFill>
                  <a:srgbClr val="1353A2"/>
                </a:solidFill>
              </a:rPr>
              <a:t>gshadow</a:t>
            </a:r>
            <a:r>
              <a:rPr lang="zh-CN" altLang="en-US" sz="2100" dirty="0">
                <a:solidFill>
                  <a:srgbClr val="1353A2"/>
                </a:solidFill>
              </a:rPr>
              <a:t>文件：组群口令、管理员等管理信息</a:t>
            </a:r>
          </a:p>
          <a:p>
            <a:pPr indent="342900" defTabSz="540544" eaLnBrk="1" fontAlgn="auto" hangingPunct="1">
              <a:lnSpc>
                <a:spcPct val="200000"/>
              </a:lnSpc>
              <a:spcBef>
                <a:spcPts val="0"/>
              </a:spcBef>
              <a:spcAft>
                <a:spcPts val="0"/>
              </a:spcAft>
            </a:pPr>
            <a:endParaRPr lang="zh-CN" altLang="en-US" sz="2700" b="0" dirty="0">
              <a:solidFill>
                <a:srgbClr val="1353A2"/>
              </a:solidFill>
            </a:endParaRPr>
          </a:p>
        </p:txBody>
      </p:sp>
    </p:spTree>
    <p:extLst>
      <p:ext uri="{BB962C8B-B14F-4D97-AF65-F5344CB8AC3E}">
        <p14:creationId xmlns:p14="http://schemas.microsoft.com/office/powerpoint/2010/main" val="181709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a:extLst>
              <a:ext uri="{FF2B5EF4-FFF2-40B4-BE49-F238E27FC236}">
                <a16:creationId xmlns:a16="http://schemas.microsoft.com/office/drawing/2014/main" id="{85CA9D58-7513-4968-91B6-E8D9AA8C618A}"/>
              </a:ext>
            </a:extLst>
          </p:cNvPr>
          <p:cNvSpPr>
            <a:spLocks noGrp="1" noChangeArrowheads="1"/>
          </p:cNvSpPr>
          <p:nvPr>
            <p:ph type="body" idx="1"/>
          </p:nvPr>
        </p:nvSpPr>
        <p:spPr>
          <a:xfrm>
            <a:off x="711680" y="1646635"/>
            <a:ext cx="7996686" cy="3394472"/>
          </a:xfrm>
        </p:spPr>
        <p:txBody>
          <a:bodyPr/>
          <a:lstStyle/>
          <a:p>
            <a:pPr eaLnBrk="1" hangingPunct="1"/>
            <a:r>
              <a:rPr lang="zh-CN" altLang="en-US" b="1" dirty="0"/>
              <a:t>存储所有</a:t>
            </a:r>
            <a:r>
              <a:rPr lang="zh-CN" altLang="en-US" b="1" dirty="0">
                <a:solidFill>
                  <a:srgbClr val="FF0000"/>
                </a:solidFill>
              </a:rPr>
              <a:t>组账号</a:t>
            </a:r>
            <a:r>
              <a:rPr lang="zh-CN" altLang="en-US" b="1" dirty="0"/>
              <a:t>的数据，一行表示一个组的信息，各域之间以冒号分隔，包括：</a:t>
            </a:r>
          </a:p>
          <a:p>
            <a:pPr lvl="1" eaLnBrk="1" hangingPunct="1"/>
            <a:r>
              <a:rPr lang="zh-CN" altLang="en-US" b="1" dirty="0">
                <a:solidFill>
                  <a:srgbClr val="FF0000"/>
                </a:solidFill>
              </a:rPr>
              <a:t>组名</a:t>
            </a:r>
          </a:p>
          <a:p>
            <a:pPr lvl="1" eaLnBrk="1" hangingPunct="1"/>
            <a:r>
              <a:rPr lang="en-US" altLang="zh-CN" b="1" dirty="0"/>
              <a:t>x</a:t>
            </a:r>
            <a:r>
              <a:rPr lang="zh-CN" altLang="en-US" b="1" dirty="0"/>
              <a:t>表示</a:t>
            </a:r>
            <a:r>
              <a:rPr lang="zh-CN" altLang="en-US" b="1" dirty="0">
                <a:solidFill>
                  <a:srgbClr val="FF0000"/>
                </a:solidFill>
              </a:rPr>
              <a:t>加密的组口令</a:t>
            </a:r>
            <a:r>
              <a:rPr lang="zh-CN" altLang="en-US" b="1" dirty="0"/>
              <a:t>，口令的相关信息存储在</a:t>
            </a:r>
            <a:r>
              <a:rPr lang="en-US" altLang="zh-CN" b="1" dirty="0"/>
              <a:t>/</a:t>
            </a:r>
            <a:r>
              <a:rPr lang="en-US" altLang="zh-CN" b="1" dirty="0" err="1"/>
              <a:t>etc</a:t>
            </a:r>
            <a:r>
              <a:rPr lang="en-US" altLang="zh-CN" b="1" dirty="0"/>
              <a:t>/</a:t>
            </a:r>
            <a:r>
              <a:rPr lang="en-US" altLang="zh-CN" b="1" dirty="0" err="1"/>
              <a:t>gshadow</a:t>
            </a:r>
            <a:r>
              <a:rPr lang="zh-CN" altLang="en-US" b="1" dirty="0"/>
              <a:t>文件中，其形式与</a:t>
            </a:r>
            <a:r>
              <a:rPr lang="en-US" altLang="zh-CN" b="1" dirty="0"/>
              <a:t>/</a:t>
            </a:r>
            <a:r>
              <a:rPr lang="en-US" altLang="zh-CN" b="1" dirty="0" err="1"/>
              <a:t>etc</a:t>
            </a:r>
            <a:r>
              <a:rPr lang="en-US" altLang="zh-CN" b="1" dirty="0"/>
              <a:t>/shadow</a:t>
            </a:r>
            <a:r>
              <a:rPr lang="zh-CN" altLang="en-US" b="1" dirty="0"/>
              <a:t>相似。</a:t>
            </a:r>
            <a:r>
              <a:rPr lang="zh-CN" altLang="en-US" b="1" dirty="0">
                <a:solidFill>
                  <a:srgbClr val="FF0000"/>
                </a:solidFill>
              </a:rPr>
              <a:t>（通常不设定）</a:t>
            </a:r>
          </a:p>
          <a:p>
            <a:pPr lvl="1" eaLnBrk="1" hangingPunct="1"/>
            <a:r>
              <a:rPr lang="zh-CN" altLang="en-US" b="1" dirty="0">
                <a:solidFill>
                  <a:srgbClr val="FF0000"/>
                </a:solidFill>
              </a:rPr>
              <a:t>组</a:t>
            </a:r>
            <a:r>
              <a:rPr lang="en-US" altLang="zh-CN" b="1" dirty="0">
                <a:solidFill>
                  <a:srgbClr val="FF0000"/>
                </a:solidFill>
              </a:rPr>
              <a:t>ID</a:t>
            </a:r>
            <a:r>
              <a:rPr lang="zh-CN" altLang="en-US" b="1" dirty="0">
                <a:solidFill>
                  <a:srgbClr val="FF0000"/>
                </a:solidFill>
              </a:rPr>
              <a:t>（</a:t>
            </a:r>
            <a:r>
              <a:rPr lang="en-US" altLang="zh-CN" b="1" dirty="0">
                <a:solidFill>
                  <a:srgbClr val="FF0000"/>
                </a:solidFill>
              </a:rPr>
              <a:t>GID</a:t>
            </a:r>
            <a:r>
              <a:rPr lang="zh-CN" altLang="en-US" b="1" dirty="0">
                <a:solidFill>
                  <a:srgbClr val="FF0000"/>
                </a:solidFill>
              </a:rPr>
              <a:t>），</a:t>
            </a:r>
            <a:r>
              <a:rPr lang="zh-CN" altLang="en-US" b="1" dirty="0"/>
              <a:t>系统生成的组</a:t>
            </a:r>
            <a:r>
              <a:rPr lang="en-US" altLang="zh-CN" b="1" dirty="0"/>
              <a:t>ID</a:t>
            </a:r>
            <a:r>
              <a:rPr lang="zh-CN" altLang="en-US" b="1" dirty="0"/>
              <a:t>小于</a:t>
            </a:r>
            <a:r>
              <a:rPr lang="en-US" altLang="zh-CN" b="1" dirty="0"/>
              <a:t>1000</a:t>
            </a:r>
            <a:r>
              <a:rPr lang="zh-CN" altLang="en-US" b="1" dirty="0"/>
              <a:t>，管理员新建的第一个组</a:t>
            </a:r>
            <a:r>
              <a:rPr lang="en-US" altLang="zh-CN" b="1" dirty="0"/>
              <a:t>ID</a:t>
            </a:r>
            <a:r>
              <a:rPr lang="zh-CN" altLang="en-US" b="1" dirty="0"/>
              <a:t>为</a:t>
            </a:r>
            <a:r>
              <a:rPr lang="en-US" altLang="zh-CN" b="1" dirty="0"/>
              <a:t>1000</a:t>
            </a:r>
            <a:r>
              <a:rPr lang="zh-CN" altLang="en-US" b="1" dirty="0"/>
              <a:t>，以后依次递增。</a:t>
            </a:r>
          </a:p>
          <a:p>
            <a:pPr lvl="1" eaLnBrk="1" hangingPunct="1"/>
            <a:r>
              <a:rPr lang="zh-CN" altLang="en-US" b="1" dirty="0"/>
              <a:t>该组包含的用户账号列表，以逗号分隔。</a:t>
            </a:r>
          </a:p>
          <a:p>
            <a:pPr lvl="1" eaLnBrk="1" hangingPunct="1">
              <a:buFont typeface="Wingdings" panose="05000000000000000000" pitchFamily="2" charset="2"/>
              <a:buNone/>
            </a:pPr>
            <a:r>
              <a:rPr lang="zh-CN" altLang="en-US" b="1" dirty="0"/>
              <a:t>例如：</a:t>
            </a:r>
            <a:r>
              <a:rPr lang="en-US" altLang="zh-CN" b="1" dirty="0"/>
              <a:t>bin</a:t>
            </a:r>
            <a:r>
              <a:rPr lang="zh-CN" altLang="en-US" b="1" dirty="0"/>
              <a:t>：</a:t>
            </a:r>
            <a:r>
              <a:rPr lang="en-US" altLang="zh-CN" b="1" dirty="0"/>
              <a:t>x</a:t>
            </a:r>
            <a:r>
              <a:rPr lang="zh-CN" altLang="en-US" b="1" dirty="0"/>
              <a:t>：</a:t>
            </a:r>
            <a:r>
              <a:rPr lang="en-US" altLang="zh-CN" b="1" dirty="0"/>
              <a:t>1</a:t>
            </a:r>
            <a:r>
              <a:rPr lang="zh-CN" altLang="en-US" b="1" dirty="0"/>
              <a:t>：</a:t>
            </a:r>
            <a:r>
              <a:rPr lang="en-US" altLang="zh-CN" b="1" dirty="0"/>
              <a:t>root</a:t>
            </a:r>
            <a:r>
              <a:rPr lang="zh-CN" altLang="en-US" b="1" dirty="0">
                <a:solidFill>
                  <a:srgbClr val="FF0000"/>
                </a:solidFill>
              </a:rPr>
              <a:t>，</a:t>
            </a:r>
            <a:r>
              <a:rPr lang="en-US" altLang="zh-CN" b="1" dirty="0">
                <a:solidFill>
                  <a:srgbClr val="FF0000"/>
                </a:solidFill>
              </a:rPr>
              <a:t>bin</a:t>
            </a:r>
            <a:r>
              <a:rPr lang="zh-CN" altLang="en-US" b="1" dirty="0">
                <a:solidFill>
                  <a:srgbClr val="FF0000"/>
                </a:solidFill>
              </a:rPr>
              <a:t>，</a:t>
            </a:r>
            <a:r>
              <a:rPr lang="en-US" altLang="zh-CN" b="1" dirty="0">
                <a:solidFill>
                  <a:srgbClr val="FF0000"/>
                </a:solidFill>
              </a:rPr>
              <a:t>daemon</a:t>
            </a:r>
            <a:r>
              <a:rPr lang="zh-CN" altLang="en-US" b="1" dirty="0">
                <a:solidFill>
                  <a:srgbClr val="FF0000"/>
                </a:solidFill>
              </a:rPr>
              <a:t>（多于一个用户账号时）</a:t>
            </a:r>
            <a:endParaRPr lang="en-US" altLang="zh-CN" b="1" dirty="0">
              <a:solidFill>
                <a:srgbClr val="FF0000"/>
              </a:solidFill>
            </a:endParaRPr>
          </a:p>
        </p:txBody>
      </p:sp>
      <p:sp>
        <p:nvSpPr>
          <p:cNvPr id="8195" name="Text Box 4">
            <a:extLst>
              <a:ext uri="{FF2B5EF4-FFF2-40B4-BE49-F238E27FC236}">
                <a16:creationId xmlns:a16="http://schemas.microsoft.com/office/drawing/2014/main" id="{964170ED-74BB-4775-B23D-6F1F271E30E6}"/>
              </a:ext>
            </a:extLst>
          </p:cNvPr>
          <p:cNvSpPr txBox="1">
            <a:spLocks noChangeArrowheads="1"/>
          </p:cNvSpPr>
          <p:nvPr/>
        </p:nvSpPr>
        <p:spPr bwMode="auto">
          <a:xfrm>
            <a:off x="1115593" y="1107281"/>
            <a:ext cx="383500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spcBef>
                <a:spcPct val="50000"/>
              </a:spcBef>
            </a:pPr>
            <a:r>
              <a:rPr lang="en-US" altLang="zh-CN" sz="3300" b="0" dirty="0">
                <a:solidFill>
                  <a:srgbClr val="000000"/>
                </a:solidFill>
              </a:rPr>
              <a:t>/</a:t>
            </a:r>
            <a:r>
              <a:rPr lang="en-US" altLang="zh-CN" sz="3300" b="0" dirty="0" err="1">
                <a:solidFill>
                  <a:srgbClr val="000000"/>
                </a:solidFill>
              </a:rPr>
              <a:t>etc</a:t>
            </a:r>
            <a:r>
              <a:rPr lang="en-US" altLang="zh-CN" sz="3300" b="0" dirty="0">
                <a:solidFill>
                  <a:srgbClr val="000000"/>
                </a:solidFill>
              </a:rPr>
              <a:t>/group</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112" y="2549536"/>
            <a:ext cx="3671191" cy="2709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78" name="Rectangle 2">
            <a:extLst>
              <a:ext uri="{FF2B5EF4-FFF2-40B4-BE49-F238E27FC236}">
                <a16:creationId xmlns:a16="http://schemas.microsoft.com/office/drawing/2014/main" id="{1D0AE407-C9C3-4825-8710-62665EAB22CF}"/>
              </a:ext>
            </a:extLst>
          </p:cNvPr>
          <p:cNvSpPr>
            <a:spLocks noGrp="1" noChangeArrowheads="1"/>
          </p:cNvSpPr>
          <p:nvPr>
            <p:ph type="body" idx="4294967295"/>
          </p:nvPr>
        </p:nvSpPr>
        <p:spPr>
          <a:xfrm>
            <a:off x="726831" y="973668"/>
            <a:ext cx="7783757" cy="1161143"/>
          </a:xfrm>
        </p:spPr>
        <p:txBody>
          <a:bodyPr/>
          <a:lstStyle/>
          <a:p>
            <a:pPr marL="0" indent="0">
              <a:spcBef>
                <a:spcPct val="30000"/>
              </a:spcBef>
            </a:pPr>
            <a:r>
              <a:rPr lang="en-US" altLang="zh-CN" sz="2477" b="1" dirty="0"/>
              <a:t>/</a:t>
            </a:r>
            <a:r>
              <a:rPr lang="en-US" altLang="zh-CN" sz="2477" b="1" dirty="0" err="1"/>
              <a:t>etc</a:t>
            </a:r>
            <a:r>
              <a:rPr lang="en-US" altLang="zh-CN" sz="2477" b="1" dirty="0"/>
              <a:t>/group</a:t>
            </a:r>
            <a:r>
              <a:rPr lang="zh-CN" altLang="en-US" sz="2477" b="1" dirty="0"/>
              <a:t>文件</a:t>
            </a:r>
          </a:p>
          <a:p>
            <a:pPr marL="0" indent="0">
              <a:spcBef>
                <a:spcPct val="30000"/>
              </a:spcBef>
              <a:buNone/>
            </a:pPr>
            <a:r>
              <a:rPr lang="zh-CN" altLang="en-US" sz="2096" b="1" dirty="0"/>
              <a:t>       用户的组账户的信息存放在</a:t>
            </a:r>
            <a:r>
              <a:rPr lang="en-US" altLang="zh-CN" sz="2096" b="1" dirty="0"/>
              <a:t>group</a:t>
            </a:r>
            <a:r>
              <a:rPr lang="zh-CN" altLang="en-US" sz="2096" b="1" dirty="0"/>
              <a:t>文件中，任何用户都可以读取，用“：”分隔为</a:t>
            </a:r>
            <a:r>
              <a:rPr lang="en-US" altLang="zh-CN" sz="2096" b="1" dirty="0"/>
              <a:t>3~4</a:t>
            </a:r>
            <a:r>
              <a:rPr lang="zh-CN" altLang="en-US" sz="2096" b="1" dirty="0"/>
              <a:t>个域。</a:t>
            </a:r>
          </a:p>
        </p:txBody>
      </p:sp>
      <p:sp>
        <p:nvSpPr>
          <p:cNvPr id="208902" name="AutoShape 6">
            <a:extLst>
              <a:ext uri="{FF2B5EF4-FFF2-40B4-BE49-F238E27FC236}">
                <a16:creationId xmlns:a16="http://schemas.microsoft.com/office/drawing/2014/main" id="{3E11B4D1-DF32-4CD7-AB3D-A0939F219FE0}"/>
              </a:ext>
            </a:extLst>
          </p:cNvPr>
          <p:cNvSpPr>
            <a:spLocks noChangeArrowheads="1"/>
          </p:cNvSpPr>
          <p:nvPr/>
        </p:nvSpPr>
        <p:spPr bwMode="auto">
          <a:xfrm>
            <a:off x="685112" y="1996564"/>
            <a:ext cx="1223635" cy="316493"/>
          </a:xfrm>
          <a:prstGeom prst="wedgeRoundRectCallout">
            <a:avLst>
              <a:gd name="adj1" fmla="val -24425"/>
              <a:gd name="adj2" fmla="val 124007"/>
              <a:gd name="adj3" fmla="val 16667"/>
            </a:avLst>
          </a:prstGeom>
          <a:solidFill>
            <a:srgbClr val="CCFFCC"/>
          </a:solidFill>
          <a:ln w="9525">
            <a:solidFill>
              <a:schemeClr val="tx1"/>
            </a:solidFill>
            <a:miter lim="800000"/>
            <a:headEnd/>
            <a:tailEnd/>
          </a:ln>
        </p:spPr>
        <p:txBody>
          <a:bodyPr lIns="80990" tIns="40495" rIns="80990" bIns="40495"/>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zh-CN" altLang="en-US" sz="1524" dirty="0">
                <a:solidFill>
                  <a:prstClr val="black"/>
                </a:solidFill>
              </a:rPr>
              <a:t>组群名称</a:t>
            </a:r>
          </a:p>
        </p:txBody>
      </p:sp>
      <p:sp>
        <p:nvSpPr>
          <p:cNvPr id="208903" name="AutoShape 7">
            <a:extLst>
              <a:ext uri="{FF2B5EF4-FFF2-40B4-BE49-F238E27FC236}">
                <a16:creationId xmlns:a16="http://schemas.microsoft.com/office/drawing/2014/main" id="{4FE232E4-0F52-4E97-95B3-A92A2025D6A3}"/>
              </a:ext>
            </a:extLst>
          </p:cNvPr>
          <p:cNvSpPr>
            <a:spLocks noChangeArrowheads="1"/>
          </p:cNvSpPr>
          <p:nvPr/>
        </p:nvSpPr>
        <p:spPr bwMode="auto">
          <a:xfrm>
            <a:off x="1764394" y="1997574"/>
            <a:ext cx="2448278" cy="315484"/>
          </a:xfrm>
          <a:prstGeom prst="wedgeRoundRectCallout">
            <a:avLst>
              <a:gd name="adj1" fmla="val -58326"/>
              <a:gd name="adj2" fmla="val 128307"/>
              <a:gd name="adj3" fmla="val 16667"/>
            </a:avLst>
          </a:prstGeom>
          <a:solidFill>
            <a:srgbClr val="CCFFCC"/>
          </a:solidFill>
          <a:ln w="9525">
            <a:solidFill>
              <a:schemeClr val="tx1"/>
            </a:solidFill>
            <a:miter lim="800000"/>
            <a:headEnd/>
            <a:tailEnd/>
          </a:ln>
        </p:spPr>
        <p:txBody>
          <a:bodyPr lIns="80990" tIns="40495" rIns="80990" bIns="40495"/>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ct val="0"/>
              </a:spcBef>
              <a:spcAft>
                <a:spcPts val="0"/>
              </a:spcAft>
              <a:buNone/>
            </a:pPr>
            <a:r>
              <a:rPr lang="zh-CN" altLang="en-US" sz="1524" dirty="0">
                <a:solidFill>
                  <a:prstClr val="black"/>
                </a:solidFill>
              </a:rPr>
              <a:t>组群口令</a:t>
            </a:r>
            <a:r>
              <a:rPr lang="zh-CN" altLang="en-US" sz="1524" b="0" dirty="0">
                <a:solidFill>
                  <a:prstClr val="black"/>
                </a:solidFill>
              </a:rPr>
              <a:t>，一般为空</a:t>
            </a:r>
          </a:p>
        </p:txBody>
      </p:sp>
      <p:sp>
        <p:nvSpPr>
          <p:cNvPr id="208904" name="AutoShape 8">
            <a:extLst>
              <a:ext uri="{FF2B5EF4-FFF2-40B4-BE49-F238E27FC236}">
                <a16:creationId xmlns:a16="http://schemas.microsoft.com/office/drawing/2014/main" id="{34AF1633-405E-424D-B9FA-B6B89289D6F5}"/>
              </a:ext>
            </a:extLst>
          </p:cNvPr>
          <p:cNvSpPr>
            <a:spLocks noChangeArrowheads="1"/>
          </p:cNvSpPr>
          <p:nvPr/>
        </p:nvSpPr>
        <p:spPr bwMode="auto">
          <a:xfrm>
            <a:off x="2699758" y="1997574"/>
            <a:ext cx="862794" cy="317500"/>
          </a:xfrm>
          <a:prstGeom prst="wedgeRoundRectCallout">
            <a:avLst>
              <a:gd name="adj1" fmla="val -143477"/>
              <a:gd name="adj2" fmla="val 139678"/>
              <a:gd name="adj3" fmla="val 16667"/>
            </a:avLst>
          </a:prstGeom>
          <a:solidFill>
            <a:srgbClr val="CCFFCC"/>
          </a:solidFill>
          <a:ln w="9525">
            <a:solidFill>
              <a:schemeClr val="tx1"/>
            </a:solidFill>
            <a:miter lim="800000"/>
            <a:headEnd/>
            <a:tailEnd/>
          </a:ln>
        </p:spPr>
        <p:txBody>
          <a:bodyPr lIns="80990" tIns="40495" rIns="80990" bIns="40495"/>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ct val="0"/>
              </a:spcBef>
              <a:spcAft>
                <a:spcPts val="0"/>
              </a:spcAft>
              <a:buNone/>
            </a:pPr>
            <a:r>
              <a:rPr lang="en-US" altLang="zh-CN" sz="1524" dirty="0">
                <a:solidFill>
                  <a:prstClr val="black"/>
                </a:solidFill>
              </a:rPr>
              <a:t>GID</a:t>
            </a:r>
          </a:p>
        </p:txBody>
      </p:sp>
      <p:sp>
        <p:nvSpPr>
          <p:cNvPr id="208905" name="AutoShape 9">
            <a:extLst>
              <a:ext uri="{FF2B5EF4-FFF2-40B4-BE49-F238E27FC236}">
                <a16:creationId xmlns:a16="http://schemas.microsoft.com/office/drawing/2014/main" id="{72015391-6415-4B4E-BD21-C5600D673769}"/>
              </a:ext>
            </a:extLst>
          </p:cNvPr>
          <p:cNvSpPr>
            <a:spLocks noChangeArrowheads="1"/>
          </p:cNvSpPr>
          <p:nvPr/>
        </p:nvSpPr>
        <p:spPr bwMode="auto">
          <a:xfrm>
            <a:off x="4740400" y="2008599"/>
            <a:ext cx="1871738" cy="317500"/>
          </a:xfrm>
          <a:prstGeom prst="wedgeRoundRectCallout">
            <a:avLst>
              <a:gd name="adj1" fmla="val -71492"/>
              <a:gd name="adj2" fmla="val 999907"/>
              <a:gd name="adj3" fmla="val 16667"/>
            </a:avLst>
          </a:prstGeom>
          <a:solidFill>
            <a:srgbClr val="CCFFCC"/>
          </a:solidFill>
          <a:ln w="9525">
            <a:solidFill>
              <a:schemeClr val="tx1"/>
            </a:solidFill>
            <a:miter lim="800000"/>
            <a:headEnd/>
            <a:tailEnd/>
          </a:ln>
        </p:spPr>
        <p:txBody>
          <a:bodyPr lIns="80990" tIns="40495" rIns="80990" bIns="40495"/>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ct val="0"/>
              </a:spcBef>
              <a:spcAft>
                <a:spcPts val="0"/>
              </a:spcAft>
              <a:buNone/>
            </a:pPr>
            <a:r>
              <a:rPr lang="zh-CN" altLang="en-US" sz="1524" dirty="0">
                <a:solidFill>
                  <a:prstClr val="black"/>
                </a:solidFill>
              </a:rPr>
              <a:t>组群成员列表</a:t>
            </a:r>
          </a:p>
        </p:txBody>
      </p:sp>
      <p:sp>
        <p:nvSpPr>
          <p:cNvPr id="208906" name="Line 10">
            <a:extLst>
              <a:ext uri="{FF2B5EF4-FFF2-40B4-BE49-F238E27FC236}">
                <a16:creationId xmlns:a16="http://schemas.microsoft.com/office/drawing/2014/main" id="{B27343D2-5C92-4A73-8F09-9F0B61467095}"/>
              </a:ext>
            </a:extLst>
          </p:cNvPr>
          <p:cNvSpPr>
            <a:spLocks noChangeShapeType="1"/>
          </p:cNvSpPr>
          <p:nvPr/>
        </p:nvSpPr>
        <p:spPr bwMode="auto">
          <a:xfrm>
            <a:off x="800946" y="2840724"/>
            <a:ext cx="1440341"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lIns="80990" tIns="40495" rIns="80990" bIns="40495"/>
          <a:lstStyle/>
          <a:p>
            <a:pPr defTabSz="685800" eaLnBrk="1" fontAlgn="auto" hangingPunct="1">
              <a:spcBef>
                <a:spcPts val="0"/>
              </a:spcBef>
              <a:spcAft>
                <a:spcPts val="0"/>
              </a:spcAft>
            </a:pPr>
            <a:endParaRPr lang="zh-CN" altLang="en-US" sz="1143" b="0">
              <a:solidFill>
                <a:prstClr val="black"/>
              </a:solidFill>
              <a:latin typeface="等线"/>
              <a:ea typeface="等线" panose="02010600030101010101" pitchFamily="2" charset="-122"/>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97" y="5301535"/>
            <a:ext cx="4825077" cy="473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868" y="5747539"/>
            <a:ext cx="4539991" cy="7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89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89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08902"/>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890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08903"/>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890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08904"/>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890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089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2" grpId="0" animBg="1"/>
      <p:bldP spid="208902" grpId="1" animBg="1"/>
      <p:bldP spid="208903" grpId="0" animBg="1"/>
      <p:bldP spid="208903" grpId="1" animBg="1"/>
      <p:bldP spid="208904" grpId="0" animBg="1"/>
      <p:bldP spid="208904" grpId="1" animBg="1"/>
      <p:bldP spid="208905" grpId="0" animBg="1"/>
      <p:bldP spid="208905" grpId="1" animBg="1"/>
    </p:bldLst>
  </p:timing>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76D97BFF-DCFF-43F3-A406-3AF8661FFC6A}"/>
              </a:ext>
            </a:extLst>
          </p:cNvPr>
          <p:cNvSpPr>
            <a:spLocks noGrp="1" noChangeArrowheads="1"/>
          </p:cNvSpPr>
          <p:nvPr>
            <p:ph type="body" idx="4294967295"/>
          </p:nvPr>
        </p:nvSpPr>
        <p:spPr>
          <a:xfrm>
            <a:off x="409510" y="988018"/>
            <a:ext cx="8620190" cy="1162151"/>
          </a:xfrm>
        </p:spPr>
        <p:txBody>
          <a:bodyPr/>
          <a:lstStyle/>
          <a:p>
            <a:pPr marL="0" indent="0">
              <a:spcBef>
                <a:spcPct val="30000"/>
              </a:spcBef>
            </a:pPr>
            <a:r>
              <a:rPr lang="en-US" altLang="zh-CN" sz="2477" b="1" dirty="0"/>
              <a:t>/</a:t>
            </a:r>
            <a:r>
              <a:rPr lang="en-US" altLang="zh-CN" sz="2477" b="1" dirty="0" err="1"/>
              <a:t>etc</a:t>
            </a:r>
            <a:r>
              <a:rPr lang="en-US" altLang="zh-CN" sz="2477" b="1" dirty="0"/>
              <a:t>/</a:t>
            </a:r>
            <a:r>
              <a:rPr lang="en-US" altLang="zh-CN" sz="2477" b="1" dirty="0" err="1"/>
              <a:t>gshadow</a:t>
            </a:r>
            <a:r>
              <a:rPr lang="zh-CN" altLang="en-US" sz="2477" b="1" dirty="0"/>
              <a:t>文件</a:t>
            </a:r>
          </a:p>
          <a:p>
            <a:pPr marL="0" indent="0">
              <a:spcBef>
                <a:spcPct val="30000"/>
              </a:spcBef>
              <a:buNone/>
            </a:pPr>
            <a:r>
              <a:rPr lang="en-US" altLang="zh-CN" sz="2096" b="1" dirty="0"/>
              <a:t>       </a:t>
            </a:r>
            <a:r>
              <a:rPr lang="en-US" altLang="zh-CN" sz="2096" b="1" dirty="0" err="1"/>
              <a:t>gshadow</a:t>
            </a:r>
            <a:r>
              <a:rPr lang="zh-CN" altLang="en-US" sz="2096" b="1" dirty="0"/>
              <a:t>文件用于存放组群的加密口令、组管理员等信息，只有</a:t>
            </a:r>
            <a:r>
              <a:rPr lang="en-US" altLang="zh-CN" sz="2096" b="1" dirty="0"/>
              <a:t>root</a:t>
            </a:r>
            <a:r>
              <a:rPr lang="zh-CN" altLang="en-US" sz="2096" b="1" dirty="0"/>
              <a:t>用户可读，用“：”分隔成</a:t>
            </a:r>
            <a:r>
              <a:rPr lang="en-US" altLang="zh-CN" sz="2096" b="1" dirty="0">
                <a:solidFill>
                  <a:srgbClr val="FF0000"/>
                </a:solidFill>
              </a:rPr>
              <a:t>4</a:t>
            </a:r>
            <a:r>
              <a:rPr lang="zh-CN" altLang="en-US" sz="2096" b="1" dirty="0">
                <a:solidFill>
                  <a:srgbClr val="FF0000"/>
                </a:solidFill>
              </a:rPr>
              <a:t>个域</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161" y="2253852"/>
            <a:ext cx="3922442" cy="328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a:extLst>
              <a:ext uri="{FF2B5EF4-FFF2-40B4-BE49-F238E27FC236}">
                <a16:creationId xmlns:a16="http://schemas.microsoft.com/office/drawing/2014/main" id="{7B740875-1392-4720-8F0E-FAEF885E966A}"/>
              </a:ext>
            </a:extLst>
          </p:cNvPr>
          <p:cNvSpPr>
            <a:spLocks noGrp="1"/>
          </p:cNvSpPr>
          <p:nvPr>
            <p:ph idx="1"/>
          </p:nvPr>
        </p:nvSpPr>
        <p:spPr>
          <a:xfrm>
            <a:off x="323527" y="1277035"/>
            <a:ext cx="6533693" cy="5032285"/>
          </a:xfrm>
        </p:spPr>
        <p:txBody>
          <a:bodyPr/>
          <a:lstStyle/>
          <a:p>
            <a:pPr eaLnBrk="1" hangingPunct="1">
              <a:lnSpc>
                <a:spcPct val="150000"/>
              </a:lnSpc>
            </a:pPr>
            <a:r>
              <a:rPr lang="zh-CN" altLang="en-US" sz="2800" dirty="0">
                <a:latin typeface="+mn-ea"/>
              </a:rPr>
              <a:t>以</a:t>
            </a:r>
            <a:r>
              <a:rPr lang="en-US" altLang="zh-CN" sz="2800" dirty="0">
                <a:latin typeface="+mn-ea"/>
              </a:rPr>
              <a:t>Linux</a:t>
            </a:r>
            <a:r>
              <a:rPr lang="zh-CN" altLang="en-US" sz="2800" dirty="0">
                <a:latin typeface="+mn-ea"/>
              </a:rPr>
              <a:t>为基础的开放源代码操作系统，主要使用于</a:t>
            </a:r>
            <a:r>
              <a:rPr lang="zh-CN" altLang="en-US" sz="2800" dirty="0">
                <a:solidFill>
                  <a:srgbClr val="FF0000"/>
                </a:solidFill>
                <a:latin typeface="+mn-ea"/>
              </a:rPr>
              <a:t>便携设备</a:t>
            </a:r>
            <a:r>
              <a:rPr lang="zh-CN" altLang="en-US" sz="2800" dirty="0">
                <a:latin typeface="+mn-ea"/>
              </a:rPr>
              <a:t>。</a:t>
            </a:r>
            <a:endParaRPr lang="en-US" altLang="zh-CN" sz="2800" dirty="0">
              <a:latin typeface="+mn-ea"/>
            </a:endParaRPr>
          </a:p>
          <a:p>
            <a:pPr eaLnBrk="1" hangingPunct="1">
              <a:lnSpc>
                <a:spcPct val="150000"/>
              </a:lnSpc>
            </a:pPr>
            <a:r>
              <a:rPr lang="zh-CN" altLang="en-US" sz="2800" dirty="0">
                <a:latin typeface="+mn-ea"/>
              </a:rPr>
              <a:t> </a:t>
            </a:r>
            <a:r>
              <a:rPr lang="en-US" altLang="zh-CN" sz="2800" dirty="0">
                <a:latin typeface="+mn-ea"/>
              </a:rPr>
              <a:t>Android</a:t>
            </a:r>
            <a:r>
              <a:rPr lang="zh-CN" altLang="en-US" sz="2800" dirty="0">
                <a:latin typeface="+mn-ea"/>
              </a:rPr>
              <a:t>操作系统最初由</a:t>
            </a:r>
            <a:r>
              <a:rPr lang="en-US" altLang="zh-CN" sz="2800" dirty="0">
                <a:latin typeface="+mn-ea"/>
              </a:rPr>
              <a:t>Andy Rubin</a:t>
            </a:r>
            <a:r>
              <a:rPr lang="zh-CN" altLang="en-US" sz="2800" dirty="0">
                <a:latin typeface="+mn-ea"/>
              </a:rPr>
              <a:t>开发，最初主要支持手机</a:t>
            </a:r>
            <a:r>
              <a:rPr lang="en-US" altLang="zh-CN" sz="2800" dirty="0">
                <a:latin typeface="+mn-ea"/>
              </a:rPr>
              <a:t>,</a:t>
            </a:r>
            <a:r>
              <a:rPr lang="zh-CN" altLang="en-US" sz="2800" dirty="0">
                <a:latin typeface="+mn-ea"/>
              </a:rPr>
              <a:t>后普遍</a:t>
            </a:r>
            <a:r>
              <a:rPr lang="zh-CN" altLang="en-US" dirty="0">
                <a:latin typeface="+mn-ea"/>
              </a:rPr>
              <a:t>使用于移动设备，如智能手机和平板电脑</a:t>
            </a:r>
            <a:endParaRPr lang="en-US" altLang="zh-CN" dirty="0">
              <a:latin typeface="+mn-ea"/>
            </a:endParaRPr>
          </a:p>
          <a:p>
            <a:pPr eaLnBrk="1" hangingPunct="1">
              <a:lnSpc>
                <a:spcPct val="150000"/>
              </a:lnSpc>
            </a:pPr>
            <a:r>
              <a:rPr lang="zh-CN" altLang="en-US" dirty="0">
                <a:latin typeface="+mn-ea"/>
              </a:rPr>
              <a:t>由美国</a:t>
            </a:r>
            <a:r>
              <a:rPr lang="en-US" altLang="zh-CN" dirty="0">
                <a:latin typeface="+mn-ea"/>
              </a:rPr>
              <a:t>Google</a:t>
            </a:r>
            <a:r>
              <a:rPr lang="zh-CN" altLang="en-US" dirty="0">
                <a:latin typeface="+mn-ea"/>
              </a:rPr>
              <a:t>公司和开放手机联盟领导及开发</a:t>
            </a:r>
          </a:p>
        </p:txBody>
      </p:sp>
      <p:sp>
        <p:nvSpPr>
          <p:cNvPr id="25602" name="Rectangle 2">
            <a:extLst>
              <a:ext uri="{FF2B5EF4-FFF2-40B4-BE49-F238E27FC236}">
                <a16:creationId xmlns:a16="http://schemas.microsoft.com/office/drawing/2014/main" id="{C587CAE4-D6C4-4396-8B13-DA896F6D5CE5}"/>
              </a:ext>
            </a:extLst>
          </p:cNvPr>
          <p:cNvSpPr>
            <a:spLocks noGrp="1" noChangeArrowheads="1"/>
          </p:cNvSpPr>
          <p:nvPr>
            <p:ph type="title"/>
          </p:nvPr>
        </p:nvSpPr>
        <p:spPr>
          <a:xfrm>
            <a:off x="251520" y="341784"/>
            <a:ext cx="8229600" cy="1143000"/>
          </a:xfrm>
        </p:spPr>
        <p:txBody>
          <a:bodyPr/>
          <a:lstStyle/>
          <a:p>
            <a:pPr eaLnBrk="1" fontAlgn="auto" hangingPunct="1">
              <a:spcAft>
                <a:spcPts val="0"/>
              </a:spcAft>
              <a:defRPr/>
            </a:pPr>
            <a:r>
              <a:rPr lang="en-US" altLang="zh-CN" dirty="0"/>
              <a:t>Linux</a:t>
            </a:r>
            <a:r>
              <a:rPr lang="zh-CN" altLang="en-US" dirty="0"/>
              <a:t>的发展</a:t>
            </a:r>
            <a:r>
              <a:rPr lang="en-US" altLang="zh-CN" dirty="0"/>
              <a:t>-</a:t>
            </a:r>
            <a:r>
              <a:rPr lang="en-US" altLang="zh-CN" dirty="0">
                <a:solidFill>
                  <a:srgbClr val="FF0000"/>
                </a:solidFill>
              </a:rPr>
              <a:t>Android</a:t>
            </a:r>
            <a:endParaRPr lang="zh-CN" altLang="en-US" dirty="0">
              <a:solidFill>
                <a:srgbClr val="FF0000"/>
              </a:solidFill>
            </a:endParaRPr>
          </a:p>
        </p:txBody>
      </p:sp>
      <p:pic>
        <p:nvPicPr>
          <p:cNvPr id="32773" name="图片 1">
            <a:extLst>
              <a:ext uri="{FF2B5EF4-FFF2-40B4-BE49-F238E27FC236}">
                <a16:creationId xmlns:a16="http://schemas.microsoft.com/office/drawing/2014/main" id="{FBA365D7-4676-4A64-A98A-6125DD5950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7220" y="210557"/>
            <a:ext cx="1979613"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04E575E7-D8E5-433F-9FED-F88D0BAF6CED}"/>
              </a:ext>
            </a:extLst>
          </p:cNvPr>
          <p:cNvPicPr>
            <a:picLocks noChangeAspect="1"/>
          </p:cNvPicPr>
          <p:nvPr/>
        </p:nvPicPr>
        <p:blipFill>
          <a:blip r:embed="rId3"/>
          <a:stretch>
            <a:fillRect/>
          </a:stretch>
        </p:blipFill>
        <p:spPr>
          <a:xfrm>
            <a:off x="6966572" y="1907351"/>
            <a:ext cx="1870261" cy="3745051"/>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p:cNvSpPr txBox="1"/>
          <p:nvPr/>
        </p:nvSpPr>
        <p:spPr>
          <a:xfrm>
            <a:off x="1748993" y="1203726"/>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4.3 </a:t>
            </a:r>
            <a:r>
              <a:rPr lang="zh-CN" altLang="en-US" sz="2400" b="0" dirty="0">
                <a:solidFill>
                  <a:srgbClr val="1353A2"/>
                </a:solidFill>
                <a:latin typeface="微软雅黑" pitchFamily="34" charset="-122"/>
                <a:ea typeface="微软雅黑" pitchFamily="34" charset="-122"/>
              </a:rPr>
              <a:t>项目实施</a:t>
            </a:r>
          </a:p>
        </p:txBody>
      </p:sp>
      <p:grpSp>
        <p:nvGrpSpPr>
          <p:cNvPr id="5" name="Group 38">
            <a:extLst>
              <a:ext uri="{FF2B5EF4-FFF2-40B4-BE49-F238E27FC236}">
                <a16:creationId xmlns:a16="http://schemas.microsoft.com/office/drawing/2014/main" id="{31C8C714-8A0B-4FA9-89C7-127A543A04D6}"/>
              </a:ext>
            </a:extLst>
          </p:cNvPr>
          <p:cNvGrpSpPr>
            <a:grpSpLocks/>
          </p:cNvGrpSpPr>
          <p:nvPr/>
        </p:nvGrpSpPr>
        <p:grpSpPr bwMode="auto">
          <a:xfrm>
            <a:off x="2510932" y="2304290"/>
            <a:ext cx="4326731" cy="506016"/>
            <a:chOff x="907" y="1225"/>
            <a:chExt cx="3634" cy="425"/>
          </a:xfrm>
        </p:grpSpPr>
        <p:grpSp>
          <p:nvGrpSpPr>
            <p:cNvPr id="6" name="Group 4">
              <a:extLst>
                <a:ext uri="{FF2B5EF4-FFF2-40B4-BE49-F238E27FC236}">
                  <a16:creationId xmlns:a16="http://schemas.microsoft.com/office/drawing/2014/main" id="{BF07E653-2758-4AAF-BD2E-AA2FEDA906E8}"/>
                </a:ext>
              </a:extLst>
            </p:cNvPr>
            <p:cNvGrpSpPr>
              <a:grpSpLocks/>
            </p:cNvGrpSpPr>
            <p:nvPr/>
          </p:nvGrpSpPr>
          <p:grpSpPr bwMode="auto">
            <a:xfrm>
              <a:off x="907" y="1225"/>
              <a:ext cx="3457" cy="395"/>
              <a:chOff x="1247" y="982"/>
              <a:chExt cx="3457" cy="395"/>
            </a:xfrm>
          </p:grpSpPr>
          <p:sp>
            <p:nvSpPr>
              <p:cNvPr id="8" name="AutoShape 5">
                <a:extLst>
                  <a:ext uri="{FF2B5EF4-FFF2-40B4-BE49-F238E27FC236}">
                    <a16:creationId xmlns:a16="http://schemas.microsoft.com/office/drawing/2014/main" id="{52BBDA7A-B1BD-40ED-8F7C-D5259B6C76A9}"/>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9" name="Line 6">
                <a:extLst>
                  <a:ext uri="{FF2B5EF4-FFF2-40B4-BE49-F238E27FC236}">
                    <a16:creationId xmlns:a16="http://schemas.microsoft.com/office/drawing/2014/main" id="{59E0AC47-3BD6-4DA3-9E95-0239A2D02E0B}"/>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10" name="Line 7">
                <a:extLst>
                  <a:ext uri="{FF2B5EF4-FFF2-40B4-BE49-F238E27FC236}">
                    <a16:creationId xmlns:a16="http://schemas.microsoft.com/office/drawing/2014/main" id="{D71605F1-27B9-45A3-9948-859D42B10A4E}"/>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7" name="Rectangle 8">
              <a:extLst>
                <a:ext uri="{FF2B5EF4-FFF2-40B4-BE49-F238E27FC236}">
                  <a16:creationId xmlns:a16="http://schemas.microsoft.com/office/drawing/2014/main" id="{1C32DEE0-74EE-497F-8FE4-37AC56D40CA0}"/>
                </a:ext>
              </a:extLst>
            </p:cNvPr>
            <p:cNvSpPr>
              <a:spLocks noChangeArrowheads="1"/>
            </p:cNvSpPr>
            <p:nvPr/>
          </p:nvSpPr>
          <p:spPr bwMode="auto">
            <a:xfrm>
              <a:off x="1225" y="1262"/>
              <a:ext cx="331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35075"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defTabSz="1235075"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defTabSz="1235075"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defTabSz="1235075"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defTabSz="1235075"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926306"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4.3.1</a:t>
              </a:r>
              <a:r>
                <a:rPr lang="en-US" altLang="zh-CN" sz="2400" b="0" dirty="0">
                  <a:solidFill>
                    <a:prstClr val="black"/>
                  </a:solidFill>
                  <a:latin typeface="黑体" panose="02010609060101010101" pitchFamily="49" charset="-122"/>
                  <a:ea typeface="黑体" panose="02010609060101010101" pitchFamily="49" charset="-122"/>
                </a:rPr>
                <a:t> </a:t>
              </a:r>
              <a:r>
                <a:rPr lang="zh-CN" altLang="en-US" sz="2100" b="0" dirty="0">
                  <a:solidFill>
                    <a:prstClr val="white"/>
                  </a:solidFill>
                  <a:ea typeface="黑体" panose="02010609060101010101" pitchFamily="49" charset="-122"/>
                </a:rPr>
                <a:t>用户账户的创建和管理</a:t>
              </a:r>
            </a:p>
          </p:txBody>
        </p:sp>
      </p:grpSp>
      <p:grpSp>
        <p:nvGrpSpPr>
          <p:cNvPr id="14" name="Group 9">
            <a:extLst>
              <a:ext uri="{FF2B5EF4-FFF2-40B4-BE49-F238E27FC236}">
                <a16:creationId xmlns:a16="http://schemas.microsoft.com/office/drawing/2014/main" id="{CD6DB0B7-9836-4CD6-8908-ACDA2167E7D0}"/>
              </a:ext>
            </a:extLst>
          </p:cNvPr>
          <p:cNvGrpSpPr>
            <a:grpSpLocks/>
          </p:cNvGrpSpPr>
          <p:nvPr/>
        </p:nvGrpSpPr>
        <p:grpSpPr bwMode="auto">
          <a:xfrm>
            <a:off x="2510932" y="2898412"/>
            <a:ext cx="4115990" cy="470297"/>
            <a:chOff x="1247" y="982"/>
            <a:chExt cx="3457" cy="395"/>
          </a:xfrm>
        </p:grpSpPr>
        <p:sp>
          <p:nvSpPr>
            <p:cNvPr id="15" name="AutoShape 10">
              <a:extLst>
                <a:ext uri="{FF2B5EF4-FFF2-40B4-BE49-F238E27FC236}">
                  <a16:creationId xmlns:a16="http://schemas.microsoft.com/office/drawing/2014/main" id="{BD330A8F-BB2E-4DCB-8B80-F6279889E479}"/>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16" name="Line 11">
              <a:extLst>
                <a:ext uri="{FF2B5EF4-FFF2-40B4-BE49-F238E27FC236}">
                  <a16:creationId xmlns:a16="http://schemas.microsoft.com/office/drawing/2014/main" id="{8DC6CFDE-8806-41AE-B4C2-AC9FC21D1F44}"/>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17" name="Line 12">
              <a:extLst>
                <a:ext uri="{FF2B5EF4-FFF2-40B4-BE49-F238E27FC236}">
                  <a16:creationId xmlns:a16="http://schemas.microsoft.com/office/drawing/2014/main" id="{075CF064-9BF7-4E0B-BF1C-5EE00E6922EA}"/>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26" name="Rectangle 37">
            <a:extLst>
              <a:ext uri="{FF2B5EF4-FFF2-40B4-BE49-F238E27FC236}">
                <a16:creationId xmlns:a16="http://schemas.microsoft.com/office/drawing/2014/main" id="{07E6AFA6-E169-44C1-B7B0-B5F8719C1D1E}"/>
              </a:ext>
            </a:extLst>
          </p:cNvPr>
          <p:cNvSpPr>
            <a:spLocks noChangeArrowheads="1"/>
          </p:cNvSpPr>
          <p:nvPr/>
        </p:nvSpPr>
        <p:spPr bwMode="auto">
          <a:xfrm>
            <a:off x="2889551" y="2884868"/>
            <a:ext cx="38933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4.3.2 </a:t>
            </a:r>
            <a:r>
              <a:rPr lang="zh-CN" altLang="en-US" sz="2100" b="0" dirty="0">
                <a:solidFill>
                  <a:prstClr val="white"/>
                </a:solidFill>
                <a:ea typeface="黑体" panose="02010609060101010101" pitchFamily="49" charset="-122"/>
              </a:rPr>
              <a:t>组群管理</a:t>
            </a:r>
            <a:endParaRPr lang="zh-CN" altLang="en-US" sz="2100" b="0" dirty="0">
              <a:solidFill>
                <a:prstClr val="black"/>
              </a:solidFill>
            </a:endParaRPr>
          </a:p>
        </p:txBody>
      </p:sp>
      <p:grpSp>
        <p:nvGrpSpPr>
          <p:cNvPr id="29" name="Group 21">
            <a:extLst>
              <a:ext uri="{FF2B5EF4-FFF2-40B4-BE49-F238E27FC236}">
                <a16:creationId xmlns:a16="http://schemas.microsoft.com/office/drawing/2014/main" id="{B73605E0-7C8F-46F3-82B8-D29890623858}"/>
              </a:ext>
            </a:extLst>
          </p:cNvPr>
          <p:cNvGrpSpPr>
            <a:grpSpLocks/>
          </p:cNvGrpSpPr>
          <p:nvPr/>
        </p:nvGrpSpPr>
        <p:grpSpPr bwMode="auto">
          <a:xfrm>
            <a:off x="2529859" y="3548627"/>
            <a:ext cx="4115990" cy="470297"/>
            <a:chOff x="1247" y="982"/>
            <a:chExt cx="3457" cy="395"/>
          </a:xfrm>
        </p:grpSpPr>
        <p:sp>
          <p:nvSpPr>
            <p:cNvPr id="30" name="AutoShape 22">
              <a:extLst>
                <a:ext uri="{FF2B5EF4-FFF2-40B4-BE49-F238E27FC236}">
                  <a16:creationId xmlns:a16="http://schemas.microsoft.com/office/drawing/2014/main" id="{D64C2578-657D-4E5B-85E8-D63301A057B1}"/>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31" name="Line 23">
              <a:extLst>
                <a:ext uri="{FF2B5EF4-FFF2-40B4-BE49-F238E27FC236}">
                  <a16:creationId xmlns:a16="http://schemas.microsoft.com/office/drawing/2014/main" id="{CD29B527-3540-4163-ADEA-3D1121199D11}"/>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32" name="Line 24">
              <a:extLst>
                <a:ext uri="{FF2B5EF4-FFF2-40B4-BE49-F238E27FC236}">
                  <a16:creationId xmlns:a16="http://schemas.microsoft.com/office/drawing/2014/main" id="{B641C618-939C-4FB6-8E11-7811FAAE69B4}"/>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grpSp>
        <p:nvGrpSpPr>
          <p:cNvPr id="33" name="Group 25">
            <a:extLst>
              <a:ext uri="{FF2B5EF4-FFF2-40B4-BE49-F238E27FC236}">
                <a16:creationId xmlns:a16="http://schemas.microsoft.com/office/drawing/2014/main" id="{46BCAACD-4388-4630-A7F6-7BB653F6FB7B}"/>
              </a:ext>
            </a:extLst>
          </p:cNvPr>
          <p:cNvGrpSpPr>
            <a:grpSpLocks/>
          </p:cNvGrpSpPr>
          <p:nvPr/>
        </p:nvGrpSpPr>
        <p:grpSpPr bwMode="auto">
          <a:xfrm>
            <a:off x="2541765" y="4183231"/>
            <a:ext cx="4115990" cy="470297"/>
            <a:chOff x="1247" y="982"/>
            <a:chExt cx="3457" cy="395"/>
          </a:xfrm>
        </p:grpSpPr>
        <p:sp>
          <p:nvSpPr>
            <p:cNvPr id="34" name="AutoShape 26">
              <a:extLst>
                <a:ext uri="{FF2B5EF4-FFF2-40B4-BE49-F238E27FC236}">
                  <a16:creationId xmlns:a16="http://schemas.microsoft.com/office/drawing/2014/main" id="{C371E978-DFFE-4DD5-8E14-616C48E9C347}"/>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35" name="Line 27">
              <a:extLst>
                <a:ext uri="{FF2B5EF4-FFF2-40B4-BE49-F238E27FC236}">
                  <a16:creationId xmlns:a16="http://schemas.microsoft.com/office/drawing/2014/main" id="{249A9D68-E0E7-46A2-9129-996A26B8D473}"/>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36" name="Line 28">
              <a:extLst>
                <a:ext uri="{FF2B5EF4-FFF2-40B4-BE49-F238E27FC236}">
                  <a16:creationId xmlns:a16="http://schemas.microsoft.com/office/drawing/2014/main" id="{3F6E0ABC-1E50-4A3B-9FED-7F2283E45C93}"/>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45" name="Rectangle 41">
            <a:extLst>
              <a:ext uri="{FF2B5EF4-FFF2-40B4-BE49-F238E27FC236}">
                <a16:creationId xmlns:a16="http://schemas.microsoft.com/office/drawing/2014/main" id="{5D0A7C30-97AC-47D7-8DAC-6740BE5D90CD}"/>
              </a:ext>
            </a:extLst>
          </p:cNvPr>
          <p:cNvSpPr>
            <a:spLocks noChangeArrowheads="1"/>
          </p:cNvSpPr>
          <p:nvPr/>
        </p:nvSpPr>
        <p:spPr bwMode="auto">
          <a:xfrm>
            <a:off x="2865614" y="3473633"/>
            <a:ext cx="233910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4.3.3 </a:t>
            </a:r>
            <a:r>
              <a:rPr lang="zh-CN" altLang="en-US" sz="2400" b="0" dirty="0">
                <a:solidFill>
                  <a:prstClr val="white"/>
                </a:solidFill>
                <a:latin typeface="黑体" panose="02010609060101010101" pitchFamily="49" charset="-122"/>
                <a:ea typeface="黑体" panose="02010609060101010101" pitchFamily="49" charset="-122"/>
              </a:rPr>
              <a:t>特殊权限</a:t>
            </a:r>
            <a:endParaRPr lang="en-US" altLang="zh-CN" sz="2400" b="0" dirty="0">
              <a:solidFill>
                <a:prstClr val="white"/>
              </a:solidFill>
              <a:latin typeface="黑体" panose="02010609060101010101" pitchFamily="49" charset="-122"/>
              <a:ea typeface="黑体" panose="02010609060101010101" pitchFamily="49" charset="-122"/>
            </a:endParaRPr>
          </a:p>
        </p:txBody>
      </p:sp>
      <p:sp>
        <p:nvSpPr>
          <p:cNvPr id="46" name="Rectangle 42">
            <a:extLst>
              <a:ext uri="{FF2B5EF4-FFF2-40B4-BE49-F238E27FC236}">
                <a16:creationId xmlns:a16="http://schemas.microsoft.com/office/drawing/2014/main" id="{F06A1581-A17E-4B4F-8A22-BE1490FC8A1E}"/>
              </a:ext>
            </a:extLst>
          </p:cNvPr>
          <p:cNvSpPr>
            <a:spLocks noChangeArrowheads="1"/>
          </p:cNvSpPr>
          <p:nvPr/>
        </p:nvSpPr>
        <p:spPr bwMode="auto">
          <a:xfrm>
            <a:off x="2865614" y="4116109"/>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4.3.4 </a:t>
            </a:r>
            <a:r>
              <a:rPr lang="en-US" altLang="zh-CN" sz="2400" b="0" dirty="0" err="1">
                <a:solidFill>
                  <a:prstClr val="white"/>
                </a:solidFill>
                <a:latin typeface="黑体" panose="02010609060101010101" pitchFamily="49" charset="-122"/>
                <a:ea typeface="黑体" panose="02010609060101010101" pitchFamily="49" charset="-122"/>
              </a:rPr>
              <a:t>su</a:t>
            </a:r>
            <a:r>
              <a:rPr lang="zh-CN" altLang="en-US" sz="2400" b="0" dirty="0">
                <a:solidFill>
                  <a:prstClr val="white"/>
                </a:solidFill>
                <a:latin typeface="黑体" panose="02010609060101010101" pitchFamily="49" charset="-122"/>
                <a:ea typeface="黑体" panose="02010609060101010101" pitchFamily="49" charset="-122"/>
              </a:rPr>
              <a:t>命令与</a:t>
            </a:r>
            <a:r>
              <a:rPr lang="en-US" altLang="zh-CN" sz="2400" b="0" dirty="0" err="1">
                <a:solidFill>
                  <a:prstClr val="white"/>
                </a:solidFill>
                <a:latin typeface="黑体" panose="02010609060101010101" pitchFamily="49" charset="-122"/>
                <a:ea typeface="黑体" panose="02010609060101010101" pitchFamily="49" charset="-122"/>
              </a:rPr>
              <a:t>sudo</a:t>
            </a:r>
            <a:r>
              <a:rPr lang="zh-CN" altLang="en-US" sz="2400" b="0" dirty="0">
                <a:solidFill>
                  <a:prstClr val="white"/>
                </a:solidFill>
                <a:latin typeface="黑体" panose="02010609060101010101" pitchFamily="49" charset="-122"/>
                <a:ea typeface="黑体" panose="02010609060101010101" pitchFamily="49" charset="-122"/>
              </a:rPr>
              <a:t>服务</a:t>
            </a:r>
          </a:p>
        </p:txBody>
      </p:sp>
      <p:pic>
        <p:nvPicPr>
          <p:cNvPr id="59" name="Picture 4">
            <a:extLst>
              <a:ext uri="{FF2B5EF4-FFF2-40B4-BE49-F238E27FC236}">
                <a16:creationId xmlns:a16="http://schemas.microsoft.com/office/drawing/2014/main" id="{A2C2ED77-A278-48D9-980B-5CE57CBC87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470" y="4803214"/>
            <a:ext cx="1152653" cy="835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55511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linds(horizontal)">
                                      <p:cBhvr>
                                        <p:cTn id="16" dur="500"/>
                                        <p:tgtEl>
                                          <p:spTgt spid="29"/>
                                        </p:tgtEl>
                                      </p:cBhvr>
                                    </p:animEffect>
                                  </p:childTnLst>
                                </p:cTn>
                              </p:par>
                              <p:par>
                                <p:cTn id="17" presetID="3" presetClass="entr" presetSubtype="1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blinds(horizontal)">
                                      <p:cBhvr>
                                        <p:cTn id="19" dur="500"/>
                                        <p:tgtEl>
                                          <p:spTgt spid="3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linds(horizontal)">
                                      <p:cBhvr>
                                        <p:cTn id="22" dur="500"/>
                                        <p:tgtEl>
                                          <p:spTgt spid="4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blinds(horizontal)">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5" grpId="0"/>
      <p:bldP spid="46"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flipH="1">
            <a:off x="1641225" y="1232880"/>
            <a:ext cx="635977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4.3.1 </a:t>
            </a:r>
            <a:r>
              <a:rPr lang="zh-CN" altLang="en-US" sz="2400" b="0" dirty="0">
                <a:solidFill>
                  <a:srgbClr val="1353A2"/>
                </a:solidFill>
                <a:latin typeface="微软雅黑" pitchFamily="34" charset="-122"/>
                <a:ea typeface="微软雅黑" pitchFamily="34" charset="-122"/>
              </a:rPr>
              <a:t>用户账户的创建和管理</a:t>
            </a:r>
          </a:p>
        </p:txBody>
      </p:sp>
      <p:sp>
        <p:nvSpPr>
          <p:cNvPr id="11" name="Text Box 44"/>
          <p:cNvSpPr txBox="1">
            <a:spLocks noChangeArrowheads="1"/>
          </p:cNvSpPr>
          <p:nvPr/>
        </p:nvSpPr>
        <p:spPr bwMode="auto">
          <a:xfrm>
            <a:off x="293078" y="1820360"/>
            <a:ext cx="8344977" cy="387279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200000"/>
              </a:lnSpc>
              <a:spcBef>
                <a:spcPts val="0"/>
              </a:spcBef>
              <a:spcAft>
                <a:spcPts val="0"/>
              </a:spcAft>
            </a:pPr>
            <a:r>
              <a:rPr lang="en-US" altLang="zh-CN" sz="2100" dirty="0">
                <a:solidFill>
                  <a:srgbClr val="1353A2"/>
                </a:solidFill>
              </a:rPr>
              <a:t>1. </a:t>
            </a:r>
            <a:r>
              <a:rPr lang="en-US" altLang="zh-CN" sz="2100" dirty="0" err="1">
                <a:solidFill>
                  <a:srgbClr val="1353A2"/>
                </a:solidFill>
              </a:rPr>
              <a:t>su</a:t>
            </a:r>
            <a:r>
              <a:rPr lang="zh-CN" altLang="en-US" sz="2100" dirty="0">
                <a:solidFill>
                  <a:srgbClr val="1353A2"/>
                </a:solidFill>
              </a:rPr>
              <a:t>命令</a:t>
            </a:r>
            <a:r>
              <a:rPr lang="en-US" altLang="zh-CN" sz="2100" dirty="0">
                <a:solidFill>
                  <a:srgbClr val="1353A2"/>
                </a:solidFill>
              </a:rPr>
              <a:t>—</a:t>
            </a:r>
            <a:r>
              <a:rPr lang="zh-CN" altLang="en-US" sz="2100" dirty="0">
                <a:solidFill>
                  <a:srgbClr val="1353A2"/>
                </a:solidFill>
              </a:rPr>
              <a:t>切换用户</a:t>
            </a:r>
          </a:p>
          <a:p>
            <a:pPr marL="342900" indent="-342900" defTabSz="540544" eaLnBrk="1" fontAlgn="auto" hangingPunct="1">
              <a:lnSpc>
                <a:spcPct val="200000"/>
              </a:lnSpc>
              <a:spcBef>
                <a:spcPts val="0"/>
              </a:spcBef>
              <a:spcAft>
                <a:spcPts val="0"/>
              </a:spcAft>
              <a:buFont typeface="Arial" panose="020B0604020202020204" pitchFamily="34" charset="0"/>
              <a:buChar char="•"/>
            </a:pPr>
            <a:r>
              <a:rPr lang="zh-CN" altLang="en-US" sz="2100" dirty="0">
                <a:solidFill>
                  <a:srgbClr val="1353A2"/>
                </a:solidFill>
              </a:rPr>
              <a:t>大部分</a:t>
            </a:r>
            <a:r>
              <a:rPr lang="en-US" altLang="zh-CN" sz="2100" dirty="0">
                <a:solidFill>
                  <a:srgbClr val="1353A2"/>
                </a:solidFill>
              </a:rPr>
              <a:t>Linux</a:t>
            </a:r>
            <a:r>
              <a:rPr lang="zh-CN" altLang="en-US" sz="2100" dirty="0">
                <a:solidFill>
                  <a:srgbClr val="1353A2"/>
                </a:solidFill>
              </a:rPr>
              <a:t>发行版的</a:t>
            </a:r>
            <a:r>
              <a:rPr lang="zh-CN" altLang="en-US" sz="2100" dirty="0">
                <a:solidFill>
                  <a:srgbClr val="FF0000"/>
                </a:solidFill>
              </a:rPr>
              <a:t>默认账户是普通用户</a:t>
            </a:r>
            <a:r>
              <a:rPr lang="zh-CN" altLang="en-US" sz="2100" dirty="0">
                <a:solidFill>
                  <a:srgbClr val="1353A2"/>
                </a:solidFill>
              </a:rPr>
              <a:t>，而更改系统文件或者执行某些命令，需要</a:t>
            </a:r>
            <a:r>
              <a:rPr lang="en-US" altLang="zh-CN" sz="2100" dirty="0">
                <a:solidFill>
                  <a:srgbClr val="1353A2"/>
                </a:solidFill>
              </a:rPr>
              <a:t>root</a:t>
            </a:r>
            <a:r>
              <a:rPr lang="zh-CN" altLang="en-US" sz="2100" dirty="0">
                <a:solidFill>
                  <a:srgbClr val="1353A2"/>
                </a:solidFill>
              </a:rPr>
              <a:t>身份才能进行，需要从当前用户切换到</a:t>
            </a:r>
            <a:r>
              <a:rPr lang="en-US" altLang="zh-CN" sz="2100" dirty="0">
                <a:solidFill>
                  <a:srgbClr val="1353A2"/>
                </a:solidFill>
              </a:rPr>
              <a:t>root</a:t>
            </a:r>
            <a:r>
              <a:rPr lang="zh-CN" altLang="en-US" sz="2100" dirty="0">
                <a:solidFill>
                  <a:srgbClr val="1353A2"/>
                </a:solidFill>
              </a:rPr>
              <a:t>用户。</a:t>
            </a:r>
            <a:endParaRPr lang="en-US" altLang="zh-CN" sz="2100" dirty="0">
              <a:solidFill>
                <a:srgbClr val="1353A2"/>
              </a:solidFill>
            </a:endParaRPr>
          </a:p>
          <a:p>
            <a:pPr marL="342900" indent="-342900" defTabSz="540544" eaLnBrk="1" fontAlgn="auto" hangingPunct="1">
              <a:lnSpc>
                <a:spcPct val="200000"/>
              </a:lnSpc>
              <a:spcBef>
                <a:spcPts val="0"/>
              </a:spcBef>
              <a:spcAft>
                <a:spcPts val="0"/>
              </a:spcAft>
              <a:buFont typeface="Arial" panose="020B0604020202020204" pitchFamily="34" charset="0"/>
              <a:buChar char="•"/>
            </a:pPr>
            <a:r>
              <a:rPr lang="zh-CN" altLang="en-US" sz="2100" dirty="0">
                <a:solidFill>
                  <a:srgbClr val="1353A2"/>
                </a:solidFill>
              </a:rPr>
              <a:t>切换用户的命令是</a:t>
            </a:r>
            <a:r>
              <a:rPr lang="en-US" altLang="zh-CN" sz="2100" dirty="0" err="1">
                <a:solidFill>
                  <a:srgbClr val="FF0000"/>
                </a:solidFill>
              </a:rPr>
              <a:t>su</a:t>
            </a:r>
            <a:r>
              <a:rPr lang="zh-CN" altLang="en-US" sz="2100" dirty="0">
                <a:solidFill>
                  <a:srgbClr val="FF0000"/>
                </a:solidFill>
              </a:rPr>
              <a:t>或</a:t>
            </a:r>
            <a:r>
              <a:rPr lang="en-US" altLang="zh-CN" sz="2100" dirty="0" err="1">
                <a:solidFill>
                  <a:srgbClr val="FF0000"/>
                </a:solidFill>
              </a:rPr>
              <a:t>su</a:t>
            </a:r>
            <a:r>
              <a:rPr lang="en-US" altLang="zh-CN" sz="2100" dirty="0">
                <a:solidFill>
                  <a:srgbClr val="FF0000"/>
                </a:solidFill>
              </a:rPr>
              <a:t>  </a:t>
            </a:r>
            <a:r>
              <a:rPr lang="en-US" altLang="zh-CN" sz="2100" b="0" dirty="0">
                <a:solidFill>
                  <a:srgbClr val="FF0000"/>
                </a:solidFill>
              </a:rPr>
              <a:t>-</a:t>
            </a:r>
          </a:p>
          <a:p>
            <a:pPr indent="0" defTabSz="540544" eaLnBrk="1" fontAlgn="auto" hangingPunct="1">
              <a:lnSpc>
                <a:spcPct val="200000"/>
              </a:lnSpc>
              <a:spcBef>
                <a:spcPts val="0"/>
              </a:spcBef>
              <a:spcAft>
                <a:spcPts val="0"/>
              </a:spcAft>
            </a:pPr>
            <a:endParaRPr lang="zh-CN" altLang="en-US" sz="2100" b="0" dirty="0">
              <a:solidFill>
                <a:srgbClr val="1353A2"/>
              </a:solidFill>
            </a:endParaRPr>
          </a:p>
        </p:txBody>
      </p:sp>
    </p:spTree>
    <p:extLst>
      <p:ext uri="{BB962C8B-B14F-4D97-AF65-F5344CB8AC3E}">
        <p14:creationId xmlns:p14="http://schemas.microsoft.com/office/powerpoint/2010/main" val="233374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AB26851-77C6-4111-AF56-F87D91F15832}"/>
              </a:ext>
            </a:extLst>
          </p:cNvPr>
          <p:cNvSpPr>
            <a:spLocks noGrp="1"/>
          </p:cNvSpPr>
          <p:nvPr>
            <p:ph idx="1"/>
          </p:nvPr>
        </p:nvSpPr>
        <p:spPr>
          <a:xfrm>
            <a:off x="170371" y="1712344"/>
            <a:ext cx="8434478" cy="3609076"/>
          </a:xfrm>
        </p:spPr>
        <p:txBody>
          <a:bodyPr>
            <a:normAutofit fontScale="55000" lnSpcReduction="20000"/>
          </a:bodyPr>
          <a:lstStyle/>
          <a:p>
            <a:pPr marL="0" indent="0">
              <a:lnSpc>
                <a:spcPct val="120000"/>
              </a:lnSpc>
              <a:spcBef>
                <a:spcPts val="0"/>
              </a:spcBef>
              <a:buNone/>
              <a:defRPr/>
            </a:pPr>
            <a:endParaRPr lang="en-US" altLang="zh-CN" b="1" dirty="0">
              <a:solidFill>
                <a:srgbClr val="1353A2"/>
              </a:solidFill>
              <a:latin typeface="等线"/>
              <a:ea typeface="等线" panose="02010600030101010101" pitchFamily="2" charset="-122"/>
            </a:endParaRPr>
          </a:p>
          <a:p>
            <a:pPr marL="0" indent="0">
              <a:lnSpc>
                <a:spcPct val="120000"/>
              </a:lnSpc>
              <a:spcBef>
                <a:spcPts val="0"/>
              </a:spcBef>
              <a:buNone/>
              <a:defRPr/>
            </a:pPr>
            <a:r>
              <a:rPr lang="zh-CN" altLang="en-US" sz="3825" b="1" dirty="0">
                <a:solidFill>
                  <a:srgbClr val="1353A2"/>
                </a:solidFill>
                <a:latin typeface="等线"/>
                <a:ea typeface="等线" panose="02010600030101010101" pitchFamily="2" charset="-122"/>
              </a:rPr>
              <a:t>例</a:t>
            </a:r>
            <a:r>
              <a:rPr lang="en-US" altLang="zh-CN" sz="3825" b="1" dirty="0">
                <a:solidFill>
                  <a:srgbClr val="1353A2"/>
                </a:solidFill>
                <a:latin typeface="等线"/>
                <a:ea typeface="等线" panose="02010600030101010101" pitchFamily="2" charset="-122"/>
              </a:rPr>
              <a:t>1</a:t>
            </a:r>
            <a:r>
              <a:rPr lang="zh-CN" altLang="en-US" sz="3825" b="1" dirty="0">
                <a:solidFill>
                  <a:srgbClr val="1353A2"/>
                </a:solidFill>
                <a:latin typeface="等线"/>
                <a:ea typeface="等线" panose="02010600030101010101" pitchFamily="2" charset="-122"/>
              </a:rPr>
              <a:t>：由</a:t>
            </a:r>
            <a:r>
              <a:rPr lang="en-US" altLang="zh-CN" sz="3825" b="1" dirty="0">
                <a:solidFill>
                  <a:srgbClr val="1353A2"/>
                </a:solidFill>
                <a:latin typeface="等线"/>
                <a:ea typeface="等线" panose="02010600030101010101" pitchFamily="2" charset="-122"/>
              </a:rPr>
              <a:t>root</a:t>
            </a:r>
            <a:r>
              <a:rPr lang="zh-CN" altLang="en-US" sz="3825" b="1" dirty="0">
                <a:solidFill>
                  <a:srgbClr val="1353A2"/>
                </a:solidFill>
                <a:latin typeface="等线"/>
                <a:ea typeface="等线" panose="02010600030101010101" pitchFamily="2" charset="-122"/>
              </a:rPr>
              <a:t>切换为普通用户</a:t>
            </a:r>
            <a:r>
              <a:rPr lang="en-US" altLang="zh-CN" sz="3825" b="1" dirty="0" err="1">
                <a:solidFill>
                  <a:srgbClr val="1353A2"/>
                </a:solidFill>
                <a:latin typeface="等线"/>
                <a:ea typeface="等线" panose="02010600030101010101" pitchFamily="2" charset="-122"/>
              </a:rPr>
              <a:t>linuxprobe</a:t>
            </a:r>
            <a:endParaRPr lang="en-US" altLang="zh-CN" sz="3825" b="1" dirty="0">
              <a:solidFill>
                <a:srgbClr val="1353A2"/>
              </a:solidFill>
              <a:latin typeface="等线"/>
              <a:ea typeface="等线" panose="02010600030101010101" pitchFamily="2" charset="-122"/>
            </a:endParaRPr>
          </a:p>
          <a:p>
            <a:pPr marL="0" indent="0">
              <a:lnSpc>
                <a:spcPct val="120000"/>
              </a:lnSpc>
              <a:spcBef>
                <a:spcPts val="0"/>
              </a:spcBef>
              <a:buNone/>
              <a:defRPr/>
            </a:pPr>
            <a:r>
              <a:rPr lang="en-US" altLang="zh-CN" sz="3825" b="1" dirty="0">
                <a:solidFill>
                  <a:srgbClr val="1353A2"/>
                </a:solidFill>
                <a:latin typeface="等线"/>
                <a:ea typeface="等线" panose="02010600030101010101" pitchFamily="2" charset="-122"/>
              </a:rPr>
              <a:t>         [</a:t>
            </a:r>
            <a:r>
              <a:rPr lang="en-US" altLang="zh-CN" sz="3825" b="1" dirty="0" err="1">
                <a:solidFill>
                  <a:srgbClr val="1353A2"/>
                </a:solidFill>
                <a:latin typeface="等线"/>
                <a:ea typeface="等线" panose="02010600030101010101" pitchFamily="2" charset="-122"/>
              </a:rPr>
              <a:t>root@localhost</a:t>
            </a:r>
            <a:r>
              <a:rPr lang="en-US" altLang="zh-CN" sz="3825" b="1" dirty="0">
                <a:solidFill>
                  <a:srgbClr val="1353A2"/>
                </a:solidFill>
                <a:latin typeface="等线"/>
                <a:ea typeface="等线" panose="02010600030101010101" pitchFamily="2" charset="-122"/>
              </a:rPr>
              <a:t> ~]# </a:t>
            </a:r>
            <a:r>
              <a:rPr lang="en-US" altLang="zh-CN" sz="3825" b="1" dirty="0" err="1">
                <a:solidFill>
                  <a:srgbClr val="1353A2"/>
                </a:solidFill>
                <a:latin typeface="等线"/>
                <a:ea typeface="等线" panose="02010600030101010101" pitchFamily="2" charset="-122"/>
              </a:rPr>
              <a:t>su</a:t>
            </a:r>
            <a:r>
              <a:rPr lang="en-US" altLang="zh-CN" sz="3825" b="1" dirty="0">
                <a:solidFill>
                  <a:srgbClr val="1353A2"/>
                </a:solidFill>
                <a:latin typeface="等线"/>
                <a:ea typeface="等线" panose="02010600030101010101" pitchFamily="2" charset="-122"/>
              </a:rPr>
              <a:t> - </a:t>
            </a:r>
            <a:r>
              <a:rPr lang="en-US" altLang="zh-CN" sz="3825" b="1" dirty="0" err="1">
                <a:solidFill>
                  <a:srgbClr val="1353A2"/>
                </a:solidFill>
                <a:latin typeface="等线"/>
                <a:ea typeface="等线" panose="02010600030101010101" pitchFamily="2" charset="-122"/>
              </a:rPr>
              <a:t>linuxprobe</a:t>
            </a:r>
            <a:endParaRPr lang="en-US" altLang="zh-CN" sz="3825" b="1" dirty="0">
              <a:solidFill>
                <a:srgbClr val="1353A2"/>
              </a:solidFill>
              <a:latin typeface="等线"/>
              <a:ea typeface="等线" panose="02010600030101010101" pitchFamily="2" charset="-122"/>
            </a:endParaRPr>
          </a:p>
          <a:p>
            <a:pPr marL="0" indent="0">
              <a:lnSpc>
                <a:spcPct val="120000"/>
              </a:lnSpc>
              <a:spcBef>
                <a:spcPts val="0"/>
              </a:spcBef>
              <a:buNone/>
              <a:defRPr/>
            </a:pPr>
            <a:r>
              <a:rPr lang="zh-CN" altLang="en-US" sz="3825" b="1" dirty="0">
                <a:solidFill>
                  <a:srgbClr val="1353A2"/>
                </a:solidFill>
                <a:latin typeface="等线"/>
                <a:ea typeface="等线" panose="02010600030101010101" pitchFamily="2" charset="-122"/>
              </a:rPr>
              <a:t>     上一次登录：三 </a:t>
            </a:r>
            <a:r>
              <a:rPr lang="en-US" altLang="zh-CN" sz="3825" b="1" dirty="0">
                <a:solidFill>
                  <a:srgbClr val="1353A2"/>
                </a:solidFill>
                <a:latin typeface="等线"/>
                <a:ea typeface="等线" panose="02010600030101010101" pitchFamily="2" charset="-122"/>
              </a:rPr>
              <a:t>1</a:t>
            </a:r>
            <a:r>
              <a:rPr lang="zh-CN" altLang="en-US" sz="3825" b="1" dirty="0">
                <a:solidFill>
                  <a:srgbClr val="1353A2"/>
                </a:solidFill>
                <a:latin typeface="等线"/>
                <a:ea typeface="等线" panose="02010600030101010101" pitchFamily="2" charset="-122"/>
              </a:rPr>
              <a:t>月 </a:t>
            </a:r>
            <a:r>
              <a:rPr lang="en-US" altLang="zh-CN" sz="3825" b="1" dirty="0">
                <a:solidFill>
                  <a:srgbClr val="1353A2"/>
                </a:solidFill>
                <a:latin typeface="等线"/>
                <a:ea typeface="等线" panose="02010600030101010101" pitchFamily="2" charset="-122"/>
              </a:rPr>
              <a:t>30 23:37:42 CST 2019pts/3 </a:t>
            </a:r>
            <a:r>
              <a:rPr lang="zh-CN" altLang="en-US" sz="3825" b="1" dirty="0">
                <a:solidFill>
                  <a:srgbClr val="1353A2"/>
                </a:solidFill>
                <a:latin typeface="等线"/>
                <a:ea typeface="等线" panose="02010600030101010101" pitchFamily="2" charset="-122"/>
              </a:rPr>
              <a:t>上</a:t>
            </a:r>
          </a:p>
          <a:p>
            <a:pPr marL="0" indent="0">
              <a:lnSpc>
                <a:spcPct val="120000"/>
              </a:lnSpc>
              <a:spcBef>
                <a:spcPts val="0"/>
              </a:spcBef>
              <a:buNone/>
              <a:defRPr/>
            </a:pPr>
            <a:r>
              <a:rPr lang="en-US" altLang="zh-CN" sz="3825" b="1" dirty="0">
                <a:solidFill>
                  <a:srgbClr val="1353A2"/>
                </a:solidFill>
                <a:latin typeface="等线"/>
                <a:ea typeface="等线" panose="02010600030101010101" pitchFamily="2" charset="-122"/>
              </a:rPr>
              <a:t>      [</a:t>
            </a:r>
            <a:r>
              <a:rPr lang="en-US" altLang="zh-CN" sz="3825" b="1" dirty="0" err="1">
                <a:solidFill>
                  <a:srgbClr val="1353A2"/>
                </a:solidFill>
                <a:latin typeface="等线"/>
                <a:ea typeface="等线" panose="02010600030101010101" pitchFamily="2" charset="-122"/>
              </a:rPr>
              <a:t>linuxprobe@localhost</a:t>
            </a:r>
            <a:r>
              <a:rPr lang="en-US" altLang="zh-CN" sz="3825" b="1" dirty="0">
                <a:solidFill>
                  <a:srgbClr val="1353A2"/>
                </a:solidFill>
                <a:latin typeface="等线"/>
                <a:ea typeface="等线" panose="02010600030101010101" pitchFamily="2" charset="-122"/>
              </a:rPr>
              <a:t> ~]$</a:t>
            </a:r>
          </a:p>
          <a:p>
            <a:pPr marL="0" indent="0">
              <a:lnSpc>
                <a:spcPct val="120000"/>
              </a:lnSpc>
              <a:spcBef>
                <a:spcPts val="0"/>
              </a:spcBef>
              <a:buNone/>
              <a:defRPr/>
            </a:pPr>
            <a:r>
              <a:rPr lang="zh-CN" altLang="en-US" sz="3825" b="1" dirty="0">
                <a:solidFill>
                  <a:srgbClr val="FF0000"/>
                </a:solidFill>
                <a:latin typeface="等线"/>
                <a:ea typeface="等线" panose="02010600030101010101" pitchFamily="2" charset="-122"/>
              </a:rPr>
              <a:t>注意：</a:t>
            </a:r>
            <a:r>
              <a:rPr lang="en-US" altLang="zh-CN" sz="3825" b="1" dirty="0" err="1">
                <a:solidFill>
                  <a:srgbClr val="FF0000"/>
                </a:solidFill>
                <a:latin typeface="等线"/>
                <a:ea typeface="等线" panose="02010600030101010101" pitchFamily="2" charset="-122"/>
              </a:rPr>
              <a:t>su</a:t>
            </a:r>
            <a:r>
              <a:rPr lang="en-US" altLang="zh-CN" sz="3825" b="1" dirty="0">
                <a:solidFill>
                  <a:srgbClr val="FF0000"/>
                </a:solidFill>
                <a:latin typeface="等线"/>
                <a:ea typeface="等线" panose="02010600030101010101" pitchFamily="2" charset="-122"/>
              </a:rPr>
              <a:t> -</a:t>
            </a:r>
            <a:r>
              <a:rPr lang="zh-CN" altLang="en-US" sz="3825" b="1" dirty="0">
                <a:solidFill>
                  <a:srgbClr val="FF0000"/>
                </a:solidFill>
                <a:latin typeface="等线"/>
                <a:ea typeface="等线" panose="02010600030101010101" pitchFamily="2" charset="-122"/>
              </a:rPr>
              <a:t>连用户和</a:t>
            </a:r>
            <a:r>
              <a:rPr lang="en-US" altLang="zh-CN" sz="3825" b="1" dirty="0">
                <a:solidFill>
                  <a:srgbClr val="FF0000"/>
                </a:solidFill>
                <a:latin typeface="等线"/>
                <a:ea typeface="等线" panose="02010600030101010101" pitchFamily="2" charset="-122"/>
              </a:rPr>
              <a:t>Shell</a:t>
            </a:r>
            <a:r>
              <a:rPr lang="zh-CN" altLang="en-US" sz="3825" b="1" dirty="0">
                <a:solidFill>
                  <a:srgbClr val="FF0000"/>
                </a:solidFill>
                <a:latin typeface="等线"/>
                <a:ea typeface="等线" panose="02010600030101010101" pitchFamily="2" charset="-122"/>
              </a:rPr>
              <a:t>环境一起切换</a:t>
            </a:r>
            <a:r>
              <a:rPr lang="en-US" altLang="zh-CN" sz="3825" b="1" dirty="0">
                <a:solidFill>
                  <a:srgbClr val="FF0000"/>
                </a:solidFill>
                <a:latin typeface="等线"/>
                <a:ea typeface="等线" panose="02010600030101010101" pitchFamily="2" charset="-122"/>
              </a:rPr>
              <a:t>;  </a:t>
            </a:r>
            <a:r>
              <a:rPr lang="en-US" altLang="zh-CN" sz="3825" b="1" dirty="0" err="1">
                <a:solidFill>
                  <a:srgbClr val="FF0000"/>
                </a:solidFill>
                <a:latin typeface="等线"/>
                <a:ea typeface="等线" panose="02010600030101010101" pitchFamily="2" charset="-122"/>
              </a:rPr>
              <a:t>su</a:t>
            </a:r>
            <a:r>
              <a:rPr lang="en-US" altLang="zh-CN" sz="3825" b="1" dirty="0">
                <a:solidFill>
                  <a:srgbClr val="FF0000"/>
                </a:solidFill>
                <a:latin typeface="等线"/>
                <a:ea typeface="等线" panose="02010600030101010101" pitchFamily="2" charset="-122"/>
              </a:rPr>
              <a:t> </a:t>
            </a:r>
            <a:r>
              <a:rPr lang="zh-CN" altLang="en-US" sz="3825" b="1" dirty="0">
                <a:solidFill>
                  <a:srgbClr val="FF0000"/>
                </a:solidFill>
                <a:latin typeface="等线"/>
                <a:ea typeface="等线" panose="02010600030101010101" pitchFamily="2" charset="-122"/>
              </a:rPr>
              <a:t>只切换用户而不切换环境。</a:t>
            </a:r>
            <a:endParaRPr lang="en-US" altLang="zh-CN" sz="3825" b="1" dirty="0">
              <a:solidFill>
                <a:srgbClr val="FF0000"/>
              </a:solidFill>
              <a:latin typeface="等线"/>
              <a:ea typeface="等线" panose="02010600030101010101" pitchFamily="2" charset="-122"/>
            </a:endParaRPr>
          </a:p>
          <a:p>
            <a:pPr marL="0" indent="0">
              <a:lnSpc>
                <a:spcPct val="120000"/>
              </a:lnSpc>
              <a:spcBef>
                <a:spcPts val="0"/>
              </a:spcBef>
              <a:buNone/>
              <a:defRPr/>
            </a:pPr>
            <a:r>
              <a:rPr lang="zh-CN" altLang="en-US" sz="3825" b="1" dirty="0">
                <a:solidFill>
                  <a:srgbClr val="1353A2"/>
                </a:solidFill>
                <a:latin typeface="等线"/>
                <a:ea typeface="等线" panose="02010600030101010101" pitchFamily="2" charset="-122"/>
              </a:rPr>
              <a:t>例</a:t>
            </a:r>
            <a:r>
              <a:rPr lang="en-US" altLang="zh-CN" sz="3825" b="1" dirty="0">
                <a:solidFill>
                  <a:srgbClr val="1353A2"/>
                </a:solidFill>
                <a:latin typeface="等线"/>
                <a:ea typeface="等线" panose="02010600030101010101" pitchFamily="2" charset="-122"/>
              </a:rPr>
              <a:t>2</a:t>
            </a:r>
            <a:r>
              <a:rPr lang="zh-CN" altLang="en-US" sz="3825" b="1" dirty="0">
                <a:solidFill>
                  <a:srgbClr val="1353A2"/>
                </a:solidFill>
                <a:latin typeface="等线"/>
                <a:ea typeface="等线" panose="02010600030101010101" pitchFamily="2" charset="-122"/>
              </a:rPr>
              <a:t>：由普通用户</a:t>
            </a:r>
            <a:r>
              <a:rPr lang="en-US" altLang="zh-CN" sz="3825" b="1" dirty="0" err="1">
                <a:solidFill>
                  <a:srgbClr val="1353A2"/>
                </a:solidFill>
                <a:latin typeface="等线"/>
                <a:ea typeface="等线" panose="02010600030101010101" pitchFamily="2" charset="-122"/>
              </a:rPr>
              <a:t>linuxprobe</a:t>
            </a:r>
            <a:r>
              <a:rPr lang="zh-CN" altLang="en-US" sz="3825" b="1" dirty="0">
                <a:solidFill>
                  <a:srgbClr val="1353A2"/>
                </a:solidFill>
                <a:latin typeface="等线"/>
                <a:ea typeface="等线" panose="02010600030101010101" pitchFamily="2" charset="-122"/>
              </a:rPr>
              <a:t>切换为</a:t>
            </a:r>
            <a:r>
              <a:rPr lang="en-US" altLang="zh-CN" sz="3825" b="1" dirty="0">
                <a:solidFill>
                  <a:srgbClr val="1353A2"/>
                </a:solidFill>
                <a:latin typeface="等线"/>
                <a:ea typeface="等线" panose="02010600030101010101" pitchFamily="2" charset="-122"/>
              </a:rPr>
              <a:t>root</a:t>
            </a:r>
            <a:r>
              <a:rPr lang="zh-CN" altLang="en-US" sz="3825" b="1" dirty="0">
                <a:solidFill>
                  <a:srgbClr val="1353A2"/>
                </a:solidFill>
                <a:latin typeface="等线"/>
                <a:ea typeface="等线" panose="02010600030101010101" pitchFamily="2" charset="-122"/>
              </a:rPr>
              <a:t>用户。</a:t>
            </a:r>
          </a:p>
          <a:p>
            <a:pPr marL="0" indent="0">
              <a:lnSpc>
                <a:spcPct val="120000"/>
              </a:lnSpc>
              <a:spcBef>
                <a:spcPts val="0"/>
              </a:spcBef>
              <a:buNone/>
              <a:defRPr/>
            </a:pPr>
            <a:r>
              <a:rPr lang="en-US" altLang="zh-CN" sz="3825" b="1" dirty="0">
                <a:solidFill>
                  <a:srgbClr val="1353A2"/>
                </a:solidFill>
                <a:latin typeface="等线"/>
                <a:ea typeface="等线" panose="02010600030101010101" pitchFamily="2" charset="-122"/>
              </a:rPr>
              <a:t>[</a:t>
            </a:r>
            <a:r>
              <a:rPr lang="en-US" altLang="zh-CN" sz="3825" b="1" dirty="0" err="1">
                <a:solidFill>
                  <a:srgbClr val="1353A2"/>
                </a:solidFill>
                <a:latin typeface="等线"/>
                <a:ea typeface="等线" panose="02010600030101010101" pitchFamily="2" charset="-122"/>
              </a:rPr>
              <a:t>linuxprobe@localhost</a:t>
            </a:r>
            <a:r>
              <a:rPr lang="en-US" altLang="zh-CN" sz="3825" b="1" dirty="0">
                <a:solidFill>
                  <a:srgbClr val="1353A2"/>
                </a:solidFill>
                <a:latin typeface="等线"/>
                <a:ea typeface="等线" panose="02010600030101010101" pitchFamily="2" charset="-122"/>
              </a:rPr>
              <a:t> ~]$ </a:t>
            </a:r>
            <a:r>
              <a:rPr lang="en-US" altLang="zh-CN" sz="3825" b="1" dirty="0" err="1">
                <a:solidFill>
                  <a:srgbClr val="1353A2"/>
                </a:solidFill>
                <a:latin typeface="等线"/>
                <a:ea typeface="等线" panose="02010600030101010101" pitchFamily="2" charset="-122"/>
              </a:rPr>
              <a:t>su</a:t>
            </a:r>
            <a:r>
              <a:rPr lang="en-US" altLang="zh-CN" sz="3825" b="1" dirty="0">
                <a:solidFill>
                  <a:srgbClr val="1353A2"/>
                </a:solidFill>
                <a:latin typeface="等线"/>
                <a:ea typeface="等线" panose="02010600030101010101" pitchFamily="2" charset="-122"/>
              </a:rPr>
              <a:t> -</a:t>
            </a:r>
          </a:p>
          <a:p>
            <a:pPr marL="0" indent="0">
              <a:lnSpc>
                <a:spcPct val="120000"/>
              </a:lnSpc>
              <a:spcBef>
                <a:spcPts val="0"/>
              </a:spcBef>
              <a:buNone/>
              <a:defRPr/>
            </a:pPr>
            <a:r>
              <a:rPr lang="zh-CN" altLang="en-US" sz="3825" b="1" dirty="0">
                <a:solidFill>
                  <a:srgbClr val="1353A2"/>
                </a:solidFill>
                <a:latin typeface="等线"/>
                <a:ea typeface="等线" panose="02010600030101010101" pitchFamily="2" charset="-122"/>
              </a:rPr>
              <a:t>密码：</a:t>
            </a:r>
          </a:p>
          <a:p>
            <a:pPr marL="0" indent="0">
              <a:lnSpc>
                <a:spcPct val="120000"/>
              </a:lnSpc>
              <a:spcBef>
                <a:spcPts val="0"/>
              </a:spcBef>
              <a:buNone/>
              <a:defRPr/>
            </a:pPr>
            <a:r>
              <a:rPr lang="zh-CN" altLang="en-US" sz="3825" b="1" dirty="0">
                <a:solidFill>
                  <a:srgbClr val="1353A2"/>
                </a:solidFill>
                <a:latin typeface="等线"/>
                <a:ea typeface="等线" panose="02010600030101010101" pitchFamily="2" charset="-122"/>
              </a:rPr>
              <a:t>上一次登录：五 </a:t>
            </a:r>
            <a:r>
              <a:rPr lang="en-US" altLang="zh-CN" sz="3825" b="1" dirty="0">
                <a:solidFill>
                  <a:srgbClr val="1353A2"/>
                </a:solidFill>
                <a:latin typeface="等线"/>
                <a:ea typeface="等线" panose="02010600030101010101" pitchFamily="2" charset="-122"/>
              </a:rPr>
              <a:t>2</a:t>
            </a:r>
            <a:r>
              <a:rPr lang="zh-CN" altLang="en-US" sz="3825" b="1" dirty="0">
                <a:solidFill>
                  <a:srgbClr val="1353A2"/>
                </a:solidFill>
                <a:latin typeface="等线"/>
                <a:ea typeface="等线" panose="02010600030101010101" pitchFamily="2" charset="-122"/>
              </a:rPr>
              <a:t>月 </a:t>
            </a:r>
            <a:r>
              <a:rPr lang="en-US" altLang="zh-CN" sz="3825" b="1" dirty="0">
                <a:solidFill>
                  <a:srgbClr val="1353A2"/>
                </a:solidFill>
                <a:latin typeface="等线"/>
                <a:ea typeface="等线" panose="02010600030101010101" pitchFamily="2" charset="-122"/>
              </a:rPr>
              <a:t>15 22:06:35 CST 2019</a:t>
            </a:r>
            <a:r>
              <a:rPr lang="zh-CN" altLang="en-US" sz="3825" b="1" dirty="0">
                <a:solidFill>
                  <a:srgbClr val="1353A2"/>
                </a:solidFill>
                <a:latin typeface="等线"/>
                <a:ea typeface="等线" panose="02010600030101010101" pitchFamily="2" charset="-122"/>
              </a:rPr>
              <a:t>从 </a:t>
            </a:r>
            <a:r>
              <a:rPr lang="en-US" altLang="zh-CN" sz="3825" b="1" dirty="0">
                <a:solidFill>
                  <a:srgbClr val="1353A2"/>
                </a:solidFill>
                <a:latin typeface="等线"/>
                <a:ea typeface="等线" panose="02010600030101010101" pitchFamily="2" charset="-122"/>
              </a:rPr>
              <a:t>192.168.10.1pts/1 </a:t>
            </a:r>
            <a:r>
              <a:rPr lang="zh-CN" altLang="en-US" sz="3825" b="1" dirty="0">
                <a:solidFill>
                  <a:srgbClr val="1353A2"/>
                </a:solidFill>
                <a:latin typeface="等线"/>
                <a:ea typeface="等线" panose="02010600030101010101" pitchFamily="2" charset="-122"/>
              </a:rPr>
              <a:t>上</a:t>
            </a:r>
          </a:p>
          <a:p>
            <a:pPr marL="0" indent="0">
              <a:lnSpc>
                <a:spcPct val="120000"/>
              </a:lnSpc>
              <a:spcBef>
                <a:spcPts val="0"/>
              </a:spcBef>
              <a:buNone/>
              <a:defRPr/>
            </a:pPr>
            <a:r>
              <a:rPr lang="en-US" altLang="zh-CN" sz="3825" b="1" dirty="0">
                <a:solidFill>
                  <a:srgbClr val="1353A2"/>
                </a:solidFill>
                <a:latin typeface="等线"/>
                <a:ea typeface="等线" panose="02010600030101010101" pitchFamily="2" charset="-122"/>
              </a:rPr>
              <a:t>[</a:t>
            </a:r>
            <a:r>
              <a:rPr lang="en-US" altLang="zh-CN" sz="3825" b="1" dirty="0" err="1">
                <a:solidFill>
                  <a:srgbClr val="1353A2"/>
                </a:solidFill>
                <a:latin typeface="等线"/>
                <a:ea typeface="等线" panose="02010600030101010101" pitchFamily="2" charset="-122"/>
              </a:rPr>
              <a:t>root@localhost</a:t>
            </a:r>
            <a:r>
              <a:rPr lang="en-US" altLang="zh-CN" sz="3825" b="1" dirty="0">
                <a:solidFill>
                  <a:srgbClr val="1353A2"/>
                </a:solidFill>
                <a:latin typeface="等线"/>
                <a:ea typeface="等线" panose="02010600030101010101" pitchFamily="2" charset="-122"/>
              </a:rPr>
              <a:t> ~]# </a:t>
            </a:r>
          </a:p>
          <a:p>
            <a:endParaRPr lang="zh-CN" altLang="en-US" dirty="0"/>
          </a:p>
        </p:txBody>
      </p:sp>
    </p:spTree>
    <p:extLst>
      <p:ext uri="{BB962C8B-B14F-4D97-AF65-F5344CB8AC3E}">
        <p14:creationId xmlns:p14="http://schemas.microsoft.com/office/powerpoint/2010/main" val="385984322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flipH="1">
            <a:off x="1641225" y="1232880"/>
            <a:ext cx="635977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4.3.1 </a:t>
            </a:r>
            <a:r>
              <a:rPr lang="zh-CN" altLang="en-US" sz="2400" b="0" dirty="0">
                <a:solidFill>
                  <a:srgbClr val="1353A2"/>
                </a:solidFill>
                <a:latin typeface="微软雅黑" pitchFamily="34" charset="-122"/>
                <a:ea typeface="微软雅黑" pitchFamily="34" charset="-122"/>
              </a:rPr>
              <a:t>用户账户的创建和管理</a:t>
            </a:r>
          </a:p>
        </p:txBody>
      </p:sp>
      <p:sp>
        <p:nvSpPr>
          <p:cNvPr id="11" name="Text Box 44"/>
          <p:cNvSpPr txBox="1">
            <a:spLocks noChangeArrowheads="1"/>
          </p:cNvSpPr>
          <p:nvPr/>
        </p:nvSpPr>
        <p:spPr bwMode="auto">
          <a:xfrm>
            <a:off x="293078" y="1820360"/>
            <a:ext cx="8727830" cy="298652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pPr>
            <a:r>
              <a:rPr lang="en-US" altLang="zh-CN" sz="2100" dirty="0">
                <a:solidFill>
                  <a:srgbClr val="1353A2"/>
                </a:solidFill>
              </a:rPr>
              <a:t>2. </a:t>
            </a:r>
            <a:r>
              <a:rPr lang="en-US" altLang="zh-CN" sz="2100" dirty="0" err="1">
                <a:solidFill>
                  <a:srgbClr val="1353A2"/>
                </a:solidFill>
              </a:rPr>
              <a:t>useradd</a:t>
            </a:r>
            <a:r>
              <a:rPr lang="zh-CN" altLang="en-US" sz="2100" dirty="0">
                <a:solidFill>
                  <a:srgbClr val="1353A2"/>
                </a:solidFill>
              </a:rPr>
              <a:t>命令</a:t>
            </a:r>
            <a:r>
              <a:rPr lang="en-US" altLang="zh-CN" sz="2100" dirty="0">
                <a:solidFill>
                  <a:srgbClr val="1353A2"/>
                </a:solidFill>
              </a:rPr>
              <a:t>--</a:t>
            </a:r>
            <a:r>
              <a:rPr lang="zh-CN" altLang="en-US" sz="2100" dirty="0">
                <a:solidFill>
                  <a:srgbClr val="1353A2"/>
                </a:solidFill>
              </a:rPr>
              <a:t>添加新的用户账号</a:t>
            </a: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2100" dirty="0">
                <a:solidFill>
                  <a:srgbClr val="1353A2"/>
                </a:solidFill>
              </a:rPr>
              <a:t>功能</a:t>
            </a:r>
            <a:r>
              <a:rPr lang="en-US" altLang="zh-CN" sz="2100" dirty="0">
                <a:solidFill>
                  <a:srgbClr val="1353A2"/>
                </a:solidFill>
              </a:rPr>
              <a:t>: </a:t>
            </a:r>
            <a:r>
              <a:rPr lang="en-US" altLang="zh-CN" sz="2100" dirty="0" err="1">
                <a:solidFill>
                  <a:srgbClr val="1353A2"/>
                </a:solidFill>
              </a:rPr>
              <a:t>useradd</a:t>
            </a:r>
            <a:r>
              <a:rPr lang="zh-CN" altLang="en-US" sz="2100" dirty="0">
                <a:solidFill>
                  <a:srgbClr val="1353A2"/>
                </a:solidFill>
              </a:rPr>
              <a:t>命令用于创建新的用户</a:t>
            </a:r>
            <a:endParaRPr lang="en-US" altLang="zh-CN" sz="2100" dirty="0">
              <a:solidFill>
                <a:srgbClr val="1353A2"/>
              </a:solidFill>
            </a:endParaRPr>
          </a:p>
          <a:p>
            <a:pPr indent="0" defTabSz="540544" eaLnBrk="1" fontAlgn="auto" hangingPunct="1">
              <a:lnSpc>
                <a:spcPct val="150000"/>
              </a:lnSpc>
              <a:spcBef>
                <a:spcPts val="0"/>
              </a:spcBef>
              <a:spcAft>
                <a:spcPts val="0"/>
              </a:spcAft>
            </a:pPr>
            <a:r>
              <a:rPr lang="zh-CN" altLang="en-US" sz="2100" dirty="0">
                <a:solidFill>
                  <a:srgbClr val="1353A2"/>
                </a:solidFill>
              </a:rPr>
              <a:t>   格式：</a:t>
            </a:r>
            <a:r>
              <a:rPr lang="en-US" altLang="zh-CN" sz="2100" dirty="0" err="1">
                <a:solidFill>
                  <a:srgbClr val="1353A2"/>
                </a:solidFill>
              </a:rPr>
              <a:t>useradd</a:t>
            </a:r>
            <a:r>
              <a:rPr lang="en-US" altLang="zh-CN" sz="2100" dirty="0">
                <a:solidFill>
                  <a:srgbClr val="1353A2"/>
                </a:solidFill>
              </a:rPr>
              <a:t>  [</a:t>
            </a:r>
            <a:r>
              <a:rPr lang="zh-CN" altLang="en-US" sz="2100" dirty="0">
                <a:solidFill>
                  <a:srgbClr val="1353A2"/>
                </a:solidFill>
              </a:rPr>
              <a:t>选项</a:t>
            </a:r>
            <a:r>
              <a:rPr lang="en-US" altLang="zh-CN" sz="2100" dirty="0">
                <a:solidFill>
                  <a:srgbClr val="1353A2"/>
                </a:solidFill>
              </a:rPr>
              <a:t>]  </a:t>
            </a:r>
            <a:r>
              <a:rPr lang="zh-CN" altLang="en-US" sz="2100" dirty="0">
                <a:solidFill>
                  <a:srgbClr val="1353A2"/>
                </a:solidFill>
              </a:rPr>
              <a:t>用户名</a:t>
            </a: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2100" dirty="0">
                <a:solidFill>
                  <a:srgbClr val="FF0000"/>
                </a:solidFill>
              </a:rPr>
              <a:t>默认的用户家目录会被存放在</a:t>
            </a:r>
            <a:r>
              <a:rPr lang="en-US" altLang="zh-CN" sz="2100" dirty="0">
                <a:solidFill>
                  <a:srgbClr val="FF0000"/>
                </a:solidFill>
              </a:rPr>
              <a:t>/home</a:t>
            </a:r>
            <a:r>
              <a:rPr lang="zh-CN" altLang="en-US" sz="2100" dirty="0">
                <a:solidFill>
                  <a:srgbClr val="FF0000"/>
                </a:solidFill>
              </a:rPr>
              <a:t>目录中，默认的</a:t>
            </a:r>
            <a:r>
              <a:rPr lang="en-US" altLang="zh-CN" sz="2100" dirty="0">
                <a:solidFill>
                  <a:srgbClr val="FF0000"/>
                </a:solidFill>
              </a:rPr>
              <a:t>Shell</a:t>
            </a:r>
            <a:r>
              <a:rPr lang="zh-CN" altLang="en-US" sz="2100" dirty="0">
                <a:solidFill>
                  <a:srgbClr val="FF0000"/>
                </a:solidFill>
              </a:rPr>
              <a:t>解释器为</a:t>
            </a:r>
            <a:r>
              <a:rPr lang="en-US" altLang="zh-CN" sz="2100" dirty="0">
                <a:solidFill>
                  <a:srgbClr val="FF0000"/>
                </a:solidFill>
              </a:rPr>
              <a:t>/bin/bash</a:t>
            </a:r>
            <a:r>
              <a:rPr lang="zh-CN" altLang="en-US" sz="2100" dirty="0">
                <a:solidFill>
                  <a:srgbClr val="FF0000"/>
                </a:solidFill>
              </a:rPr>
              <a:t>，而且默认会创建一个与该用户同名的基本用户组。</a:t>
            </a:r>
          </a:p>
          <a:p>
            <a:pPr marL="257175" indent="-257175" defTabSz="540544" eaLnBrk="1" fontAlgn="auto" hangingPunct="1">
              <a:lnSpc>
                <a:spcPct val="200000"/>
              </a:lnSpc>
              <a:spcBef>
                <a:spcPts val="0"/>
              </a:spcBef>
              <a:spcAft>
                <a:spcPts val="0"/>
              </a:spcAft>
              <a:buFont typeface="Arial" panose="020B0604020202020204" pitchFamily="34" charset="0"/>
              <a:buChar char="•"/>
            </a:pPr>
            <a:endParaRPr lang="zh-CN" altLang="en-US" sz="1800" b="0" dirty="0">
              <a:solidFill>
                <a:srgbClr val="1353A2"/>
              </a:solidFill>
            </a:endParaRPr>
          </a:p>
        </p:txBody>
      </p:sp>
    </p:spTree>
    <p:extLst>
      <p:ext uri="{BB962C8B-B14F-4D97-AF65-F5344CB8AC3E}">
        <p14:creationId xmlns:p14="http://schemas.microsoft.com/office/powerpoint/2010/main" val="29374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199CA9-FAC3-4A6C-A2A7-065F8806BB2B}"/>
              </a:ext>
            </a:extLst>
          </p:cNvPr>
          <p:cNvSpPr>
            <a:spLocks noGrp="1"/>
          </p:cNvSpPr>
          <p:nvPr>
            <p:ph type="title"/>
          </p:nvPr>
        </p:nvSpPr>
        <p:spPr/>
        <p:txBody>
          <a:bodyPr/>
          <a:lstStyle/>
          <a:p>
            <a:r>
              <a:rPr lang="zh-CN" altLang="en-US" dirty="0">
                <a:solidFill>
                  <a:srgbClr val="FF0000"/>
                </a:solidFill>
              </a:rPr>
              <a:t>指定</a:t>
            </a:r>
            <a:r>
              <a:rPr lang="zh-CN" altLang="en-US" dirty="0"/>
              <a:t>设置的参数</a:t>
            </a:r>
          </a:p>
        </p:txBody>
      </p:sp>
      <p:pic>
        <p:nvPicPr>
          <p:cNvPr id="5" name="内容占位符 4">
            <a:extLst>
              <a:ext uri="{FF2B5EF4-FFF2-40B4-BE49-F238E27FC236}">
                <a16:creationId xmlns:a16="http://schemas.microsoft.com/office/drawing/2014/main" id="{3998399D-6356-43F0-BC89-3BF18E4EC07B}"/>
              </a:ext>
            </a:extLst>
          </p:cNvPr>
          <p:cNvPicPr>
            <a:picLocks noGrp="1" noChangeAspect="1"/>
          </p:cNvPicPr>
          <p:nvPr>
            <p:ph idx="1"/>
          </p:nvPr>
        </p:nvPicPr>
        <p:blipFill>
          <a:blip r:embed="rId2"/>
          <a:stretch>
            <a:fillRect/>
          </a:stretch>
        </p:blipFill>
        <p:spPr>
          <a:xfrm>
            <a:off x="744729" y="2204202"/>
            <a:ext cx="7600697" cy="3273725"/>
          </a:xfrm>
        </p:spPr>
      </p:pic>
      <p:sp>
        <p:nvSpPr>
          <p:cNvPr id="7" name="文本框 6">
            <a:extLst>
              <a:ext uri="{FF2B5EF4-FFF2-40B4-BE49-F238E27FC236}">
                <a16:creationId xmlns:a16="http://schemas.microsoft.com/office/drawing/2014/main" id="{91D37992-EF6C-47D6-9B56-8425E4DFC729}"/>
              </a:ext>
            </a:extLst>
          </p:cNvPr>
          <p:cNvSpPr txBox="1"/>
          <p:nvPr/>
        </p:nvSpPr>
        <p:spPr>
          <a:xfrm>
            <a:off x="832036" y="1811786"/>
            <a:ext cx="6888256" cy="415498"/>
          </a:xfrm>
          <a:prstGeom prst="rect">
            <a:avLst/>
          </a:prstGeom>
          <a:noFill/>
        </p:spPr>
        <p:txBody>
          <a:bodyPr wrap="square">
            <a:spAutoFit/>
          </a:bodyPr>
          <a:lstStyle/>
          <a:p>
            <a:pPr marL="257175" indent="-257175" defTabSz="685800" eaLnBrk="1" fontAlgn="auto" hangingPunct="1">
              <a:spcBef>
                <a:spcPts val="0"/>
              </a:spcBef>
              <a:spcAft>
                <a:spcPts val="0"/>
              </a:spcAft>
              <a:buFont typeface="Arial" panose="020B0604020202020204" pitchFamily="34" charset="0"/>
              <a:buChar char="•"/>
            </a:pPr>
            <a:r>
              <a:rPr lang="zh-CN" altLang="en-US" sz="2100" dirty="0">
                <a:solidFill>
                  <a:srgbClr val="1353A2"/>
                </a:solidFill>
                <a:latin typeface="等线"/>
                <a:ea typeface="等线" panose="02010600030101010101" pitchFamily="2" charset="-122"/>
              </a:rPr>
              <a:t>可以根据表中的</a:t>
            </a:r>
            <a:r>
              <a:rPr lang="en-US" altLang="zh-CN" sz="2100" dirty="0" err="1">
                <a:solidFill>
                  <a:srgbClr val="1353A2"/>
                </a:solidFill>
                <a:latin typeface="等线"/>
                <a:ea typeface="等线" panose="02010600030101010101" pitchFamily="2" charset="-122"/>
              </a:rPr>
              <a:t>useradd</a:t>
            </a:r>
            <a:r>
              <a:rPr lang="zh-CN" altLang="en-US" sz="2100" dirty="0">
                <a:solidFill>
                  <a:srgbClr val="1353A2"/>
                </a:solidFill>
                <a:latin typeface="等线"/>
                <a:ea typeface="等线" panose="02010600030101010101" pitchFamily="2" charset="-122"/>
              </a:rPr>
              <a:t>命令参数自行修改。</a:t>
            </a:r>
            <a:endParaRPr lang="zh-CN" altLang="en-US" sz="2100" dirty="0">
              <a:solidFill>
                <a:prstClr val="black"/>
              </a:solidFill>
              <a:latin typeface="等线"/>
              <a:ea typeface="等线" panose="02010600030101010101" pitchFamily="2" charset="-122"/>
            </a:endParaRPr>
          </a:p>
        </p:txBody>
      </p:sp>
    </p:spTree>
    <p:extLst>
      <p:ext uri="{BB962C8B-B14F-4D97-AF65-F5344CB8AC3E}">
        <p14:creationId xmlns:p14="http://schemas.microsoft.com/office/powerpoint/2010/main" val="207451617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6A642CC-2DEE-468C-B623-B94DD25F55B4}"/>
              </a:ext>
            </a:extLst>
          </p:cNvPr>
          <p:cNvSpPr>
            <a:spLocks noGrp="1" noChangeArrowheads="1"/>
          </p:cNvSpPr>
          <p:nvPr>
            <p:ph type="title"/>
          </p:nvPr>
        </p:nvSpPr>
        <p:spPr/>
        <p:txBody>
          <a:bodyPr/>
          <a:lstStyle/>
          <a:p>
            <a:pPr eaLnBrk="1" hangingPunct="1"/>
            <a:r>
              <a:rPr lang="zh-CN" altLang="en-US" dirty="0"/>
              <a:t>指定参数实例</a:t>
            </a:r>
          </a:p>
        </p:txBody>
      </p:sp>
      <p:sp>
        <p:nvSpPr>
          <p:cNvPr id="9219" name="Rectangle 3">
            <a:extLst>
              <a:ext uri="{FF2B5EF4-FFF2-40B4-BE49-F238E27FC236}">
                <a16:creationId xmlns:a16="http://schemas.microsoft.com/office/drawing/2014/main" id="{0CC15D23-ECCD-4A57-8628-6DF5F22D0DE9}"/>
              </a:ext>
            </a:extLst>
          </p:cNvPr>
          <p:cNvSpPr>
            <a:spLocks noGrp="1" noChangeArrowheads="1"/>
          </p:cNvSpPr>
          <p:nvPr>
            <p:ph type="body" idx="1"/>
          </p:nvPr>
        </p:nvSpPr>
        <p:spPr>
          <a:xfrm>
            <a:off x="398130" y="1688771"/>
            <a:ext cx="8423695" cy="3785084"/>
          </a:xfrm>
        </p:spPr>
        <p:txBody>
          <a:bodyPr>
            <a:normAutofit fontScale="92500"/>
          </a:bodyPr>
          <a:lstStyle/>
          <a:p>
            <a:pPr lvl="1" eaLnBrk="1" hangingPunct="1">
              <a:lnSpc>
                <a:spcPct val="150000"/>
              </a:lnSpc>
            </a:pPr>
            <a:r>
              <a:rPr lang="en-US" altLang="zh-CN" sz="1950" b="1" dirty="0">
                <a:solidFill>
                  <a:srgbClr val="1353A2"/>
                </a:solidFill>
                <a:latin typeface="微软雅黑" pitchFamily="34" charset="-122"/>
                <a:ea typeface="微软雅黑" pitchFamily="34" charset="-122"/>
              </a:rPr>
              <a:t>-d &lt;</a:t>
            </a:r>
            <a:r>
              <a:rPr lang="en-US" altLang="zh-CN" sz="1950" b="1" dirty="0" err="1">
                <a:solidFill>
                  <a:srgbClr val="1353A2"/>
                </a:solidFill>
                <a:latin typeface="微软雅黑" pitchFamily="34" charset="-122"/>
                <a:ea typeface="微软雅黑" pitchFamily="34" charset="-122"/>
              </a:rPr>
              <a:t>dirName</a:t>
            </a:r>
            <a:r>
              <a:rPr lang="en-US" altLang="zh-CN" sz="1950" b="1" dirty="0">
                <a:solidFill>
                  <a:srgbClr val="1353A2"/>
                </a:solidFill>
                <a:latin typeface="微软雅黑" pitchFamily="34" charset="-122"/>
                <a:ea typeface="微软雅黑" pitchFamily="34" charset="-122"/>
              </a:rPr>
              <a:t>&gt;</a:t>
            </a:r>
            <a:r>
              <a:rPr lang="zh-CN" altLang="en-US" sz="1950" b="1" dirty="0">
                <a:solidFill>
                  <a:srgbClr val="1353A2"/>
                </a:solidFill>
                <a:latin typeface="微软雅黑" pitchFamily="34" charset="-122"/>
                <a:ea typeface="微软雅黑" pitchFamily="34" charset="-122"/>
              </a:rPr>
              <a:t>：指定用户主目录，默认情况下，将会在</a:t>
            </a:r>
            <a:r>
              <a:rPr lang="en-US" altLang="zh-CN" sz="1950" b="1" dirty="0">
                <a:solidFill>
                  <a:srgbClr val="1353A2"/>
                </a:solidFill>
                <a:latin typeface="微软雅黑" pitchFamily="34" charset="-122"/>
                <a:ea typeface="微软雅黑" pitchFamily="34" charset="-122"/>
              </a:rPr>
              <a:t>/home</a:t>
            </a:r>
            <a:r>
              <a:rPr lang="zh-CN" altLang="en-US" sz="1950" b="1" dirty="0">
                <a:solidFill>
                  <a:srgbClr val="1353A2"/>
                </a:solidFill>
                <a:latin typeface="微软雅黑" pitchFamily="34" charset="-122"/>
                <a:ea typeface="微软雅黑" pitchFamily="34" charset="-122"/>
              </a:rPr>
              <a:t>目录下新建一个与用户名相同的用户主目录。 </a:t>
            </a:r>
          </a:p>
          <a:p>
            <a:pPr lvl="1" eaLnBrk="1" hangingPunct="1">
              <a:lnSpc>
                <a:spcPct val="150000"/>
              </a:lnSpc>
            </a:pPr>
            <a:r>
              <a:rPr lang="en-US" altLang="zh-CN" sz="1950" b="1" dirty="0">
                <a:solidFill>
                  <a:srgbClr val="1353A2"/>
                </a:solidFill>
                <a:latin typeface="微软雅黑" pitchFamily="34" charset="-122"/>
                <a:ea typeface="微软雅黑" pitchFamily="34" charset="-122"/>
              </a:rPr>
              <a:t>-s &lt;</a:t>
            </a:r>
            <a:r>
              <a:rPr lang="en-US" altLang="zh-CN" sz="1950" b="1" dirty="0" err="1">
                <a:solidFill>
                  <a:srgbClr val="1353A2"/>
                </a:solidFill>
                <a:latin typeface="微软雅黑" pitchFamily="34" charset="-122"/>
                <a:ea typeface="微软雅黑" pitchFamily="34" charset="-122"/>
              </a:rPr>
              <a:t>shellName</a:t>
            </a:r>
            <a:r>
              <a:rPr lang="en-US" altLang="zh-CN" sz="1950" b="1" dirty="0">
                <a:solidFill>
                  <a:srgbClr val="1353A2"/>
                </a:solidFill>
                <a:latin typeface="微软雅黑" pitchFamily="34" charset="-122"/>
                <a:ea typeface="微软雅黑" pitchFamily="34" charset="-122"/>
              </a:rPr>
              <a:t>&gt;</a:t>
            </a:r>
            <a:r>
              <a:rPr lang="zh-CN" altLang="en-US" sz="1950" b="1" dirty="0">
                <a:solidFill>
                  <a:srgbClr val="1353A2"/>
                </a:solidFill>
                <a:latin typeface="微软雅黑" pitchFamily="34" charset="-122"/>
                <a:ea typeface="微软雅黑" pitchFamily="34" charset="-122"/>
              </a:rPr>
              <a:t>：指定用户登录时使用的</a:t>
            </a:r>
            <a:r>
              <a:rPr lang="en-US" altLang="zh-CN" sz="1950" b="1" dirty="0">
                <a:solidFill>
                  <a:srgbClr val="1353A2"/>
                </a:solidFill>
                <a:latin typeface="微软雅黑" pitchFamily="34" charset="-122"/>
                <a:ea typeface="微软雅黑" pitchFamily="34" charset="-122"/>
              </a:rPr>
              <a:t>shell</a:t>
            </a:r>
            <a:r>
              <a:rPr lang="zh-CN" altLang="en-US" sz="1950" b="1" dirty="0">
                <a:solidFill>
                  <a:srgbClr val="1353A2"/>
                </a:solidFill>
                <a:latin typeface="微软雅黑" pitchFamily="34" charset="-122"/>
                <a:ea typeface="微软雅黑" pitchFamily="34" charset="-122"/>
              </a:rPr>
              <a:t>，默认的</a:t>
            </a:r>
            <a:r>
              <a:rPr lang="en-US" altLang="zh-CN" sz="1950" b="1" dirty="0">
                <a:solidFill>
                  <a:srgbClr val="1353A2"/>
                </a:solidFill>
                <a:latin typeface="微软雅黑" pitchFamily="34" charset="-122"/>
                <a:ea typeface="微软雅黑" pitchFamily="34" charset="-122"/>
              </a:rPr>
              <a:t>shell</a:t>
            </a:r>
            <a:r>
              <a:rPr lang="zh-CN" altLang="en-US" sz="1950" b="1" dirty="0">
                <a:solidFill>
                  <a:srgbClr val="1353A2"/>
                </a:solidFill>
                <a:latin typeface="微软雅黑" pitchFamily="34" charset="-122"/>
                <a:ea typeface="微软雅黑" pitchFamily="34" charset="-122"/>
              </a:rPr>
              <a:t>为</a:t>
            </a:r>
            <a:r>
              <a:rPr lang="en-US" altLang="zh-CN" sz="1950" b="1" dirty="0">
                <a:solidFill>
                  <a:srgbClr val="FF0000"/>
                </a:solidFill>
                <a:latin typeface="微软雅黑" pitchFamily="34" charset="-122"/>
                <a:ea typeface="微软雅黑" pitchFamily="34" charset="-122"/>
              </a:rPr>
              <a:t>/bin/bash</a:t>
            </a:r>
            <a:r>
              <a:rPr lang="zh-CN" altLang="en-US" sz="1950" b="1" dirty="0">
                <a:solidFill>
                  <a:srgbClr val="1353A2"/>
                </a:solidFill>
                <a:latin typeface="微软雅黑" pitchFamily="34" charset="-122"/>
                <a:ea typeface="微软雅黑" pitchFamily="34" charset="-122"/>
              </a:rPr>
              <a:t>。 </a:t>
            </a:r>
          </a:p>
          <a:p>
            <a:pPr lvl="1" eaLnBrk="1" hangingPunct="1">
              <a:lnSpc>
                <a:spcPct val="150000"/>
              </a:lnSpc>
            </a:pPr>
            <a:r>
              <a:rPr lang="en-US" altLang="zh-CN" sz="1950" b="1" dirty="0">
                <a:solidFill>
                  <a:srgbClr val="1353A2"/>
                </a:solidFill>
                <a:latin typeface="微软雅黑" pitchFamily="34" charset="-122"/>
                <a:ea typeface="微软雅黑" pitchFamily="34" charset="-122"/>
              </a:rPr>
              <a:t>-g &lt;</a:t>
            </a:r>
            <a:r>
              <a:rPr lang="en-US" altLang="zh-CN" sz="1950" b="1" dirty="0" err="1">
                <a:solidFill>
                  <a:srgbClr val="1353A2"/>
                </a:solidFill>
                <a:latin typeface="微软雅黑" pitchFamily="34" charset="-122"/>
                <a:ea typeface="微软雅黑" pitchFamily="34" charset="-122"/>
              </a:rPr>
              <a:t>gName</a:t>
            </a:r>
            <a:r>
              <a:rPr lang="en-US" altLang="zh-CN" sz="1950" b="1" dirty="0">
                <a:solidFill>
                  <a:srgbClr val="1353A2"/>
                </a:solidFill>
                <a:latin typeface="微软雅黑" pitchFamily="34" charset="-122"/>
                <a:ea typeface="微软雅黑" pitchFamily="34" charset="-122"/>
              </a:rPr>
              <a:t>&gt;</a:t>
            </a:r>
            <a:r>
              <a:rPr lang="zh-CN" altLang="en-US" sz="1950" b="1" dirty="0">
                <a:solidFill>
                  <a:srgbClr val="1353A2"/>
                </a:solidFill>
                <a:latin typeface="微软雅黑" pitchFamily="34" charset="-122"/>
                <a:ea typeface="微软雅黑" pitchFamily="34" charset="-122"/>
              </a:rPr>
              <a:t>：指定用户归属的组名。默认地，每当创建一个新用户的时候，一个与用户名相同的组就会被创建，而这个用户就是该组的成员。</a:t>
            </a:r>
          </a:p>
          <a:p>
            <a:pPr lvl="1" eaLnBrk="1" hangingPunct="1">
              <a:lnSpc>
                <a:spcPct val="150000"/>
              </a:lnSpc>
            </a:pPr>
            <a:r>
              <a:rPr lang="zh-CN" altLang="en-US" sz="1950" b="1" dirty="0">
                <a:solidFill>
                  <a:srgbClr val="1353A2"/>
                </a:solidFill>
                <a:latin typeface="微软雅黑" pitchFamily="34" charset="-122"/>
                <a:ea typeface="微软雅黑" pitchFamily="34" charset="-122"/>
              </a:rPr>
              <a:t> </a:t>
            </a:r>
            <a:r>
              <a:rPr lang="en-US" altLang="zh-CN" sz="1950" b="1" dirty="0">
                <a:solidFill>
                  <a:srgbClr val="1353A2"/>
                </a:solidFill>
                <a:latin typeface="微软雅黑" pitchFamily="34" charset="-122"/>
                <a:ea typeface="微软雅黑" pitchFamily="34" charset="-122"/>
              </a:rPr>
              <a:t>-u &lt;</a:t>
            </a:r>
            <a:r>
              <a:rPr lang="en-US" altLang="zh-CN" sz="1950" b="1" dirty="0" err="1">
                <a:solidFill>
                  <a:srgbClr val="1353A2"/>
                </a:solidFill>
                <a:latin typeface="微软雅黑" pitchFamily="34" charset="-122"/>
                <a:ea typeface="微软雅黑" pitchFamily="34" charset="-122"/>
              </a:rPr>
              <a:t>uid</a:t>
            </a:r>
            <a:r>
              <a:rPr lang="en-US" altLang="zh-CN" sz="1950" b="1" dirty="0">
                <a:solidFill>
                  <a:srgbClr val="1353A2"/>
                </a:solidFill>
                <a:latin typeface="微软雅黑" pitchFamily="34" charset="-122"/>
                <a:ea typeface="微软雅黑" pitchFamily="34" charset="-122"/>
              </a:rPr>
              <a:t>&gt;</a:t>
            </a:r>
            <a:r>
              <a:rPr lang="zh-CN" altLang="en-US" sz="1950" b="1" dirty="0">
                <a:solidFill>
                  <a:srgbClr val="1353A2"/>
                </a:solidFill>
                <a:latin typeface="微软雅黑" pitchFamily="34" charset="-122"/>
                <a:ea typeface="微软雅黑" pitchFamily="34" charset="-122"/>
              </a:rPr>
              <a:t>：指定新用户的</a:t>
            </a:r>
            <a:r>
              <a:rPr lang="en-US" altLang="zh-CN" sz="1950" b="1" dirty="0">
                <a:solidFill>
                  <a:srgbClr val="1353A2"/>
                </a:solidFill>
                <a:latin typeface="微软雅黑" pitchFamily="34" charset="-122"/>
                <a:ea typeface="微软雅黑" pitchFamily="34" charset="-122"/>
              </a:rPr>
              <a:t>UID</a:t>
            </a:r>
            <a:r>
              <a:rPr lang="zh-CN" altLang="en-US" sz="1950" b="1" dirty="0">
                <a:solidFill>
                  <a:srgbClr val="1353A2"/>
                </a:solidFill>
                <a:latin typeface="微软雅黑" pitchFamily="34" charset="-122"/>
                <a:ea typeface="微软雅黑" pitchFamily="34" charset="-122"/>
              </a:rPr>
              <a:t>。</a:t>
            </a:r>
            <a:endParaRPr lang="en-US" altLang="zh-CN" sz="1950" b="1" dirty="0">
              <a:solidFill>
                <a:srgbClr val="1353A2"/>
              </a:solidFill>
              <a:latin typeface="微软雅黑" pitchFamily="34" charset="-122"/>
              <a:ea typeface="微软雅黑" pitchFamily="34" charset="-122"/>
            </a:endParaRPr>
          </a:p>
          <a:p>
            <a:pPr marL="342900" lvl="1" indent="0">
              <a:lnSpc>
                <a:spcPct val="150000"/>
              </a:lnSpc>
              <a:buNone/>
            </a:pPr>
            <a:r>
              <a:rPr lang="en-US" altLang="zh-CN" sz="1950" b="1" dirty="0">
                <a:solidFill>
                  <a:srgbClr val="1353A2"/>
                </a:solidFill>
                <a:latin typeface="微软雅黑" pitchFamily="34" charset="-122"/>
                <a:ea typeface="微软雅黑" pitchFamily="34" charset="-122"/>
              </a:rPr>
              <a:t>    </a:t>
            </a:r>
            <a:r>
              <a:rPr lang="zh-CN" altLang="en-US" sz="1950" b="1" dirty="0">
                <a:solidFill>
                  <a:srgbClr val="FF0000"/>
                </a:solidFill>
                <a:latin typeface="微软雅黑" pitchFamily="34" charset="-122"/>
                <a:ea typeface="微软雅黑" pitchFamily="34" charset="-122"/>
              </a:rPr>
              <a:t>举例</a:t>
            </a:r>
            <a:r>
              <a:rPr lang="zh-CN" altLang="en-US" sz="1950" b="1" dirty="0">
                <a:solidFill>
                  <a:srgbClr val="1353A2"/>
                </a:solidFill>
                <a:latin typeface="微软雅黑" pitchFamily="34" charset="-122"/>
                <a:ea typeface="微软雅黑" pitchFamily="34" charset="-122"/>
              </a:rPr>
              <a:t>：</a:t>
            </a:r>
            <a:r>
              <a:rPr lang="en-US" altLang="zh-CN" sz="1950" b="1" dirty="0" err="1">
                <a:solidFill>
                  <a:srgbClr val="1353A2"/>
                </a:solidFill>
                <a:latin typeface="微软雅黑" pitchFamily="34" charset="-122"/>
                <a:ea typeface="微软雅黑" pitchFamily="34" charset="-122"/>
              </a:rPr>
              <a:t>useradd</a:t>
            </a:r>
            <a:r>
              <a:rPr lang="en-US" altLang="zh-CN" sz="1950" b="1" dirty="0">
                <a:solidFill>
                  <a:srgbClr val="1353A2"/>
                </a:solidFill>
                <a:latin typeface="微软雅黑" pitchFamily="34" charset="-122"/>
                <a:ea typeface="微软雅黑" pitchFamily="34" charset="-122"/>
              </a:rPr>
              <a:t> usr_1 </a:t>
            </a:r>
          </a:p>
          <a:p>
            <a:pPr marL="342900" lvl="1" indent="0">
              <a:lnSpc>
                <a:spcPct val="150000"/>
              </a:lnSpc>
              <a:buNone/>
            </a:pPr>
            <a:r>
              <a:rPr lang="en-US" altLang="zh-CN" sz="1950" b="1" dirty="0">
                <a:solidFill>
                  <a:srgbClr val="1353A2"/>
                </a:solidFill>
                <a:latin typeface="微软雅黑" pitchFamily="34" charset="-122"/>
                <a:ea typeface="微软雅黑" pitchFamily="34" charset="-122"/>
              </a:rPr>
              <a:t>              </a:t>
            </a:r>
            <a:r>
              <a:rPr lang="en-US" altLang="zh-CN" sz="1950" b="1" dirty="0" err="1">
                <a:solidFill>
                  <a:srgbClr val="1353A2"/>
                </a:solidFill>
                <a:latin typeface="微软雅黑" pitchFamily="34" charset="-122"/>
                <a:ea typeface="微软雅黑" pitchFamily="34" charset="-122"/>
              </a:rPr>
              <a:t>useradd</a:t>
            </a:r>
            <a:r>
              <a:rPr lang="en-US" altLang="zh-CN" sz="1950" b="1" dirty="0">
                <a:solidFill>
                  <a:srgbClr val="1353A2"/>
                </a:solidFill>
                <a:latin typeface="微软雅黑" pitchFamily="34" charset="-122"/>
                <a:ea typeface="微软雅黑" pitchFamily="34" charset="-122"/>
              </a:rPr>
              <a:t> usr_2 –d /home/husr_2 –u 9999</a:t>
            </a:r>
            <a:r>
              <a:rPr lang="zh-CN" altLang="en-US" sz="1950" b="1" dirty="0">
                <a:solidFill>
                  <a:srgbClr val="1353A2"/>
                </a:solidFill>
                <a:latin typeface="微软雅黑" pitchFamily="34" charset="-122"/>
                <a:ea typeface="微软雅黑" pitchFamily="34" charset="-122"/>
              </a:rPr>
              <a:t> </a:t>
            </a:r>
            <a:endParaRPr lang="en-US" altLang="zh-CN" sz="1950" b="1" dirty="0">
              <a:solidFill>
                <a:srgbClr val="1353A2"/>
              </a:solidFill>
              <a:latin typeface="微软雅黑" pitchFamily="34" charset="-122"/>
              <a:ea typeface="微软雅黑" pitchFamily="34" charset="-122"/>
            </a:endParaRPr>
          </a:p>
          <a:p>
            <a:pPr marL="342900" lvl="1" indent="0">
              <a:lnSpc>
                <a:spcPct val="150000"/>
              </a:lnSpc>
              <a:buNone/>
            </a:pPr>
            <a:endParaRPr lang="zh-CN" altLang="en-US" sz="1950" b="1" dirty="0">
              <a:solidFill>
                <a:srgbClr val="1353A2"/>
              </a:solidFill>
              <a:latin typeface="微软雅黑" pitchFamily="34" charset="-122"/>
              <a:ea typeface="微软雅黑" pitchFamily="34" charset="-122"/>
            </a:endParaRPr>
          </a:p>
          <a:p>
            <a:pPr eaLnBrk="1" hangingPunct="1">
              <a:lnSpc>
                <a:spcPct val="150000"/>
              </a:lnSpc>
            </a:pPr>
            <a:endParaRPr lang="zh-CN" altLang="en-US" dirty="0"/>
          </a:p>
          <a:p>
            <a:pPr eaLnBrk="1" hangingPunct="1">
              <a:lnSpc>
                <a:spcPct val="150000"/>
              </a:lnSpc>
            </a:pPr>
            <a:endParaRPr lang="en-US" altLang="zh-CN"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flipH="1">
            <a:off x="1641225" y="1232880"/>
            <a:ext cx="635977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4.3.1 </a:t>
            </a:r>
            <a:r>
              <a:rPr lang="zh-CN" altLang="en-US" sz="2400" b="0" dirty="0">
                <a:solidFill>
                  <a:srgbClr val="1353A2"/>
                </a:solidFill>
                <a:latin typeface="微软雅黑" pitchFamily="34" charset="-122"/>
                <a:ea typeface="微软雅黑" pitchFamily="34" charset="-122"/>
              </a:rPr>
              <a:t>用户账户的创建和管理</a:t>
            </a:r>
          </a:p>
        </p:txBody>
      </p:sp>
      <p:sp>
        <p:nvSpPr>
          <p:cNvPr id="11" name="Text Box 44"/>
          <p:cNvSpPr txBox="1">
            <a:spLocks noChangeArrowheads="1"/>
          </p:cNvSpPr>
          <p:nvPr/>
        </p:nvSpPr>
        <p:spPr bwMode="auto">
          <a:xfrm>
            <a:off x="293078" y="1820360"/>
            <a:ext cx="8727830" cy="2951898"/>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pPr>
            <a:r>
              <a:rPr lang="en-US" altLang="zh-CN" sz="1800" dirty="0">
                <a:solidFill>
                  <a:srgbClr val="1353A2"/>
                </a:solidFill>
              </a:rPr>
              <a:t>3 .passwd--</a:t>
            </a:r>
            <a:r>
              <a:rPr lang="zh-CN" altLang="en-US" sz="1800" dirty="0">
                <a:solidFill>
                  <a:srgbClr val="1353A2"/>
                </a:solidFill>
              </a:rPr>
              <a:t>设置用户口令</a:t>
            </a: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800" dirty="0">
                <a:solidFill>
                  <a:srgbClr val="1353A2"/>
                </a:solidFill>
              </a:rPr>
              <a:t>功能：</a:t>
            </a:r>
            <a:r>
              <a:rPr lang="en-US" altLang="zh-CN" sz="1800" dirty="0">
                <a:solidFill>
                  <a:srgbClr val="1353A2"/>
                </a:solidFill>
              </a:rPr>
              <a:t>passwd</a:t>
            </a:r>
            <a:r>
              <a:rPr lang="zh-CN" altLang="en-US" sz="1800" dirty="0">
                <a:solidFill>
                  <a:srgbClr val="1353A2"/>
                </a:solidFill>
              </a:rPr>
              <a:t>命令用于修改用户密码、过期时间、认证信息等，语法格式：</a:t>
            </a:r>
          </a:p>
          <a:p>
            <a:pPr indent="0" defTabSz="540544" eaLnBrk="1" fontAlgn="auto" hangingPunct="1">
              <a:lnSpc>
                <a:spcPct val="150000"/>
              </a:lnSpc>
              <a:spcBef>
                <a:spcPts val="0"/>
              </a:spcBef>
              <a:spcAft>
                <a:spcPts val="0"/>
              </a:spcAft>
            </a:pPr>
            <a:r>
              <a:rPr lang="en-US" altLang="zh-CN" sz="1800" dirty="0">
                <a:solidFill>
                  <a:srgbClr val="1353A2"/>
                </a:solidFill>
              </a:rPr>
              <a:t>    </a:t>
            </a:r>
            <a:r>
              <a:rPr lang="zh-CN" altLang="en-US" sz="1800" dirty="0">
                <a:solidFill>
                  <a:srgbClr val="1353A2"/>
                </a:solidFill>
              </a:rPr>
              <a:t>格式：</a:t>
            </a:r>
            <a:r>
              <a:rPr lang="en-US" altLang="zh-CN" sz="1800" dirty="0" err="1">
                <a:solidFill>
                  <a:srgbClr val="1353A2"/>
                </a:solidFill>
              </a:rPr>
              <a:t>passwd</a:t>
            </a:r>
            <a:r>
              <a:rPr lang="en-US" altLang="zh-CN" sz="1800" dirty="0">
                <a:solidFill>
                  <a:srgbClr val="1353A2"/>
                </a:solidFill>
              </a:rPr>
              <a:t>  [</a:t>
            </a:r>
            <a:r>
              <a:rPr lang="zh-CN" altLang="en-US" sz="1800" dirty="0">
                <a:solidFill>
                  <a:srgbClr val="1353A2"/>
                </a:solidFill>
              </a:rPr>
              <a:t>选项</a:t>
            </a:r>
            <a:r>
              <a:rPr lang="en-US" altLang="zh-CN" sz="1800" dirty="0">
                <a:solidFill>
                  <a:srgbClr val="1353A2"/>
                </a:solidFill>
              </a:rPr>
              <a:t>]  [</a:t>
            </a:r>
            <a:r>
              <a:rPr lang="zh-CN" altLang="en-US" sz="1800" dirty="0">
                <a:solidFill>
                  <a:srgbClr val="1353A2"/>
                </a:solidFill>
              </a:rPr>
              <a:t>用户名</a:t>
            </a:r>
            <a:r>
              <a:rPr lang="en-US" altLang="zh-CN" sz="1800" dirty="0">
                <a:solidFill>
                  <a:srgbClr val="1353A2"/>
                </a:solidFill>
              </a:rPr>
              <a:t>]</a:t>
            </a: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800" dirty="0">
                <a:solidFill>
                  <a:srgbClr val="FF0000"/>
                </a:solidFill>
              </a:rPr>
              <a:t>普通用户只能使用</a:t>
            </a:r>
            <a:r>
              <a:rPr lang="en-US" altLang="zh-CN" sz="1800" dirty="0">
                <a:solidFill>
                  <a:srgbClr val="FF0000"/>
                </a:solidFill>
              </a:rPr>
              <a:t>passwd</a:t>
            </a:r>
            <a:r>
              <a:rPr lang="zh-CN" altLang="en-US" sz="1800" dirty="0">
                <a:solidFill>
                  <a:srgbClr val="FF0000"/>
                </a:solidFill>
              </a:rPr>
              <a:t>命令修改自身的系统密码</a:t>
            </a:r>
            <a:r>
              <a:rPr lang="zh-CN" altLang="en-US" sz="1800" dirty="0">
                <a:solidFill>
                  <a:srgbClr val="1353A2"/>
                </a:solidFill>
              </a:rPr>
              <a:t>，而</a:t>
            </a:r>
            <a:r>
              <a:rPr lang="en-US" altLang="zh-CN" sz="1800" dirty="0">
                <a:solidFill>
                  <a:srgbClr val="1353A2"/>
                </a:solidFill>
              </a:rPr>
              <a:t>root</a:t>
            </a:r>
            <a:r>
              <a:rPr lang="zh-CN" altLang="en-US" sz="1800" dirty="0">
                <a:solidFill>
                  <a:srgbClr val="1353A2"/>
                </a:solidFill>
              </a:rPr>
              <a:t>管理员则有权限修改其他所有人的密码。更酷的是，</a:t>
            </a:r>
            <a:r>
              <a:rPr lang="en-US" altLang="zh-CN" sz="1800" dirty="0">
                <a:solidFill>
                  <a:srgbClr val="FF0000"/>
                </a:solidFill>
              </a:rPr>
              <a:t>root</a:t>
            </a:r>
            <a:r>
              <a:rPr lang="zh-CN" altLang="en-US" sz="1800" dirty="0">
                <a:solidFill>
                  <a:srgbClr val="FF0000"/>
                </a:solidFill>
              </a:rPr>
              <a:t>管理员在</a:t>
            </a:r>
            <a:r>
              <a:rPr lang="en-US" altLang="zh-CN" sz="1800" dirty="0">
                <a:solidFill>
                  <a:srgbClr val="FF0000"/>
                </a:solidFill>
              </a:rPr>
              <a:t>Linux</a:t>
            </a:r>
            <a:r>
              <a:rPr lang="zh-CN" altLang="en-US" sz="1800" dirty="0">
                <a:solidFill>
                  <a:srgbClr val="FF0000"/>
                </a:solidFill>
              </a:rPr>
              <a:t>系统中修改自己或他人的密码时不需要验证旧密码</a:t>
            </a:r>
            <a:r>
              <a:rPr lang="zh-CN" altLang="en-US" sz="1800" dirty="0">
                <a:solidFill>
                  <a:srgbClr val="1353A2"/>
                </a:solidFill>
              </a:rPr>
              <a:t>，这一点特别方便。</a:t>
            </a:r>
            <a:endParaRPr lang="en-US" altLang="zh-CN" sz="1800" dirty="0">
              <a:solidFill>
                <a:srgbClr val="1353A2"/>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800" dirty="0">
                <a:solidFill>
                  <a:srgbClr val="1353A2"/>
                </a:solidFill>
              </a:rPr>
              <a:t>举例：</a:t>
            </a:r>
            <a:r>
              <a:rPr lang="en-US" altLang="zh-CN" sz="1800" dirty="0" err="1">
                <a:solidFill>
                  <a:srgbClr val="1353A2"/>
                </a:solidFill>
              </a:rPr>
              <a:t>passwd</a:t>
            </a:r>
            <a:r>
              <a:rPr lang="en-US" altLang="zh-CN" sz="1800" dirty="0">
                <a:solidFill>
                  <a:srgbClr val="1353A2"/>
                </a:solidFill>
              </a:rPr>
              <a:t>  usr_1 ( </a:t>
            </a:r>
            <a:r>
              <a:rPr lang="zh-CN" altLang="en-US" sz="1800" dirty="0">
                <a:solidFill>
                  <a:srgbClr val="1353A2"/>
                </a:solidFill>
              </a:rPr>
              <a:t>可以在</a:t>
            </a:r>
            <a:r>
              <a:rPr lang="en-US" altLang="zh-CN" sz="1800" dirty="0">
                <a:solidFill>
                  <a:srgbClr val="1353A2"/>
                </a:solidFill>
              </a:rPr>
              <a:t>root</a:t>
            </a:r>
            <a:r>
              <a:rPr lang="zh-CN" altLang="en-US" sz="1800" dirty="0">
                <a:solidFill>
                  <a:srgbClr val="1353A2"/>
                </a:solidFill>
              </a:rPr>
              <a:t>用户或</a:t>
            </a:r>
            <a:r>
              <a:rPr lang="en-US" altLang="zh-CN" sz="1800" dirty="0">
                <a:solidFill>
                  <a:srgbClr val="1353A2"/>
                </a:solidFill>
              </a:rPr>
              <a:t>usr_1</a:t>
            </a:r>
            <a:r>
              <a:rPr lang="zh-CN" altLang="en-US" sz="1800" dirty="0">
                <a:solidFill>
                  <a:srgbClr val="1353A2"/>
                </a:solidFill>
              </a:rPr>
              <a:t>用户下进行</a:t>
            </a:r>
            <a:r>
              <a:rPr lang="en-US" altLang="zh-CN" sz="1800" dirty="0">
                <a:solidFill>
                  <a:srgbClr val="1353A2"/>
                </a:solidFill>
              </a:rPr>
              <a:t>)</a:t>
            </a:r>
          </a:p>
        </p:txBody>
      </p:sp>
    </p:spTree>
    <p:extLst>
      <p:ext uri="{BB962C8B-B14F-4D97-AF65-F5344CB8AC3E}">
        <p14:creationId xmlns:p14="http://schemas.microsoft.com/office/powerpoint/2010/main" val="420718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BB10EFE-E909-40F1-8D3E-503CBA466A5F}"/>
              </a:ext>
            </a:extLst>
          </p:cNvPr>
          <p:cNvPicPr>
            <a:picLocks noChangeAspect="1"/>
          </p:cNvPicPr>
          <p:nvPr/>
        </p:nvPicPr>
        <p:blipFill>
          <a:blip r:embed="rId2"/>
          <a:stretch>
            <a:fillRect/>
          </a:stretch>
        </p:blipFill>
        <p:spPr>
          <a:xfrm>
            <a:off x="459620" y="2319428"/>
            <a:ext cx="8494599" cy="3001992"/>
          </a:xfrm>
          <a:prstGeom prst="rect">
            <a:avLst/>
          </a:prstGeom>
        </p:spPr>
      </p:pic>
      <p:sp>
        <p:nvSpPr>
          <p:cNvPr id="5" name="文本框 4">
            <a:extLst>
              <a:ext uri="{FF2B5EF4-FFF2-40B4-BE49-F238E27FC236}">
                <a16:creationId xmlns:a16="http://schemas.microsoft.com/office/drawing/2014/main" id="{68F417CE-DD4A-4CA8-B037-E61D89BF0F1C}"/>
              </a:ext>
            </a:extLst>
          </p:cNvPr>
          <p:cNvSpPr txBox="1"/>
          <p:nvPr/>
        </p:nvSpPr>
        <p:spPr>
          <a:xfrm>
            <a:off x="712897" y="1717353"/>
            <a:ext cx="6222740" cy="461665"/>
          </a:xfrm>
          <a:prstGeom prst="rect">
            <a:avLst/>
          </a:prstGeom>
          <a:noFill/>
        </p:spPr>
        <p:txBody>
          <a:bodyPr wrap="square">
            <a:spAutoFit/>
          </a:bodyPr>
          <a:lstStyle/>
          <a:p>
            <a:pPr defTabSz="685800" eaLnBrk="1" fontAlgn="auto" hangingPunct="1">
              <a:spcBef>
                <a:spcPts val="0"/>
              </a:spcBef>
              <a:spcAft>
                <a:spcPts val="0"/>
              </a:spcAft>
              <a:defRPr/>
            </a:pPr>
            <a:r>
              <a:rPr lang="en-US" altLang="zh-CN" sz="2400" dirty="0">
                <a:solidFill>
                  <a:srgbClr val="1353A2"/>
                </a:solidFill>
                <a:latin typeface="等线"/>
                <a:ea typeface="等线" panose="02010600030101010101" pitchFamily="2" charset="-122"/>
              </a:rPr>
              <a:t>passwd</a:t>
            </a:r>
            <a:r>
              <a:rPr lang="zh-CN" altLang="en-US" sz="2400" dirty="0">
                <a:solidFill>
                  <a:srgbClr val="1353A2"/>
                </a:solidFill>
                <a:latin typeface="等线"/>
                <a:ea typeface="等线" panose="02010600030101010101" pitchFamily="2" charset="-122"/>
              </a:rPr>
              <a:t>命令中可用的参数以及作用如表所示</a:t>
            </a:r>
            <a:r>
              <a:rPr lang="zh-CN" altLang="en-US" b="0" dirty="0">
                <a:solidFill>
                  <a:srgbClr val="1353A2"/>
                </a:solidFill>
                <a:latin typeface="等线"/>
                <a:ea typeface="等线" panose="02010600030101010101" pitchFamily="2" charset="-122"/>
              </a:rPr>
              <a:t>。</a:t>
            </a:r>
          </a:p>
        </p:txBody>
      </p:sp>
    </p:spTree>
    <p:extLst>
      <p:ext uri="{BB962C8B-B14F-4D97-AF65-F5344CB8AC3E}">
        <p14:creationId xmlns:p14="http://schemas.microsoft.com/office/powerpoint/2010/main" val="302031470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flipH="1">
            <a:off x="1641225" y="1232880"/>
            <a:ext cx="635977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4.3.1 </a:t>
            </a:r>
            <a:r>
              <a:rPr lang="zh-CN" altLang="en-US" sz="2400" b="0" dirty="0">
                <a:solidFill>
                  <a:srgbClr val="1353A2"/>
                </a:solidFill>
                <a:latin typeface="微软雅黑" pitchFamily="34" charset="-122"/>
                <a:ea typeface="微软雅黑" pitchFamily="34" charset="-122"/>
              </a:rPr>
              <a:t>用户账户的创建和管理</a:t>
            </a:r>
          </a:p>
        </p:txBody>
      </p:sp>
      <p:sp>
        <p:nvSpPr>
          <p:cNvPr id="11" name="Text Box 44"/>
          <p:cNvSpPr txBox="1">
            <a:spLocks noChangeArrowheads="1"/>
          </p:cNvSpPr>
          <p:nvPr/>
        </p:nvSpPr>
        <p:spPr bwMode="auto">
          <a:xfrm>
            <a:off x="293078" y="1820360"/>
            <a:ext cx="8727830" cy="360977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1800" dirty="0">
                <a:solidFill>
                  <a:srgbClr val="1353A2"/>
                </a:solidFill>
              </a:rPr>
              <a:t>4.</a:t>
            </a:r>
            <a:r>
              <a:rPr lang="zh-CN" altLang="en-US" sz="1800" dirty="0">
                <a:solidFill>
                  <a:srgbClr val="1353A2"/>
                </a:solidFill>
              </a:rPr>
              <a:t> </a:t>
            </a:r>
            <a:r>
              <a:rPr lang="en-US" altLang="zh-CN" sz="1800" dirty="0" err="1">
                <a:solidFill>
                  <a:srgbClr val="1353A2"/>
                </a:solidFill>
              </a:rPr>
              <a:t>usermod</a:t>
            </a:r>
            <a:r>
              <a:rPr lang="en-US" altLang="zh-CN" sz="1800" dirty="0">
                <a:solidFill>
                  <a:srgbClr val="1353A2"/>
                </a:solidFill>
              </a:rPr>
              <a:t>--</a:t>
            </a:r>
            <a:r>
              <a:rPr lang="zh-CN" altLang="en-US" sz="1800" dirty="0">
                <a:solidFill>
                  <a:srgbClr val="1353A2"/>
                </a:solidFill>
              </a:rPr>
              <a:t>修改用户账户</a:t>
            </a:r>
          </a:p>
          <a:p>
            <a:pPr marL="257175" indent="-257175" defTabSz="540544" eaLnBrk="1" fontAlgn="auto" hangingPunct="1">
              <a:lnSpc>
                <a:spcPct val="200000"/>
              </a:lnSpc>
              <a:spcBef>
                <a:spcPts val="0"/>
              </a:spcBef>
              <a:spcAft>
                <a:spcPts val="0"/>
              </a:spcAft>
              <a:buFont typeface="Arial" panose="020B0604020202020204" pitchFamily="34" charset="0"/>
              <a:buChar char="•"/>
            </a:pPr>
            <a:r>
              <a:rPr lang="zh-CN" altLang="en-US" sz="1800" dirty="0">
                <a:solidFill>
                  <a:srgbClr val="1353A2"/>
                </a:solidFill>
              </a:rPr>
              <a:t>功能：</a:t>
            </a:r>
            <a:r>
              <a:rPr lang="en-US" altLang="zh-CN" sz="1800" dirty="0">
                <a:solidFill>
                  <a:srgbClr val="1353A2"/>
                </a:solidFill>
              </a:rPr>
              <a:t>usermod</a:t>
            </a:r>
            <a:r>
              <a:rPr lang="zh-CN" altLang="en-US" sz="1800" dirty="0">
                <a:solidFill>
                  <a:srgbClr val="1353A2"/>
                </a:solidFill>
              </a:rPr>
              <a:t>命令用于修改用户的属性，</a:t>
            </a:r>
            <a:endParaRPr lang="en-US" altLang="zh-CN" sz="1800" dirty="0">
              <a:solidFill>
                <a:srgbClr val="1353A2"/>
              </a:solidFill>
            </a:endParaRPr>
          </a:p>
          <a:p>
            <a:pPr marL="257175" indent="-257175" defTabSz="540544" eaLnBrk="1" fontAlgn="auto" hangingPunct="1">
              <a:lnSpc>
                <a:spcPct val="200000"/>
              </a:lnSpc>
              <a:spcBef>
                <a:spcPts val="0"/>
              </a:spcBef>
              <a:spcAft>
                <a:spcPts val="0"/>
              </a:spcAft>
              <a:buFont typeface="Arial" panose="020B0604020202020204" pitchFamily="34" charset="0"/>
              <a:buChar char="•"/>
            </a:pPr>
            <a:r>
              <a:rPr lang="zh-CN" altLang="en-US" sz="1800" dirty="0">
                <a:solidFill>
                  <a:srgbClr val="1353A2"/>
                </a:solidFill>
              </a:rPr>
              <a:t>格式：</a:t>
            </a:r>
            <a:r>
              <a:rPr lang="en-US" altLang="zh-CN" sz="1800" dirty="0" err="1">
                <a:solidFill>
                  <a:srgbClr val="1353A2"/>
                </a:solidFill>
              </a:rPr>
              <a:t>usermod</a:t>
            </a:r>
            <a:r>
              <a:rPr lang="en-US" altLang="zh-CN" sz="1800" dirty="0">
                <a:solidFill>
                  <a:srgbClr val="1353A2"/>
                </a:solidFill>
              </a:rPr>
              <a:t>   [</a:t>
            </a:r>
            <a:r>
              <a:rPr lang="zh-CN" altLang="en-US" sz="1800" dirty="0">
                <a:solidFill>
                  <a:srgbClr val="1353A2"/>
                </a:solidFill>
              </a:rPr>
              <a:t>选项</a:t>
            </a:r>
            <a:r>
              <a:rPr lang="en-US" altLang="zh-CN" sz="1800" dirty="0">
                <a:solidFill>
                  <a:srgbClr val="1353A2"/>
                </a:solidFill>
              </a:rPr>
              <a:t>]  </a:t>
            </a:r>
            <a:r>
              <a:rPr lang="zh-CN" altLang="en-US" sz="1800" dirty="0">
                <a:solidFill>
                  <a:srgbClr val="1353A2"/>
                </a:solidFill>
              </a:rPr>
              <a:t>用户名</a:t>
            </a:r>
          </a:p>
          <a:p>
            <a:pPr marL="257175" indent="-257175" defTabSz="540544" eaLnBrk="1" fontAlgn="auto" hangingPunct="1">
              <a:lnSpc>
                <a:spcPct val="200000"/>
              </a:lnSpc>
              <a:spcBef>
                <a:spcPts val="0"/>
              </a:spcBef>
              <a:spcAft>
                <a:spcPts val="0"/>
              </a:spcAft>
              <a:buFont typeface="Arial" panose="020B0604020202020204" pitchFamily="34" charset="0"/>
              <a:buChar char="•"/>
            </a:pPr>
            <a:r>
              <a:rPr lang="en-US" altLang="zh-CN" sz="1800" dirty="0">
                <a:solidFill>
                  <a:srgbClr val="1353A2"/>
                </a:solidFill>
              </a:rPr>
              <a:t>Linux</a:t>
            </a:r>
            <a:r>
              <a:rPr lang="zh-CN" altLang="en-US" sz="1800" dirty="0">
                <a:solidFill>
                  <a:srgbClr val="1353A2"/>
                </a:solidFill>
              </a:rPr>
              <a:t>系统中的一切都是文件，因此在系统中创建用户也就是修改配置文件的过程。</a:t>
            </a:r>
            <a:endParaRPr lang="en-US" altLang="zh-CN" sz="1800" dirty="0">
              <a:solidFill>
                <a:srgbClr val="1353A2"/>
              </a:solidFill>
            </a:endParaRPr>
          </a:p>
          <a:p>
            <a:pPr indent="0" defTabSz="540544" eaLnBrk="1" fontAlgn="auto" hangingPunct="1">
              <a:lnSpc>
                <a:spcPct val="200000"/>
              </a:lnSpc>
              <a:spcBef>
                <a:spcPts val="0"/>
              </a:spcBef>
              <a:spcAft>
                <a:spcPts val="0"/>
              </a:spcAft>
            </a:pPr>
            <a:r>
              <a:rPr lang="zh-CN" altLang="en-US" sz="1800" dirty="0">
                <a:solidFill>
                  <a:srgbClr val="1353A2"/>
                </a:solidFill>
              </a:rPr>
              <a:t>用户的信息保存在</a:t>
            </a:r>
            <a:r>
              <a:rPr lang="en-US" altLang="zh-CN" sz="1800" dirty="0">
                <a:solidFill>
                  <a:srgbClr val="FF0000"/>
                </a:solidFill>
              </a:rPr>
              <a:t>/</a:t>
            </a:r>
            <a:r>
              <a:rPr lang="en-US" altLang="zh-CN" sz="1800" dirty="0" err="1">
                <a:solidFill>
                  <a:srgbClr val="FF0000"/>
                </a:solidFill>
              </a:rPr>
              <a:t>etc</a:t>
            </a:r>
            <a:r>
              <a:rPr lang="en-US" altLang="zh-CN" sz="1800" dirty="0">
                <a:solidFill>
                  <a:srgbClr val="FF0000"/>
                </a:solidFill>
              </a:rPr>
              <a:t>/passwd</a:t>
            </a:r>
            <a:r>
              <a:rPr lang="zh-CN" altLang="en-US" sz="1800" dirty="0">
                <a:solidFill>
                  <a:srgbClr val="1353A2"/>
                </a:solidFill>
              </a:rPr>
              <a:t>文件中，可以直接用</a:t>
            </a:r>
            <a:r>
              <a:rPr lang="zh-CN" altLang="en-US" sz="1800" dirty="0">
                <a:solidFill>
                  <a:srgbClr val="FF0000"/>
                </a:solidFill>
              </a:rPr>
              <a:t>文本编辑器</a:t>
            </a:r>
            <a:r>
              <a:rPr lang="zh-CN" altLang="en-US" sz="1800" dirty="0">
                <a:solidFill>
                  <a:srgbClr val="1353A2"/>
                </a:solidFill>
              </a:rPr>
              <a:t>来修改其中的用户参数项目，也可以用</a:t>
            </a:r>
            <a:r>
              <a:rPr lang="en-US" altLang="zh-CN" sz="1800" dirty="0">
                <a:solidFill>
                  <a:srgbClr val="FF0000"/>
                </a:solidFill>
              </a:rPr>
              <a:t>usermod</a:t>
            </a:r>
            <a:r>
              <a:rPr lang="zh-CN" altLang="en-US" sz="1800" dirty="0">
                <a:solidFill>
                  <a:srgbClr val="1353A2"/>
                </a:solidFill>
              </a:rPr>
              <a:t>命令修改已经创建的用户信息，诸如用户的</a:t>
            </a:r>
            <a:r>
              <a:rPr lang="en-US" altLang="zh-CN" sz="1800" dirty="0">
                <a:solidFill>
                  <a:srgbClr val="1353A2"/>
                </a:solidFill>
              </a:rPr>
              <a:t>UID</a:t>
            </a:r>
            <a:r>
              <a:rPr lang="zh-CN" altLang="en-US" sz="1800" dirty="0">
                <a:solidFill>
                  <a:srgbClr val="1353A2"/>
                </a:solidFill>
              </a:rPr>
              <a:t>、基本</a:t>
            </a:r>
            <a:r>
              <a:rPr lang="en-US" altLang="zh-CN" sz="1800" dirty="0">
                <a:solidFill>
                  <a:srgbClr val="1353A2"/>
                </a:solidFill>
              </a:rPr>
              <a:t>/</a:t>
            </a:r>
            <a:r>
              <a:rPr lang="zh-CN" altLang="en-US" sz="1800" dirty="0">
                <a:solidFill>
                  <a:srgbClr val="1353A2"/>
                </a:solidFill>
              </a:rPr>
              <a:t>扩展用户组、默认终端等。</a:t>
            </a:r>
          </a:p>
        </p:txBody>
      </p:sp>
    </p:spTree>
    <p:extLst>
      <p:ext uri="{BB962C8B-B14F-4D97-AF65-F5344CB8AC3E}">
        <p14:creationId xmlns:p14="http://schemas.microsoft.com/office/powerpoint/2010/main" val="57287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A3CCE1-8B0A-49B9-B8A6-84BE9EBFBA0E}"/>
              </a:ext>
            </a:extLst>
          </p:cNvPr>
          <p:cNvPicPr>
            <a:picLocks noChangeAspect="1"/>
          </p:cNvPicPr>
          <p:nvPr/>
        </p:nvPicPr>
        <p:blipFill>
          <a:blip r:embed="rId2"/>
          <a:stretch>
            <a:fillRect/>
          </a:stretch>
        </p:blipFill>
        <p:spPr>
          <a:xfrm>
            <a:off x="712898" y="2188436"/>
            <a:ext cx="7718205" cy="3391777"/>
          </a:xfrm>
          <a:prstGeom prst="rect">
            <a:avLst/>
          </a:prstGeom>
        </p:spPr>
      </p:pic>
      <p:sp>
        <p:nvSpPr>
          <p:cNvPr id="5" name="文本框 4">
            <a:extLst>
              <a:ext uri="{FF2B5EF4-FFF2-40B4-BE49-F238E27FC236}">
                <a16:creationId xmlns:a16="http://schemas.microsoft.com/office/drawing/2014/main" id="{17DF5CA7-51FD-4978-880C-89ABACBCD2A6}"/>
              </a:ext>
            </a:extLst>
          </p:cNvPr>
          <p:cNvSpPr txBox="1"/>
          <p:nvPr/>
        </p:nvSpPr>
        <p:spPr>
          <a:xfrm>
            <a:off x="645458" y="1749855"/>
            <a:ext cx="6096086" cy="461665"/>
          </a:xfrm>
          <a:prstGeom prst="rect">
            <a:avLst/>
          </a:prstGeom>
          <a:noFill/>
        </p:spPr>
        <p:txBody>
          <a:bodyPr wrap="square">
            <a:spAutoFit/>
          </a:bodyPr>
          <a:lstStyle/>
          <a:p>
            <a:pPr defTabSz="685800" eaLnBrk="1" fontAlgn="auto" hangingPunct="1">
              <a:spcBef>
                <a:spcPts val="0"/>
              </a:spcBef>
              <a:spcAft>
                <a:spcPts val="0"/>
              </a:spcAft>
            </a:pPr>
            <a:r>
              <a:rPr lang="en-US" altLang="zh-CN" sz="2400" dirty="0">
                <a:solidFill>
                  <a:srgbClr val="1353A2"/>
                </a:solidFill>
                <a:latin typeface="等线"/>
                <a:ea typeface="等线" panose="02010600030101010101" pitchFamily="2" charset="-122"/>
              </a:rPr>
              <a:t>usermod</a:t>
            </a:r>
            <a:r>
              <a:rPr lang="zh-CN" altLang="en-US" sz="2400" dirty="0">
                <a:solidFill>
                  <a:srgbClr val="1353A2"/>
                </a:solidFill>
                <a:latin typeface="等线"/>
                <a:ea typeface="等线" panose="02010600030101010101" pitchFamily="2" charset="-122"/>
              </a:rPr>
              <a:t>命令的参数以及作用如表所示。</a:t>
            </a:r>
            <a:endParaRPr lang="zh-CN" altLang="en-US" sz="2400" dirty="0">
              <a:solidFill>
                <a:prstClr val="black"/>
              </a:solidFill>
              <a:latin typeface="等线"/>
              <a:ea typeface="等线" panose="02010600030101010101" pitchFamily="2" charset="-122"/>
            </a:endParaRPr>
          </a:p>
        </p:txBody>
      </p:sp>
    </p:spTree>
    <p:extLst>
      <p:ext uri="{BB962C8B-B14F-4D97-AF65-F5344CB8AC3E}">
        <p14:creationId xmlns:p14="http://schemas.microsoft.com/office/powerpoint/2010/main" val="399688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706884"/>
            <a:ext cx="8229600" cy="5602436"/>
          </a:xfrm>
        </p:spPr>
        <p:txBody>
          <a:bodyPr/>
          <a:lstStyle/>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634876"/>
            <a:ext cx="4286250"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04" y="634876"/>
            <a:ext cx="4286250"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25962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flipH="1">
            <a:off x="1641225" y="1232880"/>
            <a:ext cx="635977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4.3.1 </a:t>
            </a:r>
            <a:r>
              <a:rPr lang="zh-CN" altLang="en-US" sz="2400" b="0" dirty="0">
                <a:solidFill>
                  <a:srgbClr val="1353A2"/>
                </a:solidFill>
                <a:latin typeface="微软雅黑" pitchFamily="34" charset="-122"/>
                <a:ea typeface="微软雅黑" pitchFamily="34" charset="-122"/>
              </a:rPr>
              <a:t>用户账户的创建和管理</a:t>
            </a:r>
          </a:p>
        </p:txBody>
      </p:sp>
      <p:sp>
        <p:nvSpPr>
          <p:cNvPr id="11" name="Text Box 44"/>
          <p:cNvSpPr txBox="1">
            <a:spLocks noChangeArrowheads="1"/>
          </p:cNvSpPr>
          <p:nvPr/>
        </p:nvSpPr>
        <p:spPr bwMode="auto">
          <a:xfrm>
            <a:off x="293078" y="1820360"/>
            <a:ext cx="8727830" cy="2951898"/>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pPr>
            <a:r>
              <a:rPr lang="en-US" altLang="zh-CN" sz="1800" dirty="0">
                <a:solidFill>
                  <a:srgbClr val="1353A2"/>
                </a:solidFill>
              </a:rPr>
              <a:t>5.</a:t>
            </a:r>
            <a:r>
              <a:rPr lang="zh-CN" altLang="en-US" sz="1800" dirty="0">
                <a:solidFill>
                  <a:srgbClr val="1353A2"/>
                </a:solidFill>
              </a:rPr>
              <a:t> </a:t>
            </a:r>
            <a:r>
              <a:rPr lang="en-US" altLang="zh-CN" sz="1800" dirty="0" err="1">
                <a:solidFill>
                  <a:srgbClr val="1353A2"/>
                </a:solidFill>
              </a:rPr>
              <a:t>userdel</a:t>
            </a:r>
            <a:r>
              <a:rPr lang="en-US" altLang="zh-CN" sz="1800" dirty="0">
                <a:solidFill>
                  <a:srgbClr val="1353A2"/>
                </a:solidFill>
              </a:rPr>
              <a:t>—</a:t>
            </a:r>
            <a:r>
              <a:rPr lang="zh-CN" altLang="en-US" sz="1800" dirty="0">
                <a:solidFill>
                  <a:srgbClr val="1353A2"/>
                </a:solidFill>
              </a:rPr>
              <a:t>删除用户账户</a:t>
            </a: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800" dirty="0">
                <a:solidFill>
                  <a:srgbClr val="1353A2"/>
                </a:solidFill>
              </a:rPr>
              <a:t>功能：</a:t>
            </a:r>
            <a:r>
              <a:rPr lang="en-US" altLang="zh-CN" sz="1800" dirty="0" err="1">
                <a:solidFill>
                  <a:srgbClr val="1353A2"/>
                </a:solidFill>
              </a:rPr>
              <a:t>userdel</a:t>
            </a:r>
            <a:r>
              <a:rPr lang="zh-CN" altLang="en-US" sz="1800" dirty="0">
                <a:solidFill>
                  <a:srgbClr val="1353A2"/>
                </a:solidFill>
              </a:rPr>
              <a:t>命令用于删除用户</a:t>
            </a:r>
            <a:endParaRPr lang="en-US" altLang="zh-CN" sz="1800" dirty="0">
              <a:solidFill>
                <a:srgbClr val="1353A2"/>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800" dirty="0">
                <a:solidFill>
                  <a:srgbClr val="1353A2"/>
                </a:solidFill>
              </a:rPr>
              <a:t>格式：</a:t>
            </a:r>
            <a:r>
              <a:rPr lang="en-US" altLang="zh-CN" sz="1800" dirty="0" err="1">
                <a:solidFill>
                  <a:srgbClr val="1353A2"/>
                </a:solidFill>
              </a:rPr>
              <a:t>userdel</a:t>
            </a:r>
            <a:r>
              <a:rPr lang="en-US" altLang="zh-CN" sz="1800" dirty="0">
                <a:solidFill>
                  <a:srgbClr val="1353A2"/>
                </a:solidFill>
              </a:rPr>
              <a:t>  [</a:t>
            </a:r>
            <a:r>
              <a:rPr lang="zh-CN" altLang="en-US" sz="1800" dirty="0">
                <a:solidFill>
                  <a:srgbClr val="1353A2"/>
                </a:solidFill>
              </a:rPr>
              <a:t>选项</a:t>
            </a:r>
            <a:r>
              <a:rPr lang="en-US" altLang="zh-CN" sz="1800" dirty="0">
                <a:solidFill>
                  <a:srgbClr val="1353A2"/>
                </a:solidFill>
              </a:rPr>
              <a:t>]  </a:t>
            </a:r>
            <a:r>
              <a:rPr lang="zh-CN" altLang="en-US" sz="1800" dirty="0">
                <a:solidFill>
                  <a:srgbClr val="1353A2"/>
                </a:solidFill>
              </a:rPr>
              <a:t>用户名</a:t>
            </a: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800" dirty="0">
                <a:solidFill>
                  <a:srgbClr val="1353A2"/>
                </a:solidFill>
              </a:rPr>
              <a:t>如果确认某位用户后续不再会登录到系统中，则可以通过</a:t>
            </a:r>
            <a:r>
              <a:rPr lang="en-US" altLang="zh-CN" sz="1800" dirty="0" err="1">
                <a:solidFill>
                  <a:srgbClr val="1353A2"/>
                </a:solidFill>
              </a:rPr>
              <a:t>userdel</a:t>
            </a:r>
            <a:r>
              <a:rPr lang="zh-CN" altLang="en-US" sz="1800" dirty="0">
                <a:solidFill>
                  <a:srgbClr val="1353A2"/>
                </a:solidFill>
              </a:rPr>
              <a:t>命令删除该用户的所有信息。在执行删除操作时，该用户的家目录默认会保留下来，此时可以使用</a:t>
            </a:r>
            <a:r>
              <a:rPr lang="en-US" altLang="zh-CN" sz="1800" dirty="0">
                <a:solidFill>
                  <a:srgbClr val="FF0000"/>
                </a:solidFill>
              </a:rPr>
              <a:t>-r</a:t>
            </a:r>
            <a:r>
              <a:rPr lang="zh-CN" altLang="en-US" sz="1800" dirty="0">
                <a:solidFill>
                  <a:srgbClr val="1353A2"/>
                </a:solidFill>
              </a:rPr>
              <a:t>参数将其删除。</a:t>
            </a:r>
            <a:endParaRPr lang="en-US" altLang="zh-CN" sz="1800" dirty="0">
              <a:solidFill>
                <a:srgbClr val="1353A2"/>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en-US" altLang="zh-CN" sz="1800" dirty="0" err="1">
                <a:solidFill>
                  <a:srgbClr val="1353A2"/>
                </a:solidFill>
              </a:rPr>
              <a:t>userdel</a:t>
            </a:r>
            <a:r>
              <a:rPr lang="zh-CN" altLang="en-US" sz="1800" dirty="0">
                <a:solidFill>
                  <a:srgbClr val="1353A2"/>
                </a:solidFill>
              </a:rPr>
              <a:t>命令的参数以及作用如表所示。</a:t>
            </a:r>
          </a:p>
        </p:txBody>
      </p:sp>
      <p:graphicFrame>
        <p:nvGraphicFramePr>
          <p:cNvPr id="3" name="表格 2">
            <a:extLst>
              <a:ext uri="{FF2B5EF4-FFF2-40B4-BE49-F238E27FC236}">
                <a16:creationId xmlns:a16="http://schemas.microsoft.com/office/drawing/2014/main" id="{548AE0D5-40B3-46AD-BA16-3CF8994D639F}"/>
              </a:ext>
            </a:extLst>
          </p:cNvPr>
          <p:cNvGraphicFramePr>
            <a:graphicFrameLocks noGrp="1"/>
          </p:cNvGraphicFramePr>
          <p:nvPr/>
        </p:nvGraphicFramePr>
        <p:xfrm>
          <a:off x="1597585" y="4802161"/>
          <a:ext cx="5175336" cy="822960"/>
        </p:xfrm>
        <a:graphic>
          <a:graphicData uri="http://schemas.openxmlformats.org/drawingml/2006/table">
            <a:tbl>
              <a:tblPr firstRow="1" firstCol="1" bandRow="1" bandCol="1">
                <a:tableStyleId>{5C22544A-7EE6-4342-B048-85BDC9FD1C3A}</a:tableStyleId>
              </a:tblPr>
              <a:tblGrid>
                <a:gridCol w="1658414">
                  <a:extLst>
                    <a:ext uri="{9D8B030D-6E8A-4147-A177-3AD203B41FA5}">
                      <a16:colId xmlns:a16="http://schemas.microsoft.com/office/drawing/2014/main" val="3899848519"/>
                    </a:ext>
                  </a:extLst>
                </a:gridCol>
                <a:gridCol w="3516923">
                  <a:extLst>
                    <a:ext uri="{9D8B030D-6E8A-4147-A177-3AD203B41FA5}">
                      <a16:colId xmlns:a16="http://schemas.microsoft.com/office/drawing/2014/main" val="1060040252"/>
                    </a:ext>
                  </a:extLst>
                </a:gridCol>
              </a:tblGrid>
              <a:tr h="274320">
                <a:tc>
                  <a:txBody>
                    <a:bodyPr/>
                    <a:lstStyle/>
                    <a:p>
                      <a:pPr algn="ctr">
                        <a:spcAft>
                          <a:spcPts val="0"/>
                        </a:spcAft>
                      </a:pPr>
                      <a:r>
                        <a:rPr lang="zh-CN" sz="1800" kern="100">
                          <a:effectLst/>
                        </a:rPr>
                        <a:t>参数</a:t>
                      </a:r>
                      <a:endParaRPr lang="zh-CN" sz="1800" kern="100">
                        <a:effectLst/>
                        <a:latin typeface="Times New Roman" panose="02020603050405020304" pitchFamily="18" charset="0"/>
                        <a:ea typeface="方正黑体简体"/>
                      </a:endParaRPr>
                    </a:p>
                  </a:txBody>
                  <a:tcPr marL="51435" marR="51435" marT="0" marB="0"/>
                </a:tc>
                <a:tc>
                  <a:txBody>
                    <a:bodyPr/>
                    <a:lstStyle/>
                    <a:p>
                      <a:pPr algn="ctr">
                        <a:spcAft>
                          <a:spcPts val="0"/>
                        </a:spcAft>
                      </a:pPr>
                      <a:r>
                        <a:rPr lang="zh-CN" sz="1800" kern="100" dirty="0">
                          <a:effectLst/>
                        </a:rPr>
                        <a:t>作用</a:t>
                      </a:r>
                      <a:endParaRPr lang="zh-CN" sz="1800" kern="100" dirty="0">
                        <a:effectLst/>
                        <a:latin typeface="Times New Roman" panose="02020603050405020304" pitchFamily="18" charset="0"/>
                        <a:ea typeface="方正黑体简体"/>
                      </a:endParaRPr>
                    </a:p>
                  </a:txBody>
                  <a:tcPr marL="51435" marR="51435" marT="0" marB="0"/>
                </a:tc>
                <a:extLst>
                  <a:ext uri="{0D108BD9-81ED-4DB2-BD59-A6C34878D82A}">
                    <a16:rowId xmlns:a16="http://schemas.microsoft.com/office/drawing/2014/main" val="2613784039"/>
                  </a:ext>
                </a:extLst>
              </a:tr>
              <a:tr h="274320">
                <a:tc>
                  <a:txBody>
                    <a:bodyPr/>
                    <a:lstStyle/>
                    <a:p>
                      <a:pPr algn="just">
                        <a:spcAft>
                          <a:spcPts val="0"/>
                        </a:spcAft>
                      </a:pPr>
                      <a:r>
                        <a:rPr lang="en-US" sz="1800" kern="100">
                          <a:effectLst/>
                        </a:rPr>
                        <a:t>-f</a:t>
                      </a:r>
                      <a:endParaRPr lang="zh-CN" sz="1800" kern="100">
                        <a:effectLst/>
                        <a:latin typeface="Courier New" panose="02070309020205020404" pitchFamily="49" charset="0"/>
                        <a:ea typeface="方正书宋简体"/>
                      </a:endParaRPr>
                    </a:p>
                  </a:txBody>
                  <a:tcPr marL="51435" marR="51435" marT="0" marB="0" anchor="ctr"/>
                </a:tc>
                <a:tc>
                  <a:txBody>
                    <a:bodyPr/>
                    <a:lstStyle/>
                    <a:p>
                      <a:pPr algn="just">
                        <a:spcAft>
                          <a:spcPts val="0"/>
                        </a:spcAft>
                      </a:pPr>
                      <a:r>
                        <a:rPr lang="zh-CN" sz="1800" kern="100" dirty="0">
                          <a:effectLst/>
                        </a:rPr>
                        <a:t>强制删除用户</a:t>
                      </a:r>
                      <a:endParaRPr lang="zh-CN" sz="1800" kern="100" dirty="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3630556845"/>
                  </a:ext>
                </a:extLst>
              </a:tr>
              <a:tr h="274320">
                <a:tc>
                  <a:txBody>
                    <a:bodyPr/>
                    <a:lstStyle/>
                    <a:p>
                      <a:pPr algn="just">
                        <a:spcAft>
                          <a:spcPts val="0"/>
                        </a:spcAft>
                      </a:pPr>
                      <a:r>
                        <a:rPr lang="en-US" sz="1800" kern="100">
                          <a:effectLst/>
                        </a:rPr>
                        <a:t>-r</a:t>
                      </a:r>
                      <a:endParaRPr lang="zh-CN" sz="1800" kern="100">
                        <a:effectLst/>
                        <a:latin typeface="Courier New" panose="02070309020205020404" pitchFamily="49" charset="0"/>
                        <a:ea typeface="方正书宋简体"/>
                      </a:endParaRPr>
                    </a:p>
                  </a:txBody>
                  <a:tcPr marL="51435" marR="51435" marT="0" marB="0" anchor="ctr"/>
                </a:tc>
                <a:tc>
                  <a:txBody>
                    <a:bodyPr/>
                    <a:lstStyle/>
                    <a:p>
                      <a:pPr algn="just">
                        <a:spcAft>
                          <a:spcPts val="0"/>
                        </a:spcAft>
                      </a:pPr>
                      <a:r>
                        <a:rPr lang="zh-CN" sz="1800" kern="100" dirty="0">
                          <a:effectLst/>
                        </a:rPr>
                        <a:t>同时删除用户及用户家目录</a:t>
                      </a:r>
                      <a:endParaRPr lang="zh-CN" sz="1800" kern="100" dirty="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3302073159"/>
                  </a:ext>
                </a:extLst>
              </a:tr>
            </a:tbl>
          </a:graphicData>
        </a:graphic>
      </p:graphicFrame>
    </p:spTree>
    <p:extLst>
      <p:ext uri="{BB962C8B-B14F-4D97-AF65-F5344CB8AC3E}">
        <p14:creationId xmlns:p14="http://schemas.microsoft.com/office/powerpoint/2010/main" val="59215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48905-1F04-45C4-A10F-268A357375FB}"/>
              </a:ext>
            </a:extLst>
          </p:cNvPr>
          <p:cNvSpPr>
            <a:spLocks noGrp="1"/>
          </p:cNvSpPr>
          <p:nvPr>
            <p:ph type="title"/>
          </p:nvPr>
        </p:nvSpPr>
        <p:spPr/>
        <p:txBody>
          <a:bodyPr/>
          <a:lstStyle/>
          <a:p>
            <a:r>
              <a:rPr lang="zh-CN" altLang="en-US" dirty="0"/>
              <a:t>例：</a:t>
            </a:r>
          </a:p>
        </p:txBody>
      </p:sp>
      <p:sp>
        <p:nvSpPr>
          <p:cNvPr id="3" name="内容占位符 2">
            <a:extLst>
              <a:ext uri="{FF2B5EF4-FFF2-40B4-BE49-F238E27FC236}">
                <a16:creationId xmlns:a16="http://schemas.microsoft.com/office/drawing/2014/main" id="{52F57059-FE41-40D4-8811-F395D5A5A1D7}"/>
              </a:ext>
            </a:extLst>
          </p:cNvPr>
          <p:cNvSpPr>
            <a:spLocks noGrp="1"/>
          </p:cNvSpPr>
          <p:nvPr>
            <p:ph idx="1"/>
          </p:nvPr>
        </p:nvSpPr>
        <p:spPr>
          <a:xfrm>
            <a:off x="490537" y="1945481"/>
            <a:ext cx="2928938" cy="3263504"/>
          </a:xfrm>
        </p:spPr>
        <p:txBody>
          <a:bodyPr>
            <a:normAutofit/>
          </a:bodyPr>
          <a:lstStyle/>
          <a:p>
            <a:pPr marL="0" indent="0">
              <a:buNone/>
            </a:pPr>
            <a:r>
              <a:rPr lang="en-US" altLang="zh-CN" b="1" dirty="0">
                <a:solidFill>
                  <a:srgbClr val="1353A2"/>
                </a:solidFill>
                <a:latin typeface="等线"/>
                <a:ea typeface="等线" panose="02010600030101010101" pitchFamily="2" charset="-122"/>
              </a:rPr>
              <a:t>1. </a:t>
            </a:r>
            <a:r>
              <a:rPr lang="zh-CN" altLang="en-US" b="1" dirty="0">
                <a:solidFill>
                  <a:srgbClr val="1353A2"/>
                </a:solidFill>
                <a:latin typeface="等线"/>
                <a:ea typeface="等线" panose="02010600030101010101" pitchFamily="2" charset="-122"/>
              </a:rPr>
              <a:t>添加新的账户</a:t>
            </a:r>
            <a:endParaRPr lang="en-US" altLang="zh-CN" b="1" dirty="0">
              <a:solidFill>
                <a:srgbClr val="1353A2"/>
              </a:solidFill>
              <a:latin typeface="等线"/>
              <a:ea typeface="等线" panose="02010600030101010101" pitchFamily="2" charset="-122"/>
            </a:endParaRPr>
          </a:p>
          <a:p>
            <a:pPr marL="0" indent="0">
              <a:buNone/>
            </a:pPr>
            <a:r>
              <a:rPr lang="en-US" altLang="zh-CN" b="1" dirty="0" err="1">
                <a:solidFill>
                  <a:srgbClr val="1353A2"/>
                </a:solidFill>
                <a:latin typeface="等线"/>
                <a:ea typeface="等线" panose="02010600030101010101" pitchFamily="2" charset="-122"/>
              </a:rPr>
              <a:t>useradd</a:t>
            </a:r>
            <a:r>
              <a:rPr lang="en-US" altLang="zh-CN" b="1" dirty="0">
                <a:solidFill>
                  <a:srgbClr val="1353A2"/>
                </a:solidFill>
                <a:latin typeface="等线"/>
                <a:ea typeface="等线" panose="02010600030101010101" pitchFamily="2" charset="-122"/>
              </a:rPr>
              <a:t> usr_1</a:t>
            </a:r>
          </a:p>
          <a:p>
            <a:pPr marL="0" indent="0">
              <a:buNone/>
            </a:pPr>
            <a:r>
              <a:rPr lang="en-US" altLang="zh-CN" b="1" dirty="0">
                <a:solidFill>
                  <a:srgbClr val="1353A2"/>
                </a:solidFill>
                <a:latin typeface="等线"/>
                <a:ea typeface="等线" panose="02010600030101010101" pitchFamily="2" charset="-122"/>
              </a:rPr>
              <a:t>2. </a:t>
            </a:r>
            <a:r>
              <a:rPr lang="zh-CN" altLang="en-US" b="1" dirty="0">
                <a:solidFill>
                  <a:srgbClr val="1353A2"/>
                </a:solidFill>
                <a:latin typeface="等线"/>
                <a:ea typeface="等线" panose="02010600030101010101" pitchFamily="2" charset="-122"/>
              </a:rPr>
              <a:t>查看账户的默认信息</a:t>
            </a:r>
            <a:endParaRPr lang="en-US" altLang="zh-CN" b="1" dirty="0">
              <a:solidFill>
                <a:srgbClr val="1353A2"/>
              </a:solidFill>
              <a:latin typeface="等线"/>
              <a:ea typeface="等线" panose="02010600030101010101" pitchFamily="2" charset="-122"/>
            </a:endParaRPr>
          </a:p>
          <a:p>
            <a:pPr marL="0" indent="0">
              <a:buNone/>
            </a:pPr>
            <a:r>
              <a:rPr lang="en-US" altLang="zh-CN" b="1" dirty="0">
                <a:solidFill>
                  <a:srgbClr val="1353A2"/>
                </a:solidFill>
                <a:latin typeface="等线"/>
                <a:ea typeface="等线" panose="02010600030101010101" pitchFamily="2" charset="-122"/>
              </a:rPr>
              <a:t> id usr_1</a:t>
            </a:r>
          </a:p>
          <a:p>
            <a:pPr marL="0" indent="0">
              <a:buNone/>
            </a:pPr>
            <a:r>
              <a:rPr lang="en-US" altLang="zh-CN" b="1" dirty="0">
                <a:solidFill>
                  <a:srgbClr val="1353A2"/>
                </a:solidFill>
                <a:latin typeface="等线"/>
                <a:ea typeface="等线" panose="02010600030101010101" pitchFamily="2" charset="-122"/>
              </a:rPr>
              <a:t>3. </a:t>
            </a:r>
            <a:r>
              <a:rPr lang="zh-CN" altLang="en-US" b="1" dirty="0">
                <a:solidFill>
                  <a:srgbClr val="1353A2"/>
                </a:solidFill>
                <a:latin typeface="等线"/>
                <a:ea typeface="等线" panose="02010600030101010101" pitchFamily="2" charset="-122"/>
              </a:rPr>
              <a:t>将用户加入</a:t>
            </a:r>
            <a:r>
              <a:rPr lang="en-US" altLang="zh-CN" b="1" dirty="0">
                <a:solidFill>
                  <a:srgbClr val="1353A2"/>
                </a:solidFill>
                <a:latin typeface="等线"/>
                <a:ea typeface="等线" panose="02010600030101010101" pitchFamily="2" charset="-122"/>
              </a:rPr>
              <a:t>root</a:t>
            </a:r>
            <a:r>
              <a:rPr lang="zh-CN" altLang="en-US" b="1" dirty="0">
                <a:solidFill>
                  <a:srgbClr val="1353A2"/>
                </a:solidFill>
                <a:latin typeface="等线"/>
                <a:ea typeface="等线" panose="02010600030101010101" pitchFamily="2" charset="-122"/>
              </a:rPr>
              <a:t>组中</a:t>
            </a:r>
            <a:endParaRPr lang="en-US" altLang="zh-CN" b="1" dirty="0">
              <a:solidFill>
                <a:srgbClr val="1353A2"/>
              </a:solidFill>
              <a:latin typeface="等线"/>
              <a:ea typeface="等线" panose="02010600030101010101" pitchFamily="2" charset="-122"/>
            </a:endParaRPr>
          </a:p>
          <a:p>
            <a:pPr marL="0" indent="0">
              <a:buNone/>
            </a:pPr>
            <a:r>
              <a:rPr lang="en-US" altLang="zh-CN" b="1" dirty="0" err="1">
                <a:solidFill>
                  <a:srgbClr val="1353A2"/>
                </a:solidFill>
                <a:latin typeface="等线"/>
                <a:ea typeface="等线" panose="02010600030101010101" pitchFamily="2" charset="-122"/>
              </a:rPr>
              <a:t>usermod</a:t>
            </a:r>
            <a:r>
              <a:rPr lang="en-US" altLang="zh-CN" b="1" dirty="0">
                <a:solidFill>
                  <a:srgbClr val="1353A2"/>
                </a:solidFill>
                <a:latin typeface="等线"/>
                <a:ea typeface="等线" panose="02010600030101010101" pitchFamily="2" charset="-122"/>
              </a:rPr>
              <a:t> –G root usr_1</a:t>
            </a:r>
          </a:p>
          <a:p>
            <a:pPr marL="0" indent="0">
              <a:buNone/>
            </a:pPr>
            <a:r>
              <a:rPr lang="en-US" altLang="zh-CN" b="1" dirty="0">
                <a:solidFill>
                  <a:srgbClr val="1353A2"/>
                </a:solidFill>
                <a:latin typeface="等线"/>
                <a:ea typeface="等线" panose="02010600030101010101" pitchFamily="2" charset="-122"/>
              </a:rPr>
              <a:t>id usr_1</a:t>
            </a:r>
          </a:p>
        </p:txBody>
      </p:sp>
      <p:sp>
        <p:nvSpPr>
          <p:cNvPr id="4" name="文本框 3">
            <a:extLst>
              <a:ext uri="{FF2B5EF4-FFF2-40B4-BE49-F238E27FC236}">
                <a16:creationId xmlns:a16="http://schemas.microsoft.com/office/drawing/2014/main" id="{CA462789-43F4-4481-B3AA-653C938AF8F0}"/>
              </a:ext>
            </a:extLst>
          </p:cNvPr>
          <p:cNvSpPr txBox="1"/>
          <p:nvPr/>
        </p:nvSpPr>
        <p:spPr>
          <a:xfrm>
            <a:off x="4919662" y="1905000"/>
            <a:ext cx="3348038" cy="2558136"/>
          </a:xfrm>
          <a:prstGeom prst="rect">
            <a:avLst/>
          </a:prstGeom>
          <a:noFill/>
        </p:spPr>
        <p:txBody>
          <a:bodyPr wrap="square" rtlCol="0">
            <a:spAutoFit/>
          </a:bodyPr>
          <a:lstStyle/>
          <a:p>
            <a:pPr defTabSz="685800" eaLnBrk="1" fontAlgn="auto" hangingPunct="1">
              <a:lnSpc>
                <a:spcPct val="90000"/>
              </a:lnSpc>
              <a:spcBef>
                <a:spcPts val="750"/>
              </a:spcBef>
              <a:spcAft>
                <a:spcPts val="0"/>
              </a:spcAft>
            </a:pPr>
            <a:r>
              <a:rPr lang="en-US" altLang="zh-CN" sz="2100" dirty="0">
                <a:solidFill>
                  <a:srgbClr val="1353A2"/>
                </a:solidFill>
                <a:latin typeface="等线"/>
                <a:ea typeface="等线" panose="02010600030101010101" pitchFamily="2" charset="-122"/>
              </a:rPr>
              <a:t>4. </a:t>
            </a:r>
            <a:r>
              <a:rPr lang="zh-CN" altLang="en-US" sz="2100" dirty="0">
                <a:solidFill>
                  <a:srgbClr val="1353A2"/>
                </a:solidFill>
                <a:latin typeface="等线"/>
                <a:ea typeface="等线" panose="02010600030101010101" pitchFamily="2" charset="-122"/>
              </a:rPr>
              <a:t>更改用户的</a:t>
            </a:r>
            <a:r>
              <a:rPr lang="en-US" altLang="zh-CN" sz="2100" dirty="0">
                <a:solidFill>
                  <a:srgbClr val="1353A2"/>
                </a:solidFill>
                <a:latin typeface="等线"/>
                <a:ea typeface="等线" panose="02010600030101010101" pitchFamily="2" charset="-122"/>
              </a:rPr>
              <a:t>UID</a:t>
            </a:r>
          </a:p>
          <a:p>
            <a:pPr defTabSz="685800" eaLnBrk="1" fontAlgn="auto" hangingPunct="1">
              <a:lnSpc>
                <a:spcPct val="90000"/>
              </a:lnSpc>
              <a:spcBef>
                <a:spcPts val="750"/>
              </a:spcBef>
              <a:spcAft>
                <a:spcPts val="0"/>
              </a:spcAft>
            </a:pPr>
            <a:r>
              <a:rPr lang="en-US" altLang="zh-CN" sz="2100" dirty="0" err="1">
                <a:solidFill>
                  <a:srgbClr val="1353A2"/>
                </a:solidFill>
                <a:latin typeface="等线"/>
                <a:ea typeface="等线" panose="02010600030101010101" pitchFamily="2" charset="-122"/>
              </a:rPr>
              <a:t>usermod</a:t>
            </a:r>
            <a:r>
              <a:rPr lang="en-US" altLang="zh-CN" sz="2100" dirty="0">
                <a:solidFill>
                  <a:srgbClr val="1353A2"/>
                </a:solidFill>
                <a:latin typeface="等线"/>
                <a:ea typeface="等线" panose="02010600030101010101" pitchFamily="2" charset="-122"/>
              </a:rPr>
              <a:t> –u 5555 usr_1</a:t>
            </a:r>
          </a:p>
          <a:p>
            <a:pPr defTabSz="685800" eaLnBrk="1" fontAlgn="auto" hangingPunct="1">
              <a:lnSpc>
                <a:spcPct val="90000"/>
              </a:lnSpc>
              <a:spcBef>
                <a:spcPts val="750"/>
              </a:spcBef>
              <a:spcAft>
                <a:spcPts val="0"/>
              </a:spcAft>
            </a:pPr>
            <a:r>
              <a:rPr lang="en-US" altLang="zh-CN" sz="2100" dirty="0">
                <a:solidFill>
                  <a:srgbClr val="1353A2"/>
                </a:solidFill>
                <a:latin typeface="等线"/>
                <a:ea typeface="等线" panose="02010600030101010101" pitchFamily="2" charset="-122"/>
              </a:rPr>
              <a:t>id usr_1</a:t>
            </a:r>
          </a:p>
          <a:p>
            <a:pPr defTabSz="685800" eaLnBrk="1" fontAlgn="auto" hangingPunct="1">
              <a:lnSpc>
                <a:spcPct val="90000"/>
              </a:lnSpc>
              <a:spcBef>
                <a:spcPts val="750"/>
              </a:spcBef>
              <a:spcAft>
                <a:spcPts val="0"/>
              </a:spcAft>
            </a:pPr>
            <a:r>
              <a:rPr lang="en-US" altLang="zh-CN" sz="2100" dirty="0">
                <a:solidFill>
                  <a:srgbClr val="1353A2"/>
                </a:solidFill>
                <a:latin typeface="等线"/>
                <a:ea typeface="等线" panose="02010600030101010101" pitchFamily="2" charset="-122"/>
              </a:rPr>
              <a:t>5. </a:t>
            </a:r>
            <a:r>
              <a:rPr lang="zh-CN" altLang="en-US" sz="2100" dirty="0">
                <a:solidFill>
                  <a:srgbClr val="1353A2"/>
                </a:solidFill>
                <a:latin typeface="等线"/>
                <a:ea typeface="等线" panose="02010600030101010101" pitchFamily="2" charset="-122"/>
              </a:rPr>
              <a:t>删除用户</a:t>
            </a:r>
            <a:endParaRPr lang="en-US" altLang="zh-CN" sz="2100" dirty="0">
              <a:solidFill>
                <a:srgbClr val="1353A2"/>
              </a:solidFill>
              <a:latin typeface="等线"/>
              <a:ea typeface="等线" panose="02010600030101010101" pitchFamily="2" charset="-122"/>
            </a:endParaRPr>
          </a:p>
          <a:p>
            <a:pPr defTabSz="685800" eaLnBrk="1" fontAlgn="auto" hangingPunct="1">
              <a:lnSpc>
                <a:spcPct val="90000"/>
              </a:lnSpc>
              <a:spcBef>
                <a:spcPts val="750"/>
              </a:spcBef>
              <a:spcAft>
                <a:spcPts val="0"/>
              </a:spcAft>
            </a:pPr>
            <a:r>
              <a:rPr lang="en-US" altLang="zh-CN" sz="2100" dirty="0" err="1">
                <a:solidFill>
                  <a:srgbClr val="1353A2"/>
                </a:solidFill>
                <a:latin typeface="等线"/>
                <a:ea typeface="等线" panose="02010600030101010101" pitchFamily="2" charset="-122"/>
              </a:rPr>
              <a:t>userdel</a:t>
            </a:r>
            <a:r>
              <a:rPr lang="en-US" altLang="zh-CN" sz="2100" dirty="0">
                <a:solidFill>
                  <a:srgbClr val="1353A2"/>
                </a:solidFill>
                <a:latin typeface="等线"/>
                <a:ea typeface="等线" panose="02010600030101010101" pitchFamily="2" charset="-122"/>
              </a:rPr>
              <a:t>  -r usr_1</a:t>
            </a:r>
          </a:p>
          <a:p>
            <a:pPr defTabSz="685800" eaLnBrk="1" fontAlgn="auto" hangingPunct="1">
              <a:lnSpc>
                <a:spcPct val="90000"/>
              </a:lnSpc>
              <a:spcBef>
                <a:spcPts val="750"/>
              </a:spcBef>
              <a:spcAft>
                <a:spcPts val="0"/>
              </a:spcAft>
            </a:pPr>
            <a:r>
              <a:rPr lang="en-US" altLang="zh-CN" sz="2100" dirty="0">
                <a:solidFill>
                  <a:srgbClr val="1353A2"/>
                </a:solidFill>
                <a:latin typeface="等线"/>
                <a:ea typeface="等线" panose="02010600030101010101" pitchFamily="2" charset="-122"/>
              </a:rPr>
              <a:t>id usr_1</a:t>
            </a:r>
            <a:endParaRPr lang="zh-CN" altLang="en-US" sz="2100" dirty="0">
              <a:solidFill>
                <a:srgbClr val="1353A2"/>
              </a:solidFill>
              <a:latin typeface="等线"/>
              <a:ea typeface="等线" panose="02010600030101010101" pitchFamily="2" charset="-122"/>
            </a:endParaRPr>
          </a:p>
          <a:p>
            <a:pPr defTabSz="685800" eaLnBrk="1" fontAlgn="auto" hangingPunct="1">
              <a:spcBef>
                <a:spcPts val="0"/>
              </a:spcBef>
              <a:spcAft>
                <a:spcPts val="0"/>
              </a:spcAft>
            </a:pPr>
            <a:endParaRPr lang="zh-CN" altLang="en-US" sz="1350" b="0" dirty="0">
              <a:solidFill>
                <a:prstClr val="black"/>
              </a:solidFill>
              <a:latin typeface="等线"/>
              <a:ea typeface="等线" panose="02010600030101010101" pitchFamily="2" charset="-122"/>
            </a:endParaRPr>
          </a:p>
        </p:txBody>
      </p:sp>
    </p:spTree>
    <p:extLst>
      <p:ext uri="{BB962C8B-B14F-4D97-AF65-F5344CB8AC3E}">
        <p14:creationId xmlns:p14="http://schemas.microsoft.com/office/powerpoint/2010/main" val="78834765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11020" y="1152197"/>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4.3.2 </a:t>
            </a:r>
            <a:r>
              <a:rPr lang="zh-CN" altLang="en-US" sz="2400" b="0" dirty="0">
                <a:solidFill>
                  <a:srgbClr val="1353A2"/>
                </a:solidFill>
                <a:latin typeface="微软雅黑" pitchFamily="34" charset="-122"/>
                <a:ea typeface="微软雅黑" pitchFamily="34" charset="-122"/>
              </a:rPr>
              <a:t>组群管理</a:t>
            </a:r>
          </a:p>
        </p:txBody>
      </p:sp>
      <p:sp>
        <p:nvSpPr>
          <p:cNvPr id="11" name="Text Box 44"/>
          <p:cNvSpPr txBox="1">
            <a:spLocks noChangeArrowheads="1"/>
          </p:cNvSpPr>
          <p:nvPr/>
        </p:nvSpPr>
        <p:spPr bwMode="auto">
          <a:xfrm>
            <a:off x="323543" y="1807525"/>
            <a:ext cx="8496915" cy="392139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pPr>
            <a:r>
              <a:rPr lang="en-US" altLang="zh-CN" sz="2100" dirty="0">
                <a:solidFill>
                  <a:srgbClr val="1353A2"/>
                </a:solidFill>
              </a:rPr>
              <a:t>1.</a:t>
            </a:r>
            <a:r>
              <a:rPr lang="zh-CN" altLang="en-US" sz="2100" dirty="0">
                <a:solidFill>
                  <a:srgbClr val="1353A2"/>
                </a:solidFill>
              </a:rPr>
              <a:t> </a:t>
            </a:r>
            <a:r>
              <a:rPr lang="en-US" altLang="zh-CN" sz="2100" dirty="0" err="1">
                <a:solidFill>
                  <a:srgbClr val="1353A2"/>
                </a:solidFill>
              </a:rPr>
              <a:t>groupadd</a:t>
            </a:r>
            <a:r>
              <a:rPr lang="zh-CN" altLang="en-US" sz="2100" dirty="0">
                <a:solidFill>
                  <a:srgbClr val="1353A2"/>
                </a:solidFill>
              </a:rPr>
              <a:t>或者</a:t>
            </a:r>
            <a:r>
              <a:rPr lang="en-US" altLang="zh-CN" sz="2100" dirty="0" err="1">
                <a:solidFill>
                  <a:srgbClr val="1353A2"/>
                </a:solidFill>
              </a:rPr>
              <a:t>addgroup</a:t>
            </a:r>
            <a:r>
              <a:rPr lang="zh-CN" altLang="en-US" sz="2100" dirty="0">
                <a:solidFill>
                  <a:srgbClr val="1353A2"/>
                </a:solidFill>
              </a:rPr>
              <a:t>命令</a:t>
            </a:r>
            <a:r>
              <a:rPr lang="en-US" altLang="zh-CN" sz="2100" dirty="0">
                <a:solidFill>
                  <a:srgbClr val="1353A2"/>
                </a:solidFill>
              </a:rPr>
              <a:t>—</a:t>
            </a:r>
            <a:r>
              <a:rPr lang="zh-CN" altLang="en-US" sz="2100" dirty="0">
                <a:solidFill>
                  <a:srgbClr val="1353A2"/>
                </a:solidFill>
              </a:rPr>
              <a:t>创建组群</a:t>
            </a: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800" dirty="0">
                <a:solidFill>
                  <a:srgbClr val="1353A2"/>
                </a:solidFill>
              </a:rPr>
              <a:t>功能：</a:t>
            </a:r>
            <a:r>
              <a:rPr lang="en-US" altLang="zh-CN" sz="1800" dirty="0" err="1">
                <a:solidFill>
                  <a:srgbClr val="1353A2"/>
                </a:solidFill>
              </a:rPr>
              <a:t>groupadd</a:t>
            </a:r>
            <a:r>
              <a:rPr lang="zh-CN" altLang="en-US" sz="1800" dirty="0">
                <a:solidFill>
                  <a:srgbClr val="1353A2"/>
                </a:solidFill>
              </a:rPr>
              <a:t>命令用于创建用户组</a:t>
            </a:r>
            <a:endParaRPr lang="en-US" altLang="zh-CN" sz="1800" dirty="0">
              <a:solidFill>
                <a:srgbClr val="1353A2"/>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800" dirty="0">
                <a:solidFill>
                  <a:srgbClr val="1353A2"/>
                </a:solidFill>
              </a:rPr>
              <a:t>格式：</a:t>
            </a:r>
            <a:r>
              <a:rPr lang="en-US" altLang="zh-CN" sz="1800" dirty="0" err="1">
                <a:solidFill>
                  <a:srgbClr val="1353A2"/>
                </a:solidFill>
              </a:rPr>
              <a:t>groupadd</a:t>
            </a:r>
            <a:r>
              <a:rPr lang="en-US" altLang="zh-CN" sz="1800" dirty="0">
                <a:solidFill>
                  <a:srgbClr val="1353A2"/>
                </a:solidFill>
              </a:rPr>
              <a:t>  [</a:t>
            </a:r>
            <a:r>
              <a:rPr lang="zh-CN" altLang="en-US" sz="1800" dirty="0">
                <a:solidFill>
                  <a:srgbClr val="1353A2"/>
                </a:solidFill>
              </a:rPr>
              <a:t>选项</a:t>
            </a:r>
            <a:r>
              <a:rPr lang="en-US" altLang="zh-CN" sz="1800" dirty="0">
                <a:solidFill>
                  <a:srgbClr val="1353A2"/>
                </a:solidFill>
              </a:rPr>
              <a:t>]</a:t>
            </a:r>
            <a:r>
              <a:rPr lang="zh-CN" altLang="en-US" sz="1800" dirty="0">
                <a:solidFill>
                  <a:srgbClr val="1353A2"/>
                </a:solidFill>
              </a:rPr>
              <a:t>  群组名 </a:t>
            </a: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800" dirty="0">
                <a:solidFill>
                  <a:srgbClr val="1353A2"/>
                </a:solidFill>
              </a:rPr>
              <a:t>为了能够更加高效地指派系统中各个用户的权限，在工作中常常会把几个用户加入到同一个组里面，这样便可以针对一类用户统一安排权限</a:t>
            </a:r>
            <a:r>
              <a:rPr lang="zh-CN" altLang="en-US" sz="2100" dirty="0">
                <a:solidFill>
                  <a:srgbClr val="1353A2"/>
                </a:solidFill>
              </a:rPr>
              <a:t>。</a:t>
            </a:r>
            <a:endParaRPr lang="en-US" altLang="zh-CN" sz="2100" dirty="0">
              <a:solidFill>
                <a:srgbClr val="1353A2"/>
              </a:solidFill>
            </a:endParaRPr>
          </a:p>
          <a:p>
            <a:pPr indent="0" defTabSz="540544" eaLnBrk="1" fontAlgn="auto" hangingPunct="1">
              <a:lnSpc>
                <a:spcPct val="150000"/>
              </a:lnSpc>
              <a:spcBef>
                <a:spcPts val="0"/>
              </a:spcBef>
              <a:spcAft>
                <a:spcPts val="0"/>
              </a:spcAft>
            </a:pPr>
            <a:r>
              <a:rPr lang="zh-CN" altLang="en-US" sz="1800" dirty="0">
                <a:solidFill>
                  <a:srgbClr val="1353A2"/>
                </a:solidFill>
              </a:rPr>
              <a:t>例：创建一个新的组群，组群名称为</a:t>
            </a:r>
            <a:r>
              <a:rPr lang="en-US" altLang="zh-CN" sz="1800" dirty="0" err="1">
                <a:solidFill>
                  <a:srgbClr val="1353A2"/>
                </a:solidFill>
              </a:rPr>
              <a:t>ronny</a:t>
            </a:r>
            <a:endParaRPr lang="en-US" altLang="zh-CN" sz="1800" dirty="0">
              <a:solidFill>
                <a:srgbClr val="1353A2"/>
              </a:solidFill>
            </a:endParaRPr>
          </a:p>
          <a:p>
            <a:pPr indent="0" defTabSz="540544" eaLnBrk="1" fontAlgn="auto" hangingPunct="1">
              <a:lnSpc>
                <a:spcPct val="150000"/>
              </a:lnSpc>
              <a:spcBef>
                <a:spcPts val="0"/>
              </a:spcBef>
              <a:spcAft>
                <a:spcPts val="0"/>
              </a:spcAft>
            </a:pPr>
            <a:r>
              <a:rPr lang="en-US" altLang="zh-CN" sz="1800" dirty="0">
                <a:solidFill>
                  <a:srgbClr val="1353A2"/>
                </a:solidFill>
              </a:rPr>
              <a:t>      [</a:t>
            </a:r>
            <a:r>
              <a:rPr lang="en-US" altLang="zh-CN" sz="1800" dirty="0" err="1">
                <a:solidFill>
                  <a:srgbClr val="1353A2"/>
                </a:solidFill>
              </a:rPr>
              <a:t>root@localhost</a:t>
            </a:r>
            <a:r>
              <a:rPr lang="en-US" altLang="zh-CN" sz="1800" dirty="0">
                <a:solidFill>
                  <a:srgbClr val="1353A2"/>
                </a:solidFill>
              </a:rPr>
              <a:t> ~]# </a:t>
            </a:r>
            <a:r>
              <a:rPr lang="en-US" altLang="zh-CN" sz="1800" dirty="0" err="1">
                <a:solidFill>
                  <a:srgbClr val="1353A2"/>
                </a:solidFill>
              </a:rPr>
              <a:t>groupadd</a:t>
            </a:r>
            <a:r>
              <a:rPr lang="en-US" altLang="zh-CN" sz="1800" dirty="0">
                <a:solidFill>
                  <a:srgbClr val="1353A2"/>
                </a:solidFill>
              </a:rPr>
              <a:t> </a:t>
            </a:r>
            <a:r>
              <a:rPr lang="en-US" altLang="zh-CN" sz="1800" dirty="0" err="1">
                <a:solidFill>
                  <a:srgbClr val="1353A2"/>
                </a:solidFill>
              </a:rPr>
              <a:t>ronny</a:t>
            </a:r>
            <a:endParaRPr lang="en-US" altLang="zh-CN" sz="1800" dirty="0">
              <a:solidFill>
                <a:srgbClr val="1353A2"/>
              </a:solidFill>
            </a:endParaRPr>
          </a:p>
          <a:p>
            <a:pPr indent="0" defTabSz="540544" eaLnBrk="1" fontAlgn="auto" hangingPunct="1">
              <a:lnSpc>
                <a:spcPct val="150000"/>
              </a:lnSpc>
              <a:spcBef>
                <a:spcPts val="0"/>
              </a:spcBef>
              <a:spcAft>
                <a:spcPts val="0"/>
              </a:spcAft>
            </a:pPr>
            <a:r>
              <a:rPr lang="en-US" altLang="zh-CN" sz="1800" dirty="0">
                <a:solidFill>
                  <a:srgbClr val="1353A2"/>
                </a:solidFill>
              </a:rPr>
              <a:t>      [</a:t>
            </a:r>
            <a:r>
              <a:rPr lang="en-US" altLang="zh-CN" sz="1800" dirty="0" err="1">
                <a:solidFill>
                  <a:srgbClr val="1353A2"/>
                </a:solidFill>
              </a:rPr>
              <a:t>root@localhost</a:t>
            </a:r>
            <a:r>
              <a:rPr lang="en-US" altLang="zh-CN" sz="1800" dirty="0">
                <a:solidFill>
                  <a:srgbClr val="1353A2"/>
                </a:solidFill>
              </a:rPr>
              <a:t> ~]# tail -1 /</a:t>
            </a:r>
            <a:r>
              <a:rPr lang="en-US" altLang="zh-CN" sz="1800" dirty="0" err="1">
                <a:solidFill>
                  <a:srgbClr val="1353A2"/>
                </a:solidFill>
              </a:rPr>
              <a:t>etc</a:t>
            </a:r>
            <a:r>
              <a:rPr lang="en-US" altLang="zh-CN" sz="1800" dirty="0">
                <a:solidFill>
                  <a:srgbClr val="1353A2"/>
                </a:solidFill>
              </a:rPr>
              <a:t>/group</a:t>
            </a:r>
          </a:p>
          <a:p>
            <a:pPr indent="0" defTabSz="540544" eaLnBrk="1" fontAlgn="auto" hangingPunct="1">
              <a:lnSpc>
                <a:spcPct val="150000"/>
              </a:lnSpc>
              <a:spcBef>
                <a:spcPts val="0"/>
              </a:spcBef>
              <a:spcAft>
                <a:spcPts val="0"/>
              </a:spcAft>
            </a:pPr>
            <a:r>
              <a:rPr lang="en-US" altLang="zh-CN" sz="1800" dirty="0">
                <a:solidFill>
                  <a:srgbClr val="1353A2"/>
                </a:solidFill>
              </a:rPr>
              <a:t>             ronny:x:8890:</a:t>
            </a:r>
          </a:p>
        </p:txBody>
      </p:sp>
    </p:spTree>
    <p:extLst>
      <p:ext uri="{BB962C8B-B14F-4D97-AF65-F5344CB8AC3E}">
        <p14:creationId xmlns:p14="http://schemas.microsoft.com/office/powerpoint/2010/main" val="14602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4.3.2 </a:t>
            </a:r>
            <a:r>
              <a:rPr lang="zh-CN" altLang="en-US" sz="2400" b="0" dirty="0">
                <a:solidFill>
                  <a:srgbClr val="1353A2"/>
                </a:solidFill>
                <a:latin typeface="微软雅黑" pitchFamily="34" charset="-122"/>
                <a:ea typeface="微软雅黑" pitchFamily="34" charset="-122"/>
              </a:rPr>
              <a:t>组群管理</a:t>
            </a:r>
          </a:p>
        </p:txBody>
      </p:sp>
      <p:sp>
        <p:nvSpPr>
          <p:cNvPr id="11" name="Text Box 44"/>
          <p:cNvSpPr txBox="1">
            <a:spLocks noChangeArrowheads="1"/>
          </p:cNvSpPr>
          <p:nvPr/>
        </p:nvSpPr>
        <p:spPr bwMode="auto">
          <a:xfrm>
            <a:off x="323543" y="1671462"/>
            <a:ext cx="8496915" cy="148944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pPr>
            <a:r>
              <a:rPr lang="en-US" altLang="zh-CN" sz="2100" dirty="0">
                <a:solidFill>
                  <a:srgbClr val="1353A2"/>
                </a:solidFill>
              </a:rPr>
              <a:t>2.</a:t>
            </a:r>
            <a:r>
              <a:rPr lang="zh-CN" altLang="en-US" sz="2100" dirty="0">
                <a:solidFill>
                  <a:srgbClr val="1353A2"/>
                </a:solidFill>
              </a:rPr>
              <a:t> </a:t>
            </a:r>
            <a:r>
              <a:rPr lang="en-US" altLang="zh-CN" sz="2100" dirty="0" err="1">
                <a:solidFill>
                  <a:srgbClr val="1353A2"/>
                </a:solidFill>
              </a:rPr>
              <a:t>groupmod</a:t>
            </a:r>
            <a:r>
              <a:rPr lang="zh-CN" altLang="en-US" sz="2100" dirty="0">
                <a:solidFill>
                  <a:srgbClr val="1353A2"/>
                </a:solidFill>
              </a:rPr>
              <a:t>命令</a:t>
            </a:r>
            <a:r>
              <a:rPr lang="en-US" altLang="zh-CN" sz="2100" dirty="0">
                <a:solidFill>
                  <a:srgbClr val="1353A2"/>
                </a:solidFill>
              </a:rPr>
              <a:t>--</a:t>
            </a:r>
            <a:r>
              <a:rPr lang="zh-CN" altLang="en-US" sz="2100" dirty="0">
                <a:solidFill>
                  <a:srgbClr val="1353A2"/>
                </a:solidFill>
              </a:rPr>
              <a:t>修改组群</a:t>
            </a:r>
          </a:p>
          <a:p>
            <a:pPr marL="342900" indent="-342900" defTabSz="540544" eaLnBrk="1" fontAlgn="auto" hangingPunct="1">
              <a:lnSpc>
                <a:spcPct val="150000"/>
              </a:lnSpc>
              <a:spcBef>
                <a:spcPts val="0"/>
              </a:spcBef>
              <a:spcAft>
                <a:spcPts val="0"/>
              </a:spcAft>
              <a:buFont typeface="Arial" panose="020B0604020202020204" pitchFamily="34" charset="0"/>
              <a:buChar char="•"/>
            </a:pPr>
            <a:r>
              <a:rPr lang="zh-CN" altLang="en-US" sz="2100" dirty="0">
                <a:solidFill>
                  <a:srgbClr val="1353A2"/>
                </a:solidFill>
              </a:rPr>
              <a:t>功能：</a:t>
            </a:r>
            <a:r>
              <a:rPr lang="en-US" altLang="zh-CN" sz="2100" dirty="0" err="1">
                <a:solidFill>
                  <a:srgbClr val="1353A2"/>
                </a:solidFill>
              </a:rPr>
              <a:t>groupadd</a:t>
            </a:r>
            <a:r>
              <a:rPr lang="zh-CN" altLang="en-US" sz="2100" dirty="0">
                <a:solidFill>
                  <a:srgbClr val="1353A2"/>
                </a:solidFill>
              </a:rPr>
              <a:t>命令用于修改给组群属性</a:t>
            </a:r>
            <a:endParaRPr lang="en-US" altLang="zh-CN" sz="2100" dirty="0">
              <a:solidFill>
                <a:srgbClr val="1353A2"/>
              </a:solidFill>
            </a:endParaRPr>
          </a:p>
          <a:p>
            <a:pPr marL="342900" indent="-342900" defTabSz="540544" eaLnBrk="1" fontAlgn="auto" hangingPunct="1">
              <a:lnSpc>
                <a:spcPct val="150000"/>
              </a:lnSpc>
              <a:spcBef>
                <a:spcPts val="0"/>
              </a:spcBef>
              <a:spcAft>
                <a:spcPts val="0"/>
              </a:spcAft>
              <a:buFont typeface="Arial" panose="020B0604020202020204" pitchFamily="34" charset="0"/>
              <a:buChar char="•"/>
            </a:pPr>
            <a:r>
              <a:rPr lang="zh-CN" altLang="en-US" sz="2100" dirty="0">
                <a:solidFill>
                  <a:srgbClr val="1353A2"/>
                </a:solidFill>
              </a:rPr>
              <a:t>格式：</a:t>
            </a:r>
            <a:r>
              <a:rPr lang="en-US" altLang="zh-CN" sz="2100" dirty="0" err="1">
                <a:solidFill>
                  <a:srgbClr val="1353A2"/>
                </a:solidFill>
              </a:rPr>
              <a:t>groupmod</a:t>
            </a:r>
            <a:r>
              <a:rPr lang="en-US" altLang="zh-CN" sz="2100" dirty="0">
                <a:solidFill>
                  <a:srgbClr val="1353A2"/>
                </a:solidFill>
              </a:rPr>
              <a:t>  [</a:t>
            </a:r>
            <a:r>
              <a:rPr lang="zh-CN" altLang="en-US" sz="2100" dirty="0">
                <a:solidFill>
                  <a:srgbClr val="1353A2"/>
                </a:solidFill>
              </a:rPr>
              <a:t>选项</a:t>
            </a:r>
            <a:r>
              <a:rPr lang="en-US" altLang="zh-CN" sz="2100" dirty="0">
                <a:solidFill>
                  <a:srgbClr val="1353A2"/>
                </a:solidFill>
              </a:rPr>
              <a:t>]   </a:t>
            </a:r>
            <a:r>
              <a:rPr lang="zh-CN" altLang="en-US" sz="2100" dirty="0">
                <a:solidFill>
                  <a:srgbClr val="1353A2"/>
                </a:solidFill>
              </a:rPr>
              <a:t>组名</a:t>
            </a:r>
            <a:endParaRPr lang="en-US" altLang="zh-CN" sz="2100" dirty="0">
              <a:solidFill>
                <a:srgbClr val="1353A2"/>
              </a:solidFill>
            </a:endParaRPr>
          </a:p>
        </p:txBody>
      </p:sp>
      <p:graphicFrame>
        <p:nvGraphicFramePr>
          <p:cNvPr id="2" name="表格 1">
            <a:extLst>
              <a:ext uri="{FF2B5EF4-FFF2-40B4-BE49-F238E27FC236}">
                <a16:creationId xmlns:a16="http://schemas.microsoft.com/office/drawing/2014/main" id="{2878376D-9CAF-4D27-9DDC-4199105BC494}"/>
              </a:ext>
            </a:extLst>
          </p:cNvPr>
          <p:cNvGraphicFramePr>
            <a:graphicFrameLocks noGrp="1"/>
          </p:cNvGraphicFramePr>
          <p:nvPr/>
        </p:nvGraphicFramePr>
        <p:xfrm>
          <a:off x="1218092" y="3297552"/>
          <a:ext cx="5779074" cy="1514320"/>
        </p:xfrm>
        <a:graphic>
          <a:graphicData uri="http://schemas.openxmlformats.org/drawingml/2006/table">
            <a:tbl>
              <a:tblPr firstRow="1" firstCol="1" bandRow="1" bandCol="1">
                <a:tableStyleId>{5C22544A-7EE6-4342-B048-85BDC9FD1C3A}</a:tableStyleId>
              </a:tblPr>
              <a:tblGrid>
                <a:gridCol w="2038600">
                  <a:extLst>
                    <a:ext uri="{9D8B030D-6E8A-4147-A177-3AD203B41FA5}">
                      <a16:colId xmlns:a16="http://schemas.microsoft.com/office/drawing/2014/main" val="2623273760"/>
                    </a:ext>
                  </a:extLst>
                </a:gridCol>
                <a:gridCol w="3740474">
                  <a:extLst>
                    <a:ext uri="{9D8B030D-6E8A-4147-A177-3AD203B41FA5}">
                      <a16:colId xmlns:a16="http://schemas.microsoft.com/office/drawing/2014/main" val="303302024"/>
                    </a:ext>
                  </a:extLst>
                </a:gridCol>
              </a:tblGrid>
              <a:tr h="504773">
                <a:tc>
                  <a:txBody>
                    <a:bodyPr/>
                    <a:lstStyle/>
                    <a:p>
                      <a:pPr algn="ctr">
                        <a:spcAft>
                          <a:spcPts val="0"/>
                        </a:spcAft>
                      </a:pPr>
                      <a:r>
                        <a:rPr lang="zh-CN" sz="1800" kern="100" dirty="0">
                          <a:effectLst/>
                        </a:rPr>
                        <a:t>参数</a:t>
                      </a:r>
                      <a:endParaRPr lang="zh-CN" sz="1800" kern="100" dirty="0">
                        <a:effectLst/>
                        <a:latin typeface="Times New Roman" panose="02020603050405020304" pitchFamily="18" charset="0"/>
                        <a:ea typeface="方正黑体简体"/>
                      </a:endParaRPr>
                    </a:p>
                  </a:txBody>
                  <a:tcPr marL="51435" marR="51435" marT="0" marB="0"/>
                </a:tc>
                <a:tc>
                  <a:txBody>
                    <a:bodyPr/>
                    <a:lstStyle/>
                    <a:p>
                      <a:pPr algn="ctr">
                        <a:spcAft>
                          <a:spcPts val="0"/>
                        </a:spcAft>
                      </a:pPr>
                      <a:r>
                        <a:rPr lang="zh-CN" sz="1800" kern="100" dirty="0">
                          <a:effectLst/>
                        </a:rPr>
                        <a:t>作用</a:t>
                      </a:r>
                      <a:endParaRPr lang="zh-CN" sz="1800" kern="100" dirty="0">
                        <a:effectLst/>
                        <a:latin typeface="Times New Roman" panose="02020603050405020304" pitchFamily="18" charset="0"/>
                        <a:ea typeface="方正黑体简体"/>
                      </a:endParaRPr>
                    </a:p>
                  </a:txBody>
                  <a:tcPr marL="51435" marR="51435" marT="0" marB="0"/>
                </a:tc>
                <a:extLst>
                  <a:ext uri="{0D108BD9-81ED-4DB2-BD59-A6C34878D82A}">
                    <a16:rowId xmlns:a16="http://schemas.microsoft.com/office/drawing/2014/main" val="1798593558"/>
                  </a:ext>
                </a:extLst>
              </a:tr>
              <a:tr h="504773">
                <a:tc>
                  <a:txBody>
                    <a:bodyPr/>
                    <a:lstStyle/>
                    <a:p>
                      <a:pPr algn="just">
                        <a:spcAft>
                          <a:spcPts val="0"/>
                        </a:spcAft>
                      </a:pPr>
                      <a:r>
                        <a:rPr lang="en-US" sz="1800" kern="100">
                          <a:effectLst/>
                        </a:rPr>
                        <a:t>-g gid</a:t>
                      </a:r>
                      <a:endParaRPr lang="zh-CN" sz="1800" kern="100">
                        <a:effectLst/>
                        <a:latin typeface="Courier New" panose="02070309020205020404" pitchFamily="49" charset="0"/>
                        <a:ea typeface="方正书宋简体"/>
                      </a:endParaRPr>
                    </a:p>
                  </a:txBody>
                  <a:tcPr marL="51435" marR="51435" marT="0" marB="0" anchor="ctr"/>
                </a:tc>
                <a:tc>
                  <a:txBody>
                    <a:bodyPr/>
                    <a:lstStyle/>
                    <a:p>
                      <a:pPr algn="just">
                        <a:spcAft>
                          <a:spcPts val="0"/>
                        </a:spcAft>
                      </a:pPr>
                      <a:r>
                        <a:rPr lang="zh-CN" sz="1800" kern="100">
                          <a:effectLst/>
                        </a:rPr>
                        <a:t>把组群的</a:t>
                      </a:r>
                      <a:r>
                        <a:rPr lang="en-US" sz="1800" kern="100">
                          <a:effectLst/>
                        </a:rPr>
                        <a:t>GID</a:t>
                      </a:r>
                      <a:r>
                        <a:rPr lang="zh-CN" sz="1800" kern="100">
                          <a:effectLst/>
                        </a:rPr>
                        <a:t>改成</a:t>
                      </a:r>
                      <a:r>
                        <a:rPr lang="en-US" sz="1800" kern="100">
                          <a:effectLst/>
                        </a:rPr>
                        <a:t>gid</a:t>
                      </a:r>
                      <a:endParaRPr lang="zh-CN" sz="1800" kern="10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1928536727"/>
                  </a:ext>
                </a:extLst>
              </a:tr>
              <a:tr h="504773">
                <a:tc>
                  <a:txBody>
                    <a:bodyPr/>
                    <a:lstStyle/>
                    <a:p>
                      <a:pPr algn="just">
                        <a:spcAft>
                          <a:spcPts val="0"/>
                        </a:spcAft>
                      </a:pPr>
                      <a:r>
                        <a:rPr lang="en-US" sz="1800" kern="100">
                          <a:effectLst/>
                        </a:rPr>
                        <a:t>-n group-name</a:t>
                      </a:r>
                      <a:endParaRPr lang="zh-CN" sz="1800" kern="100">
                        <a:effectLst/>
                        <a:latin typeface="Courier New" panose="02070309020205020404" pitchFamily="49" charset="0"/>
                        <a:ea typeface="方正书宋简体"/>
                      </a:endParaRPr>
                    </a:p>
                  </a:txBody>
                  <a:tcPr marL="51435" marR="51435" marT="0" marB="0" anchor="ctr"/>
                </a:tc>
                <a:tc>
                  <a:txBody>
                    <a:bodyPr/>
                    <a:lstStyle/>
                    <a:p>
                      <a:pPr algn="just">
                        <a:spcAft>
                          <a:spcPts val="0"/>
                        </a:spcAft>
                      </a:pPr>
                      <a:r>
                        <a:rPr lang="zh-CN" sz="1800" kern="100" dirty="0">
                          <a:effectLst/>
                        </a:rPr>
                        <a:t>把组群的名称改为</a:t>
                      </a:r>
                      <a:r>
                        <a:rPr lang="en-US" sz="1800" kern="100" dirty="0">
                          <a:solidFill>
                            <a:srgbClr val="FF0000"/>
                          </a:solidFill>
                          <a:effectLst/>
                        </a:rPr>
                        <a:t>group-name</a:t>
                      </a:r>
                      <a:endParaRPr lang="zh-CN" sz="1800" kern="100" dirty="0">
                        <a:solidFill>
                          <a:srgbClr val="FF0000"/>
                        </a:solidFill>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1049849551"/>
                  </a:ext>
                </a:extLst>
              </a:tr>
            </a:tbl>
          </a:graphicData>
        </a:graphic>
      </p:graphicFrame>
    </p:spTree>
    <p:extLst>
      <p:ext uri="{BB962C8B-B14F-4D97-AF65-F5344CB8AC3E}">
        <p14:creationId xmlns:p14="http://schemas.microsoft.com/office/powerpoint/2010/main" val="423659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11021" y="965619"/>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4.3.2 </a:t>
            </a:r>
            <a:r>
              <a:rPr lang="zh-CN" altLang="en-US" sz="2400" b="0" dirty="0">
                <a:solidFill>
                  <a:srgbClr val="1353A2"/>
                </a:solidFill>
                <a:latin typeface="微软雅黑" pitchFamily="34" charset="-122"/>
                <a:ea typeface="微软雅黑" pitchFamily="34" charset="-122"/>
              </a:rPr>
              <a:t>组群管理</a:t>
            </a:r>
          </a:p>
        </p:txBody>
      </p:sp>
      <p:sp>
        <p:nvSpPr>
          <p:cNvPr id="11" name="Text Box 44"/>
          <p:cNvSpPr txBox="1">
            <a:spLocks noChangeArrowheads="1"/>
          </p:cNvSpPr>
          <p:nvPr/>
        </p:nvSpPr>
        <p:spPr bwMode="auto">
          <a:xfrm>
            <a:off x="268073" y="1673089"/>
            <a:ext cx="8496915" cy="290329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200000"/>
              </a:lnSpc>
              <a:spcBef>
                <a:spcPts val="0"/>
              </a:spcBef>
              <a:spcAft>
                <a:spcPts val="0"/>
              </a:spcAft>
            </a:pPr>
            <a:r>
              <a:rPr lang="en-US" altLang="zh-CN" sz="2100" dirty="0">
                <a:solidFill>
                  <a:srgbClr val="1353A2"/>
                </a:solidFill>
              </a:rPr>
              <a:t>3.</a:t>
            </a:r>
            <a:r>
              <a:rPr lang="zh-CN" altLang="en-US" sz="2100" dirty="0">
                <a:solidFill>
                  <a:srgbClr val="1353A2"/>
                </a:solidFill>
              </a:rPr>
              <a:t> </a:t>
            </a:r>
            <a:r>
              <a:rPr lang="en-US" altLang="zh-CN" sz="2100" dirty="0" err="1">
                <a:solidFill>
                  <a:srgbClr val="1353A2"/>
                </a:solidFill>
              </a:rPr>
              <a:t>groupdel</a:t>
            </a:r>
            <a:r>
              <a:rPr lang="en-US" altLang="zh-CN" sz="2100" dirty="0">
                <a:solidFill>
                  <a:srgbClr val="1353A2"/>
                </a:solidFill>
              </a:rPr>
              <a:t>—</a:t>
            </a:r>
            <a:r>
              <a:rPr lang="zh-CN" altLang="en-US" sz="2100" dirty="0">
                <a:solidFill>
                  <a:srgbClr val="1353A2"/>
                </a:solidFill>
              </a:rPr>
              <a:t>删除组群</a:t>
            </a:r>
          </a:p>
          <a:p>
            <a:pPr marL="342900" indent="-342900" defTabSz="540544" eaLnBrk="1" fontAlgn="auto" hangingPunct="1">
              <a:lnSpc>
                <a:spcPct val="150000"/>
              </a:lnSpc>
              <a:spcBef>
                <a:spcPts val="0"/>
              </a:spcBef>
              <a:spcAft>
                <a:spcPts val="0"/>
              </a:spcAft>
              <a:buFont typeface="Arial" panose="020B0604020202020204" pitchFamily="34" charset="0"/>
              <a:buChar char="•"/>
            </a:pPr>
            <a:r>
              <a:rPr lang="zh-CN" altLang="en-US" sz="2100" dirty="0">
                <a:solidFill>
                  <a:srgbClr val="1353A2"/>
                </a:solidFill>
              </a:rPr>
              <a:t>功能：</a:t>
            </a:r>
            <a:r>
              <a:rPr lang="en-US" altLang="zh-CN" sz="2100" dirty="0" err="1">
                <a:solidFill>
                  <a:srgbClr val="1353A2"/>
                </a:solidFill>
              </a:rPr>
              <a:t>groupdel</a:t>
            </a:r>
            <a:r>
              <a:rPr lang="zh-CN" altLang="en-US" sz="2100" dirty="0">
                <a:solidFill>
                  <a:srgbClr val="1353A2"/>
                </a:solidFill>
              </a:rPr>
              <a:t>命令用于删除组群</a:t>
            </a:r>
            <a:endParaRPr lang="en-US" altLang="zh-CN" sz="2100" dirty="0">
              <a:solidFill>
                <a:srgbClr val="1353A2"/>
              </a:solidFill>
            </a:endParaRPr>
          </a:p>
          <a:p>
            <a:pPr marL="342900" indent="-342900" defTabSz="540544" eaLnBrk="1" fontAlgn="auto" hangingPunct="1">
              <a:lnSpc>
                <a:spcPct val="150000"/>
              </a:lnSpc>
              <a:spcBef>
                <a:spcPts val="0"/>
              </a:spcBef>
              <a:spcAft>
                <a:spcPts val="0"/>
              </a:spcAft>
              <a:buFont typeface="Arial" panose="020B0604020202020204" pitchFamily="34" charset="0"/>
              <a:buChar char="•"/>
            </a:pPr>
            <a:r>
              <a:rPr lang="zh-CN" altLang="en-US" sz="2100" dirty="0">
                <a:solidFill>
                  <a:srgbClr val="1353A2"/>
                </a:solidFill>
              </a:rPr>
              <a:t>格式：</a:t>
            </a:r>
            <a:r>
              <a:rPr lang="en-US" altLang="zh-CN" sz="2100" dirty="0" err="1">
                <a:solidFill>
                  <a:srgbClr val="1353A2"/>
                </a:solidFill>
              </a:rPr>
              <a:t>groupdel</a:t>
            </a:r>
            <a:r>
              <a:rPr lang="en-US" altLang="zh-CN" sz="2100" dirty="0">
                <a:solidFill>
                  <a:srgbClr val="1353A2"/>
                </a:solidFill>
              </a:rPr>
              <a:t>   [</a:t>
            </a:r>
            <a:r>
              <a:rPr lang="zh-CN" altLang="en-US" sz="2100" dirty="0">
                <a:solidFill>
                  <a:srgbClr val="1353A2"/>
                </a:solidFill>
              </a:rPr>
              <a:t>选项</a:t>
            </a:r>
            <a:r>
              <a:rPr lang="en-US" altLang="zh-CN" sz="2100" dirty="0">
                <a:solidFill>
                  <a:srgbClr val="1353A2"/>
                </a:solidFill>
              </a:rPr>
              <a:t>]   </a:t>
            </a:r>
            <a:r>
              <a:rPr lang="zh-CN" altLang="en-US" sz="2100" dirty="0">
                <a:solidFill>
                  <a:srgbClr val="1353A2"/>
                </a:solidFill>
              </a:rPr>
              <a:t>组名</a:t>
            </a:r>
            <a:endParaRPr lang="en-US" altLang="zh-CN" sz="2100" dirty="0">
              <a:solidFill>
                <a:srgbClr val="1353A2"/>
              </a:solidFill>
            </a:endParaRPr>
          </a:p>
          <a:p>
            <a:pPr indent="0" defTabSz="540544" eaLnBrk="1" fontAlgn="auto" hangingPunct="1">
              <a:lnSpc>
                <a:spcPct val="200000"/>
              </a:lnSpc>
              <a:spcBef>
                <a:spcPts val="0"/>
              </a:spcBef>
              <a:spcAft>
                <a:spcPts val="0"/>
              </a:spcAft>
            </a:pPr>
            <a:r>
              <a:rPr lang="zh-CN" altLang="en-US" sz="2100" dirty="0">
                <a:solidFill>
                  <a:srgbClr val="1353A2"/>
                </a:solidFill>
              </a:rPr>
              <a:t>例：删除组群</a:t>
            </a:r>
            <a:r>
              <a:rPr lang="en-US" altLang="zh-CN" sz="2100" dirty="0" err="1">
                <a:solidFill>
                  <a:srgbClr val="1353A2"/>
                </a:solidFill>
              </a:rPr>
              <a:t>testgroup</a:t>
            </a:r>
            <a:r>
              <a:rPr lang="zh-CN" altLang="en-US" sz="2100" dirty="0">
                <a:solidFill>
                  <a:srgbClr val="1353A2"/>
                </a:solidFill>
              </a:rPr>
              <a:t>。</a:t>
            </a:r>
          </a:p>
          <a:p>
            <a:pPr indent="0" defTabSz="540544" eaLnBrk="1" fontAlgn="auto" hangingPunct="1">
              <a:lnSpc>
                <a:spcPct val="200000"/>
              </a:lnSpc>
              <a:spcBef>
                <a:spcPts val="0"/>
              </a:spcBef>
              <a:spcAft>
                <a:spcPts val="0"/>
              </a:spcAft>
            </a:pPr>
            <a:r>
              <a:rPr lang="en-US" altLang="zh-CN" sz="2100" dirty="0">
                <a:solidFill>
                  <a:srgbClr val="1353A2"/>
                </a:solidFill>
              </a:rPr>
              <a:t>       [</a:t>
            </a:r>
            <a:r>
              <a:rPr lang="en-US" altLang="zh-CN" sz="2100" dirty="0" err="1">
                <a:solidFill>
                  <a:srgbClr val="1353A2"/>
                </a:solidFill>
              </a:rPr>
              <a:t>root@localhost</a:t>
            </a:r>
            <a:r>
              <a:rPr lang="en-US" altLang="zh-CN" sz="2100" dirty="0">
                <a:solidFill>
                  <a:srgbClr val="1353A2"/>
                </a:solidFill>
              </a:rPr>
              <a:t> ~]# </a:t>
            </a:r>
            <a:r>
              <a:rPr lang="en-US" altLang="zh-CN" sz="2100" dirty="0" err="1">
                <a:solidFill>
                  <a:srgbClr val="1353A2"/>
                </a:solidFill>
              </a:rPr>
              <a:t>groupdel</a:t>
            </a:r>
            <a:r>
              <a:rPr lang="en-US" altLang="zh-CN" sz="2100" dirty="0">
                <a:solidFill>
                  <a:srgbClr val="1353A2"/>
                </a:solidFill>
              </a:rPr>
              <a:t> </a:t>
            </a:r>
            <a:r>
              <a:rPr lang="en-US" altLang="zh-CN" sz="2100" dirty="0" err="1">
                <a:solidFill>
                  <a:srgbClr val="1353A2"/>
                </a:solidFill>
              </a:rPr>
              <a:t>testgroup</a:t>
            </a:r>
            <a:endParaRPr lang="en-US" altLang="zh-CN" sz="2100" dirty="0">
              <a:solidFill>
                <a:srgbClr val="1353A2"/>
              </a:solidFill>
            </a:endParaRPr>
          </a:p>
        </p:txBody>
      </p:sp>
    </p:spTree>
    <p:extLst>
      <p:ext uri="{BB962C8B-B14F-4D97-AF65-F5344CB8AC3E}">
        <p14:creationId xmlns:p14="http://schemas.microsoft.com/office/powerpoint/2010/main" val="276287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4.3.2 </a:t>
            </a:r>
            <a:r>
              <a:rPr lang="zh-CN" altLang="en-US" sz="2400" b="0" dirty="0">
                <a:solidFill>
                  <a:srgbClr val="1353A2"/>
                </a:solidFill>
                <a:latin typeface="微软雅黑" pitchFamily="34" charset="-122"/>
                <a:ea typeface="微软雅黑" pitchFamily="34" charset="-122"/>
              </a:rPr>
              <a:t>组群管理</a:t>
            </a:r>
          </a:p>
        </p:txBody>
      </p:sp>
      <p:sp>
        <p:nvSpPr>
          <p:cNvPr id="11" name="Text Box 44"/>
          <p:cNvSpPr txBox="1">
            <a:spLocks noChangeArrowheads="1"/>
          </p:cNvSpPr>
          <p:nvPr/>
        </p:nvSpPr>
        <p:spPr bwMode="auto">
          <a:xfrm>
            <a:off x="268073" y="1849581"/>
            <a:ext cx="8496915" cy="219015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pPr>
            <a:r>
              <a:rPr lang="en-US" altLang="zh-CN" sz="2100" dirty="0">
                <a:solidFill>
                  <a:srgbClr val="1353A2"/>
                </a:solidFill>
              </a:rPr>
              <a:t>4.</a:t>
            </a:r>
            <a:r>
              <a:rPr lang="zh-CN" altLang="en-US" sz="2100" dirty="0">
                <a:solidFill>
                  <a:srgbClr val="1353A2"/>
                </a:solidFill>
              </a:rPr>
              <a:t> </a:t>
            </a:r>
            <a:r>
              <a:rPr lang="en-US" altLang="zh-CN" sz="2100" dirty="0" err="1">
                <a:solidFill>
                  <a:srgbClr val="1353A2"/>
                </a:solidFill>
              </a:rPr>
              <a:t>gpasswd</a:t>
            </a:r>
            <a:r>
              <a:rPr lang="zh-CN" altLang="en-US" sz="2100" dirty="0">
                <a:solidFill>
                  <a:srgbClr val="1353A2"/>
                </a:solidFill>
              </a:rPr>
              <a:t>命令</a:t>
            </a:r>
            <a:r>
              <a:rPr lang="en-US" altLang="zh-CN" sz="2100" dirty="0">
                <a:solidFill>
                  <a:srgbClr val="1353A2"/>
                </a:solidFill>
              </a:rPr>
              <a:t>--</a:t>
            </a:r>
            <a:r>
              <a:rPr lang="zh-CN" altLang="en-US" sz="2100" dirty="0">
                <a:solidFill>
                  <a:srgbClr val="1353A2"/>
                </a:solidFill>
              </a:rPr>
              <a:t>为组群添加用户</a:t>
            </a: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800" dirty="0">
                <a:solidFill>
                  <a:srgbClr val="1353A2"/>
                </a:solidFill>
              </a:rPr>
              <a:t>功能：在附属组中增加、删除用户都用</a:t>
            </a:r>
            <a:r>
              <a:rPr lang="en-US" altLang="zh-CN" sz="1800" dirty="0" err="1">
                <a:solidFill>
                  <a:srgbClr val="1353A2"/>
                </a:solidFill>
              </a:rPr>
              <a:t>gpasswd</a:t>
            </a:r>
            <a:r>
              <a:rPr lang="zh-CN" altLang="en-US" sz="1800" dirty="0">
                <a:solidFill>
                  <a:srgbClr val="1353A2"/>
                </a:solidFill>
              </a:rPr>
              <a:t>命令，该命令只有</a:t>
            </a:r>
            <a:r>
              <a:rPr lang="en-US" altLang="zh-CN" sz="1800" dirty="0">
                <a:solidFill>
                  <a:srgbClr val="FF0000"/>
                </a:solidFill>
              </a:rPr>
              <a:t>root</a:t>
            </a:r>
            <a:r>
              <a:rPr lang="zh-CN" altLang="en-US" sz="1800" dirty="0">
                <a:solidFill>
                  <a:srgbClr val="FF0000"/>
                </a:solidFill>
              </a:rPr>
              <a:t>用户</a:t>
            </a:r>
            <a:r>
              <a:rPr lang="zh-CN" altLang="en-US" sz="1800" dirty="0">
                <a:solidFill>
                  <a:srgbClr val="1353A2"/>
                </a:solidFill>
              </a:rPr>
              <a:t>和</a:t>
            </a:r>
            <a:r>
              <a:rPr lang="zh-CN" altLang="en-US" sz="1800" dirty="0">
                <a:solidFill>
                  <a:srgbClr val="FF0000"/>
                </a:solidFill>
              </a:rPr>
              <a:t>组管理员</a:t>
            </a:r>
            <a:r>
              <a:rPr lang="zh-CN" altLang="en-US" sz="1800" dirty="0">
                <a:solidFill>
                  <a:srgbClr val="1353A2"/>
                </a:solidFill>
              </a:rPr>
              <a:t>才能够使用</a:t>
            </a:r>
            <a:endParaRPr lang="en-US" altLang="zh-CN" sz="1800" dirty="0">
              <a:solidFill>
                <a:srgbClr val="1353A2"/>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800" dirty="0">
                <a:solidFill>
                  <a:srgbClr val="1353A2"/>
                </a:solidFill>
              </a:rPr>
              <a:t>格式：</a:t>
            </a:r>
            <a:r>
              <a:rPr lang="en-US" altLang="zh-CN" sz="1800" dirty="0" err="1">
                <a:solidFill>
                  <a:srgbClr val="1353A2"/>
                </a:solidFill>
              </a:rPr>
              <a:t>gpasswd</a:t>
            </a:r>
            <a:r>
              <a:rPr lang="en-US" altLang="zh-CN" sz="1800" dirty="0">
                <a:solidFill>
                  <a:srgbClr val="1353A2"/>
                </a:solidFill>
              </a:rPr>
              <a:t>  [</a:t>
            </a:r>
            <a:r>
              <a:rPr lang="zh-CN" altLang="en-US" sz="1800" dirty="0">
                <a:solidFill>
                  <a:srgbClr val="1353A2"/>
                </a:solidFill>
              </a:rPr>
              <a:t>选项</a:t>
            </a:r>
            <a:r>
              <a:rPr lang="en-US" altLang="zh-CN" sz="1800" dirty="0">
                <a:solidFill>
                  <a:srgbClr val="1353A2"/>
                </a:solidFill>
              </a:rPr>
              <a:t>]  [</a:t>
            </a:r>
            <a:r>
              <a:rPr lang="zh-CN" altLang="en-US" sz="1800" dirty="0">
                <a:solidFill>
                  <a:srgbClr val="1353A2"/>
                </a:solidFill>
              </a:rPr>
              <a:t>用户</a:t>
            </a:r>
            <a:r>
              <a:rPr lang="en-US" altLang="zh-CN" sz="1800" dirty="0">
                <a:solidFill>
                  <a:srgbClr val="1353A2"/>
                </a:solidFill>
              </a:rPr>
              <a:t>]  [</a:t>
            </a:r>
            <a:r>
              <a:rPr lang="zh-CN" altLang="en-US" sz="1800" dirty="0">
                <a:solidFill>
                  <a:srgbClr val="1353A2"/>
                </a:solidFill>
              </a:rPr>
              <a:t>组</a:t>
            </a:r>
            <a:r>
              <a:rPr lang="en-US" altLang="zh-CN" sz="1800" dirty="0">
                <a:solidFill>
                  <a:srgbClr val="1353A2"/>
                </a:solidFill>
              </a:rPr>
              <a:t>]</a:t>
            </a: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800" dirty="0">
                <a:solidFill>
                  <a:srgbClr val="1353A2"/>
                </a:solidFill>
              </a:rPr>
              <a:t>参数：</a:t>
            </a:r>
          </a:p>
        </p:txBody>
      </p:sp>
      <p:graphicFrame>
        <p:nvGraphicFramePr>
          <p:cNvPr id="2" name="表格 1">
            <a:extLst>
              <a:ext uri="{FF2B5EF4-FFF2-40B4-BE49-F238E27FC236}">
                <a16:creationId xmlns:a16="http://schemas.microsoft.com/office/drawing/2014/main" id="{8D264621-7C86-4FD7-9D32-7A06120F996F}"/>
              </a:ext>
            </a:extLst>
          </p:cNvPr>
          <p:cNvGraphicFramePr>
            <a:graphicFrameLocks noGrp="1"/>
          </p:cNvGraphicFramePr>
          <p:nvPr/>
        </p:nvGraphicFramePr>
        <p:xfrm>
          <a:off x="812959" y="4068802"/>
          <a:ext cx="7689533" cy="1497536"/>
        </p:xfrm>
        <a:graphic>
          <a:graphicData uri="http://schemas.openxmlformats.org/drawingml/2006/table">
            <a:tbl>
              <a:tblPr firstRow="1" firstCol="1" bandRow="1" bandCol="1">
                <a:tableStyleId>{5C22544A-7EE6-4342-B048-85BDC9FD1C3A}</a:tableStyleId>
              </a:tblPr>
              <a:tblGrid>
                <a:gridCol w="1680932">
                  <a:extLst>
                    <a:ext uri="{9D8B030D-6E8A-4147-A177-3AD203B41FA5}">
                      <a16:colId xmlns:a16="http://schemas.microsoft.com/office/drawing/2014/main" val="1524297704"/>
                    </a:ext>
                  </a:extLst>
                </a:gridCol>
                <a:gridCol w="6008601">
                  <a:extLst>
                    <a:ext uri="{9D8B030D-6E8A-4147-A177-3AD203B41FA5}">
                      <a16:colId xmlns:a16="http://schemas.microsoft.com/office/drawing/2014/main" val="3786961865"/>
                    </a:ext>
                  </a:extLst>
                </a:gridCol>
              </a:tblGrid>
              <a:tr h="400256">
                <a:tc>
                  <a:txBody>
                    <a:bodyPr/>
                    <a:lstStyle/>
                    <a:p>
                      <a:pPr algn="ctr">
                        <a:spcAft>
                          <a:spcPts val="0"/>
                        </a:spcAft>
                      </a:pPr>
                      <a:r>
                        <a:rPr lang="zh-CN" sz="1800" kern="100" dirty="0">
                          <a:effectLst/>
                        </a:rPr>
                        <a:t>参数</a:t>
                      </a:r>
                      <a:endParaRPr lang="zh-CN" sz="1800" kern="100" dirty="0">
                        <a:effectLst/>
                        <a:latin typeface="Times New Roman" panose="02020603050405020304" pitchFamily="18" charset="0"/>
                        <a:ea typeface="方正黑体简体"/>
                      </a:endParaRPr>
                    </a:p>
                  </a:txBody>
                  <a:tcPr marL="51435" marR="51435" marT="0" marB="0" anchor="ctr"/>
                </a:tc>
                <a:tc>
                  <a:txBody>
                    <a:bodyPr/>
                    <a:lstStyle/>
                    <a:p>
                      <a:pPr algn="ctr">
                        <a:spcAft>
                          <a:spcPts val="0"/>
                        </a:spcAft>
                      </a:pPr>
                      <a:r>
                        <a:rPr lang="zh-CN" sz="1800" kern="100" dirty="0">
                          <a:effectLst/>
                        </a:rPr>
                        <a:t>作用</a:t>
                      </a:r>
                      <a:endParaRPr lang="zh-CN" sz="1800" kern="100" dirty="0">
                        <a:effectLst/>
                        <a:latin typeface="Times New Roman" panose="02020603050405020304" pitchFamily="18" charset="0"/>
                        <a:ea typeface="方正黑体简体"/>
                      </a:endParaRPr>
                    </a:p>
                  </a:txBody>
                  <a:tcPr marL="51435" marR="51435" marT="0" marB="0" anchor="ctr"/>
                </a:tc>
                <a:extLst>
                  <a:ext uri="{0D108BD9-81ED-4DB2-BD59-A6C34878D82A}">
                    <a16:rowId xmlns:a16="http://schemas.microsoft.com/office/drawing/2014/main" val="3092550388"/>
                  </a:ext>
                </a:extLst>
              </a:tr>
              <a:tr h="274320">
                <a:tc>
                  <a:txBody>
                    <a:bodyPr/>
                    <a:lstStyle/>
                    <a:p>
                      <a:pPr algn="just">
                        <a:spcAft>
                          <a:spcPts val="0"/>
                        </a:spcAft>
                      </a:pPr>
                      <a:r>
                        <a:rPr lang="en-US" sz="1800" kern="100">
                          <a:effectLst/>
                        </a:rPr>
                        <a:t>-a</a:t>
                      </a:r>
                      <a:endParaRPr lang="zh-CN" sz="1800" kern="100">
                        <a:effectLst/>
                        <a:latin typeface="Courier New" panose="02070309020205020404" pitchFamily="49" charset="0"/>
                        <a:ea typeface="方正书宋简体"/>
                      </a:endParaRPr>
                    </a:p>
                  </a:txBody>
                  <a:tcPr marL="51435" marR="51435" marT="0" marB="0" anchor="ctr"/>
                </a:tc>
                <a:tc>
                  <a:txBody>
                    <a:bodyPr/>
                    <a:lstStyle/>
                    <a:p>
                      <a:pPr algn="just">
                        <a:spcAft>
                          <a:spcPts val="0"/>
                        </a:spcAft>
                      </a:pPr>
                      <a:r>
                        <a:rPr lang="zh-CN" sz="1800" kern="100" dirty="0">
                          <a:effectLst/>
                        </a:rPr>
                        <a:t>把用户加入组</a:t>
                      </a:r>
                      <a:endParaRPr lang="zh-CN" sz="1800" kern="100" dirty="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1615505494"/>
                  </a:ext>
                </a:extLst>
              </a:tr>
              <a:tr h="274320">
                <a:tc>
                  <a:txBody>
                    <a:bodyPr/>
                    <a:lstStyle/>
                    <a:p>
                      <a:pPr algn="just">
                        <a:spcAft>
                          <a:spcPts val="0"/>
                        </a:spcAft>
                      </a:pPr>
                      <a:r>
                        <a:rPr lang="en-US" sz="1800" kern="100">
                          <a:effectLst/>
                        </a:rPr>
                        <a:t>-d </a:t>
                      </a:r>
                      <a:endParaRPr lang="zh-CN" sz="1800" kern="100">
                        <a:effectLst/>
                        <a:latin typeface="Courier New" panose="02070309020205020404" pitchFamily="49" charset="0"/>
                        <a:ea typeface="方正书宋简体"/>
                      </a:endParaRPr>
                    </a:p>
                  </a:txBody>
                  <a:tcPr marL="51435" marR="51435" marT="0" marB="0" anchor="ctr"/>
                </a:tc>
                <a:tc>
                  <a:txBody>
                    <a:bodyPr/>
                    <a:lstStyle/>
                    <a:p>
                      <a:pPr algn="just">
                        <a:spcAft>
                          <a:spcPts val="0"/>
                        </a:spcAft>
                      </a:pPr>
                      <a:r>
                        <a:rPr lang="zh-CN" sz="1800" kern="100">
                          <a:effectLst/>
                        </a:rPr>
                        <a:t>把用户从组中删除</a:t>
                      </a:r>
                      <a:endParaRPr lang="zh-CN" sz="1800" kern="10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1344295732"/>
                  </a:ext>
                </a:extLst>
              </a:tr>
              <a:tr h="274320">
                <a:tc>
                  <a:txBody>
                    <a:bodyPr/>
                    <a:lstStyle/>
                    <a:p>
                      <a:pPr algn="just">
                        <a:spcAft>
                          <a:spcPts val="0"/>
                        </a:spcAft>
                      </a:pPr>
                      <a:r>
                        <a:rPr lang="en-US" sz="1800" kern="100">
                          <a:effectLst/>
                        </a:rPr>
                        <a:t>-r</a:t>
                      </a:r>
                      <a:endParaRPr lang="zh-CN" sz="1800" kern="100">
                        <a:effectLst/>
                        <a:latin typeface="Courier New" panose="02070309020205020404" pitchFamily="49" charset="0"/>
                        <a:ea typeface="方正书宋简体"/>
                      </a:endParaRPr>
                    </a:p>
                  </a:txBody>
                  <a:tcPr marL="51435" marR="51435" marT="0" marB="0" anchor="ctr"/>
                </a:tc>
                <a:tc>
                  <a:txBody>
                    <a:bodyPr/>
                    <a:lstStyle/>
                    <a:p>
                      <a:pPr algn="just">
                        <a:spcAft>
                          <a:spcPts val="0"/>
                        </a:spcAft>
                      </a:pPr>
                      <a:r>
                        <a:rPr lang="zh-CN" sz="1800" kern="100">
                          <a:effectLst/>
                        </a:rPr>
                        <a:t>取消组的密码</a:t>
                      </a:r>
                      <a:endParaRPr lang="zh-CN" sz="1800" kern="10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1222655722"/>
                  </a:ext>
                </a:extLst>
              </a:tr>
              <a:tr h="274320">
                <a:tc>
                  <a:txBody>
                    <a:bodyPr/>
                    <a:lstStyle/>
                    <a:p>
                      <a:pPr algn="just">
                        <a:spcAft>
                          <a:spcPts val="0"/>
                        </a:spcAft>
                      </a:pPr>
                      <a:r>
                        <a:rPr lang="en-US" sz="1800" kern="100">
                          <a:effectLst/>
                        </a:rPr>
                        <a:t>-A</a:t>
                      </a:r>
                      <a:endParaRPr lang="zh-CN" sz="1800" kern="100">
                        <a:effectLst/>
                        <a:latin typeface="Courier New" panose="02070309020205020404" pitchFamily="49" charset="0"/>
                        <a:ea typeface="方正书宋简体"/>
                      </a:endParaRPr>
                    </a:p>
                  </a:txBody>
                  <a:tcPr marL="51435" marR="51435" marT="0" marB="0" anchor="ctr"/>
                </a:tc>
                <a:tc>
                  <a:txBody>
                    <a:bodyPr/>
                    <a:lstStyle/>
                    <a:p>
                      <a:pPr algn="just">
                        <a:spcAft>
                          <a:spcPts val="0"/>
                        </a:spcAft>
                      </a:pPr>
                      <a:r>
                        <a:rPr lang="zh-CN" sz="1800" kern="100" dirty="0">
                          <a:effectLst/>
                        </a:rPr>
                        <a:t>给组指派管理员</a:t>
                      </a:r>
                      <a:endParaRPr lang="zh-CN" sz="1800" kern="100" dirty="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1062896533"/>
                  </a:ext>
                </a:extLst>
              </a:tr>
            </a:tbl>
          </a:graphicData>
        </a:graphic>
      </p:graphicFrame>
    </p:spTree>
    <p:extLst>
      <p:ext uri="{BB962C8B-B14F-4D97-AF65-F5344CB8AC3E}">
        <p14:creationId xmlns:p14="http://schemas.microsoft.com/office/powerpoint/2010/main" val="267917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4.3.3 </a:t>
            </a:r>
            <a:r>
              <a:rPr lang="zh-CN" altLang="en-US" sz="2400" b="0" dirty="0">
                <a:solidFill>
                  <a:srgbClr val="1353A2"/>
                </a:solidFill>
                <a:latin typeface="微软雅黑" pitchFamily="34" charset="-122"/>
                <a:ea typeface="微软雅黑" pitchFamily="34" charset="-122"/>
              </a:rPr>
              <a:t>特殊权限</a:t>
            </a:r>
          </a:p>
        </p:txBody>
      </p:sp>
      <p:sp>
        <p:nvSpPr>
          <p:cNvPr id="11" name="Text Box 44"/>
          <p:cNvSpPr txBox="1">
            <a:spLocks noChangeArrowheads="1"/>
          </p:cNvSpPr>
          <p:nvPr/>
        </p:nvSpPr>
        <p:spPr bwMode="auto">
          <a:xfrm>
            <a:off x="354854" y="1567945"/>
            <a:ext cx="8496915" cy="426764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pPr>
            <a:r>
              <a:rPr lang="en-US" altLang="zh-CN" sz="1800" dirty="0">
                <a:solidFill>
                  <a:srgbClr val="1353A2"/>
                </a:solidFill>
              </a:rPr>
              <a:t>1. SUID</a:t>
            </a:r>
          </a:p>
          <a:p>
            <a:pPr indent="342900" defTabSz="540544" eaLnBrk="1" fontAlgn="auto" hangingPunct="1">
              <a:lnSpc>
                <a:spcPct val="150000"/>
              </a:lnSpc>
              <a:spcBef>
                <a:spcPts val="0"/>
              </a:spcBef>
              <a:spcAft>
                <a:spcPts val="0"/>
              </a:spcAft>
            </a:pPr>
            <a:r>
              <a:rPr lang="zh-CN" altLang="en-US" sz="1800" dirty="0">
                <a:solidFill>
                  <a:srgbClr val="5B9BD5">
                    <a:lumMod val="50000"/>
                  </a:srgbClr>
                </a:solidFill>
              </a:rPr>
              <a:t>当 </a:t>
            </a:r>
            <a:r>
              <a:rPr lang="en-US" altLang="zh-CN" sz="2100" dirty="0">
                <a:solidFill>
                  <a:srgbClr val="FF0000"/>
                </a:solidFill>
              </a:rPr>
              <a:t>s </a:t>
            </a:r>
            <a:r>
              <a:rPr lang="zh-CN" altLang="en-US" sz="1800" dirty="0">
                <a:solidFill>
                  <a:srgbClr val="5B9BD5">
                    <a:lumMod val="50000"/>
                  </a:srgbClr>
                </a:solidFill>
              </a:rPr>
              <a:t>这个标志出现在文件</a:t>
            </a:r>
            <a:r>
              <a:rPr lang="en-US" altLang="zh-CN" sz="1800" dirty="0">
                <a:solidFill>
                  <a:srgbClr val="FF0000"/>
                </a:solidFill>
              </a:rPr>
              <a:t>owner</a:t>
            </a:r>
            <a:r>
              <a:rPr lang="zh-CN" altLang="en-US" sz="1800" dirty="0">
                <a:solidFill>
                  <a:srgbClr val="5B9BD5">
                    <a:lumMod val="50000"/>
                  </a:srgbClr>
                </a:solidFill>
              </a:rPr>
              <a:t>的</a:t>
            </a:r>
            <a:r>
              <a:rPr lang="en-US" altLang="zh-CN" sz="1800" dirty="0">
                <a:solidFill>
                  <a:srgbClr val="FF0000"/>
                </a:solidFill>
              </a:rPr>
              <a:t>x</a:t>
            </a:r>
            <a:r>
              <a:rPr lang="zh-CN" altLang="en-US" sz="1800" dirty="0">
                <a:solidFill>
                  <a:srgbClr val="5B9BD5">
                    <a:lumMod val="50000"/>
                  </a:srgbClr>
                </a:solidFill>
              </a:rPr>
              <a:t>权限上时，如</a:t>
            </a:r>
            <a:r>
              <a:rPr lang="en-US" altLang="zh-CN" sz="1800" dirty="0">
                <a:solidFill>
                  <a:srgbClr val="5B9BD5">
                    <a:lumMod val="50000"/>
                  </a:srgbClr>
                </a:solidFill>
              </a:rPr>
              <a:t>/</a:t>
            </a:r>
            <a:r>
              <a:rPr lang="en-US" altLang="zh-CN" sz="1800" dirty="0" err="1">
                <a:solidFill>
                  <a:srgbClr val="5B9BD5">
                    <a:lumMod val="50000"/>
                  </a:srgbClr>
                </a:solidFill>
              </a:rPr>
              <a:t>usr</a:t>
            </a:r>
            <a:r>
              <a:rPr lang="en-US" altLang="zh-CN" sz="1800" dirty="0">
                <a:solidFill>
                  <a:srgbClr val="5B9BD5">
                    <a:lumMod val="50000"/>
                  </a:srgbClr>
                </a:solidFill>
              </a:rPr>
              <a:t>/bin/passwd</a:t>
            </a:r>
            <a:r>
              <a:rPr lang="zh-CN" altLang="en-US" sz="1800" dirty="0">
                <a:solidFill>
                  <a:srgbClr val="5B9BD5">
                    <a:lumMod val="50000"/>
                  </a:srgbClr>
                </a:solidFill>
              </a:rPr>
              <a:t>这个文件的权限状态：“</a:t>
            </a:r>
            <a:r>
              <a:rPr lang="en-US" altLang="zh-CN" sz="1800" dirty="0">
                <a:solidFill>
                  <a:srgbClr val="FF0000"/>
                </a:solidFill>
              </a:rPr>
              <a:t>-</a:t>
            </a:r>
            <a:r>
              <a:rPr lang="en-US" altLang="zh-CN" sz="1800" dirty="0" err="1">
                <a:solidFill>
                  <a:srgbClr val="FF0000"/>
                </a:solidFill>
              </a:rPr>
              <a:t>rwsr</a:t>
            </a:r>
            <a:r>
              <a:rPr lang="en-US" altLang="zh-CN" sz="1800" dirty="0">
                <a:solidFill>
                  <a:srgbClr val="FF0000"/>
                </a:solidFill>
              </a:rPr>
              <a:t>-</a:t>
            </a:r>
            <a:r>
              <a:rPr lang="en-US" altLang="zh-CN" sz="1800" dirty="0" err="1">
                <a:solidFill>
                  <a:srgbClr val="FF0000"/>
                </a:solidFill>
              </a:rPr>
              <a:t>xr</a:t>
            </a:r>
            <a:r>
              <a:rPr lang="en-US" altLang="zh-CN" sz="1800" dirty="0">
                <a:solidFill>
                  <a:srgbClr val="FF0000"/>
                </a:solidFill>
              </a:rPr>
              <a:t>-x</a:t>
            </a:r>
            <a:r>
              <a:rPr lang="en-US" altLang="zh-CN" sz="1800" dirty="0">
                <a:solidFill>
                  <a:srgbClr val="5B9BD5">
                    <a:lumMod val="50000"/>
                  </a:srgbClr>
                </a:solidFill>
              </a:rPr>
              <a:t>.”</a:t>
            </a:r>
            <a:r>
              <a:rPr lang="zh-CN" altLang="en-US" sz="1800" dirty="0">
                <a:solidFill>
                  <a:srgbClr val="5B9BD5">
                    <a:lumMod val="50000"/>
                  </a:srgbClr>
                </a:solidFill>
              </a:rPr>
              <a:t>，此时就被称为</a:t>
            </a:r>
            <a:r>
              <a:rPr lang="en-US" altLang="zh-CN" sz="1800" dirty="0">
                <a:solidFill>
                  <a:srgbClr val="5B9BD5">
                    <a:lumMod val="50000"/>
                  </a:srgbClr>
                </a:solidFill>
              </a:rPr>
              <a:t>Set UID</a:t>
            </a:r>
            <a:r>
              <a:rPr lang="zh-CN" altLang="en-US" sz="1800" dirty="0">
                <a:solidFill>
                  <a:srgbClr val="5B9BD5">
                    <a:lumMod val="50000"/>
                  </a:srgbClr>
                </a:solidFill>
              </a:rPr>
              <a:t>，简称为</a:t>
            </a:r>
            <a:r>
              <a:rPr lang="en-US" altLang="zh-CN" sz="1800" dirty="0">
                <a:solidFill>
                  <a:srgbClr val="5B9BD5">
                    <a:lumMod val="50000"/>
                  </a:srgbClr>
                </a:solidFill>
              </a:rPr>
              <a:t>SUID</a:t>
            </a:r>
            <a:r>
              <a:rPr lang="zh-CN" altLang="en-US" sz="1800" dirty="0">
                <a:solidFill>
                  <a:srgbClr val="5B9BD5">
                    <a:lumMod val="50000"/>
                  </a:srgbClr>
                </a:solidFill>
              </a:rPr>
              <a:t>。那么这个特殊权限的特殊性的作用是什么呢？</a:t>
            </a:r>
          </a:p>
          <a:p>
            <a:pPr marL="214313" indent="-214313" defTabSz="540544" eaLnBrk="1" fontAlgn="auto" hangingPunct="1">
              <a:lnSpc>
                <a:spcPct val="150000"/>
              </a:lnSpc>
              <a:spcBef>
                <a:spcPts val="0"/>
              </a:spcBef>
              <a:spcAft>
                <a:spcPts val="0"/>
              </a:spcAft>
              <a:buFont typeface="Wingdings" panose="05000000000000000000" pitchFamily="2" charset="2"/>
              <a:buChar char="Ø"/>
            </a:pPr>
            <a:r>
              <a:rPr lang="zh-CN" altLang="en-US" sz="1800" dirty="0">
                <a:solidFill>
                  <a:srgbClr val="5B9BD5">
                    <a:lumMod val="50000"/>
                  </a:srgbClr>
                </a:solidFill>
              </a:rPr>
              <a:t>	</a:t>
            </a:r>
            <a:r>
              <a:rPr lang="en-US" altLang="zh-CN" sz="1800" dirty="0">
                <a:solidFill>
                  <a:srgbClr val="5B9BD5">
                    <a:lumMod val="50000"/>
                  </a:srgbClr>
                </a:solidFill>
              </a:rPr>
              <a:t>SUID</a:t>
            </a:r>
            <a:r>
              <a:rPr lang="zh-CN" altLang="en-US" sz="1800" dirty="0">
                <a:solidFill>
                  <a:srgbClr val="5B9BD5">
                    <a:lumMod val="50000"/>
                  </a:srgbClr>
                </a:solidFill>
              </a:rPr>
              <a:t>权限</a:t>
            </a:r>
            <a:r>
              <a:rPr lang="zh-CN" altLang="en-US" sz="1800" dirty="0">
                <a:solidFill>
                  <a:srgbClr val="FF0000"/>
                </a:solidFill>
              </a:rPr>
              <a:t>仅对二进制程序</a:t>
            </a:r>
            <a:r>
              <a:rPr lang="en-US" altLang="zh-CN" sz="1800" dirty="0">
                <a:solidFill>
                  <a:srgbClr val="5B9BD5">
                    <a:lumMod val="50000"/>
                  </a:srgbClr>
                </a:solidFill>
              </a:rPr>
              <a:t>(binary program)</a:t>
            </a:r>
            <a:r>
              <a:rPr lang="zh-CN" altLang="en-US" sz="1800" dirty="0">
                <a:solidFill>
                  <a:srgbClr val="5B9BD5">
                    <a:lumMod val="50000"/>
                  </a:srgbClr>
                </a:solidFill>
              </a:rPr>
              <a:t>有效；</a:t>
            </a:r>
          </a:p>
          <a:p>
            <a:pPr marL="214313" indent="-214313" defTabSz="540544" eaLnBrk="1" fontAlgn="auto" hangingPunct="1">
              <a:lnSpc>
                <a:spcPct val="150000"/>
              </a:lnSpc>
              <a:spcBef>
                <a:spcPts val="0"/>
              </a:spcBef>
              <a:spcAft>
                <a:spcPts val="0"/>
              </a:spcAft>
              <a:buFont typeface="Wingdings" panose="05000000000000000000" pitchFamily="2" charset="2"/>
              <a:buChar char="Ø"/>
            </a:pPr>
            <a:r>
              <a:rPr lang="zh-CN" altLang="en-US" sz="1800" dirty="0">
                <a:solidFill>
                  <a:srgbClr val="5B9BD5">
                    <a:lumMod val="50000"/>
                  </a:srgbClr>
                </a:solidFill>
              </a:rPr>
              <a:t>	执行者对于该程序需要具有</a:t>
            </a:r>
            <a:r>
              <a:rPr lang="en-US" altLang="zh-CN" sz="1800" dirty="0">
                <a:solidFill>
                  <a:srgbClr val="FF0000"/>
                </a:solidFill>
              </a:rPr>
              <a:t>x</a:t>
            </a:r>
            <a:r>
              <a:rPr lang="zh-CN" altLang="en-US" sz="1800" dirty="0">
                <a:solidFill>
                  <a:srgbClr val="5B9BD5">
                    <a:lumMod val="50000"/>
                  </a:srgbClr>
                </a:solidFill>
              </a:rPr>
              <a:t>的可执行权限；</a:t>
            </a:r>
          </a:p>
          <a:p>
            <a:pPr marL="214313" indent="-214313" defTabSz="540544" eaLnBrk="1" fontAlgn="auto" hangingPunct="1">
              <a:lnSpc>
                <a:spcPct val="150000"/>
              </a:lnSpc>
              <a:spcBef>
                <a:spcPts val="0"/>
              </a:spcBef>
              <a:spcAft>
                <a:spcPts val="0"/>
              </a:spcAft>
              <a:buFont typeface="Wingdings" panose="05000000000000000000" pitchFamily="2" charset="2"/>
              <a:buChar char="Ø"/>
            </a:pPr>
            <a:r>
              <a:rPr lang="zh-CN" altLang="en-US" sz="1800" dirty="0">
                <a:solidFill>
                  <a:srgbClr val="5B9BD5">
                    <a:lumMod val="50000"/>
                  </a:srgbClr>
                </a:solidFill>
              </a:rPr>
              <a:t>	本权限仅在执行该程序的过程中有效</a:t>
            </a:r>
            <a:r>
              <a:rPr lang="en-US" altLang="zh-CN" sz="1800" dirty="0">
                <a:solidFill>
                  <a:srgbClr val="5B9BD5">
                    <a:lumMod val="50000"/>
                  </a:srgbClr>
                </a:solidFill>
              </a:rPr>
              <a:t>(run-time)</a:t>
            </a:r>
            <a:r>
              <a:rPr lang="zh-CN" altLang="en-US" sz="1800" dirty="0">
                <a:solidFill>
                  <a:srgbClr val="5B9BD5">
                    <a:lumMod val="50000"/>
                  </a:srgbClr>
                </a:solidFill>
              </a:rPr>
              <a:t>；</a:t>
            </a:r>
          </a:p>
          <a:p>
            <a:pPr marL="214313" indent="-214313" defTabSz="540544" eaLnBrk="1" fontAlgn="auto" hangingPunct="1">
              <a:lnSpc>
                <a:spcPct val="150000"/>
              </a:lnSpc>
              <a:spcBef>
                <a:spcPts val="0"/>
              </a:spcBef>
              <a:spcAft>
                <a:spcPts val="0"/>
              </a:spcAft>
              <a:buFont typeface="Wingdings" panose="05000000000000000000" pitchFamily="2" charset="2"/>
              <a:buChar char="Ø"/>
            </a:pPr>
            <a:r>
              <a:rPr lang="zh-CN" altLang="en-US" sz="1800" dirty="0">
                <a:solidFill>
                  <a:srgbClr val="5B9BD5">
                    <a:lumMod val="50000"/>
                  </a:srgbClr>
                </a:solidFill>
              </a:rPr>
              <a:t>	执行者将具有该程序拥有者</a:t>
            </a:r>
            <a:r>
              <a:rPr lang="en-US" altLang="zh-CN" sz="1800" dirty="0">
                <a:solidFill>
                  <a:srgbClr val="5B9BD5">
                    <a:lumMod val="50000"/>
                  </a:srgbClr>
                </a:solidFill>
              </a:rPr>
              <a:t>(owner)</a:t>
            </a:r>
            <a:r>
              <a:rPr lang="zh-CN" altLang="en-US" sz="1800" dirty="0">
                <a:solidFill>
                  <a:srgbClr val="5B9BD5">
                    <a:lumMod val="50000"/>
                  </a:srgbClr>
                </a:solidFill>
              </a:rPr>
              <a:t>的权限。</a:t>
            </a:r>
          </a:p>
          <a:p>
            <a:pPr indent="342900" defTabSz="540544" eaLnBrk="1" fontAlgn="auto" hangingPunct="1">
              <a:lnSpc>
                <a:spcPct val="150000"/>
              </a:lnSpc>
              <a:spcBef>
                <a:spcPts val="0"/>
              </a:spcBef>
              <a:spcAft>
                <a:spcPts val="0"/>
              </a:spcAft>
            </a:pPr>
            <a:r>
              <a:rPr lang="en-US" altLang="zh-CN" sz="1800" dirty="0">
                <a:solidFill>
                  <a:srgbClr val="5B9BD5">
                    <a:lumMod val="50000"/>
                  </a:srgbClr>
                </a:solidFill>
              </a:rPr>
              <a:t>SUID</a:t>
            </a:r>
            <a:r>
              <a:rPr lang="zh-CN" altLang="en-US" sz="1800" dirty="0">
                <a:solidFill>
                  <a:srgbClr val="5B9BD5">
                    <a:lumMod val="50000"/>
                  </a:srgbClr>
                </a:solidFill>
              </a:rPr>
              <a:t>是一种对二进制程序进行</a:t>
            </a:r>
            <a:r>
              <a:rPr lang="zh-CN" altLang="en-US" sz="1800" dirty="0">
                <a:solidFill>
                  <a:srgbClr val="FF0000"/>
                </a:solidFill>
              </a:rPr>
              <a:t>设置的特殊权限</a:t>
            </a:r>
            <a:r>
              <a:rPr lang="zh-CN" altLang="en-US" sz="1800" dirty="0">
                <a:solidFill>
                  <a:srgbClr val="5B9BD5">
                    <a:lumMod val="50000"/>
                  </a:srgbClr>
                </a:solidFill>
              </a:rPr>
              <a:t>，可以让二进制程序的执行者临时拥有属主的权限（仅对拥有执行权限的二进制程序有效）。</a:t>
            </a:r>
          </a:p>
        </p:txBody>
      </p:sp>
    </p:spTree>
    <p:extLst>
      <p:ext uri="{BB962C8B-B14F-4D97-AF65-F5344CB8AC3E}">
        <p14:creationId xmlns:p14="http://schemas.microsoft.com/office/powerpoint/2010/main" val="160746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6377" y="1918299"/>
            <a:ext cx="6909758" cy="2308324"/>
          </a:xfrm>
          <a:prstGeom prst="rect">
            <a:avLst/>
          </a:prstGeom>
          <a:noFill/>
        </p:spPr>
        <p:txBody>
          <a:bodyPr wrap="square" rtlCol="0">
            <a:spAutoFit/>
          </a:bodyPr>
          <a:lstStyle/>
          <a:p>
            <a:pPr defTabSz="685800" eaLnBrk="1" fontAlgn="auto" hangingPunct="1">
              <a:spcBef>
                <a:spcPts val="0"/>
              </a:spcBef>
              <a:spcAft>
                <a:spcPts val="0"/>
              </a:spcAft>
            </a:pPr>
            <a:r>
              <a:rPr lang="zh-CN" altLang="en-US" sz="2400" dirty="0">
                <a:solidFill>
                  <a:prstClr val="black"/>
                </a:solidFill>
                <a:latin typeface="等线"/>
                <a:ea typeface="等线" panose="02010600030101010101" pitchFamily="2" charset="-122"/>
              </a:rPr>
              <a:t>设置文件 </a:t>
            </a:r>
            <a:r>
              <a:rPr lang="en-US" altLang="zh-CN" sz="2400" dirty="0">
                <a:solidFill>
                  <a:prstClr val="black"/>
                </a:solidFill>
                <a:latin typeface="等线"/>
                <a:ea typeface="等线" panose="02010600030101010101" pitchFamily="2" charset="-122"/>
              </a:rPr>
              <a:t>S </a:t>
            </a:r>
            <a:r>
              <a:rPr lang="zh-CN" altLang="en-US" sz="2400" dirty="0">
                <a:solidFill>
                  <a:prstClr val="black"/>
                </a:solidFill>
                <a:latin typeface="等线"/>
                <a:ea typeface="等线" panose="02010600030101010101" pitchFamily="2" charset="-122"/>
              </a:rPr>
              <a:t>权限的方法：</a:t>
            </a:r>
            <a:endParaRPr lang="en-US" altLang="zh-CN" sz="2400" dirty="0">
              <a:solidFill>
                <a:prstClr val="black"/>
              </a:solidFill>
              <a:latin typeface="等线"/>
              <a:ea typeface="等线" panose="02010600030101010101" pitchFamily="2" charset="-122"/>
            </a:endParaRPr>
          </a:p>
          <a:p>
            <a:pPr defTabSz="685800" eaLnBrk="1" fontAlgn="auto" hangingPunct="1">
              <a:spcBef>
                <a:spcPts val="0"/>
              </a:spcBef>
              <a:spcAft>
                <a:spcPts val="0"/>
              </a:spcAft>
            </a:pPr>
            <a:r>
              <a:rPr lang="en-US" altLang="zh-CN" sz="2400" dirty="0" err="1">
                <a:solidFill>
                  <a:prstClr val="black"/>
                </a:solidFill>
                <a:latin typeface="等线"/>
                <a:ea typeface="等线" panose="02010600030101010101" pitchFamily="2" charset="-122"/>
              </a:rPr>
              <a:t>chmod</a:t>
            </a:r>
            <a:r>
              <a:rPr lang="en-US" altLang="zh-CN" sz="2400" dirty="0">
                <a:solidFill>
                  <a:prstClr val="black"/>
                </a:solidFill>
                <a:latin typeface="等线"/>
                <a:ea typeface="等线" panose="02010600030101010101" pitchFamily="2" charset="-122"/>
              </a:rPr>
              <a:t>  </a:t>
            </a:r>
            <a:r>
              <a:rPr lang="en-US" altLang="zh-CN" sz="2400" dirty="0" err="1">
                <a:solidFill>
                  <a:prstClr val="black"/>
                </a:solidFill>
                <a:latin typeface="等线"/>
                <a:ea typeface="等线" panose="02010600030101010101" pitchFamily="2" charset="-122"/>
              </a:rPr>
              <a:t>u+s</a:t>
            </a:r>
            <a:r>
              <a:rPr lang="en-US" altLang="zh-CN" sz="2400" dirty="0">
                <a:solidFill>
                  <a:prstClr val="black"/>
                </a:solidFill>
                <a:latin typeface="等线"/>
                <a:ea typeface="等线" panose="02010600030101010101" pitchFamily="2" charset="-122"/>
              </a:rPr>
              <a:t>  </a:t>
            </a:r>
            <a:r>
              <a:rPr lang="zh-CN" altLang="en-US" sz="2400" dirty="0">
                <a:solidFill>
                  <a:prstClr val="black"/>
                </a:solidFill>
                <a:latin typeface="等线"/>
                <a:ea typeface="等线" panose="02010600030101010101" pitchFamily="2" charset="-122"/>
              </a:rPr>
              <a:t>文件路径</a:t>
            </a:r>
            <a:endParaRPr lang="en-US" altLang="zh-CN" sz="2400" dirty="0">
              <a:solidFill>
                <a:prstClr val="black"/>
              </a:solidFill>
              <a:latin typeface="等线"/>
              <a:ea typeface="等线" panose="02010600030101010101" pitchFamily="2" charset="-122"/>
            </a:endParaRPr>
          </a:p>
          <a:p>
            <a:pPr defTabSz="685800" eaLnBrk="1" fontAlgn="auto" hangingPunct="1">
              <a:spcBef>
                <a:spcPts val="0"/>
              </a:spcBef>
              <a:spcAft>
                <a:spcPts val="0"/>
              </a:spcAft>
            </a:pPr>
            <a:endParaRPr lang="en-US" altLang="zh-CN" sz="2400" dirty="0">
              <a:solidFill>
                <a:prstClr val="black"/>
              </a:solidFill>
              <a:latin typeface="等线"/>
              <a:ea typeface="等线" panose="02010600030101010101" pitchFamily="2" charset="-122"/>
            </a:endParaRPr>
          </a:p>
          <a:p>
            <a:pPr defTabSz="685800" eaLnBrk="1" fontAlgn="auto" hangingPunct="1">
              <a:spcBef>
                <a:spcPts val="0"/>
              </a:spcBef>
              <a:spcAft>
                <a:spcPts val="0"/>
              </a:spcAft>
            </a:pPr>
            <a:r>
              <a:rPr lang="zh-CN" altLang="en-US" sz="2400" dirty="0">
                <a:solidFill>
                  <a:prstClr val="black"/>
                </a:solidFill>
                <a:latin typeface="等线"/>
                <a:ea typeface="等线" panose="02010600030101010101" pitchFamily="2" charset="-122"/>
              </a:rPr>
              <a:t>取消文件 </a:t>
            </a:r>
            <a:r>
              <a:rPr lang="en-US" altLang="zh-CN" sz="2400" dirty="0">
                <a:solidFill>
                  <a:prstClr val="black"/>
                </a:solidFill>
                <a:latin typeface="等线"/>
                <a:ea typeface="等线" panose="02010600030101010101" pitchFamily="2" charset="-122"/>
              </a:rPr>
              <a:t>S </a:t>
            </a:r>
            <a:r>
              <a:rPr lang="zh-CN" altLang="en-US" sz="2400" dirty="0">
                <a:solidFill>
                  <a:prstClr val="black"/>
                </a:solidFill>
                <a:latin typeface="等线"/>
                <a:ea typeface="等线" panose="02010600030101010101" pitchFamily="2" charset="-122"/>
              </a:rPr>
              <a:t>权限的方法：</a:t>
            </a:r>
            <a:endParaRPr lang="en-US" altLang="zh-CN" sz="2400" dirty="0">
              <a:solidFill>
                <a:prstClr val="black"/>
              </a:solidFill>
              <a:latin typeface="等线"/>
              <a:ea typeface="等线" panose="02010600030101010101" pitchFamily="2" charset="-122"/>
            </a:endParaRPr>
          </a:p>
          <a:p>
            <a:pPr defTabSz="685800" eaLnBrk="1" fontAlgn="auto" hangingPunct="1">
              <a:spcBef>
                <a:spcPts val="0"/>
              </a:spcBef>
              <a:spcAft>
                <a:spcPts val="0"/>
              </a:spcAft>
            </a:pPr>
            <a:r>
              <a:rPr lang="en-US" altLang="zh-CN" sz="2400" dirty="0" err="1">
                <a:solidFill>
                  <a:prstClr val="black"/>
                </a:solidFill>
                <a:latin typeface="等线"/>
                <a:ea typeface="等线" panose="02010600030101010101" pitchFamily="2" charset="-122"/>
              </a:rPr>
              <a:t>chmod</a:t>
            </a:r>
            <a:r>
              <a:rPr lang="en-US" altLang="zh-CN" sz="2400" dirty="0">
                <a:solidFill>
                  <a:prstClr val="black"/>
                </a:solidFill>
                <a:latin typeface="等线"/>
                <a:ea typeface="等线" panose="02010600030101010101" pitchFamily="2" charset="-122"/>
              </a:rPr>
              <a:t>  u-s  </a:t>
            </a:r>
            <a:r>
              <a:rPr lang="zh-CN" altLang="en-US" sz="2400" dirty="0">
                <a:solidFill>
                  <a:prstClr val="black"/>
                </a:solidFill>
                <a:latin typeface="等线"/>
                <a:ea typeface="等线" panose="02010600030101010101" pitchFamily="2" charset="-122"/>
              </a:rPr>
              <a:t>文件路径</a:t>
            </a:r>
            <a:endParaRPr lang="en-US" altLang="zh-CN" sz="2400" dirty="0">
              <a:solidFill>
                <a:prstClr val="black"/>
              </a:solidFill>
              <a:latin typeface="等线"/>
              <a:ea typeface="等线" panose="02010600030101010101" pitchFamily="2" charset="-122"/>
            </a:endParaRPr>
          </a:p>
          <a:p>
            <a:pPr defTabSz="685800" eaLnBrk="1" fontAlgn="auto" hangingPunct="1">
              <a:spcBef>
                <a:spcPts val="0"/>
              </a:spcBef>
              <a:spcAft>
                <a:spcPts val="0"/>
              </a:spcAft>
            </a:pPr>
            <a:endParaRPr lang="en-US" altLang="zh-CN" sz="2400" b="0" dirty="0">
              <a:solidFill>
                <a:prstClr val="black"/>
              </a:solidFill>
              <a:latin typeface="等线"/>
              <a:ea typeface="等线" panose="02010600030101010101" pitchFamily="2" charset="-122"/>
            </a:endParaRPr>
          </a:p>
        </p:txBody>
      </p:sp>
    </p:spTree>
    <p:extLst>
      <p:ext uri="{BB962C8B-B14F-4D97-AF65-F5344CB8AC3E}">
        <p14:creationId xmlns:p14="http://schemas.microsoft.com/office/powerpoint/2010/main" val="206540922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4.3.3 </a:t>
            </a:r>
            <a:r>
              <a:rPr lang="zh-CN" altLang="en-US" sz="2400" b="0" dirty="0">
                <a:solidFill>
                  <a:srgbClr val="1353A2"/>
                </a:solidFill>
                <a:latin typeface="微软雅黑" pitchFamily="34" charset="-122"/>
                <a:ea typeface="微软雅黑" pitchFamily="34" charset="-122"/>
              </a:rPr>
              <a:t>特殊权限</a:t>
            </a:r>
          </a:p>
        </p:txBody>
      </p:sp>
      <p:sp>
        <p:nvSpPr>
          <p:cNvPr id="11" name="Text Box 44"/>
          <p:cNvSpPr txBox="1">
            <a:spLocks noChangeArrowheads="1"/>
          </p:cNvSpPr>
          <p:nvPr/>
        </p:nvSpPr>
        <p:spPr bwMode="auto">
          <a:xfrm>
            <a:off x="354854" y="1671462"/>
            <a:ext cx="8496915" cy="4116448"/>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en-US" altLang="zh-CN" sz="2100" dirty="0">
                <a:solidFill>
                  <a:srgbClr val="1353A2"/>
                </a:solidFill>
              </a:rPr>
              <a:t>2. SGID</a:t>
            </a:r>
          </a:p>
          <a:p>
            <a:pPr marL="257175" indent="-257175" defTabSz="540544" eaLnBrk="1" fontAlgn="auto" hangingPunct="1">
              <a:spcBef>
                <a:spcPts val="0"/>
              </a:spcBef>
              <a:spcAft>
                <a:spcPts val="0"/>
              </a:spcAft>
              <a:buFont typeface="Wingdings" panose="05000000000000000000" pitchFamily="2" charset="2"/>
              <a:buChar char="Ø"/>
            </a:pPr>
            <a:r>
              <a:rPr lang="zh-CN" altLang="en-US" sz="1800" dirty="0">
                <a:solidFill>
                  <a:srgbClr val="5B9BD5">
                    <a:lumMod val="50000"/>
                  </a:srgbClr>
                </a:solidFill>
              </a:rPr>
              <a:t>让执行者临时拥有属组的权限（</a:t>
            </a:r>
            <a:r>
              <a:rPr lang="zh-CN" altLang="en-US" sz="1800" dirty="0">
                <a:solidFill>
                  <a:srgbClr val="FF0000"/>
                </a:solidFill>
              </a:rPr>
              <a:t>对拥有执行权限的二进制程序进行设置</a:t>
            </a:r>
            <a:r>
              <a:rPr lang="zh-CN" altLang="en-US" sz="1800" dirty="0">
                <a:solidFill>
                  <a:srgbClr val="5B9BD5">
                    <a:lumMod val="50000"/>
                  </a:srgbClr>
                </a:solidFill>
              </a:rPr>
              <a:t>）；</a:t>
            </a:r>
          </a:p>
          <a:p>
            <a:pPr marL="257175" indent="-257175" defTabSz="540544" eaLnBrk="1" fontAlgn="auto" hangingPunct="1">
              <a:spcBef>
                <a:spcPts val="0"/>
              </a:spcBef>
              <a:spcAft>
                <a:spcPts val="0"/>
              </a:spcAft>
              <a:buFont typeface="Wingdings" panose="05000000000000000000" pitchFamily="2" charset="2"/>
              <a:buChar char="Ø"/>
            </a:pPr>
            <a:r>
              <a:rPr lang="zh-CN" altLang="en-US" sz="1800" dirty="0">
                <a:solidFill>
                  <a:srgbClr val="5B9BD5">
                    <a:lumMod val="50000"/>
                  </a:srgbClr>
                </a:solidFill>
              </a:rPr>
              <a:t>在某个目录中创建的文件自动继承该目录的用户组（</a:t>
            </a:r>
            <a:r>
              <a:rPr lang="zh-CN" altLang="en-US" sz="1800" dirty="0">
                <a:solidFill>
                  <a:srgbClr val="FF0000"/>
                </a:solidFill>
              </a:rPr>
              <a:t>只可以对目录进行设置</a:t>
            </a:r>
            <a:r>
              <a:rPr lang="zh-CN" altLang="en-US" sz="1800" dirty="0">
                <a:solidFill>
                  <a:srgbClr val="5B9BD5">
                    <a:lumMod val="50000"/>
                  </a:srgbClr>
                </a:solidFill>
              </a:rPr>
              <a:t>）。</a:t>
            </a:r>
          </a:p>
          <a:p>
            <a:pPr indent="342900" defTabSz="540544" eaLnBrk="1" fontAlgn="auto" hangingPunct="1">
              <a:spcBef>
                <a:spcPts val="0"/>
              </a:spcBef>
              <a:spcAft>
                <a:spcPts val="0"/>
              </a:spcAft>
            </a:pPr>
            <a:r>
              <a:rPr lang="en-US" altLang="zh-CN" sz="1800" dirty="0">
                <a:solidFill>
                  <a:srgbClr val="5B9BD5">
                    <a:lumMod val="50000"/>
                  </a:srgbClr>
                </a:solidFill>
              </a:rPr>
              <a:t>SGID</a:t>
            </a:r>
            <a:r>
              <a:rPr lang="zh-CN" altLang="en-US" sz="1800" dirty="0">
                <a:solidFill>
                  <a:srgbClr val="5B9BD5">
                    <a:lumMod val="50000"/>
                  </a:srgbClr>
                </a:solidFill>
              </a:rPr>
              <a:t>的第一种功能是参考</a:t>
            </a:r>
            <a:r>
              <a:rPr lang="en-US" altLang="zh-CN" sz="1800" dirty="0">
                <a:solidFill>
                  <a:srgbClr val="5B9BD5">
                    <a:lumMod val="50000"/>
                  </a:srgbClr>
                </a:solidFill>
              </a:rPr>
              <a:t>SUID</a:t>
            </a:r>
            <a:r>
              <a:rPr lang="zh-CN" altLang="en-US" sz="1800" dirty="0">
                <a:solidFill>
                  <a:srgbClr val="5B9BD5">
                    <a:lumMod val="50000"/>
                  </a:srgbClr>
                </a:solidFill>
              </a:rPr>
              <a:t>而设计的，不同点在于执行程序的用户获取的不再是文件所有者的临时权限，而是</a:t>
            </a:r>
            <a:r>
              <a:rPr lang="zh-CN" altLang="en-US" sz="1800" dirty="0">
                <a:solidFill>
                  <a:srgbClr val="FF0000"/>
                </a:solidFill>
              </a:rPr>
              <a:t>获取到文件所属组</a:t>
            </a:r>
            <a:r>
              <a:rPr lang="zh-CN" altLang="en-US" sz="1800" dirty="0">
                <a:solidFill>
                  <a:srgbClr val="5B9BD5">
                    <a:lumMod val="50000"/>
                  </a:srgbClr>
                </a:solidFill>
              </a:rPr>
              <a:t>的权限。</a:t>
            </a:r>
          </a:p>
          <a:p>
            <a:pPr indent="342900" defTabSz="540544" eaLnBrk="1" fontAlgn="auto" hangingPunct="1">
              <a:spcBef>
                <a:spcPts val="0"/>
              </a:spcBef>
              <a:spcAft>
                <a:spcPts val="0"/>
              </a:spcAft>
            </a:pPr>
            <a:r>
              <a:rPr lang="en-US" altLang="zh-CN" sz="1800" dirty="0">
                <a:solidFill>
                  <a:srgbClr val="5B9BD5">
                    <a:lumMod val="50000"/>
                  </a:srgbClr>
                </a:solidFill>
              </a:rPr>
              <a:t>Linux</a:t>
            </a:r>
            <a:r>
              <a:rPr lang="zh-CN" altLang="en-US" sz="1800" dirty="0">
                <a:solidFill>
                  <a:srgbClr val="5B9BD5">
                    <a:lumMod val="50000"/>
                  </a:srgbClr>
                </a:solidFill>
              </a:rPr>
              <a:t>中每个文件都有其归属的所有者和所属组，当创建或传送一个文件后，这个文件就会自动归属于执行这个操作的用户（即该用户是文件的所有者）。如需要在一个部门内设置共享目录，让部门内的所有人员都能读取目录中的内容，则在创建部门共享目录后，在该目录上设置</a:t>
            </a:r>
            <a:r>
              <a:rPr lang="en-US" altLang="zh-CN" sz="1800" dirty="0">
                <a:solidFill>
                  <a:srgbClr val="5B9BD5">
                    <a:lumMod val="50000"/>
                  </a:srgbClr>
                </a:solidFill>
              </a:rPr>
              <a:t>SGID</a:t>
            </a:r>
            <a:r>
              <a:rPr lang="zh-CN" altLang="en-US" sz="1800" dirty="0">
                <a:solidFill>
                  <a:srgbClr val="5B9BD5">
                    <a:lumMod val="50000"/>
                  </a:srgbClr>
                </a:solidFill>
              </a:rPr>
              <a:t>特殊权限位。这样，部门内的任何人员在里面创建的任何文件都归属于该目录的所属组，而不再是自己的基本用户组。即在某个目录中创建的文件自动继承该目录的用户组。</a:t>
            </a:r>
          </a:p>
        </p:txBody>
      </p:sp>
    </p:spTree>
    <p:extLst>
      <p:ext uri="{BB962C8B-B14F-4D97-AF65-F5344CB8AC3E}">
        <p14:creationId xmlns:p14="http://schemas.microsoft.com/office/powerpoint/2010/main" val="343752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4.3.3 </a:t>
            </a:r>
            <a:r>
              <a:rPr lang="zh-CN" altLang="en-US" sz="2400" b="0" dirty="0">
                <a:solidFill>
                  <a:srgbClr val="1353A2"/>
                </a:solidFill>
                <a:latin typeface="微软雅黑" pitchFamily="34" charset="-122"/>
                <a:ea typeface="微软雅黑" pitchFamily="34" charset="-122"/>
              </a:rPr>
              <a:t>特殊权限</a:t>
            </a:r>
          </a:p>
        </p:txBody>
      </p:sp>
      <p:sp>
        <p:nvSpPr>
          <p:cNvPr id="11" name="Text Box 44"/>
          <p:cNvSpPr txBox="1">
            <a:spLocks noChangeArrowheads="1"/>
          </p:cNvSpPr>
          <p:nvPr/>
        </p:nvSpPr>
        <p:spPr bwMode="auto">
          <a:xfrm>
            <a:off x="354854" y="1808924"/>
            <a:ext cx="8496915" cy="3021148"/>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pPr>
            <a:r>
              <a:rPr lang="en-US" altLang="zh-CN" sz="2100" dirty="0">
                <a:solidFill>
                  <a:srgbClr val="1353A2"/>
                </a:solidFill>
              </a:rPr>
              <a:t>3. SBIT</a:t>
            </a:r>
            <a:r>
              <a:rPr lang="zh-CN" altLang="en-US" sz="2100" dirty="0">
                <a:solidFill>
                  <a:srgbClr val="1353A2"/>
                </a:solidFill>
              </a:rPr>
              <a:t>（</a:t>
            </a:r>
            <a:r>
              <a:rPr lang="en-US" altLang="zh-CN" sz="2100" dirty="0">
                <a:solidFill>
                  <a:srgbClr val="1353A2"/>
                </a:solidFill>
              </a:rPr>
              <a:t>Sticky Bit</a:t>
            </a:r>
            <a:r>
              <a:rPr lang="zh-CN" altLang="en-US" sz="2100" dirty="0">
                <a:solidFill>
                  <a:srgbClr val="1353A2"/>
                </a:solidFill>
              </a:rPr>
              <a:t>）</a:t>
            </a:r>
            <a:endParaRPr lang="en-US" altLang="zh-CN" sz="2100" dirty="0">
              <a:solidFill>
                <a:srgbClr val="1353A2"/>
              </a:solidFill>
            </a:endParaRPr>
          </a:p>
          <a:p>
            <a:pPr indent="342900" defTabSz="540544" eaLnBrk="1" fontAlgn="auto" hangingPunct="1">
              <a:lnSpc>
                <a:spcPct val="150000"/>
              </a:lnSpc>
              <a:spcBef>
                <a:spcPts val="0"/>
              </a:spcBef>
              <a:spcAft>
                <a:spcPts val="0"/>
              </a:spcAft>
            </a:pPr>
            <a:r>
              <a:rPr lang="en-US" altLang="zh-CN" sz="1800" dirty="0">
                <a:solidFill>
                  <a:srgbClr val="5B9BD5">
                    <a:lumMod val="50000"/>
                  </a:srgbClr>
                </a:solidFill>
              </a:rPr>
              <a:t>SBIT</a:t>
            </a:r>
            <a:r>
              <a:rPr lang="zh-CN" altLang="en-US" sz="1800" dirty="0">
                <a:solidFill>
                  <a:srgbClr val="5B9BD5">
                    <a:lumMod val="50000"/>
                  </a:srgbClr>
                </a:solidFill>
              </a:rPr>
              <a:t>特殊权限位可确保用户</a:t>
            </a:r>
            <a:r>
              <a:rPr lang="zh-CN" altLang="en-US" sz="1800" dirty="0">
                <a:solidFill>
                  <a:srgbClr val="FF0000"/>
                </a:solidFill>
              </a:rPr>
              <a:t>只能删除自己的文件</a:t>
            </a:r>
            <a:r>
              <a:rPr lang="zh-CN" altLang="en-US" sz="1800" dirty="0">
                <a:solidFill>
                  <a:srgbClr val="5B9BD5">
                    <a:lumMod val="50000"/>
                  </a:srgbClr>
                </a:solidFill>
              </a:rPr>
              <a:t>，而不能删除其他用户的文件。            </a:t>
            </a:r>
            <a:endParaRPr lang="en-US" altLang="zh-CN" sz="1800" dirty="0">
              <a:solidFill>
                <a:srgbClr val="5B9BD5">
                  <a:lumMod val="50000"/>
                </a:srgbClr>
              </a:solidFill>
            </a:endParaRPr>
          </a:p>
          <a:p>
            <a:pPr indent="342900" defTabSz="540544" eaLnBrk="1" fontAlgn="auto" hangingPunct="1">
              <a:lnSpc>
                <a:spcPct val="150000"/>
              </a:lnSpc>
              <a:spcBef>
                <a:spcPts val="0"/>
              </a:spcBef>
              <a:spcAft>
                <a:spcPts val="0"/>
              </a:spcAft>
            </a:pPr>
            <a:r>
              <a:rPr lang="en-US" altLang="zh-CN" sz="1800" dirty="0">
                <a:solidFill>
                  <a:srgbClr val="5B9BD5">
                    <a:lumMod val="50000"/>
                  </a:srgbClr>
                </a:solidFill>
              </a:rPr>
              <a:t>Centos7.2</a:t>
            </a:r>
            <a:r>
              <a:rPr lang="zh-CN" altLang="en-US" sz="1800" dirty="0">
                <a:solidFill>
                  <a:srgbClr val="5B9BD5">
                    <a:lumMod val="50000"/>
                  </a:srgbClr>
                </a:solidFill>
              </a:rPr>
              <a:t>系统中的</a:t>
            </a:r>
            <a:r>
              <a:rPr lang="en-US" altLang="zh-CN" sz="1800" dirty="0">
                <a:solidFill>
                  <a:srgbClr val="5B9BD5">
                    <a:lumMod val="50000"/>
                  </a:srgbClr>
                </a:solidFill>
              </a:rPr>
              <a:t>/</a:t>
            </a:r>
            <a:r>
              <a:rPr lang="en-US" altLang="zh-CN" sz="1800" dirty="0" err="1">
                <a:solidFill>
                  <a:srgbClr val="5B9BD5">
                    <a:lumMod val="50000"/>
                  </a:srgbClr>
                </a:solidFill>
              </a:rPr>
              <a:t>tmp</a:t>
            </a:r>
            <a:r>
              <a:rPr lang="zh-CN" altLang="en-US" sz="1800" dirty="0">
                <a:solidFill>
                  <a:srgbClr val="5B9BD5">
                    <a:lumMod val="50000"/>
                  </a:srgbClr>
                </a:solidFill>
              </a:rPr>
              <a:t>作为一个</a:t>
            </a:r>
            <a:r>
              <a:rPr lang="zh-CN" altLang="en-US" sz="1800" dirty="0">
                <a:solidFill>
                  <a:srgbClr val="FF0000"/>
                </a:solidFill>
              </a:rPr>
              <a:t>共享文件的目录</a:t>
            </a:r>
            <a:r>
              <a:rPr lang="zh-CN" altLang="en-US" sz="1800" dirty="0">
                <a:solidFill>
                  <a:srgbClr val="5B9BD5">
                    <a:lumMod val="50000"/>
                  </a:srgbClr>
                </a:solidFill>
              </a:rPr>
              <a:t>，默认已经设置了</a:t>
            </a:r>
            <a:r>
              <a:rPr lang="en-US" altLang="zh-CN" sz="1800" dirty="0">
                <a:solidFill>
                  <a:srgbClr val="5B9BD5">
                    <a:lumMod val="50000"/>
                  </a:srgbClr>
                </a:solidFill>
              </a:rPr>
              <a:t>SBI</a:t>
            </a:r>
            <a:r>
              <a:rPr lang="en-US" altLang="zh-CN" sz="1800" dirty="0">
                <a:solidFill>
                  <a:srgbClr val="FF0000"/>
                </a:solidFill>
              </a:rPr>
              <a:t>T</a:t>
            </a:r>
            <a:r>
              <a:rPr lang="zh-CN" altLang="en-US" sz="1800" dirty="0">
                <a:solidFill>
                  <a:srgbClr val="5B9BD5">
                    <a:lumMod val="50000"/>
                  </a:srgbClr>
                </a:solidFill>
              </a:rPr>
              <a:t>特殊权限位，该目录中的文件只有其所有者可以删除。</a:t>
            </a:r>
          </a:p>
          <a:p>
            <a:pPr indent="342900" defTabSz="540544" eaLnBrk="1" fontAlgn="auto" hangingPunct="1">
              <a:lnSpc>
                <a:spcPct val="150000"/>
              </a:lnSpc>
              <a:spcBef>
                <a:spcPts val="0"/>
              </a:spcBef>
              <a:spcAft>
                <a:spcPts val="0"/>
              </a:spcAft>
            </a:pPr>
            <a:r>
              <a:rPr lang="zh-CN" altLang="en-US" sz="1800" dirty="0">
                <a:solidFill>
                  <a:srgbClr val="5B9BD5">
                    <a:lumMod val="50000"/>
                  </a:srgbClr>
                </a:solidFill>
              </a:rPr>
              <a:t>与前面所讲的</a:t>
            </a:r>
            <a:r>
              <a:rPr lang="en-US" altLang="zh-CN" sz="1800" dirty="0">
                <a:solidFill>
                  <a:srgbClr val="5B9BD5">
                    <a:lumMod val="50000"/>
                  </a:srgbClr>
                </a:solidFill>
              </a:rPr>
              <a:t>SUID</a:t>
            </a:r>
            <a:r>
              <a:rPr lang="zh-CN" altLang="en-US" sz="1800" dirty="0">
                <a:solidFill>
                  <a:srgbClr val="5B9BD5">
                    <a:lumMod val="50000"/>
                  </a:srgbClr>
                </a:solidFill>
              </a:rPr>
              <a:t>和</a:t>
            </a:r>
            <a:r>
              <a:rPr lang="en-US" altLang="zh-CN" sz="1800" dirty="0">
                <a:solidFill>
                  <a:srgbClr val="5B9BD5">
                    <a:lumMod val="50000"/>
                  </a:srgbClr>
                </a:solidFill>
              </a:rPr>
              <a:t>SGID</a:t>
            </a:r>
            <a:r>
              <a:rPr lang="zh-CN" altLang="en-US" sz="1800" dirty="0">
                <a:solidFill>
                  <a:srgbClr val="5B9BD5">
                    <a:lumMod val="50000"/>
                  </a:srgbClr>
                </a:solidFill>
              </a:rPr>
              <a:t>权限显示方法不同，当目录被设置</a:t>
            </a:r>
            <a:r>
              <a:rPr lang="en-US" altLang="zh-CN" sz="1800" dirty="0">
                <a:solidFill>
                  <a:srgbClr val="5B9BD5">
                    <a:lumMod val="50000"/>
                  </a:srgbClr>
                </a:solidFill>
              </a:rPr>
              <a:t>SBIT</a:t>
            </a:r>
            <a:r>
              <a:rPr lang="zh-CN" altLang="en-US" sz="1800" dirty="0">
                <a:solidFill>
                  <a:srgbClr val="5B9BD5">
                    <a:lumMod val="50000"/>
                  </a:srgbClr>
                </a:solidFill>
              </a:rPr>
              <a:t>特殊权限位后，</a:t>
            </a:r>
            <a:r>
              <a:rPr lang="zh-CN" altLang="en-US" sz="1800" dirty="0">
                <a:solidFill>
                  <a:srgbClr val="FF0000"/>
                </a:solidFill>
              </a:rPr>
              <a:t>文件的其他人权限部分的</a:t>
            </a:r>
            <a:r>
              <a:rPr lang="en-US" altLang="zh-CN" sz="1800" dirty="0">
                <a:solidFill>
                  <a:srgbClr val="FF0000"/>
                </a:solidFill>
              </a:rPr>
              <a:t>x</a:t>
            </a:r>
            <a:r>
              <a:rPr lang="zh-CN" altLang="en-US" sz="1800" dirty="0">
                <a:solidFill>
                  <a:srgbClr val="FF0000"/>
                </a:solidFill>
              </a:rPr>
              <a:t>执行权限就会被替换成</a:t>
            </a:r>
            <a:r>
              <a:rPr lang="en-US" altLang="zh-CN" sz="1800" dirty="0">
                <a:solidFill>
                  <a:srgbClr val="FF0000"/>
                </a:solidFill>
              </a:rPr>
              <a:t>t</a:t>
            </a:r>
            <a:r>
              <a:rPr lang="zh-CN" altLang="en-US" sz="1800" dirty="0">
                <a:solidFill>
                  <a:srgbClr val="FF0000"/>
                </a:solidFill>
              </a:rPr>
              <a:t>或者</a:t>
            </a:r>
            <a:r>
              <a:rPr lang="en-US" altLang="zh-CN" sz="1800" dirty="0">
                <a:solidFill>
                  <a:srgbClr val="FF0000"/>
                </a:solidFill>
              </a:rPr>
              <a:t>T</a:t>
            </a:r>
            <a:r>
              <a:rPr lang="zh-CN" altLang="en-US" sz="1800" dirty="0">
                <a:solidFill>
                  <a:srgbClr val="5B9BD5">
                    <a:lumMod val="50000"/>
                  </a:srgbClr>
                </a:solidFill>
              </a:rPr>
              <a:t>，原本有</a:t>
            </a:r>
            <a:r>
              <a:rPr lang="en-US" altLang="zh-CN" sz="1800" dirty="0">
                <a:solidFill>
                  <a:srgbClr val="5B9BD5">
                    <a:lumMod val="50000"/>
                  </a:srgbClr>
                </a:solidFill>
              </a:rPr>
              <a:t>x</a:t>
            </a:r>
            <a:r>
              <a:rPr lang="zh-CN" altLang="en-US" sz="1800" dirty="0">
                <a:solidFill>
                  <a:srgbClr val="5B9BD5">
                    <a:lumMod val="50000"/>
                  </a:srgbClr>
                </a:solidFill>
              </a:rPr>
              <a:t>执行权限则会写成</a:t>
            </a:r>
            <a:r>
              <a:rPr lang="en-US" altLang="zh-CN" sz="1800" dirty="0">
                <a:solidFill>
                  <a:srgbClr val="5B9BD5">
                    <a:lumMod val="50000"/>
                  </a:srgbClr>
                </a:solidFill>
              </a:rPr>
              <a:t>t</a:t>
            </a:r>
            <a:r>
              <a:rPr lang="zh-CN" altLang="en-US" sz="1800" dirty="0">
                <a:solidFill>
                  <a:srgbClr val="5B9BD5">
                    <a:lumMod val="50000"/>
                  </a:srgbClr>
                </a:solidFill>
              </a:rPr>
              <a:t>，原本没有</a:t>
            </a:r>
            <a:r>
              <a:rPr lang="en-US" altLang="zh-CN" sz="1800" dirty="0">
                <a:solidFill>
                  <a:srgbClr val="5B9BD5">
                    <a:lumMod val="50000"/>
                  </a:srgbClr>
                </a:solidFill>
              </a:rPr>
              <a:t>x</a:t>
            </a:r>
            <a:r>
              <a:rPr lang="zh-CN" altLang="en-US" sz="1800" dirty="0">
                <a:solidFill>
                  <a:srgbClr val="5B9BD5">
                    <a:lumMod val="50000"/>
                  </a:srgbClr>
                </a:solidFill>
              </a:rPr>
              <a:t>执行权限则会被写成</a:t>
            </a:r>
            <a:r>
              <a:rPr lang="en-US" altLang="zh-CN" sz="1800" dirty="0">
                <a:solidFill>
                  <a:srgbClr val="5B9BD5">
                    <a:lumMod val="50000"/>
                  </a:srgbClr>
                </a:solidFill>
              </a:rPr>
              <a:t>T</a:t>
            </a:r>
            <a:r>
              <a:rPr lang="zh-CN" altLang="en-US" sz="1800" dirty="0">
                <a:solidFill>
                  <a:srgbClr val="5B9BD5">
                    <a:lumMod val="50000"/>
                  </a:srgbClr>
                </a:solidFill>
              </a:rPr>
              <a:t>。</a:t>
            </a:r>
          </a:p>
        </p:txBody>
      </p:sp>
    </p:spTree>
    <p:extLst>
      <p:ext uri="{BB962C8B-B14F-4D97-AF65-F5344CB8AC3E}">
        <p14:creationId xmlns:p14="http://schemas.microsoft.com/office/powerpoint/2010/main" val="391825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97C8A07-7B48-4668-8FCE-4ABB9C858092}"/>
              </a:ext>
            </a:extLst>
          </p:cNvPr>
          <p:cNvSpPr>
            <a:spLocks noGrp="1"/>
          </p:cNvSpPr>
          <p:nvPr>
            <p:ph idx="1"/>
          </p:nvPr>
        </p:nvSpPr>
        <p:spPr>
          <a:xfrm>
            <a:off x="539552" y="487214"/>
            <a:ext cx="8229600" cy="4525962"/>
          </a:xfrm>
        </p:spPr>
        <p:txBody>
          <a:bodyPr/>
          <a:lstStyle/>
          <a:p>
            <a:pPr>
              <a:lnSpc>
                <a:spcPct val="150000"/>
              </a:lnSpc>
            </a:pPr>
            <a:r>
              <a:rPr lang="en-US" altLang="zh-CN" dirty="0"/>
              <a:t>2005</a:t>
            </a:r>
            <a:r>
              <a:rPr lang="zh-CN" altLang="en-US" dirty="0"/>
              <a:t>年由</a:t>
            </a:r>
            <a:r>
              <a:rPr lang="en-US" altLang="zh-CN" dirty="0"/>
              <a:t>Google</a:t>
            </a:r>
            <a:r>
              <a:rPr lang="zh-CN" altLang="en-US" dirty="0"/>
              <a:t>收购注资，并组建开放手机联盟开发改良，逐渐扩展到平板电脑及其他领域上</a:t>
            </a:r>
          </a:p>
          <a:p>
            <a:pPr>
              <a:lnSpc>
                <a:spcPct val="150000"/>
              </a:lnSpc>
            </a:pPr>
            <a:r>
              <a:rPr lang="en-US" altLang="zh-CN" dirty="0"/>
              <a:t>2008</a:t>
            </a:r>
            <a:r>
              <a:rPr lang="zh-CN" altLang="en-US" dirty="0"/>
              <a:t>年发行。</a:t>
            </a:r>
          </a:p>
          <a:p>
            <a:pPr>
              <a:lnSpc>
                <a:spcPct val="150000"/>
              </a:lnSpc>
            </a:pPr>
            <a:r>
              <a:rPr lang="en-US" altLang="zh-CN" dirty="0"/>
              <a:t>2011</a:t>
            </a:r>
            <a:r>
              <a:rPr lang="zh-CN" altLang="en-US" dirty="0"/>
              <a:t>年第一季度，</a:t>
            </a:r>
            <a:r>
              <a:rPr lang="en-US" altLang="zh-CN" dirty="0"/>
              <a:t>Android</a:t>
            </a:r>
            <a:r>
              <a:rPr lang="zh-CN" altLang="en-US" dirty="0"/>
              <a:t>在全球的市场份额首次超过塞班系统，跃居全球第一。 </a:t>
            </a:r>
            <a:r>
              <a:rPr lang="en-US" altLang="zh-CN" dirty="0"/>
              <a:t>2013</a:t>
            </a:r>
            <a:r>
              <a:rPr lang="zh-CN" altLang="en-US" dirty="0"/>
              <a:t>年的第四季度，</a:t>
            </a:r>
            <a:r>
              <a:rPr lang="en-US" altLang="zh-CN" dirty="0"/>
              <a:t>Android</a:t>
            </a:r>
            <a:r>
              <a:rPr lang="zh-CN" altLang="en-US" dirty="0"/>
              <a:t>平台手机的全球市场份额已经达到</a:t>
            </a:r>
            <a:r>
              <a:rPr lang="en-US" altLang="zh-CN" dirty="0"/>
              <a:t>78.1%</a:t>
            </a:r>
            <a:r>
              <a:rPr lang="zh-CN" altLang="en-US" dirty="0"/>
              <a:t>。</a:t>
            </a:r>
          </a:p>
          <a:p>
            <a:pPr>
              <a:lnSpc>
                <a:spcPct val="150000"/>
              </a:lnSpc>
            </a:pPr>
            <a:r>
              <a:rPr lang="en-US" altLang="zh-CN" dirty="0"/>
              <a:t>2014</a:t>
            </a:r>
            <a:r>
              <a:rPr lang="zh-CN" altLang="en-US" dirty="0"/>
              <a:t>第一季度</a:t>
            </a:r>
            <a:r>
              <a:rPr lang="en-US" altLang="zh-CN" dirty="0"/>
              <a:t>Android</a:t>
            </a:r>
            <a:r>
              <a:rPr lang="zh-CN" altLang="en-US" dirty="0"/>
              <a:t>平台已占所有移动广告流量来源的</a:t>
            </a:r>
            <a:r>
              <a:rPr lang="en-US" altLang="zh-CN" dirty="0"/>
              <a:t>42.8%</a:t>
            </a:r>
            <a:r>
              <a:rPr lang="zh-CN" altLang="en-US" dirty="0"/>
              <a:t>，首度超越</a:t>
            </a:r>
            <a:r>
              <a:rPr lang="en-US" altLang="zh-CN" dirty="0"/>
              <a:t>iOS</a:t>
            </a:r>
          </a:p>
          <a:p>
            <a:pPr>
              <a:lnSpc>
                <a:spcPct val="150000"/>
              </a:lnSpc>
            </a:pPr>
            <a:endParaRPr lang="zh-CN" altLang="en-US" dirty="0"/>
          </a:p>
        </p:txBody>
      </p:sp>
    </p:spTree>
    <p:extLst>
      <p:ext uri="{BB962C8B-B14F-4D97-AF65-F5344CB8AC3E}">
        <p14:creationId xmlns:p14="http://schemas.microsoft.com/office/powerpoint/2010/main" val="125845618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6075" y="4702375"/>
            <a:ext cx="1044953" cy="849612"/>
          </a:xfrm>
          <a:prstGeom prst="rect">
            <a:avLst/>
          </a:prstGeom>
        </p:spPr>
      </p:pic>
      <p:sp>
        <p:nvSpPr>
          <p:cNvPr id="8" name="Text Box 44"/>
          <p:cNvSpPr txBox="1">
            <a:spLocks noChangeArrowheads="1"/>
          </p:cNvSpPr>
          <p:nvPr/>
        </p:nvSpPr>
        <p:spPr bwMode="auto">
          <a:xfrm>
            <a:off x="624203" y="1844725"/>
            <a:ext cx="7895595" cy="426764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342900" indent="-342900" defTabSz="540544" eaLnBrk="1" fontAlgn="auto" hangingPunct="1">
              <a:lnSpc>
                <a:spcPct val="150000"/>
              </a:lnSpc>
              <a:spcBef>
                <a:spcPts val="0"/>
              </a:spcBef>
              <a:spcAft>
                <a:spcPts val="0"/>
              </a:spcAft>
              <a:buFontTx/>
              <a:buAutoNum type="arabicPeriod"/>
            </a:pPr>
            <a:r>
              <a:rPr lang="en-US" altLang="zh-CN" sz="1800" dirty="0" err="1">
                <a:solidFill>
                  <a:srgbClr val="1353A2"/>
                </a:solidFill>
              </a:rPr>
              <a:t>su</a:t>
            </a:r>
            <a:r>
              <a:rPr lang="zh-CN" altLang="en-US" sz="1800" dirty="0">
                <a:solidFill>
                  <a:srgbClr val="1353A2"/>
                </a:solidFill>
              </a:rPr>
              <a:t>命令</a:t>
            </a:r>
            <a:endParaRPr lang="en-US" altLang="zh-CN" sz="1800" dirty="0">
              <a:solidFill>
                <a:srgbClr val="1353A2"/>
              </a:solidFill>
            </a:endParaRPr>
          </a:p>
          <a:p>
            <a:pPr indent="0" defTabSz="540544" eaLnBrk="1" fontAlgn="auto" hangingPunct="1">
              <a:lnSpc>
                <a:spcPct val="150000"/>
              </a:lnSpc>
              <a:spcBef>
                <a:spcPts val="0"/>
              </a:spcBef>
              <a:spcAft>
                <a:spcPts val="0"/>
              </a:spcAft>
            </a:pPr>
            <a:r>
              <a:rPr lang="en-US" altLang="zh-CN" sz="1800" dirty="0">
                <a:solidFill>
                  <a:srgbClr val="1353A2"/>
                </a:solidFill>
              </a:rPr>
              <a:t>        </a:t>
            </a:r>
            <a:r>
              <a:rPr lang="zh-CN" altLang="en-US" sz="1800" dirty="0">
                <a:solidFill>
                  <a:srgbClr val="1353A2"/>
                </a:solidFill>
              </a:rPr>
              <a:t>功能：切换用户身份</a:t>
            </a:r>
          </a:p>
          <a:p>
            <a:pPr indent="0" defTabSz="540544" eaLnBrk="1" fontAlgn="auto" hangingPunct="1">
              <a:lnSpc>
                <a:spcPct val="150000"/>
              </a:lnSpc>
              <a:spcBef>
                <a:spcPts val="0"/>
              </a:spcBef>
              <a:spcAft>
                <a:spcPts val="0"/>
              </a:spcAft>
            </a:pPr>
            <a:r>
              <a:rPr lang="en-US" altLang="zh-CN" sz="1800" dirty="0">
                <a:solidFill>
                  <a:srgbClr val="1353A2"/>
                </a:solidFill>
              </a:rPr>
              <a:t>        </a:t>
            </a:r>
            <a:r>
              <a:rPr lang="zh-CN" altLang="en-US" sz="1800" dirty="0">
                <a:solidFill>
                  <a:srgbClr val="1353A2"/>
                </a:solidFill>
              </a:rPr>
              <a:t>格式：</a:t>
            </a:r>
            <a:r>
              <a:rPr lang="en-US" altLang="zh-CN" sz="1800" dirty="0">
                <a:solidFill>
                  <a:srgbClr val="1353A2"/>
                </a:solidFill>
              </a:rPr>
              <a:t>[</a:t>
            </a:r>
            <a:r>
              <a:rPr lang="en-US" altLang="zh-CN" sz="1800" dirty="0" err="1">
                <a:solidFill>
                  <a:srgbClr val="1353A2"/>
                </a:solidFill>
              </a:rPr>
              <a:t>root@localhost</a:t>
            </a:r>
            <a:r>
              <a:rPr lang="en-US" altLang="zh-CN" sz="1800" dirty="0">
                <a:solidFill>
                  <a:srgbClr val="1353A2"/>
                </a:solidFill>
              </a:rPr>
              <a:t> ~]# </a:t>
            </a:r>
            <a:r>
              <a:rPr lang="en-US" altLang="zh-CN" sz="1800" dirty="0" err="1">
                <a:solidFill>
                  <a:srgbClr val="1353A2"/>
                </a:solidFill>
              </a:rPr>
              <a:t>su</a:t>
            </a:r>
            <a:r>
              <a:rPr lang="en-US" altLang="zh-CN" sz="1800" dirty="0">
                <a:solidFill>
                  <a:srgbClr val="1353A2"/>
                </a:solidFill>
              </a:rPr>
              <a:t> – </a:t>
            </a:r>
            <a:r>
              <a:rPr lang="en-US" altLang="zh-CN" sz="1800" dirty="0" err="1">
                <a:solidFill>
                  <a:srgbClr val="1353A2"/>
                </a:solidFill>
              </a:rPr>
              <a:t>linuxprobe</a:t>
            </a:r>
            <a:endParaRPr lang="en-US" altLang="zh-CN" sz="1800" dirty="0">
              <a:solidFill>
                <a:srgbClr val="1353A2"/>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en-US" altLang="zh-CN" sz="1800" dirty="0">
                <a:solidFill>
                  <a:srgbClr val="1353A2"/>
                </a:solidFill>
              </a:rPr>
              <a:t>    </a:t>
            </a:r>
            <a:r>
              <a:rPr lang="en-US" altLang="zh-CN" sz="1800" dirty="0" err="1">
                <a:solidFill>
                  <a:srgbClr val="1353A2"/>
                </a:solidFill>
              </a:rPr>
              <a:t>su</a:t>
            </a:r>
            <a:r>
              <a:rPr lang="zh-CN" altLang="en-US" sz="1800" dirty="0">
                <a:solidFill>
                  <a:srgbClr val="1353A2"/>
                </a:solidFill>
              </a:rPr>
              <a:t>命令与用户名之间有一个减号</a:t>
            </a:r>
            <a:r>
              <a:rPr lang="zh-CN" altLang="en-US" sz="1800" dirty="0">
                <a:solidFill>
                  <a:srgbClr val="FF0000"/>
                </a:solidFill>
              </a:rPr>
              <a:t>（</a:t>
            </a:r>
            <a:r>
              <a:rPr lang="en-US" altLang="zh-CN" sz="1800" dirty="0">
                <a:solidFill>
                  <a:srgbClr val="FF0000"/>
                </a:solidFill>
              </a:rPr>
              <a:t>-</a:t>
            </a:r>
            <a:r>
              <a:rPr lang="zh-CN" altLang="en-US" sz="1800" dirty="0">
                <a:solidFill>
                  <a:srgbClr val="FF0000"/>
                </a:solidFill>
              </a:rPr>
              <a:t>）</a:t>
            </a:r>
            <a:r>
              <a:rPr lang="zh-CN" altLang="en-US" sz="1800" dirty="0">
                <a:solidFill>
                  <a:srgbClr val="1353A2"/>
                </a:solidFill>
              </a:rPr>
              <a:t>，这意味着</a:t>
            </a:r>
            <a:r>
              <a:rPr lang="zh-CN" altLang="en-US" sz="1800" dirty="0">
                <a:solidFill>
                  <a:srgbClr val="FF0000"/>
                </a:solidFill>
              </a:rPr>
              <a:t>完全切换到</a:t>
            </a:r>
            <a:r>
              <a:rPr lang="zh-CN" altLang="en-US" sz="1800" dirty="0">
                <a:solidFill>
                  <a:srgbClr val="1353A2"/>
                </a:solidFill>
              </a:rPr>
              <a:t>新的用户，即把</a:t>
            </a:r>
            <a:r>
              <a:rPr lang="zh-CN" altLang="en-US" sz="1800" dirty="0">
                <a:solidFill>
                  <a:srgbClr val="FF0000"/>
                </a:solidFill>
              </a:rPr>
              <a:t>环境变量</a:t>
            </a:r>
            <a:r>
              <a:rPr lang="zh-CN" altLang="en-US" sz="1800" dirty="0">
                <a:solidFill>
                  <a:srgbClr val="1353A2"/>
                </a:solidFill>
              </a:rPr>
              <a:t>信息也变更为新用户的相应信息，而不是保留原始的信息。</a:t>
            </a:r>
            <a:endParaRPr lang="en-US" altLang="zh-CN" sz="1800" dirty="0">
              <a:solidFill>
                <a:srgbClr val="1353A2"/>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2100" dirty="0">
                <a:solidFill>
                  <a:srgbClr val="FF0000"/>
                </a:solidFill>
              </a:rPr>
              <a:t>强烈建议在切换用户身份时添加这个减号（</a:t>
            </a:r>
            <a:r>
              <a:rPr lang="en-US" altLang="zh-CN" sz="2100" dirty="0">
                <a:solidFill>
                  <a:srgbClr val="FF0000"/>
                </a:solidFill>
              </a:rPr>
              <a:t>-</a:t>
            </a:r>
            <a:r>
              <a:rPr lang="zh-CN" altLang="en-US" sz="2100" dirty="0">
                <a:solidFill>
                  <a:srgbClr val="FF0000"/>
                </a:solidFill>
              </a:rPr>
              <a:t>）</a:t>
            </a:r>
            <a:endParaRPr lang="en-US" altLang="zh-CN" sz="2100" dirty="0">
              <a:solidFill>
                <a:srgbClr val="1353A2"/>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800" dirty="0">
                <a:solidFill>
                  <a:srgbClr val="1353A2"/>
                </a:solidFill>
              </a:rPr>
              <a:t>当从</a:t>
            </a:r>
            <a:r>
              <a:rPr lang="en-US" altLang="zh-CN" sz="1800" dirty="0">
                <a:solidFill>
                  <a:srgbClr val="1353A2"/>
                </a:solidFill>
              </a:rPr>
              <a:t>root</a:t>
            </a:r>
            <a:r>
              <a:rPr lang="zh-CN" altLang="en-US" sz="1800" dirty="0">
                <a:solidFill>
                  <a:srgbClr val="1353A2"/>
                </a:solidFill>
              </a:rPr>
              <a:t>管理员切换到普通用户时是不需要密码验证的，而从普通用户切换成</a:t>
            </a:r>
            <a:r>
              <a:rPr lang="en-US" altLang="zh-CN" sz="1800" dirty="0">
                <a:solidFill>
                  <a:srgbClr val="1353A2"/>
                </a:solidFill>
              </a:rPr>
              <a:t>root</a:t>
            </a:r>
            <a:r>
              <a:rPr lang="zh-CN" altLang="en-US" sz="1800" dirty="0">
                <a:solidFill>
                  <a:srgbClr val="1353A2"/>
                </a:solidFill>
              </a:rPr>
              <a:t>管理员就需要进行密码验证了；这也是一个必要的安全检查</a:t>
            </a:r>
          </a:p>
          <a:p>
            <a:pPr marL="257175" indent="-257175" defTabSz="540544" eaLnBrk="1" fontAlgn="auto" hangingPunct="1">
              <a:lnSpc>
                <a:spcPct val="150000"/>
              </a:lnSpc>
              <a:spcBef>
                <a:spcPts val="0"/>
              </a:spcBef>
              <a:spcAft>
                <a:spcPts val="0"/>
              </a:spcAft>
              <a:buFont typeface="Arial" panose="020B0604020202020204" pitchFamily="34" charset="0"/>
              <a:buChar char="•"/>
            </a:pPr>
            <a:endParaRPr lang="zh-CN" altLang="en-US" sz="1800" b="0" dirty="0">
              <a:solidFill>
                <a:srgbClr val="1353A2"/>
              </a:solidFill>
            </a:endParaRPr>
          </a:p>
          <a:p>
            <a:pPr indent="0" defTabSz="540544" eaLnBrk="1" fontAlgn="auto" hangingPunct="1">
              <a:lnSpc>
                <a:spcPct val="150000"/>
              </a:lnSpc>
              <a:spcBef>
                <a:spcPts val="0"/>
              </a:spcBef>
              <a:spcAft>
                <a:spcPts val="0"/>
              </a:spcAft>
            </a:pPr>
            <a:endParaRPr lang="zh-CN" altLang="zh-CN" sz="1800" b="0" dirty="0">
              <a:solidFill>
                <a:prstClr val="white">
                  <a:lumMod val="50000"/>
                </a:prstClr>
              </a:solidFill>
            </a:endParaRPr>
          </a:p>
        </p:txBody>
      </p:sp>
      <p:sp>
        <p:nvSpPr>
          <p:cNvPr id="5" name="TextBox 1"/>
          <p:cNvSpPr txBox="1"/>
          <p:nvPr/>
        </p:nvSpPr>
        <p:spPr>
          <a:xfrm>
            <a:off x="1691842" y="1146576"/>
            <a:ext cx="5853424"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4.3.4   </a:t>
            </a:r>
            <a:r>
              <a:rPr lang="en-US" altLang="zh-CN" sz="2400" b="0" dirty="0" err="1">
                <a:solidFill>
                  <a:srgbClr val="1353A2"/>
                </a:solidFill>
                <a:latin typeface="微软雅黑" pitchFamily="34" charset="-122"/>
                <a:ea typeface="微软雅黑" pitchFamily="34" charset="-122"/>
              </a:rPr>
              <a:t>su</a:t>
            </a:r>
            <a:r>
              <a:rPr lang="zh-CN" altLang="en-US" sz="2400" b="0" dirty="0">
                <a:solidFill>
                  <a:srgbClr val="1353A2"/>
                </a:solidFill>
                <a:latin typeface="微软雅黑" pitchFamily="34" charset="-122"/>
                <a:ea typeface="微软雅黑" pitchFamily="34" charset="-122"/>
              </a:rPr>
              <a:t>命令与</a:t>
            </a:r>
            <a:r>
              <a:rPr lang="en-US" altLang="zh-CN" sz="2400" b="0" dirty="0" err="1">
                <a:solidFill>
                  <a:srgbClr val="1353A2"/>
                </a:solidFill>
                <a:latin typeface="微软雅黑" pitchFamily="34" charset="-122"/>
                <a:ea typeface="微软雅黑" pitchFamily="34" charset="-122"/>
              </a:rPr>
              <a:t>sudo</a:t>
            </a:r>
            <a:r>
              <a:rPr lang="zh-CN" altLang="en-US" sz="2400" b="0" dirty="0">
                <a:solidFill>
                  <a:srgbClr val="1353A2"/>
                </a:solidFill>
                <a:latin typeface="微软雅黑" pitchFamily="34" charset="-122"/>
                <a:ea typeface="微软雅黑" pitchFamily="34" charset="-122"/>
              </a:rPr>
              <a:t>服务</a:t>
            </a:r>
          </a:p>
        </p:txBody>
      </p:sp>
    </p:spTree>
    <p:extLst>
      <p:ext uri="{BB962C8B-B14F-4D97-AF65-F5344CB8AC3E}">
        <p14:creationId xmlns:p14="http://schemas.microsoft.com/office/powerpoint/2010/main" val="38375124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6075" y="4702375"/>
            <a:ext cx="1044953" cy="849612"/>
          </a:xfrm>
          <a:prstGeom prst="rect">
            <a:avLst/>
          </a:prstGeom>
        </p:spPr>
      </p:pic>
      <p:sp>
        <p:nvSpPr>
          <p:cNvPr id="8" name="Text Box 44"/>
          <p:cNvSpPr txBox="1">
            <a:spLocks noChangeArrowheads="1"/>
          </p:cNvSpPr>
          <p:nvPr/>
        </p:nvSpPr>
        <p:spPr bwMode="auto">
          <a:xfrm>
            <a:off x="686533" y="1787575"/>
            <a:ext cx="7895595" cy="336739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pPr>
            <a:r>
              <a:rPr lang="en-US" altLang="zh-CN" sz="1800" dirty="0">
                <a:solidFill>
                  <a:srgbClr val="1353A2"/>
                </a:solidFill>
              </a:rPr>
              <a:t>2. </a:t>
            </a:r>
            <a:r>
              <a:rPr lang="en-US" altLang="zh-CN" sz="1800" dirty="0" err="1">
                <a:solidFill>
                  <a:srgbClr val="1353A2"/>
                </a:solidFill>
              </a:rPr>
              <a:t>sudo</a:t>
            </a:r>
            <a:r>
              <a:rPr lang="zh-CN" altLang="en-US" sz="1800" dirty="0">
                <a:solidFill>
                  <a:srgbClr val="1353A2"/>
                </a:solidFill>
              </a:rPr>
              <a:t>命令</a:t>
            </a: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800" dirty="0">
                <a:solidFill>
                  <a:srgbClr val="1353A2"/>
                </a:solidFill>
              </a:rPr>
              <a:t>把</a:t>
            </a:r>
            <a:r>
              <a:rPr lang="zh-CN" altLang="en-US" sz="1800" dirty="0">
                <a:solidFill>
                  <a:srgbClr val="FF0000"/>
                </a:solidFill>
              </a:rPr>
              <a:t>特定命令</a:t>
            </a:r>
            <a:r>
              <a:rPr lang="zh-CN" altLang="en-US" sz="1800" dirty="0">
                <a:solidFill>
                  <a:srgbClr val="1353A2"/>
                </a:solidFill>
              </a:rPr>
              <a:t>的执行</a:t>
            </a:r>
            <a:r>
              <a:rPr lang="zh-CN" altLang="en-US" sz="1800" dirty="0">
                <a:solidFill>
                  <a:srgbClr val="FF0000"/>
                </a:solidFill>
              </a:rPr>
              <a:t>权限</a:t>
            </a:r>
            <a:r>
              <a:rPr lang="zh-CN" altLang="en-US" sz="1800" dirty="0">
                <a:solidFill>
                  <a:srgbClr val="1353A2"/>
                </a:solidFill>
              </a:rPr>
              <a:t>赋予给</a:t>
            </a:r>
            <a:r>
              <a:rPr lang="zh-CN" altLang="en-US" sz="1800" dirty="0">
                <a:solidFill>
                  <a:srgbClr val="FF0000"/>
                </a:solidFill>
              </a:rPr>
              <a:t>指定用户</a:t>
            </a:r>
            <a:r>
              <a:rPr lang="zh-CN" altLang="en-US" sz="1800" dirty="0">
                <a:solidFill>
                  <a:srgbClr val="1353A2"/>
                </a:solidFill>
              </a:rPr>
              <a:t>，这样既可保证普通用户能够完成特定的工作，也可以避免泄露</a:t>
            </a:r>
            <a:r>
              <a:rPr lang="en-US" altLang="zh-CN" sz="1800" dirty="0">
                <a:solidFill>
                  <a:srgbClr val="1353A2"/>
                </a:solidFill>
              </a:rPr>
              <a:t>root</a:t>
            </a:r>
            <a:r>
              <a:rPr lang="zh-CN" altLang="en-US" sz="1800" dirty="0">
                <a:solidFill>
                  <a:srgbClr val="1353A2"/>
                </a:solidFill>
              </a:rPr>
              <a:t>管理员密码。</a:t>
            </a:r>
            <a:endParaRPr lang="en-US" altLang="zh-CN" sz="1800" dirty="0">
              <a:solidFill>
                <a:srgbClr val="1353A2"/>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en-US" altLang="zh-CN" sz="1800" dirty="0">
                <a:solidFill>
                  <a:srgbClr val="1353A2"/>
                </a:solidFill>
              </a:rPr>
              <a:t> </a:t>
            </a:r>
            <a:r>
              <a:rPr lang="en-US" altLang="zh-CN" sz="1800" dirty="0" err="1">
                <a:solidFill>
                  <a:srgbClr val="1353A2"/>
                </a:solidFill>
              </a:rPr>
              <a:t>sudo</a:t>
            </a:r>
            <a:r>
              <a:rPr lang="zh-CN" altLang="en-US" sz="1800" dirty="0">
                <a:solidFill>
                  <a:srgbClr val="1353A2"/>
                </a:solidFill>
              </a:rPr>
              <a:t>服务的</a:t>
            </a:r>
            <a:r>
              <a:rPr lang="zh-CN" altLang="en-US" sz="1800" dirty="0">
                <a:solidFill>
                  <a:srgbClr val="FF0000"/>
                </a:solidFill>
              </a:rPr>
              <a:t>配置原则</a:t>
            </a:r>
            <a:r>
              <a:rPr lang="zh-CN" altLang="en-US" sz="1800" dirty="0">
                <a:solidFill>
                  <a:srgbClr val="1353A2"/>
                </a:solidFill>
              </a:rPr>
              <a:t>也很简单</a:t>
            </a:r>
            <a:r>
              <a:rPr lang="en-US" altLang="zh-CN" sz="1800" dirty="0">
                <a:solidFill>
                  <a:srgbClr val="1353A2"/>
                </a:solidFill>
              </a:rPr>
              <a:t>—</a:t>
            </a:r>
            <a:r>
              <a:rPr lang="zh-CN" altLang="en-US" sz="1800" dirty="0">
                <a:solidFill>
                  <a:srgbClr val="1353A2"/>
                </a:solidFill>
              </a:rPr>
              <a:t>在保证普通用户完成相应工作的前提下，尽可能少地赋予额外的权限。</a:t>
            </a: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en-US" altLang="zh-CN" sz="1800" dirty="0" err="1">
                <a:solidFill>
                  <a:srgbClr val="FF0000"/>
                </a:solidFill>
              </a:rPr>
              <a:t>sudo</a:t>
            </a:r>
            <a:r>
              <a:rPr lang="zh-CN" altLang="en-US" sz="1800" dirty="0">
                <a:solidFill>
                  <a:srgbClr val="FF0000"/>
                </a:solidFill>
              </a:rPr>
              <a:t>命令用于给普通用户提供额外的权限</a:t>
            </a:r>
            <a:r>
              <a:rPr lang="zh-CN" altLang="en-US" sz="1800" dirty="0">
                <a:solidFill>
                  <a:srgbClr val="1353A2"/>
                </a:solidFill>
              </a:rPr>
              <a:t>来完成</a:t>
            </a:r>
            <a:r>
              <a:rPr lang="zh-CN" altLang="en-US" sz="1800" dirty="0">
                <a:solidFill>
                  <a:srgbClr val="FF0000"/>
                </a:solidFill>
              </a:rPr>
              <a:t>原本</a:t>
            </a:r>
            <a:r>
              <a:rPr lang="en-US" altLang="zh-CN" sz="1800" dirty="0">
                <a:solidFill>
                  <a:srgbClr val="FF0000"/>
                </a:solidFill>
              </a:rPr>
              <a:t>root</a:t>
            </a:r>
            <a:r>
              <a:rPr lang="zh-CN" altLang="en-US" sz="1800" dirty="0">
                <a:solidFill>
                  <a:srgbClr val="FF0000"/>
                </a:solidFill>
              </a:rPr>
              <a:t>管理员</a:t>
            </a:r>
            <a:r>
              <a:rPr lang="zh-CN" altLang="en-US" sz="1800" dirty="0">
                <a:solidFill>
                  <a:srgbClr val="1353A2"/>
                </a:solidFill>
              </a:rPr>
              <a:t>才能完成的任务</a:t>
            </a:r>
            <a:r>
              <a:rPr lang="en-US" altLang="zh-CN" sz="1800" dirty="0">
                <a:solidFill>
                  <a:srgbClr val="1353A2"/>
                </a:solidFill>
              </a:rPr>
              <a:t>.</a:t>
            </a:r>
          </a:p>
          <a:p>
            <a:pPr indent="0" defTabSz="540544" eaLnBrk="1" fontAlgn="auto" hangingPunct="1">
              <a:lnSpc>
                <a:spcPct val="150000"/>
              </a:lnSpc>
              <a:spcBef>
                <a:spcPts val="0"/>
              </a:spcBef>
              <a:spcAft>
                <a:spcPts val="0"/>
              </a:spcAft>
            </a:pPr>
            <a:endParaRPr lang="zh-CN" altLang="zh-CN" sz="1800" b="0" dirty="0">
              <a:solidFill>
                <a:prstClr val="white">
                  <a:lumMod val="50000"/>
                </a:prstClr>
              </a:solidFill>
            </a:endParaRPr>
          </a:p>
        </p:txBody>
      </p:sp>
      <p:sp>
        <p:nvSpPr>
          <p:cNvPr id="5" name="TextBox 1"/>
          <p:cNvSpPr txBox="1"/>
          <p:nvPr/>
        </p:nvSpPr>
        <p:spPr>
          <a:xfrm>
            <a:off x="1768042" y="1165626"/>
            <a:ext cx="5853424"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4.3.4   </a:t>
            </a:r>
            <a:r>
              <a:rPr lang="en-US" altLang="zh-CN" sz="2400" b="0" dirty="0" err="1">
                <a:solidFill>
                  <a:srgbClr val="1353A2"/>
                </a:solidFill>
                <a:latin typeface="微软雅黑" pitchFamily="34" charset="-122"/>
                <a:ea typeface="微软雅黑" pitchFamily="34" charset="-122"/>
              </a:rPr>
              <a:t>su</a:t>
            </a:r>
            <a:r>
              <a:rPr lang="zh-CN" altLang="en-US" sz="2400" b="0" dirty="0">
                <a:solidFill>
                  <a:srgbClr val="1353A2"/>
                </a:solidFill>
                <a:latin typeface="微软雅黑" pitchFamily="34" charset="-122"/>
                <a:ea typeface="微软雅黑" pitchFamily="34" charset="-122"/>
              </a:rPr>
              <a:t>命令与</a:t>
            </a:r>
            <a:r>
              <a:rPr lang="en-US" altLang="zh-CN" sz="2400" b="0" dirty="0" err="1">
                <a:solidFill>
                  <a:srgbClr val="1353A2"/>
                </a:solidFill>
                <a:latin typeface="微软雅黑" pitchFamily="34" charset="-122"/>
                <a:ea typeface="微软雅黑" pitchFamily="34" charset="-122"/>
              </a:rPr>
              <a:t>sudo</a:t>
            </a:r>
            <a:r>
              <a:rPr lang="zh-CN" altLang="en-US" sz="2400" b="0" dirty="0">
                <a:solidFill>
                  <a:srgbClr val="1353A2"/>
                </a:solidFill>
                <a:latin typeface="微软雅黑" pitchFamily="34" charset="-122"/>
                <a:ea typeface="微软雅黑" pitchFamily="34" charset="-122"/>
              </a:rPr>
              <a:t>服务</a:t>
            </a:r>
          </a:p>
        </p:txBody>
      </p:sp>
    </p:spTree>
    <p:extLst>
      <p:ext uri="{BB962C8B-B14F-4D97-AF65-F5344CB8AC3E}">
        <p14:creationId xmlns:p14="http://schemas.microsoft.com/office/powerpoint/2010/main" val="2464240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6075" y="4702375"/>
            <a:ext cx="1044953" cy="849612"/>
          </a:xfrm>
          <a:prstGeom prst="rect">
            <a:avLst/>
          </a:prstGeom>
        </p:spPr>
      </p:pic>
      <p:sp>
        <p:nvSpPr>
          <p:cNvPr id="8" name="Text Box 44"/>
          <p:cNvSpPr txBox="1">
            <a:spLocks noChangeArrowheads="1"/>
          </p:cNvSpPr>
          <p:nvPr/>
        </p:nvSpPr>
        <p:spPr bwMode="auto">
          <a:xfrm>
            <a:off x="686533" y="1844317"/>
            <a:ext cx="7895595" cy="78207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r>
              <a:rPr lang="zh-CN" altLang="en-US" sz="1800" dirty="0">
                <a:solidFill>
                  <a:srgbClr val="1353A2"/>
                </a:solidFill>
              </a:rPr>
              <a:t> </a:t>
            </a:r>
            <a:r>
              <a:rPr lang="zh-CN" altLang="en-US" sz="2100" dirty="0">
                <a:solidFill>
                  <a:srgbClr val="1353A2"/>
                </a:solidFill>
              </a:rPr>
              <a:t>语法格式：</a:t>
            </a:r>
            <a:r>
              <a:rPr lang="en-US" altLang="zh-CN" sz="2100" dirty="0" err="1">
                <a:solidFill>
                  <a:srgbClr val="1353A2"/>
                </a:solidFill>
              </a:rPr>
              <a:t>sudo</a:t>
            </a:r>
            <a:r>
              <a:rPr lang="en-US" altLang="zh-CN" sz="2100" dirty="0">
                <a:solidFill>
                  <a:srgbClr val="1353A2"/>
                </a:solidFill>
              </a:rPr>
              <a:t>  [</a:t>
            </a:r>
            <a:r>
              <a:rPr lang="zh-CN" altLang="en-US" sz="2100" dirty="0">
                <a:solidFill>
                  <a:srgbClr val="1353A2"/>
                </a:solidFill>
              </a:rPr>
              <a:t>参数</a:t>
            </a:r>
            <a:r>
              <a:rPr lang="en-US" altLang="zh-CN" sz="2100" dirty="0">
                <a:solidFill>
                  <a:srgbClr val="1353A2"/>
                </a:solidFill>
              </a:rPr>
              <a:t>]  </a:t>
            </a:r>
            <a:r>
              <a:rPr lang="zh-CN" altLang="en-US" sz="2100" dirty="0">
                <a:solidFill>
                  <a:srgbClr val="1353A2"/>
                </a:solidFill>
              </a:rPr>
              <a:t>命令名称</a:t>
            </a:r>
            <a:endParaRPr lang="en-US" altLang="zh-CN" sz="2100" dirty="0">
              <a:solidFill>
                <a:srgbClr val="1353A2"/>
              </a:solidFill>
            </a:endParaRPr>
          </a:p>
          <a:p>
            <a:pPr indent="0" defTabSz="540544" eaLnBrk="1" fontAlgn="auto" hangingPunct="1">
              <a:lnSpc>
                <a:spcPct val="150000"/>
              </a:lnSpc>
              <a:spcBef>
                <a:spcPts val="0"/>
              </a:spcBef>
              <a:spcAft>
                <a:spcPts val="0"/>
              </a:spcAft>
            </a:pPr>
            <a:endParaRPr lang="zh-CN" altLang="zh-CN" sz="1800" b="0" dirty="0">
              <a:solidFill>
                <a:prstClr val="white">
                  <a:lumMod val="50000"/>
                </a:prstClr>
              </a:solidFill>
            </a:endParaRPr>
          </a:p>
        </p:txBody>
      </p:sp>
      <p:sp>
        <p:nvSpPr>
          <p:cNvPr id="5" name="TextBox 1"/>
          <p:cNvSpPr txBox="1"/>
          <p:nvPr/>
        </p:nvSpPr>
        <p:spPr>
          <a:xfrm>
            <a:off x="1748992" y="1203726"/>
            <a:ext cx="5853424"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4.3.4   </a:t>
            </a:r>
            <a:r>
              <a:rPr lang="en-US" altLang="zh-CN" sz="2400" b="0" dirty="0" err="1">
                <a:solidFill>
                  <a:srgbClr val="1353A2"/>
                </a:solidFill>
                <a:latin typeface="微软雅黑" pitchFamily="34" charset="-122"/>
                <a:ea typeface="微软雅黑" pitchFamily="34" charset="-122"/>
              </a:rPr>
              <a:t>su</a:t>
            </a:r>
            <a:r>
              <a:rPr lang="zh-CN" altLang="en-US" sz="2400" b="0" dirty="0">
                <a:solidFill>
                  <a:srgbClr val="1353A2"/>
                </a:solidFill>
                <a:latin typeface="微软雅黑" pitchFamily="34" charset="-122"/>
                <a:ea typeface="微软雅黑" pitchFamily="34" charset="-122"/>
              </a:rPr>
              <a:t>命令与</a:t>
            </a:r>
            <a:r>
              <a:rPr lang="en-US" altLang="zh-CN" sz="2400" b="0" dirty="0" err="1">
                <a:solidFill>
                  <a:srgbClr val="1353A2"/>
                </a:solidFill>
                <a:latin typeface="微软雅黑" pitchFamily="34" charset="-122"/>
                <a:ea typeface="微软雅黑" pitchFamily="34" charset="-122"/>
              </a:rPr>
              <a:t>sudo</a:t>
            </a:r>
            <a:r>
              <a:rPr lang="zh-CN" altLang="en-US" sz="2400" b="0" dirty="0">
                <a:solidFill>
                  <a:srgbClr val="1353A2"/>
                </a:solidFill>
                <a:latin typeface="微软雅黑" pitchFamily="34" charset="-122"/>
                <a:ea typeface="微软雅黑" pitchFamily="34" charset="-122"/>
              </a:rPr>
              <a:t>服务</a:t>
            </a:r>
          </a:p>
        </p:txBody>
      </p:sp>
      <p:graphicFrame>
        <p:nvGraphicFramePr>
          <p:cNvPr id="2" name="表格 1">
            <a:extLst>
              <a:ext uri="{FF2B5EF4-FFF2-40B4-BE49-F238E27FC236}">
                <a16:creationId xmlns:a16="http://schemas.microsoft.com/office/drawing/2014/main" id="{C1F49F0C-3DE8-4E86-A939-9028EBDD3791}"/>
              </a:ext>
            </a:extLst>
          </p:cNvPr>
          <p:cNvGraphicFramePr>
            <a:graphicFrameLocks noGrp="1"/>
          </p:cNvGraphicFramePr>
          <p:nvPr/>
        </p:nvGraphicFramePr>
        <p:xfrm>
          <a:off x="857112" y="2507815"/>
          <a:ext cx="7637182" cy="2560320"/>
        </p:xfrm>
        <a:graphic>
          <a:graphicData uri="http://schemas.openxmlformats.org/drawingml/2006/table">
            <a:tbl>
              <a:tblPr firstRow="1" firstCol="1" bandRow="1" bandCol="1">
                <a:tableStyleId>{5C22544A-7EE6-4342-B048-85BDC9FD1C3A}</a:tableStyleId>
              </a:tblPr>
              <a:tblGrid>
                <a:gridCol w="2313095">
                  <a:extLst>
                    <a:ext uri="{9D8B030D-6E8A-4147-A177-3AD203B41FA5}">
                      <a16:colId xmlns:a16="http://schemas.microsoft.com/office/drawing/2014/main" val="2670307785"/>
                    </a:ext>
                  </a:extLst>
                </a:gridCol>
                <a:gridCol w="5324087">
                  <a:extLst>
                    <a:ext uri="{9D8B030D-6E8A-4147-A177-3AD203B41FA5}">
                      <a16:colId xmlns:a16="http://schemas.microsoft.com/office/drawing/2014/main" val="108918334"/>
                    </a:ext>
                  </a:extLst>
                </a:gridCol>
              </a:tblGrid>
              <a:tr h="320040">
                <a:tc>
                  <a:txBody>
                    <a:bodyPr/>
                    <a:lstStyle/>
                    <a:p>
                      <a:pPr marL="467360" algn="ctr">
                        <a:spcAft>
                          <a:spcPts val="0"/>
                        </a:spcAft>
                      </a:pPr>
                      <a:r>
                        <a:rPr lang="zh-CN" sz="2100" kern="100" dirty="0">
                          <a:solidFill>
                            <a:srgbClr val="FF0000"/>
                          </a:solidFill>
                          <a:effectLst/>
                        </a:rPr>
                        <a:t>参数</a:t>
                      </a:r>
                      <a:endParaRPr lang="zh-CN" sz="2100" kern="100" dirty="0">
                        <a:solidFill>
                          <a:srgbClr val="FF0000"/>
                        </a:solidFill>
                        <a:effectLst/>
                        <a:latin typeface="Times New Roman" panose="02020603050405020304" pitchFamily="18" charset="0"/>
                        <a:ea typeface="方正黑体简体"/>
                      </a:endParaRPr>
                    </a:p>
                  </a:txBody>
                  <a:tcPr marL="51435" marR="51435" marT="0" marB="0"/>
                </a:tc>
                <a:tc>
                  <a:txBody>
                    <a:bodyPr/>
                    <a:lstStyle/>
                    <a:p>
                      <a:pPr marL="467360" algn="ctr">
                        <a:spcAft>
                          <a:spcPts val="0"/>
                        </a:spcAft>
                      </a:pPr>
                      <a:r>
                        <a:rPr lang="zh-CN" sz="2100" kern="100" dirty="0">
                          <a:solidFill>
                            <a:srgbClr val="FF0000"/>
                          </a:solidFill>
                          <a:effectLst/>
                        </a:rPr>
                        <a:t>作用</a:t>
                      </a:r>
                      <a:endParaRPr lang="zh-CN" sz="2100" kern="100" dirty="0">
                        <a:solidFill>
                          <a:srgbClr val="FF0000"/>
                        </a:solidFill>
                        <a:effectLst/>
                        <a:latin typeface="Times New Roman" panose="02020603050405020304" pitchFamily="18" charset="0"/>
                        <a:ea typeface="方正黑体简体"/>
                      </a:endParaRPr>
                    </a:p>
                  </a:txBody>
                  <a:tcPr marL="51435" marR="51435" marT="0" marB="0"/>
                </a:tc>
                <a:extLst>
                  <a:ext uri="{0D108BD9-81ED-4DB2-BD59-A6C34878D82A}">
                    <a16:rowId xmlns:a16="http://schemas.microsoft.com/office/drawing/2014/main" val="2152400888"/>
                  </a:ext>
                </a:extLst>
              </a:tr>
              <a:tr h="320040">
                <a:tc>
                  <a:txBody>
                    <a:bodyPr/>
                    <a:lstStyle/>
                    <a:p>
                      <a:pPr algn="ctr">
                        <a:spcAft>
                          <a:spcPts val="0"/>
                        </a:spcAft>
                      </a:pPr>
                      <a:r>
                        <a:rPr lang="en-US" sz="2100" kern="100">
                          <a:solidFill>
                            <a:srgbClr val="FF0000"/>
                          </a:solidFill>
                          <a:effectLst/>
                        </a:rPr>
                        <a:t>-h</a:t>
                      </a:r>
                      <a:endParaRPr lang="zh-CN" sz="2100" kern="100">
                        <a:solidFill>
                          <a:srgbClr val="FF0000"/>
                        </a:solidFill>
                        <a:effectLst/>
                        <a:latin typeface="Courier New" panose="02070309020205020404" pitchFamily="49" charset="0"/>
                        <a:ea typeface="方正书宋简体"/>
                      </a:endParaRPr>
                    </a:p>
                  </a:txBody>
                  <a:tcPr marL="51435" marR="51435" marT="0" marB="0" anchor="ctr"/>
                </a:tc>
                <a:tc>
                  <a:txBody>
                    <a:bodyPr/>
                    <a:lstStyle/>
                    <a:p>
                      <a:pPr algn="just">
                        <a:spcAft>
                          <a:spcPts val="0"/>
                        </a:spcAft>
                      </a:pPr>
                      <a:r>
                        <a:rPr lang="zh-CN" sz="2100" b="1" kern="100" dirty="0">
                          <a:effectLst/>
                        </a:rPr>
                        <a:t>列出帮助信息</a:t>
                      </a:r>
                      <a:endParaRPr lang="zh-CN" sz="2100" b="1" kern="100" dirty="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3884615951"/>
                  </a:ext>
                </a:extLst>
              </a:tr>
              <a:tr h="320040">
                <a:tc>
                  <a:txBody>
                    <a:bodyPr/>
                    <a:lstStyle/>
                    <a:p>
                      <a:pPr algn="ctr">
                        <a:spcAft>
                          <a:spcPts val="0"/>
                        </a:spcAft>
                      </a:pPr>
                      <a:r>
                        <a:rPr lang="en-US" sz="2100" kern="100">
                          <a:solidFill>
                            <a:srgbClr val="FF0000"/>
                          </a:solidFill>
                          <a:effectLst/>
                        </a:rPr>
                        <a:t>-l</a:t>
                      </a:r>
                      <a:endParaRPr lang="zh-CN" sz="2100" kern="100">
                        <a:solidFill>
                          <a:srgbClr val="FF0000"/>
                        </a:solidFill>
                        <a:effectLst/>
                        <a:latin typeface="Courier New" panose="02070309020205020404" pitchFamily="49" charset="0"/>
                        <a:ea typeface="方正书宋简体"/>
                      </a:endParaRPr>
                    </a:p>
                  </a:txBody>
                  <a:tcPr marL="51435" marR="51435" marT="0" marB="0" anchor="ctr"/>
                </a:tc>
                <a:tc>
                  <a:txBody>
                    <a:bodyPr/>
                    <a:lstStyle/>
                    <a:p>
                      <a:pPr algn="just">
                        <a:spcAft>
                          <a:spcPts val="0"/>
                        </a:spcAft>
                      </a:pPr>
                      <a:r>
                        <a:rPr lang="zh-CN" sz="2100" b="1" kern="100" dirty="0">
                          <a:effectLst/>
                        </a:rPr>
                        <a:t>列出当前用户可执行的命令</a:t>
                      </a:r>
                      <a:endParaRPr lang="zh-CN" sz="2100" b="1" kern="100" dirty="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1556686681"/>
                  </a:ext>
                </a:extLst>
              </a:tr>
              <a:tr h="320040">
                <a:tc>
                  <a:txBody>
                    <a:bodyPr/>
                    <a:lstStyle/>
                    <a:p>
                      <a:pPr algn="ctr">
                        <a:spcAft>
                          <a:spcPts val="0"/>
                        </a:spcAft>
                      </a:pPr>
                      <a:r>
                        <a:rPr lang="en-US" sz="2100" kern="100">
                          <a:solidFill>
                            <a:srgbClr val="FF0000"/>
                          </a:solidFill>
                          <a:effectLst/>
                        </a:rPr>
                        <a:t>-u</a:t>
                      </a:r>
                      <a:r>
                        <a:rPr lang="zh-CN" sz="2100" kern="100">
                          <a:solidFill>
                            <a:srgbClr val="FF0000"/>
                          </a:solidFill>
                          <a:effectLst/>
                        </a:rPr>
                        <a:t>用户名或</a:t>
                      </a:r>
                      <a:r>
                        <a:rPr lang="en-US" sz="2100" kern="100">
                          <a:solidFill>
                            <a:srgbClr val="FF0000"/>
                          </a:solidFill>
                          <a:effectLst/>
                        </a:rPr>
                        <a:t>UID</a:t>
                      </a:r>
                      <a:r>
                        <a:rPr lang="zh-CN" sz="2100" kern="100">
                          <a:solidFill>
                            <a:srgbClr val="FF0000"/>
                          </a:solidFill>
                          <a:effectLst/>
                        </a:rPr>
                        <a:t>值</a:t>
                      </a:r>
                      <a:endParaRPr lang="zh-CN" sz="2100" kern="100">
                        <a:solidFill>
                          <a:srgbClr val="FF0000"/>
                        </a:solidFill>
                        <a:effectLst/>
                        <a:latin typeface="Courier New" panose="02070309020205020404" pitchFamily="49" charset="0"/>
                        <a:ea typeface="方正书宋简体"/>
                      </a:endParaRPr>
                    </a:p>
                  </a:txBody>
                  <a:tcPr marL="51435" marR="51435" marT="0" marB="0" anchor="ctr"/>
                </a:tc>
                <a:tc>
                  <a:txBody>
                    <a:bodyPr/>
                    <a:lstStyle/>
                    <a:p>
                      <a:pPr algn="just">
                        <a:spcAft>
                          <a:spcPts val="0"/>
                        </a:spcAft>
                      </a:pPr>
                      <a:r>
                        <a:rPr lang="zh-CN" sz="2100" b="1" kern="100" dirty="0">
                          <a:effectLst/>
                        </a:rPr>
                        <a:t>以指定的用户身份执行命令</a:t>
                      </a:r>
                      <a:endParaRPr lang="zh-CN" sz="2100" b="1" kern="100" dirty="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2611555983"/>
                  </a:ext>
                </a:extLst>
              </a:tr>
              <a:tr h="640080">
                <a:tc>
                  <a:txBody>
                    <a:bodyPr/>
                    <a:lstStyle/>
                    <a:p>
                      <a:pPr algn="ctr">
                        <a:spcAft>
                          <a:spcPts val="0"/>
                        </a:spcAft>
                      </a:pPr>
                      <a:r>
                        <a:rPr lang="en-US" sz="2100" kern="100">
                          <a:solidFill>
                            <a:srgbClr val="FF0000"/>
                          </a:solidFill>
                          <a:effectLst/>
                        </a:rPr>
                        <a:t>-k</a:t>
                      </a:r>
                      <a:endParaRPr lang="zh-CN" sz="2100" kern="100">
                        <a:solidFill>
                          <a:srgbClr val="FF0000"/>
                        </a:solidFill>
                        <a:effectLst/>
                        <a:latin typeface="Courier New" panose="02070309020205020404" pitchFamily="49" charset="0"/>
                        <a:ea typeface="方正书宋简体"/>
                      </a:endParaRPr>
                    </a:p>
                  </a:txBody>
                  <a:tcPr marL="51435" marR="51435" marT="0" marB="0" anchor="ctr"/>
                </a:tc>
                <a:tc>
                  <a:txBody>
                    <a:bodyPr/>
                    <a:lstStyle/>
                    <a:p>
                      <a:pPr algn="just">
                        <a:spcAft>
                          <a:spcPts val="0"/>
                        </a:spcAft>
                      </a:pPr>
                      <a:r>
                        <a:rPr lang="zh-CN" sz="2100" b="1" kern="100" dirty="0">
                          <a:effectLst/>
                        </a:rPr>
                        <a:t>清空密码的有效时间，下次执行</a:t>
                      </a:r>
                      <a:r>
                        <a:rPr lang="en-US" sz="2100" b="1" kern="100" dirty="0" err="1">
                          <a:effectLst/>
                        </a:rPr>
                        <a:t>sudo</a:t>
                      </a:r>
                      <a:r>
                        <a:rPr lang="zh-CN" sz="2100" b="1" kern="100" dirty="0">
                          <a:effectLst/>
                        </a:rPr>
                        <a:t>时需要再次进行密码验证</a:t>
                      </a:r>
                      <a:endParaRPr lang="zh-CN" sz="2100" b="1" kern="100" dirty="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2687627291"/>
                  </a:ext>
                </a:extLst>
              </a:tr>
              <a:tr h="320040">
                <a:tc>
                  <a:txBody>
                    <a:bodyPr/>
                    <a:lstStyle/>
                    <a:p>
                      <a:pPr algn="ctr">
                        <a:spcAft>
                          <a:spcPts val="0"/>
                        </a:spcAft>
                      </a:pPr>
                      <a:r>
                        <a:rPr lang="en-US" sz="2100" kern="100" dirty="0">
                          <a:solidFill>
                            <a:srgbClr val="FF0000"/>
                          </a:solidFill>
                          <a:effectLst/>
                        </a:rPr>
                        <a:t>-b</a:t>
                      </a:r>
                      <a:endParaRPr lang="zh-CN" sz="2100" kern="100" dirty="0">
                        <a:solidFill>
                          <a:srgbClr val="FF0000"/>
                        </a:solidFill>
                        <a:effectLst/>
                        <a:latin typeface="Courier New" panose="02070309020205020404" pitchFamily="49" charset="0"/>
                        <a:ea typeface="方正书宋简体"/>
                      </a:endParaRPr>
                    </a:p>
                  </a:txBody>
                  <a:tcPr marL="51435" marR="51435" marT="0" marB="0" anchor="ctr"/>
                </a:tc>
                <a:tc>
                  <a:txBody>
                    <a:bodyPr/>
                    <a:lstStyle/>
                    <a:p>
                      <a:pPr algn="just">
                        <a:spcAft>
                          <a:spcPts val="0"/>
                        </a:spcAft>
                      </a:pPr>
                      <a:r>
                        <a:rPr lang="zh-CN" sz="2100" b="1" kern="100" dirty="0">
                          <a:effectLst/>
                        </a:rPr>
                        <a:t>在后台执行指定的命令</a:t>
                      </a:r>
                      <a:endParaRPr lang="zh-CN" sz="2100" b="1" kern="100" dirty="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2823049542"/>
                  </a:ext>
                </a:extLst>
              </a:tr>
              <a:tr h="320040">
                <a:tc>
                  <a:txBody>
                    <a:bodyPr/>
                    <a:lstStyle/>
                    <a:p>
                      <a:pPr algn="ctr">
                        <a:spcAft>
                          <a:spcPts val="0"/>
                        </a:spcAft>
                      </a:pPr>
                      <a:r>
                        <a:rPr lang="en-US" sz="2100" kern="100" dirty="0">
                          <a:solidFill>
                            <a:srgbClr val="FF0000"/>
                          </a:solidFill>
                          <a:effectLst/>
                        </a:rPr>
                        <a:t>-p</a:t>
                      </a:r>
                      <a:endParaRPr lang="zh-CN" sz="2100" kern="100" dirty="0">
                        <a:solidFill>
                          <a:srgbClr val="FF0000"/>
                        </a:solidFill>
                        <a:effectLst/>
                        <a:latin typeface="Courier New" panose="02070309020205020404" pitchFamily="49" charset="0"/>
                        <a:ea typeface="方正书宋简体"/>
                      </a:endParaRPr>
                    </a:p>
                  </a:txBody>
                  <a:tcPr marL="51435" marR="51435" marT="0" marB="0" anchor="ctr"/>
                </a:tc>
                <a:tc>
                  <a:txBody>
                    <a:bodyPr/>
                    <a:lstStyle/>
                    <a:p>
                      <a:pPr algn="just">
                        <a:spcAft>
                          <a:spcPts val="0"/>
                        </a:spcAft>
                      </a:pPr>
                      <a:r>
                        <a:rPr lang="zh-CN" sz="2100" b="1" kern="100" dirty="0">
                          <a:effectLst/>
                        </a:rPr>
                        <a:t>更改询问密码的提示语</a:t>
                      </a:r>
                      <a:endParaRPr lang="zh-CN" sz="2100" b="1" kern="100" dirty="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1363114251"/>
                  </a:ext>
                </a:extLst>
              </a:tr>
            </a:tbl>
          </a:graphicData>
        </a:graphic>
      </p:graphicFrame>
    </p:spTree>
    <p:extLst>
      <p:ext uri="{BB962C8B-B14F-4D97-AF65-F5344CB8AC3E}">
        <p14:creationId xmlns:p14="http://schemas.microsoft.com/office/powerpoint/2010/main" val="42596991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6075" y="4702375"/>
            <a:ext cx="1044953" cy="849612"/>
          </a:xfrm>
          <a:prstGeom prst="rect">
            <a:avLst/>
          </a:prstGeom>
        </p:spPr>
      </p:pic>
      <p:sp>
        <p:nvSpPr>
          <p:cNvPr id="8" name="Text Box 44"/>
          <p:cNvSpPr txBox="1">
            <a:spLocks noChangeArrowheads="1"/>
          </p:cNvSpPr>
          <p:nvPr/>
        </p:nvSpPr>
        <p:spPr bwMode="auto">
          <a:xfrm>
            <a:off x="867508" y="1925688"/>
            <a:ext cx="7895595" cy="2882649"/>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pPr>
            <a:r>
              <a:rPr lang="en-US" altLang="zh-CN" sz="1800" dirty="0" err="1">
                <a:solidFill>
                  <a:srgbClr val="1353A2"/>
                </a:solidFill>
              </a:rPr>
              <a:t>sudo</a:t>
            </a:r>
            <a:r>
              <a:rPr lang="zh-CN" altLang="en-US" sz="1800" dirty="0">
                <a:solidFill>
                  <a:srgbClr val="1353A2"/>
                </a:solidFill>
              </a:rPr>
              <a:t>功能：</a:t>
            </a:r>
          </a:p>
          <a:p>
            <a:pPr marL="257175" indent="-257175" defTabSz="540544" eaLnBrk="1" fontAlgn="auto" hangingPunct="1">
              <a:lnSpc>
                <a:spcPct val="150000"/>
              </a:lnSpc>
              <a:spcBef>
                <a:spcPts val="0"/>
              </a:spcBef>
              <a:spcAft>
                <a:spcPts val="0"/>
              </a:spcAft>
              <a:buFont typeface="Wingdings" panose="05000000000000000000" pitchFamily="2" charset="2"/>
              <a:buChar char="Ø"/>
            </a:pPr>
            <a:r>
              <a:rPr lang="zh-CN" altLang="en-US" sz="1800" dirty="0">
                <a:solidFill>
                  <a:srgbClr val="1353A2"/>
                </a:solidFill>
              </a:rPr>
              <a:t>限制用户执行指定的命令：</a:t>
            </a:r>
          </a:p>
          <a:p>
            <a:pPr marL="257175" indent="-257175" defTabSz="540544" eaLnBrk="1" fontAlgn="auto" hangingPunct="1">
              <a:lnSpc>
                <a:spcPct val="150000"/>
              </a:lnSpc>
              <a:spcBef>
                <a:spcPts val="0"/>
              </a:spcBef>
              <a:spcAft>
                <a:spcPts val="0"/>
              </a:spcAft>
              <a:buFont typeface="Wingdings" panose="05000000000000000000" pitchFamily="2" charset="2"/>
              <a:buChar char="Ø"/>
            </a:pPr>
            <a:r>
              <a:rPr lang="zh-CN" altLang="en-US" sz="1800" dirty="0">
                <a:solidFill>
                  <a:srgbClr val="1353A2"/>
                </a:solidFill>
              </a:rPr>
              <a:t>记录用户执行的每一条命令；</a:t>
            </a:r>
          </a:p>
          <a:p>
            <a:pPr marL="257175" indent="-257175" defTabSz="540544" eaLnBrk="1" fontAlgn="auto" hangingPunct="1">
              <a:lnSpc>
                <a:spcPct val="150000"/>
              </a:lnSpc>
              <a:spcBef>
                <a:spcPts val="0"/>
              </a:spcBef>
              <a:spcAft>
                <a:spcPts val="0"/>
              </a:spcAft>
              <a:buFont typeface="Wingdings" panose="05000000000000000000" pitchFamily="2" charset="2"/>
              <a:buChar char="Ø"/>
            </a:pPr>
            <a:r>
              <a:rPr lang="zh-CN" altLang="en-US" sz="1800" dirty="0">
                <a:solidFill>
                  <a:srgbClr val="1353A2"/>
                </a:solidFill>
              </a:rPr>
              <a:t>配置文件（</a:t>
            </a:r>
            <a:r>
              <a:rPr lang="en-US" altLang="zh-CN" sz="1800" dirty="0">
                <a:solidFill>
                  <a:srgbClr val="1353A2"/>
                </a:solidFill>
              </a:rPr>
              <a:t>/</a:t>
            </a:r>
            <a:r>
              <a:rPr lang="en-US" altLang="zh-CN" sz="1800" dirty="0" err="1">
                <a:solidFill>
                  <a:srgbClr val="1353A2"/>
                </a:solidFill>
              </a:rPr>
              <a:t>etc</a:t>
            </a:r>
            <a:r>
              <a:rPr lang="en-US" altLang="zh-CN" sz="1800" dirty="0">
                <a:solidFill>
                  <a:srgbClr val="1353A2"/>
                </a:solidFill>
              </a:rPr>
              <a:t>/</a:t>
            </a:r>
            <a:r>
              <a:rPr lang="en-US" altLang="zh-CN" sz="1800" dirty="0" err="1">
                <a:solidFill>
                  <a:srgbClr val="1353A2"/>
                </a:solidFill>
              </a:rPr>
              <a:t>sudoers</a:t>
            </a:r>
            <a:r>
              <a:rPr lang="zh-CN" altLang="en-US" sz="1800" dirty="0">
                <a:solidFill>
                  <a:srgbClr val="1353A2"/>
                </a:solidFill>
              </a:rPr>
              <a:t>）提供集中的用户管理、权限与主机等参数；</a:t>
            </a:r>
          </a:p>
          <a:p>
            <a:pPr marL="257175" indent="-257175" defTabSz="540544" eaLnBrk="1" fontAlgn="auto" hangingPunct="1">
              <a:lnSpc>
                <a:spcPct val="150000"/>
              </a:lnSpc>
              <a:spcBef>
                <a:spcPts val="0"/>
              </a:spcBef>
              <a:spcAft>
                <a:spcPts val="0"/>
              </a:spcAft>
              <a:buFont typeface="Wingdings" panose="05000000000000000000" pitchFamily="2" charset="2"/>
              <a:buChar char="Ø"/>
            </a:pPr>
            <a:r>
              <a:rPr lang="zh-CN" altLang="en-US" sz="1800" dirty="0">
                <a:solidFill>
                  <a:srgbClr val="1353A2"/>
                </a:solidFill>
              </a:rPr>
              <a:t>验证密码的后</a:t>
            </a:r>
            <a:r>
              <a:rPr lang="en-US" altLang="zh-CN" sz="1800" dirty="0">
                <a:solidFill>
                  <a:srgbClr val="1353A2"/>
                </a:solidFill>
              </a:rPr>
              <a:t>5</a:t>
            </a:r>
            <a:r>
              <a:rPr lang="zh-CN" altLang="en-US" sz="1800" dirty="0">
                <a:solidFill>
                  <a:srgbClr val="1353A2"/>
                </a:solidFill>
              </a:rPr>
              <a:t>分钟内（默认值）无须再让用户再次验证密码。</a:t>
            </a:r>
            <a:endParaRPr lang="en-US" altLang="zh-CN" sz="1800" dirty="0">
              <a:solidFill>
                <a:srgbClr val="1353A2"/>
              </a:solidFill>
            </a:endParaRPr>
          </a:p>
          <a:p>
            <a:pPr indent="0" defTabSz="540544" eaLnBrk="1" fontAlgn="auto" hangingPunct="1">
              <a:lnSpc>
                <a:spcPct val="150000"/>
              </a:lnSpc>
              <a:spcBef>
                <a:spcPts val="0"/>
              </a:spcBef>
              <a:spcAft>
                <a:spcPts val="0"/>
              </a:spcAft>
            </a:pPr>
            <a:endParaRPr lang="zh-CN" altLang="en-US" sz="1500" b="0" dirty="0">
              <a:solidFill>
                <a:srgbClr val="1353A2"/>
              </a:solidFill>
            </a:endParaRPr>
          </a:p>
          <a:p>
            <a:pPr indent="0" defTabSz="540544" eaLnBrk="1" fontAlgn="auto" hangingPunct="1">
              <a:lnSpc>
                <a:spcPct val="150000"/>
              </a:lnSpc>
              <a:spcBef>
                <a:spcPts val="0"/>
              </a:spcBef>
              <a:spcAft>
                <a:spcPts val="0"/>
              </a:spcAft>
            </a:pPr>
            <a:endParaRPr lang="zh-CN" altLang="zh-CN" sz="1800" b="0" dirty="0">
              <a:solidFill>
                <a:prstClr val="white">
                  <a:lumMod val="50000"/>
                </a:prstClr>
              </a:solidFill>
            </a:endParaRPr>
          </a:p>
        </p:txBody>
      </p:sp>
      <p:sp>
        <p:nvSpPr>
          <p:cNvPr id="5" name="TextBox 1"/>
          <p:cNvSpPr txBox="1"/>
          <p:nvPr/>
        </p:nvSpPr>
        <p:spPr>
          <a:xfrm>
            <a:off x="1748992" y="1203726"/>
            <a:ext cx="5853424"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4.3.4   </a:t>
            </a:r>
            <a:r>
              <a:rPr lang="en-US" altLang="zh-CN" sz="2400" b="0" dirty="0" err="1">
                <a:solidFill>
                  <a:srgbClr val="1353A2"/>
                </a:solidFill>
                <a:latin typeface="微软雅黑" pitchFamily="34" charset="-122"/>
                <a:ea typeface="微软雅黑" pitchFamily="34" charset="-122"/>
              </a:rPr>
              <a:t>su</a:t>
            </a:r>
            <a:r>
              <a:rPr lang="zh-CN" altLang="en-US" sz="2400" b="0" dirty="0">
                <a:solidFill>
                  <a:srgbClr val="1353A2"/>
                </a:solidFill>
                <a:latin typeface="微软雅黑" pitchFamily="34" charset="-122"/>
                <a:ea typeface="微软雅黑" pitchFamily="34" charset="-122"/>
              </a:rPr>
              <a:t>命令与</a:t>
            </a:r>
            <a:r>
              <a:rPr lang="en-US" altLang="zh-CN" sz="2400" b="0" dirty="0" err="1">
                <a:solidFill>
                  <a:srgbClr val="1353A2"/>
                </a:solidFill>
                <a:latin typeface="微软雅黑" pitchFamily="34" charset="-122"/>
                <a:ea typeface="微软雅黑" pitchFamily="34" charset="-122"/>
              </a:rPr>
              <a:t>sudo</a:t>
            </a:r>
            <a:r>
              <a:rPr lang="zh-CN" altLang="en-US" sz="2400" b="0" dirty="0">
                <a:solidFill>
                  <a:srgbClr val="1353A2"/>
                </a:solidFill>
                <a:latin typeface="微软雅黑" pitchFamily="34" charset="-122"/>
                <a:ea typeface="微软雅黑" pitchFamily="34" charset="-122"/>
              </a:rPr>
              <a:t>服务</a:t>
            </a:r>
          </a:p>
        </p:txBody>
      </p:sp>
    </p:spTree>
    <p:extLst>
      <p:ext uri="{BB962C8B-B14F-4D97-AF65-F5344CB8AC3E}">
        <p14:creationId xmlns:p14="http://schemas.microsoft.com/office/powerpoint/2010/main" val="42689186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ADC4D6-9E32-41C4-90EC-FC61A2BE3A4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E45B4E6-1241-4A7A-8AC5-1551675EC62B}"/>
              </a:ext>
            </a:extLst>
          </p:cNvPr>
          <p:cNvSpPr>
            <a:spLocks noGrp="1"/>
          </p:cNvSpPr>
          <p:nvPr>
            <p:ph idx="1"/>
          </p:nvPr>
        </p:nvSpPr>
        <p:spPr>
          <a:xfrm>
            <a:off x="552450" y="1797248"/>
            <a:ext cx="7886700" cy="3263504"/>
          </a:xfrm>
        </p:spPr>
        <p:txBody>
          <a:bodyPr>
            <a:normAutofit fontScale="92500"/>
          </a:bodyPr>
          <a:lstStyle/>
          <a:p>
            <a:pPr indent="0">
              <a:lnSpc>
                <a:spcPct val="150000"/>
              </a:lnSpc>
            </a:pPr>
            <a:r>
              <a:rPr lang="en-US" altLang="zh-CN" b="1" dirty="0">
                <a:solidFill>
                  <a:srgbClr val="1353A2"/>
                </a:solidFill>
              </a:rPr>
              <a:t>root</a:t>
            </a:r>
            <a:r>
              <a:rPr lang="zh-CN" altLang="en-US" b="1" dirty="0">
                <a:solidFill>
                  <a:srgbClr val="1353A2"/>
                </a:solidFill>
              </a:rPr>
              <a:t>管理员可以使用</a:t>
            </a:r>
            <a:r>
              <a:rPr lang="en-US" altLang="zh-CN" b="1" dirty="0" err="1">
                <a:solidFill>
                  <a:srgbClr val="1353A2"/>
                </a:solidFill>
              </a:rPr>
              <a:t>sudo</a:t>
            </a:r>
            <a:r>
              <a:rPr lang="zh-CN" altLang="en-US" b="1" dirty="0">
                <a:solidFill>
                  <a:srgbClr val="1353A2"/>
                </a:solidFill>
              </a:rPr>
              <a:t>命令提供的</a:t>
            </a:r>
            <a:r>
              <a:rPr lang="en-US" altLang="zh-CN" b="1" dirty="0" err="1">
                <a:solidFill>
                  <a:srgbClr val="FF0000"/>
                </a:solidFill>
              </a:rPr>
              <a:t>visudo</a:t>
            </a:r>
            <a:r>
              <a:rPr lang="zh-CN" altLang="en-US" b="1" dirty="0">
                <a:solidFill>
                  <a:srgbClr val="1353A2"/>
                </a:solidFill>
              </a:rPr>
              <a:t>命令来配置用户权限。</a:t>
            </a:r>
            <a:endParaRPr lang="en-US" altLang="zh-CN" b="1" dirty="0">
              <a:solidFill>
                <a:srgbClr val="1353A2"/>
              </a:solidFill>
            </a:endParaRPr>
          </a:p>
          <a:p>
            <a:pPr indent="0">
              <a:lnSpc>
                <a:spcPct val="150000"/>
              </a:lnSpc>
            </a:pPr>
            <a:r>
              <a:rPr lang="zh-CN" altLang="en-US" b="1" dirty="0">
                <a:solidFill>
                  <a:srgbClr val="1353A2"/>
                </a:solidFill>
              </a:rPr>
              <a:t>使用</a:t>
            </a:r>
            <a:r>
              <a:rPr lang="en-US" altLang="zh-CN" b="1" dirty="0" err="1">
                <a:solidFill>
                  <a:srgbClr val="1353A2"/>
                </a:solidFill>
              </a:rPr>
              <a:t>visudo</a:t>
            </a:r>
            <a:r>
              <a:rPr lang="zh-CN" altLang="en-US" b="1" dirty="0">
                <a:solidFill>
                  <a:srgbClr val="1353A2"/>
                </a:solidFill>
              </a:rPr>
              <a:t>命令配置</a:t>
            </a:r>
            <a:r>
              <a:rPr lang="en-US" altLang="zh-CN" b="1" dirty="0" err="1">
                <a:solidFill>
                  <a:srgbClr val="1353A2"/>
                </a:solidFill>
              </a:rPr>
              <a:t>sudo</a:t>
            </a:r>
            <a:r>
              <a:rPr lang="zh-CN" altLang="en-US" b="1" dirty="0">
                <a:solidFill>
                  <a:srgbClr val="1353A2"/>
                </a:solidFill>
              </a:rPr>
              <a:t>命令的配置文件时，其操作方法与</a:t>
            </a:r>
            <a:r>
              <a:rPr lang="en-US" altLang="zh-CN" b="1" dirty="0">
                <a:solidFill>
                  <a:srgbClr val="1353A2"/>
                </a:solidFill>
              </a:rPr>
              <a:t>Vim</a:t>
            </a:r>
            <a:r>
              <a:rPr lang="zh-CN" altLang="en-US" b="1" dirty="0">
                <a:solidFill>
                  <a:srgbClr val="1353A2"/>
                </a:solidFill>
              </a:rPr>
              <a:t>编辑器中用到的方法一致，编写完成后记得在末行模式下保存并退出</a:t>
            </a:r>
            <a:endParaRPr lang="en-US" altLang="zh-CN" b="1" dirty="0">
              <a:solidFill>
                <a:srgbClr val="1353A2"/>
              </a:solidFill>
            </a:endParaRPr>
          </a:p>
          <a:p>
            <a:pPr indent="0">
              <a:lnSpc>
                <a:spcPct val="150000"/>
              </a:lnSpc>
            </a:pPr>
            <a:r>
              <a:rPr lang="zh-CN" altLang="en-US" b="1" dirty="0">
                <a:solidFill>
                  <a:srgbClr val="1353A2"/>
                </a:solidFill>
              </a:rPr>
              <a:t>在</a:t>
            </a:r>
            <a:r>
              <a:rPr lang="en-US" altLang="zh-CN" b="1" dirty="0" err="1">
                <a:solidFill>
                  <a:srgbClr val="1353A2"/>
                </a:solidFill>
              </a:rPr>
              <a:t>sudo</a:t>
            </a:r>
            <a:r>
              <a:rPr lang="zh-CN" altLang="en-US" b="1" dirty="0">
                <a:solidFill>
                  <a:srgbClr val="1353A2"/>
                </a:solidFill>
              </a:rPr>
              <a:t>命令的配置文件中，按照下面的格式将</a:t>
            </a:r>
            <a:r>
              <a:rPr lang="zh-CN" altLang="en-US" b="1" dirty="0">
                <a:solidFill>
                  <a:srgbClr val="FF0000"/>
                </a:solidFill>
              </a:rPr>
              <a:t>第</a:t>
            </a:r>
            <a:r>
              <a:rPr lang="en-US" altLang="zh-CN" b="1" dirty="0">
                <a:solidFill>
                  <a:srgbClr val="FF0000"/>
                </a:solidFill>
              </a:rPr>
              <a:t>99</a:t>
            </a:r>
            <a:r>
              <a:rPr lang="zh-CN" altLang="en-US" b="1" dirty="0">
                <a:solidFill>
                  <a:srgbClr val="FF0000"/>
                </a:solidFill>
              </a:rPr>
              <a:t>行</a:t>
            </a:r>
            <a:r>
              <a:rPr lang="zh-CN" altLang="en-US" b="1" dirty="0">
                <a:solidFill>
                  <a:srgbClr val="1353A2"/>
                </a:solidFill>
              </a:rPr>
              <a:t>（大约）填写上指定的信息： </a:t>
            </a:r>
          </a:p>
          <a:p>
            <a:pPr indent="0">
              <a:lnSpc>
                <a:spcPct val="150000"/>
              </a:lnSpc>
              <a:buNone/>
            </a:pPr>
            <a:r>
              <a:rPr lang="zh-CN" altLang="en-US" b="1" dirty="0">
                <a:solidFill>
                  <a:srgbClr val="1353A2"/>
                </a:solidFill>
              </a:rPr>
              <a:t>   </a:t>
            </a:r>
            <a:r>
              <a:rPr lang="zh-CN" altLang="en-US" b="1" dirty="0">
                <a:solidFill>
                  <a:srgbClr val="FF0000"/>
                </a:solidFill>
              </a:rPr>
              <a:t>谁可以使用  允许使用的主机</a:t>
            </a:r>
            <a:r>
              <a:rPr lang="en-US" altLang="zh-CN" b="1" dirty="0">
                <a:solidFill>
                  <a:srgbClr val="FF0000"/>
                </a:solidFill>
              </a:rPr>
              <a:t>=</a:t>
            </a:r>
            <a:r>
              <a:rPr lang="zh-CN" altLang="en-US" b="1" dirty="0">
                <a:solidFill>
                  <a:srgbClr val="FF0000"/>
                </a:solidFill>
              </a:rPr>
              <a:t>（以谁的身份）  可执行命令的列表</a:t>
            </a:r>
          </a:p>
          <a:p>
            <a:pPr>
              <a:lnSpc>
                <a:spcPct val="150000"/>
              </a:lnSpc>
            </a:pPr>
            <a:endParaRPr lang="zh-CN" altLang="en-US" dirty="0"/>
          </a:p>
        </p:txBody>
      </p:sp>
    </p:spTree>
    <p:extLst>
      <p:ext uri="{BB962C8B-B14F-4D97-AF65-F5344CB8AC3E}">
        <p14:creationId xmlns:p14="http://schemas.microsoft.com/office/powerpoint/2010/main" val="30059133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D66BD-3192-48B5-9668-A785F1F1F974}"/>
              </a:ext>
            </a:extLst>
          </p:cNvPr>
          <p:cNvSpPr>
            <a:spLocks noGrp="1"/>
          </p:cNvSpPr>
          <p:nvPr>
            <p:ph type="title"/>
          </p:nvPr>
        </p:nvSpPr>
        <p:spPr/>
        <p:txBody>
          <a:bodyPr/>
          <a:lstStyle/>
          <a:p>
            <a:r>
              <a:rPr lang="en-US" altLang="zh-CN" dirty="0" err="1"/>
              <a:t>sudo</a:t>
            </a:r>
            <a:r>
              <a:rPr lang="zh-CN" altLang="en-US" dirty="0"/>
              <a:t>给普通用户提供权限</a:t>
            </a:r>
          </a:p>
        </p:txBody>
      </p:sp>
      <p:sp>
        <p:nvSpPr>
          <p:cNvPr id="3" name="内容占位符 2">
            <a:extLst>
              <a:ext uri="{FF2B5EF4-FFF2-40B4-BE49-F238E27FC236}">
                <a16:creationId xmlns:a16="http://schemas.microsoft.com/office/drawing/2014/main" id="{4B8F87B7-0E8A-4733-8E00-7156DB37D0F4}"/>
              </a:ext>
            </a:extLst>
          </p:cNvPr>
          <p:cNvSpPr>
            <a:spLocks noGrp="1"/>
          </p:cNvSpPr>
          <p:nvPr>
            <p:ph idx="1"/>
          </p:nvPr>
        </p:nvSpPr>
        <p:spPr>
          <a:xfrm>
            <a:off x="590550" y="1797248"/>
            <a:ext cx="7886700" cy="3263504"/>
          </a:xfrm>
        </p:spPr>
        <p:txBody>
          <a:bodyPr>
            <a:noAutofit/>
          </a:bodyPr>
          <a:lstStyle/>
          <a:p>
            <a:pPr indent="0">
              <a:lnSpc>
                <a:spcPct val="160000"/>
              </a:lnSpc>
              <a:spcBef>
                <a:spcPts val="0"/>
              </a:spcBef>
              <a:buNone/>
            </a:pPr>
            <a:r>
              <a:rPr lang="en-US" altLang="zh-CN" b="1" dirty="0" err="1">
                <a:solidFill>
                  <a:srgbClr val="1353A2"/>
                </a:solidFill>
              </a:rPr>
              <a:t>Visudo</a:t>
            </a:r>
            <a:r>
              <a:rPr lang="en-US" altLang="zh-CN" b="1" dirty="0">
                <a:solidFill>
                  <a:srgbClr val="FF0000"/>
                </a:solidFill>
              </a:rPr>
              <a:t>(</a:t>
            </a:r>
            <a:r>
              <a:rPr lang="zh-CN" altLang="en-US" b="1" dirty="0">
                <a:solidFill>
                  <a:srgbClr val="FF0000"/>
                </a:solidFill>
              </a:rPr>
              <a:t>执行命令，完成下面编辑</a:t>
            </a:r>
            <a:r>
              <a:rPr lang="en-US" altLang="zh-CN" b="1" dirty="0">
                <a:solidFill>
                  <a:srgbClr val="FF0000"/>
                </a:solidFill>
              </a:rPr>
              <a:t>)</a:t>
            </a:r>
          </a:p>
          <a:p>
            <a:pPr marL="0" indent="0">
              <a:lnSpc>
                <a:spcPct val="150000"/>
              </a:lnSpc>
              <a:spcBef>
                <a:spcPts val="0"/>
              </a:spcBef>
              <a:buNone/>
            </a:pPr>
            <a:r>
              <a:rPr lang="en-US" altLang="zh-CN" b="1" dirty="0"/>
              <a:t>98 root  ALL=(ALL)  ALL</a:t>
            </a:r>
          </a:p>
          <a:p>
            <a:pPr marL="0" indent="0">
              <a:lnSpc>
                <a:spcPct val="150000"/>
              </a:lnSpc>
              <a:spcBef>
                <a:spcPts val="0"/>
              </a:spcBef>
              <a:buNone/>
            </a:pPr>
            <a:r>
              <a:rPr lang="en-US" altLang="zh-CN" b="1" dirty="0"/>
              <a:t>99 usr_1803  ALL=(ALL)  ALL</a:t>
            </a:r>
          </a:p>
          <a:p>
            <a:pPr indent="0">
              <a:lnSpc>
                <a:spcPct val="170000"/>
              </a:lnSpc>
              <a:spcBef>
                <a:spcPts val="0"/>
              </a:spcBef>
              <a:buNone/>
            </a:pPr>
            <a:r>
              <a:rPr lang="en-US" altLang="zh-CN" b="1" dirty="0" err="1">
                <a:solidFill>
                  <a:srgbClr val="1353A2"/>
                </a:solidFill>
              </a:rPr>
              <a:t>su</a:t>
            </a:r>
            <a:r>
              <a:rPr lang="en-US" altLang="zh-CN" b="1" dirty="0">
                <a:solidFill>
                  <a:srgbClr val="1353A2"/>
                </a:solidFill>
              </a:rPr>
              <a:t> – usr_1803</a:t>
            </a:r>
            <a:r>
              <a:rPr lang="en-US" altLang="zh-CN" b="1" dirty="0">
                <a:solidFill>
                  <a:srgbClr val="FF0000"/>
                </a:solidFill>
              </a:rPr>
              <a:t>(</a:t>
            </a:r>
            <a:r>
              <a:rPr lang="zh-CN" altLang="en-US" b="1" dirty="0">
                <a:solidFill>
                  <a:srgbClr val="FF0000"/>
                </a:solidFill>
              </a:rPr>
              <a:t>执行命令</a:t>
            </a:r>
            <a:r>
              <a:rPr lang="en-US" altLang="zh-CN" b="1" dirty="0">
                <a:solidFill>
                  <a:srgbClr val="FF0000"/>
                </a:solidFill>
              </a:rPr>
              <a:t>)</a:t>
            </a:r>
            <a:endParaRPr lang="en-US" altLang="zh-CN" b="1" dirty="0">
              <a:solidFill>
                <a:srgbClr val="1353A2"/>
              </a:solidFill>
            </a:endParaRPr>
          </a:p>
          <a:p>
            <a:pPr indent="0">
              <a:lnSpc>
                <a:spcPct val="170000"/>
              </a:lnSpc>
              <a:spcBef>
                <a:spcPts val="0"/>
              </a:spcBef>
              <a:buNone/>
            </a:pPr>
            <a:r>
              <a:rPr lang="en-US" altLang="zh-CN" b="1" dirty="0">
                <a:solidFill>
                  <a:srgbClr val="1353A2"/>
                </a:solidFill>
              </a:rPr>
              <a:t>ls   /root</a:t>
            </a:r>
            <a:r>
              <a:rPr lang="en-US" altLang="zh-CN" b="1" dirty="0">
                <a:solidFill>
                  <a:srgbClr val="FF0000"/>
                </a:solidFill>
              </a:rPr>
              <a:t>(</a:t>
            </a:r>
            <a:r>
              <a:rPr lang="zh-CN" altLang="en-US" b="1" dirty="0">
                <a:solidFill>
                  <a:srgbClr val="FF0000"/>
                </a:solidFill>
              </a:rPr>
              <a:t>执行命令</a:t>
            </a:r>
            <a:r>
              <a:rPr lang="en-US" altLang="zh-CN" b="1" dirty="0">
                <a:solidFill>
                  <a:srgbClr val="FF0000"/>
                </a:solidFill>
              </a:rPr>
              <a:t>)</a:t>
            </a:r>
            <a:endParaRPr lang="en-US" altLang="zh-CN" b="1" dirty="0">
              <a:solidFill>
                <a:srgbClr val="1353A2"/>
              </a:solidFill>
            </a:endParaRPr>
          </a:p>
          <a:p>
            <a:pPr indent="0">
              <a:lnSpc>
                <a:spcPct val="170000"/>
              </a:lnSpc>
              <a:spcBef>
                <a:spcPts val="0"/>
              </a:spcBef>
              <a:buNone/>
            </a:pPr>
            <a:r>
              <a:rPr lang="en-US" altLang="zh-CN" b="1" dirty="0" err="1">
                <a:solidFill>
                  <a:srgbClr val="1353A2"/>
                </a:solidFill>
              </a:rPr>
              <a:t>sudo</a:t>
            </a:r>
            <a:r>
              <a:rPr lang="en-US" altLang="zh-CN" b="1" dirty="0">
                <a:solidFill>
                  <a:srgbClr val="1353A2"/>
                </a:solidFill>
              </a:rPr>
              <a:t>  ls  /root</a:t>
            </a:r>
            <a:r>
              <a:rPr lang="en-US" altLang="zh-CN" b="1" dirty="0">
                <a:solidFill>
                  <a:srgbClr val="FF0000"/>
                </a:solidFill>
              </a:rPr>
              <a:t>(</a:t>
            </a:r>
            <a:r>
              <a:rPr lang="zh-CN" altLang="en-US" b="1" dirty="0">
                <a:solidFill>
                  <a:srgbClr val="FF0000"/>
                </a:solidFill>
              </a:rPr>
              <a:t>执行命令</a:t>
            </a:r>
            <a:r>
              <a:rPr lang="en-US" altLang="zh-CN" b="1" dirty="0">
                <a:solidFill>
                  <a:srgbClr val="FF0000"/>
                </a:solidFill>
              </a:rPr>
              <a:t>)</a:t>
            </a:r>
            <a:r>
              <a:rPr lang="zh-CN" altLang="en-US" b="1" dirty="0">
                <a:solidFill>
                  <a:srgbClr val="1353A2"/>
                </a:solidFill>
              </a:rPr>
              <a:t>，</a:t>
            </a:r>
            <a:r>
              <a:rPr lang="zh-CN" altLang="en-US" b="1" dirty="0">
                <a:solidFill>
                  <a:srgbClr val="FF0000"/>
                </a:solidFill>
              </a:rPr>
              <a:t>比较后面两个操作结果</a:t>
            </a:r>
            <a:endParaRPr lang="en-US" altLang="zh-CN" b="1" dirty="0">
              <a:solidFill>
                <a:srgbClr val="FF0000"/>
              </a:solidFill>
            </a:endParaRPr>
          </a:p>
        </p:txBody>
      </p:sp>
    </p:spTree>
    <p:extLst>
      <p:ext uri="{BB962C8B-B14F-4D97-AF65-F5344CB8AC3E}">
        <p14:creationId xmlns:p14="http://schemas.microsoft.com/office/powerpoint/2010/main" val="20065875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216889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ctrTitle"/>
          </p:nvPr>
        </p:nvSpPr>
        <p:spPr>
          <a:xfrm>
            <a:off x="1143000" y="2054985"/>
            <a:ext cx="7105389" cy="1434737"/>
          </a:xfrm>
        </p:spPr>
        <p:txBody>
          <a:bodyPr/>
          <a:lstStyle/>
          <a:p>
            <a:r>
              <a:rPr lang="zh-CN" altLang="en-US" b="1" dirty="0">
                <a:latin typeface="方正细倩简体"/>
                <a:ea typeface="方正细倩简体"/>
                <a:cs typeface="方正细倩简体"/>
              </a:rPr>
              <a:t>第</a:t>
            </a:r>
            <a:r>
              <a:rPr lang="en-US" altLang="zh-CN" b="1" dirty="0">
                <a:latin typeface="方正细倩简体"/>
                <a:ea typeface="方正细倩简体"/>
                <a:cs typeface="方正细倩简体"/>
              </a:rPr>
              <a:t>5</a:t>
            </a:r>
            <a:r>
              <a:rPr lang="zh-CN" altLang="en-US" b="1" dirty="0">
                <a:latin typeface="方正细倩简体"/>
                <a:ea typeface="方正细倩简体"/>
                <a:cs typeface="方正细倩简体"/>
              </a:rPr>
              <a:t>章  磁盘管理</a:t>
            </a:r>
            <a:endParaRPr lang="zh-CN" altLang="zh-CN" b="1" dirty="0"/>
          </a:p>
        </p:txBody>
      </p:sp>
      <p:sp>
        <p:nvSpPr>
          <p:cNvPr id="11" name="矩形 10"/>
          <p:cNvSpPr/>
          <p:nvPr/>
        </p:nvSpPr>
        <p:spPr>
          <a:xfrm>
            <a:off x="3310618" y="4789868"/>
            <a:ext cx="1574533" cy="678904"/>
          </a:xfrm>
          <a:prstGeom prst="rect">
            <a:avLst/>
          </a:prstGeom>
        </p:spPr>
        <p:txBody>
          <a:bodyPr wrap="square">
            <a:spAutoFit/>
          </a:bodyPr>
          <a:lstStyle/>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 </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项目背景</a:t>
            </a:r>
            <a:endParaRPr lang="en-US" altLang="zh-CN" sz="1350" dirty="0">
              <a:solidFill>
                <a:srgbClr val="5B9BD5">
                  <a:lumMod val="75000"/>
                </a:srgbClr>
              </a:solidFill>
              <a:latin typeface="微软雅黑" pitchFamily="34" charset="-122"/>
              <a:ea typeface="微软雅黑" pitchFamily="34" charset="-122"/>
              <a:sym typeface="微软雅黑" pitchFamily="34" charset="-122"/>
            </a:endParaRPr>
          </a:p>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 </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项目知识准备</a:t>
            </a:r>
            <a:endParaRPr lang="en-US" altLang="zh-CN" sz="1350" dirty="0">
              <a:solidFill>
                <a:srgbClr val="5B9BD5">
                  <a:lumMod val="75000"/>
                </a:srgbClr>
              </a:solidFill>
              <a:latin typeface="微软雅黑" pitchFamily="34" charset="-122"/>
              <a:ea typeface="微软雅黑" pitchFamily="34" charset="-122"/>
              <a:sym typeface="微软雅黑" pitchFamily="34" charset="-122"/>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532" y="4590234"/>
            <a:ext cx="1607344" cy="112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5717181" y="4770972"/>
            <a:ext cx="2164822" cy="678904"/>
          </a:xfrm>
          <a:prstGeom prst="rect">
            <a:avLst/>
          </a:prstGeom>
        </p:spPr>
        <p:txBody>
          <a:bodyPr wrap="square">
            <a:spAutoFit/>
          </a:bodyPr>
          <a:lstStyle/>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项目实施</a:t>
            </a:r>
            <a:endParaRPr lang="en-US" altLang="zh-CN" sz="1350" dirty="0">
              <a:solidFill>
                <a:srgbClr val="5B9BD5">
                  <a:lumMod val="75000"/>
                </a:srgbClr>
              </a:solidFill>
              <a:latin typeface="微软雅黑" pitchFamily="34" charset="-122"/>
              <a:ea typeface="微软雅黑" pitchFamily="34" charset="-122"/>
              <a:sym typeface="微软雅黑" pitchFamily="34" charset="-122"/>
            </a:endParaRPr>
          </a:p>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项目实训</a:t>
            </a:r>
          </a:p>
        </p:txBody>
      </p:sp>
    </p:spTree>
    <p:extLst>
      <p:ext uri="{BB962C8B-B14F-4D97-AF65-F5344CB8AC3E}">
        <p14:creationId xmlns:p14="http://schemas.microsoft.com/office/powerpoint/2010/main" val="40340305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46893" y="1691171"/>
            <a:ext cx="8635145" cy="316779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342900" defTabSz="540544" eaLnBrk="1" fontAlgn="auto" hangingPunct="1">
              <a:lnSpc>
                <a:spcPct val="150000"/>
              </a:lnSpc>
              <a:spcBef>
                <a:spcPts val="0"/>
              </a:spcBef>
              <a:spcAft>
                <a:spcPts val="0"/>
              </a:spcAft>
            </a:pPr>
            <a:r>
              <a:rPr lang="zh-CN" altLang="en-US" sz="1500" dirty="0">
                <a:solidFill>
                  <a:srgbClr val="FF0000"/>
                </a:solidFill>
              </a:rPr>
              <a:t>项目导入</a:t>
            </a:r>
            <a:r>
              <a:rPr lang="zh-CN" altLang="en-US" sz="1500" dirty="0">
                <a:solidFill>
                  <a:prstClr val="white">
                    <a:lumMod val="50000"/>
                  </a:prstClr>
                </a:solidFill>
              </a:rPr>
              <a:t>：</a:t>
            </a:r>
            <a:r>
              <a:rPr lang="zh-CN" altLang="en-US" sz="1500" dirty="0">
                <a:solidFill>
                  <a:prstClr val="black"/>
                </a:solidFill>
              </a:rPr>
              <a:t>如果</a:t>
            </a:r>
            <a:r>
              <a:rPr lang="en-US" altLang="zh-CN" sz="1500" dirty="0">
                <a:solidFill>
                  <a:prstClr val="black"/>
                </a:solidFill>
              </a:rPr>
              <a:t>Linux</a:t>
            </a:r>
            <a:r>
              <a:rPr lang="zh-CN" altLang="en-US" sz="1500" dirty="0">
                <a:solidFill>
                  <a:prstClr val="black"/>
                </a:solidFill>
              </a:rPr>
              <a:t>服务器有多个用户经常存取数据，为了维护所有用户在硬盘容量的公平使用，磁盘配额（</a:t>
            </a:r>
            <a:r>
              <a:rPr lang="en-US" altLang="zh-CN" sz="1500" dirty="0">
                <a:solidFill>
                  <a:prstClr val="black"/>
                </a:solidFill>
              </a:rPr>
              <a:t>Quota</a:t>
            </a:r>
            <a:r>
              <a:rPr lang="zh-CN" altLang="en-US" sz="1500" dirty="0">
                <a:solidFill>
                  <a:prstClr val="black"/>
                </a:solidFill>
              </a:rPr>
              <a:t>）就是一项非常有用的工具。另外，磁盘阵列（</a:t>
            </a:r>
            <a:r>
              <a:rPr lang="en-US" altLang="zh-CN" sz="1500" dirty="0">
                <a:solidFill>
                  <a:prstClr val="black"/>
                </a:solidFill>
              </a:rPr>
              <a:t>RAID</a:t>
            </a:r>
            <a:r>
              <a:rPr lang="zh-CN" altLang="en-US" sz="1500" dirty="0">
                <a:solidFill>
                  <a:prstClr val="black"/>
                </a:solidFill>
              </a:rPr>
              <a:t>）及逻辑卷管理文件系统（</a:t>
            </a:r>
            <a:r>
              <a:rPr lang="en-US" altLang="zh-CN" sz="1500" dirty="0">
                <a:solidFill>
                  <a:prstClr val="black"/>
                </a:solidFill>
              </a:rPr>
              <a:t>LVM</a:t>
            </a:r>
            <a:r>
              <a:rPr lang="zh-CN" altLang="en-US" sz="1500" dirty="0">
                <a:solidFill>
                  <a:prstClr val="black"/>
                </a:solidFill>
              </a:rPr>
              <a:t>）这些工具都可以帮助你管理与维护用户可用的磁盘容量</a:t>
            </a:r>
            <a:r>
              <a:rPr lang="zh-CN" altLang="zh-CN" sz="1500" dirty="0">
                <a:solidFill>
                  <a:prstClr val="black"/>
                </a:solidFill>
              </a:rPr>
              <a:t>。</a:t>
            </a:r>
            <a:r>
              <a:rPr lang="zh-CN" altLang="en-US" sz="1500" dirty="0">
                <a:solidFill>
                  <a:prstClr val="black"/>
                </a:solidFill>
              </a:rPr>
              <a:t>需要</a:t>
            </a:r>
            <a:r>
              <a:rPr lang="zh-CN" altLang="en-US" sz="1500" dirty="0">
                <a:solidFill>
                  <a:srgbClr val="FF0000"/>
                </a:solidFill>
              </a:rPr>
              <a:t>管理员</a:t>
            </a:r>
            <a:r>
              <a:rPr lang="zh-CN" altLang="en-US" sz="1500" dirty="0">
                <a:solidFill>
                  <a:prstClr val="black"/>
                </a:solidFill>
              </a:rPr>
              <a:t>完成相关工作</a:t>
            </a:r>
            <a:endParaRPr lang="en-US" altLang="zh-CN" sz="1500" dirty="0">
              <a:solidFill>
                <a:prstClr val="black"/>
              </a:solidFill>
            </a:endParaRPr>
          </a:p>
          <a:p>
            <a:pPr indent="342900" defTabSz="540544" eaLnBrk="1" fontAlgn="auto" hangingPunct="1">
              <a:lnSpc>
                <a:spcPct val="150000"/>
              </a:lnSpc>
              <a:spcBef>
                <a:spcPts val="0"/>
              </a:spcBef>
              <a:spcAft>
                <a:spcPts val="0"/>
              </a:spcAft>
            </a:pPr>
            <a:r>
              <a:rPr lang="zh-CN" altLang="zh-CN" sz="1500" dirty="0">
                <a:solidFill>
                  <a:srgbClr val="FF0000"/>
                </a:solidFill>
              </a:rPr>
              <a:t>职业能力目标和要求</a:t>
            </a:r>
            <a:r>
              <a:rPr lang="zh-CN" altLang="zh-CN" sz="1500" dirty="0">
                <a:solidFill>
                  <a:prstClr val="white">
                    <a:lumMod val="50000"/>
                  </a:prstClr>
                </a:solidFill>
              </a:rPr>
              <a:t>：</a:t>
            </a:r>
          </a:p>
          <a:p>
            <a:pPr marL="540000" indent="-540000" defTabSz="540544" eaLnBrk="1" fontAlgn="auto" hangingPunct="1">
              <a:lnSpc>
                <a:spcPct val="150000"/>
              </a:lnSpc>
              <a:spcBef>
                <a:spcPts val="0"/>
              </a:spcBef>
              <a:spcAft>
                <a:spcPts val="0"/>
              </a:spcAft>
              <a:buFont typeface="Wingdings" panose="05000000000000000000" pitchFamily="2" charset="2"/>
              <a:buChar char="l"/>
            </a:pPr>
            <a:r>
              <a:rPr lang="en-US" altLang="zh-CN" sz="1500" dirty="0">
                <a:solidFill>
                  <a:prstClr val="black"/>
                </a:solidFill>
              </a:rPr>
              <a:t>Linux</a:t>
            </a:r>
            <a:r>
              <a:rPr lang="zh-CN" altLang="en-US" sz="1500" dirty="0">
                <a:solidFill>
                  <a:prstClr val="black"/>
                </a:solidFill>
              </a:rPr>
              <a:t>文件系统结构和文件权限管理。</a:t>
            </a:r>
          </a:p>
          <a:p>
            <a:pPr marL="540000" indent="-540000" defTabSz="540544" eaLnBrk="1" fontAlgn="auto" hangingPunct="1">
              <a:lnSpc>
                <a:spcPct val="150000"/>
              </a:lnSpc>
              <a:spcBef>
                <a:spcPts val="0"/>
              </a:spcBef>
              <a:spcAft>
                <a:spcPts val="0"/>
              </a:spcAft>
              <a:buFont typeface="Wingdings" panose="05000000000000000000" pitchFamily="2" charset="2"/>
              <a:buChar char="l"/>
            </a:pPr>
            <a:r>
              <a:rPr lang="en-US" altLang="zh-CN" sz="1500" dirty="0">
                <a:solidFill>
                  <a:prstClr val="black"/>
                </a:solidFill>
              </a:rPr>
              <a:t>Linux</a:t>
            </a:r>
            <a:r>
              <a:rPr lang="zh-CN" altLang="en-US" sz="1500" dirty="0">
                <a:solidFill>
                  <a:prstClr val="black"/>
                </a:solidFill>
              </a:rPr>
              <a:t>下的磁盘和文件系统管理工具。</a:t>
            </a:r>
          </a:p>
          <a:p>
            <a:pPr marL="540000" indent="-540000" defTabSz="540544" eaLnBrk="1" fontAlgn="auto" hangingPunct="1">
              <a:lnSpc>
                <a:spcPct val="150000"/>
              </a:lnSpc>
              <a:spcBef>
                <a:spcPts val="0"/>
              </a:spcBef>
              <a:spcAft>
                <a:spcPts val="0"/>
              </a:spcAft>
              <a:buFont typeface="Wingdings" panose="05000000000000000000" pitchFamily="2" charset="2"/>
              <a:buChar char="l"/>
            </a:pPr>
            <a:r>
              <a:rPr lang="en-US" altLang="zh-CN" sz="1500" dirty="0">
                <a:solidFill>
                  <a:prstClr val="black"/>
                </a:solidFill>
              </a:rPr>
              <a:t>Linux</a:t>
            </a:r>
            <a:r>
              <a:rPr lang="zh-CN" altLang="en-US" sz="1500" dirty="0">
                <a:solidFill>
                  <a:prstClr val="black"/>
                </a:solidFill>
              </a:rPr>
              <a:t>下的软</a:t>
            </a:r>
            <a:r>
              <a:rPr lang="en-US" altLang="zh-CN" sz="1500" dirty="0">
                <a:solidFill>
                  <a:prstClr val="black"/>
                </a:solidFill>
              </a:rPr>
              <a:t>RAID</a:t>
            </a:r>
            <a:r>
              <a:rPr lang="zh-CN" altLang="en-US" sz="1500" dirty="0">
                <a:solidFill>
                  <a:prstClr val="black"/>
                </a:solidFill>
              </a:rPr>
              <a:t>和</a:t>
            </a:r>
            <a:r>
              <a:rPr lang="en-US" altLang="zh-CN" sz="1500" dirty="0">
                <a:solidFill>
                  <a:prstClr val="black"/>
                </a:solidFill>
              </a:rPr>
              <a:t>LVM</a:t>
            </a:r>
            <a:r>
              <a:rPr lang="zh-CN" altLang="en-US" sz="1500" dirty="0">
                <a:solidFill>
                  <a:prstClr val="black"/>
                </a:solidFill>
              </a:rPr>
              <a:t>逻辑卷管理器。</a:t>
            </a:r>
          </a:p>
          <a:p>
            <a:pPr marL="540000" indent="-540000" defTabSz="540544" eaLnBrk="1" fontAlgn="auto" hangingPunct="1">
              <a:lnSpc>
                <a:spcPct val="150000"/>
              </a:lnSpc>
              <a:spcBef>
                <a:spcPts val="0"/>
              </a:spcBef>
              <a:spcAft>
                <a:spcPts val="0"/>
              </a:spcAft>
              <a:buFont typeface="Wingdings" panose="05000000000000000000" pitchFamily="2" charset="2"/>
              <a:buChar char="l"/>
            </a:pPr>
            <a:r>
              <a:rPr lang="zh-CN" altLang="en-US" sz="1500" dirty="0">
                <a:solidFill>
                  <a:prstClr val="black"/>
                </a:solidFill>
              </a:rPr>
              <a:t>磁盘限额。</a:t>
            </a:r>
          </a:p>
          <a:p>
            <a:pPr marL="257175" indent="-257175" defTabSz="540544" eaLnBrk="1" fontAlgn="auto" hangingPunct="1">
              <a:lnSpc>
                <a:spcPct val="150000"/>
              </a:lnSpc>
              <a:spcBef>
                <a:spcPts val="0"/>
              </a:spcBef>
              <a:spcAft>
                <a:spcPts val="0"/>
              </a:spcAft>
              <a:buFont typeface="Wingdings" panose="05000000000000000000" pitchFamily="2" charset="2"/>
              <a:buChar char="l"/>
            </a:pPr>
            <a:endParaRPr lang="zh-CN" altLang="en-US" sz="1500" b="0" dirty="0">
              <a:solidFill>
                <a:prstClr val="white">
                  <a:lumMod val="50000"/>
                </a:prstClr>
              </a:solidFill>
            </a:endParaRPr>
          </a:p>
        </p:txBody>
      </p:sp>
      <p:sp>
        <p:nvSpPr>
          <p:cNvPr id="8" name="TextBox 1"/>
          <p:cNvSpPr txBox="1"/>
          <p:nvPr/>
        </p:nvSpPr>
        <p:spPr>
          <a:xfrm>
            <a:off x="1733548" y="1233525"/>
            <a:ext cx="388742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5.1 </a:t>
            </a:r>
            <a:r>
              <a:rPr lang="zh-CN" altLang="en-US" sz="2400" b="0" dirty="0">
                <a:solidFill>
                  <a:srgbClr val="1353A2"/>
                </a:solidFill>
                <a:latin typeface="微软雅黑" pitchFamily="34" charset="-122"/>
                <a:ea typeface="微软雅黑" pitchFamily="34" charset="-122"/>
              </a:rPr>
              <a:t>项目背景</a:t>
            </a:r>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6912" y="4534590"/>
            <a:ext cx="1455126" cy="1091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95855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200"/>
                                  </p:stCondLst>
                                  <p:iterate type="lt">
                                    <p:tmPct val="0"/>
                                  </p:iterate>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5002058" cy="830997"/>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5.2.1 </a:t>
            </a:r>
            <a:r>
              <a:rPr lang="zh-CN" altLang="en-US" sz="2400" dirty="0">
                <a:solidFill>
                  <a:srgbClr val="1353A2"/>
                </a:solidFill>
                <a:latin typeface="微软雅黑" pitchFamily="34" charset="-122"/>
                <a:ea typeface="微软雅黑" pitchFamily="34" charset="-122"/>
              </a:rPr>
              <a:t>物理设备的命名规则</a:t>
            </a:r>
          </a:p>
          <a:p>
            <a:pPr defTabSz="685800" eaLnBrk="1" fontAlgn="auto" hangingPunct="1">
              <a:spcBef>
                <a:spcPts val="0"/>
              </a:spcBef>
              <a:spcAft>
                <a:spcPts val="0"/>
              </a:spcAft>
            </a:pPr>
            <a:endParaRPr lang="zh-CN" altLang="en-US" sz="2400" b="0" dirty="0">
              <a:solidFill>
                <a:srgbClr val="1353A2"/>
              </a:solidFill>
              <a:latin typeface="微软雅黑" pitchFamily="34" charset="-122"/>
              <a:ea typeface="微软雅黑" pitchFamily="34" charset="-122"/>
            </a:endParaRPr>
          </a:p>
        </p:txBody>
      </p:sp>
      <p:sp>
        <p:nvSpPr>
          <p:cNvPr id="11" name="Text Box 44"/>
          <p:cNvSpPr txBox="1">
            <a:spLocks noChangeArrowheads="1"/>
          </p:cNvSpPr>
          <p:nvPr/>
        </p:nvSpPr>
        <p:spPr bwMode="auto">
          <a:xfrm>
            <a:off x="102811" y="1808925"/>
            <a:ext cx="8496915" cy="2951898"/>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800" dirty="0">
                <a:solidFill>
                  <a:srgbClr val="1353A2"/>
                </a:solidFill>
              </a:rPr>
              <a:t>在</a:t>
            </a:r>
            <a:r>
              <a:rPr lang="en-US" altLang="zh-CN" sz="1800" dirty="0">
                <a:solidFill>
                  <a:srgbClr val="1353A2"/>
                </a:solidFill>
              </a:rPr>
              <a:t>Linux</a:t>
            </a:r>
            <a:r>
              <a:rPr lang="zh-CN" altLang="en-US" sz="1800" dirty="0">
                <a:solidFill>
                  <a:srgbClr val="1353A2"/>
                </a:solidFill>
              </a:rPr>
              <a:t>系统中“一切都是文件”，硬件设备也不例外。既然是文件，就必须有文件名称。</a:t>
            </a:r>
            <a:endParaRPr lang="en-US" altLang="zh-CN" sz="1800" dirty="0">
              <a:solidFill>
                <a:srgbClr val="1353A2"/>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800" dirty="0">
                <a:solidFill>
                  <a:srgbClr val="1353A2"/>
                </a:solidFill>
              </a:rPr>
              <a:t>系统内核中的</a:t>
            </a:r>
            <a:r>
              <a:rPr lang="en-US" altLang="zh-CN" sz="1800" dirty="0" err="1">
                <a:solidFill>
                  <a:srgbClr val="FF0000"/>
                </a:solidFill>
              </a:rPr>
              <a:t>udev</a:t>
            </a:r>
            <a:r>
              <a:rPr lang="zh-CN" altLang="en-US" sz="1800" dirty="0">
                <a:solidFill>
                  <a:srgbClr val="FF0000"/>
                </a:solidFill>
              </a:rPr>
              <a:t>设备管理器</a:t>
            </a:r>
            <a:r>
              <a:rPr lang="zh-CN" altLang="en-US" sz="1800" dirty="0">
                <a:solidFill>
                  <a:srgbClr val="1353A2"/>
                </a:solidFill>
              </a:rPr>
              <a:t>会自动把</a:t>
            </a:r>
            <a:r>
              <a:rPr lang="zh-CN" altLang="en-US" sz="1800" dirty="0">
                <a:solidFill>
                  <a:srgbClr val="FF0000"/>
                </a:solidFill>
              </a:rPr>
              <a:t>硬件名称</a:t>
            </a:r>
            <a:r>
              <a:rPr lang="zh-CN" altLang="en-US" sz="1800" dirty="0">
                <a:solidFill>
                  <a:srgbClr val="1353A2"/>
                </a:solidFill>
              </a:rPr>
              <a:t>规范起来，目的是让用户通过设备文件的名字可以猜出设备大致的属性以及分区信息等；这对于陌生的设备来说特别方便。</a:t>
            </a:r>
            <a:endParaRPr lang="en-US" altLang="zh-CN" sz="1800" dirty="0">
              <a:solidFill>
                <a:srgbClr val="1353A2"/>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en-US" altLang="zh-CN" sz="1800" dirty="0" err="1">
                <a:solidFill>
                  <a:srgbClr val="1353A2"/>
                </a:solidFill>
              </a:rPr>
              <a:t>udev</a:t>
            </a:r>
            <a:r>
              <a:rPr lang="zh-CN" altLang="en-US" sz="1800" dirty="0">
                <a:solidFill>
                  <a:srgbClr val="1353A2"/>
                </a:solidFill>
              </a:rPr>
              <a:t>设备管理器的服务会一直以</a:t>
            </a:r>
            <a:r>
              <a:rPr lang="zh-CN" altLang="en-US" sz="1800" dirty="0">
                <a:solidFill>
                  <a:srgbClr val="FF0000"/>
                </a:solidFill>
              </a:rPr>
              <a:t>守护进程</a:t>
            </a:r>
            <a:r>
              <a:rPr lang="zh-CN" altLang="en-US" sz="1800" dirty="0">
                <a:solidFill>
                  <a:srgbClr val="1353A2"/>
                </a:solidFill>
              </a:rPr>
              <a:t>的形式运行并侦听内核发出的信号来管理</a:t>
            </a:r>
            <a:r>
              <a:rPr lang="en-US" altLang="zh-CN" sz="1800" dirty="0">
                <a:solidFill>
                  <a:srgbClr val="FF0000"/>
                </a:solidFill>
              </a:rPr>
              <a:t>/dev</a:t>
            </a:r>
            <a:r>
              <a:rPr lang="zh-CN" altLang="en-US" sz="1800" dirty="0">
                <a:solidFill>
                  <a:srgbClr val="1353A2"/>
                </a:solidFill>
              </a:rPr>
              <a:t>目录下的设备文件。</a:t>
            </a:r>
            <a:endParaRPr lang="zh-CN" altLang="en-US" sz="2400" dirty="0">
              <a:solidFill>
                <a:srgbClr val="1353A2"/>
              </a:solidFill>
            </a:endParaRPr>
          </a:p>
        </p:txBody>
      </p:sp>
    </p:spTree>
    <p:extLst>
      <p:ext uri="{BB962C8B-B14F-4D97-AF65-F5344CB8AC3E}">
        <p14:creationId xmlns:p14="http://schemas.microsoft.com/office/powerpoint/2010/main" val="23948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2">
            <a:extLst>
              <a:ext uri="{FF2B5EF4-FFF2-40B4-BE49-F238E27FC236}">
                <a16:creationId xmlns:a16="http://schemas.microsoft.com/office/drawing/2014/main" id="{787DB26C-5A1B-4179-80C4-625CF2A9ED2C}"/>
              </a:ext>
            </a:extLst>
          </p:cNvPr>
          <p:cNvSpPr>
            <a:spLocks noGrp="1"/>
          </p:cNvSpPr>
          <p:nvPr>
            <p:ph idx="1"/>
          </p:nvPr>
        </p:nvSpPr>
        <p:spPr/>
        <p:txBody>
          <a:bodyPr/>
          <a:lstStyle/>
          <a:p>
            <a:pPr eaLnBrk="1" hangingPunct="1"/>
            <a:r>
              <a:rPr lang="zh-CN" altLang="en-US" dirty="0"/>
              <a:t>开放性</a:t>
            </a:r>
          </a:p>
          <a:p>
            <a:pPr eaLnBrk="1" hangingPunct="1">
              <a:lnSpc>
                <a:spcPct val="150000"/>
              </a:lnSpc>
              <a:buFontTx/>
              <a:buNone/>
            </a:pPr>
            <a:r>
              <a:rPr lang="zh-CN" altLang="en-US" dirty="0"/>
              <a:t>        </a:t>
            </a:r>
            <a:r>
              <a:rPr lang="en-US" altLang="zh-CN" dirty="0"/>
              <a:t>Android</a:t>
            </a:r>
            <a:r>
              <a:rPr lang="zh-CN" altLang="en-US" dirty="0"/>
              <a:t>平台首先就是其开放性，开发的平台允许任何移动终端厂商加入到</a:t>
            </a:r>
            <a:r>
              <a:rPr lang="en-US" altLang="zh-CN" dirty="0"/>
              <a:t>Android</a:t>
            </a:r>
            <a:r>
              <a:rPr lang="zh-CN" altLang="en-US" dirty="0"/>
              <a:t>联盟中来。显著的开放性可以使其拥有更多的开发者，随着用户和应用的日益丰富，一个崭新的平台也将很快走向成熟。</a:t>
            </a:r>
          </a:p>
          <a:p>
            <a:pPr eaLnBrk="1" hangingPunct="1">
              <a:buFontTx/>
              <a:buNone/>
            </a:pPr>
            <a:endParaRPr lang="zh-CN" altLang="en-US" dirty="0"/>
          </a:p>
        </p:txBody>
      </p:sp>
      <p:sp>
        <p:nvSpPr>
          <p:cNvPr id="26626" name="标题 1">
            <a:extLst>
              <a:ext uri="{FF2B5EF4-FFF2-40B4-BE49-F238E27FC236}">
                <a16:creationId xmlns:a16="http://schemas.microsoft.com/office/drawing/2014/main" id="{D1891478-B566-46ED-B6CE-C176E1168633}"/>
              </a:ext>
            </a:extLst>
          </p:cNvPr>
          <p:cNvSpPr>
            <a:spLocks noGrp="1"/>
          </p:cNvSpPr>
          <p:nvPr>
            <p:ph type="title"/>
          </p:nvPr>
        </p:nvSpPr>
        <p:spPr>
          <a:xfrm>
            <a:off x="457200" y="413792"/>
            <a:ext cx="8229600" cy="1143000"/>
          </a:xfrm>
        </p:spPr>
        <p:txBody>
          <a:bodyPr/>
          <a:lstStyle/>
          <a:p>
            <a:pPr eaLnBrk="1" fontAlgn="auto" hangingPunct="1">
              <a:spcAft>
                <a:spcPts val="0"/>
              </a:spcAft>
              <a:defRPr/>
            </a:pPr>
            <a:r>
              <a:rPr lang="en-US" altLang="zh-CN" dirty="0"/>
              <a:t>Android</a:t>
            </a:r>
            <a:r>
              <a:rPr lang="zh-CN" altLang="en-US" dirty="0"/>
              <a:t>系统的优势</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B2D5B8-A98E-4A92-BD0A-1C4EF55AC29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8E8C3F1-20C8-44F0-B39C-D3B3D29FDC98}"/>
              </a:ext>
            </a:extLst>
          </p:cNvPr>
          <p:cNvSpPr>
            <a:spLocks noGrp="1"/>
          </p:cNvSpPr>
          <p:nvPr>
            <p:ph idx="1"/>
          </p:nvPr>
        </p:nvSpPr>
        <p:spPr>
          <a:xfrm>
            <a:off x="566738" y="1912144"/>
            <a:ext cx="7886700" cy="3263504"/>
          </a:xfrm>
        </p:spPr>
        <p:txBody>
          <a:bodyPr/>
          <a:lstStyle/>
          <a:p>
            <a:r>
              <a:rPr lang="en-US" altLang="zh-CN" b="1" dirty="0">
                <a:solidFill>
                  <a:srgbClr val="1353A2"/>
                </a:solidFill>
              </a:rPr>
              <a:t>Linux</a:t>
            </a:r>
            <a:r>
              <a:rPr lang="zh-CN" altLang="en-US" b="1" dirty="0">
                <a:solidFill>
                  <a:srgbClr val="1353A2"/>
                </a:solidFill>
              </a:rPr>
              <a:t>系统中常见的硬件设备的文件名称如表所示</a:t>
            </a:r>
          </a:p>
          <a:p>
            <a:endParaRPr lang="zh-CN" altLang="en-US" dirty="0"/>
          </a:p>
        </p:txBody>
      </p:sp>
      <p:pic>
        <p:nvPicPr>
          <p:cNvPr id="5" name="图片 4">
            <a:extLst>
              <a:ext uri="{FF2B5EF4-FFF2-40B4-BE49-F238E27FC236}">
                <a16:creationId xmlns:a16="http://schemas.microsoft.com/office/drawing/2014/main" id="{966AB8AA-9237-4F54-BC75-89C43275DBEB}"/>
              </a:ext>
            </a:extLst>
          </p:cNvPr>
          <p:cNvPicPr>
            <a:picLocks noChangeAspect="1"/>
          </p:cNvPicPr>
          <p:nvPr/>
        </p:nvPicPr>
        <p:blipFill>
          <a:blip r:embed="rId2"/>
          <a:stretch>
            <a:fillRect/>
          </a:stretch>
        </p:blipFill>
        <p:spPr>
          <a:xfrm>
            <a:off x="469899" y="2285811"/>
            <a:ext cx="7414216" cy="2738532"/>
          </a:xfrm>
          <a:prstGeom prst="rect">
            <a:avLst/>
          </a:prstGeom>
        </p:spPr>
      </p:pic>
      <p:sp>
        <p:nvSpPr>
          <p:cNvPr id="6" name="TextBox 5"/>
          <p:cNvSpPr txBox="1"/>
          <p:nvPr/>
        </p:nvSpPr>
        <p:spPr>
          <a:xfrm>
            <a:off x="5676900" y="2657475"/>
            <a:ext cx="885825" cy="369332"/>
          </a:xfrm>
          <a:prstGeom prst="rect">
            <a:avLst/>
          </a:prstGeom>
          <a:noFill/>
        </p:spPr>
        <p:txBody>
          <a:bodyPr wrap="square" rtlCol="0">
            <a:spAutoFit/>
          </a:bodyPr>
          <a:lstStyle/>
          <a:p>
            <a:pPr defTabSz="685800" eaLnBrk="1" fontAlgn="auto" hangingPunct="1">
              <a:spcBef>
                <a:spcPts val="0"/>
              </a:spcBef>
              <a:spcAft>
                <a:spcPts val="0"/>
              </a:spcAft>
            </a:pPr>
            <a:r>
              <a:rPr lang="zh-CN" altLang="en-US" dirty="0">
                <a:solidFill>
                  <a:prstClr val="black"/>
                </a:solidFill>
                <a:latin typeface="等线"/>
                <a:ea typeface="等线" panose="02010600030101010101" pitchFamily="2" charset="-122"/>
              </a:rPr>
              <a:t>已淘汰</a:t>
            </a:r>
          </a:p>
        </p:txBody>
      </p:sp>
      <p:sp>
        <p:nvSpPr>
          <p:cNvPr id="7" name="TextBox 6"/>
          <p:cNvSpPr txBox="1"/>
          <p:nvPr/>
        </p:nvSpPr>
        <p:spPr>
          <a:xfrm>
            <a:off x="5676900" y="3308828"/>
            <a:ext cx="885825" cy="369332"/>
          </a:xfrm>
          <a:prstGeom prst="rect">
            <a:avLst/>
          </a:prstGeom>
          <a:noFill/>
        </p:spPr>
        <p:txBody>
          <a:bodyPr wrap="square" rtlCol="0">
            <a:spAutoFit/>
          </a:bodyPr>
          <a:lstStyle/>
          <a:p>
            <a:pPr defTabSz="685800" eaLnBrk="1" fontAlgn="auto" hangingPunct="1">
              <a:spcBef>
                <a:spcPts val="0"/>
              </a:spcBef>
              <a:spcAft>
                <a:spcPts val="0"/>
              </a:spcAft>
            </a:pPr>
            <a:r>
              <a:rPr lang="zh-CN" altLang="en-US" dirty="0">
                <a:solidFill>
                  <a:prstClr val="black"/>
                </a:solidFill>
                <a:latin typeface="等线"/>
                <a:ea typeface="等线" panose="02010600030101010101" pitchFamily="2" charset="-122"/>
              </a:rPr>
              <a:t>已淘汰</a:t>
            </a:r>
          </a:p>
        </p:txBody>
      </p:sp>
    </p:spTree>
    <p:extLst>
      <p:ext uri="{BB962C8B-B14F-4D97-AF65-F5344CB8AC3E}">
        <p14:creationId xmlns:p14="http://schemas.microsoft.com/office/powerpoint/2010/main" val="380785589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5002058" cy="830997"/>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5.2.1 </a:t>
            </a:r>
            <a:r>
              <a:rPr lang="zh-CN" altLang="en-US" sz="2400" b="0" dirty="0">
                <a:solidFill>
                  <a:srgbClr val="1353A2"/>
                </a:solidFill>
                <a:latin typeface="微软雅黑" pitchFamily="34" charset="-122"/>
                <a:ea typeface="微软雅黑" pitchFamily="34" charset="-122"/>
              </a:rPr>
              <a:t>物理设备的命名规则</a:t>
            </a:r>
          </a:p>
          <a:p>
            <a:pPr defTabSz="685800" eaLnBrk="1" fontAlgn="auto" hangingPunct="1">
              <a:spcBef>
                <a:spcPts val="0"/>
              </a:spcBef>
              <a:spcAft>
                <a:spcPts val="0"/>
              </a:spcAft>
            </a:pPr>
            <a:endParaRPr lang="zh-CN" altLang="en-US" sz="2400" b="0" dirty="0">
              <a:solidFill>
                <a:srgbClr val="1353A2"/>
              </a:solidFill>
              <a:latin typeface="微软雅黑" pitchFamily="34" charset="-122"/>
              <a:ea typeface="微软雅黑" pitchFamily="34" charset="-122"/>
            </a:endParaRPr>
          </a:p>
        </p:txBody>
      </p:sp>
      <p:sp>
        <p:nvSpPr>
          <p:cNvPr id="11" name="Text Box 44"/>
          <p:cNvSpPr txBox="1">
            <a:spLocks noChangeArrowheads="1"/>
          </p:cNvSpPr>
          <p:nvPr/>
        </p:nvSpPr>
        <p:spPr bwMode="auto">
          <a:xfrm>
            <a:off x="102811" y="1808924"/>
            <a:ext cx="4472601" cy="340003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214313" indent="-214313" defTabSz="540544" eaLnBrk="1" fontAlgn="auto" hangingPunct="1">
              <a:spcBef>
                <a:spcPts val="0"/>
              </a:spcBef>
              <a:spcAft>
                <a:spcPts val="0"/>
              </a:spcAft>
              <a:buFont typeface="Arial" panose="020B0604020202020204" pitchFamily="34" charset="0"/>
              <a:buChar char="•"/>
            </a:pPr>
            <a:r>
              <a:rPr lang="zh-CN" altLang="en-US" sz="1500" dirty="0">
                <a:solidFill>
                  <a:srgbClr val="1353A2"/>
                </a:solidFill>
              </a:rPr>
              <a:t>由于现在的</a:t>
            </a:r>
            <a:r>
              <a:rPr lang="en-US" altLang="zh-CN" sz="1500" dirty="0">
                <a:solidFill>
                  <a:srgbClr val="1353A2"/>
                </a:solidFill>
              </a:rPr>
              <a:t>IDE</a:t>
            </a:r>
            <a:r>
              <a:rPr lang="zh-CN" altLang="en-US" sz="1500" dirty="0">
                <a:solidFill>
                  <a:srgbClr val="1353A2"/>
                </a:solidFill>
              </a:rPr>
              <a:t>设备已经很少见了，所以一般的</a:t>
            </a:r>
            <a:r>
              <a:rPr lang="zh-CN" altLang="en-US" sz="1500" dirty="0">
                <a:solidFill>
                  <a:srgbClr val="FF0000"/>
                </a:solidFill>
              </a:rPr>
              <a:t>硬盘设备</a:t>
            </a:r>
            <a:r>
              <a:rPr lang="zh-CN" altLang="en-US" sz="1500" dirty="0">
                <a:solidFill>
                  <a:srgbClr val="1353A2"/>
                </a:solidFill>
              </a:rPr>
              <a:t>都会是以“</a:t>
            </a:r>
            <a:r>
              <a:rPr lang="en-US" altLang="zh-CN" sz="1500" dirty="0">
                <a:solidFill>
                  <a:srgbClr val="FF0000"/>
                </a:solidFill>
              </a:rPr>
              <a:t>/dev/</a:t>
            </a:r>
            <a:r>
              <a:rPr lang="en-US" altLang="zh-CN" sz="1500" dirty="0" err="1">
                <a:solidFill>
                  <a:srgbClr val="FF0000"/>
                </a:solidFill>
              </a:rPr>
              <a:t>sd</a:t>
            </a:r>
            <a:r>
              <a:rPr lang="en-US" altLang="zh-CN" sz="1500" dirty="0">
                <a:solidFill>
                  <a:srgbClr val="1353A2"/>
                </a:solidFill>
              </a:rPr>
              <a:t>”</a:t>
            </a:r>
            <a:r>
              <a:rPr lang="zh-CN" altLang="en-US" sz="1500" dirty="0">
                <a:solidFill>
                  <a:srgbClr val="1353A2"/>
                </a:solidFill>
              </a:rPr>
              <a:t>开头的。而一台主机上可以有多块硬盘，因此系统采用</a:t>
            </a:r>
            <a:r>
              <a:rPr lang="en-US" altLang="zh-CN" sz="1500" dirty="0">
                <a:solidFill>
                  <a:srgbClr val="FF0000"/>
                </a:solidFill>
              </a:rPr>
              <a:t>a</a:t>
            </a:r>
            <a:r>
              <a:rPr lang="zh-CN" altLang="en-US" sz="1500" dirty="0">
                <a:solidFill>
                  <a:srgbClr val="FF0000"/>
                </a:solidFill>
              </a:rPr>
              <a:t>～</a:t>
            </a:r>
            <a:r>
              <a:rPr lang="en-US" altLang="zh-CN" sz="1500" dirty="0">
                <a:solidFill>
                  <a:srgbClr val="FF0000"/>
                </a:solidFill>
              </a:rPr>
              <a:t>p</a:t>
            </a:r>
            <a:r>
              <a:rPr lang="zh-CN" altLang="en-US" sz="1500" dirty="0">
                <a:solidFill>
                  <a:srgbClr val="1353A2"/>
                </a:solidFill>
              </a:rPr>
              <a:t>来代表</a:t>
            </a:r>
            <a:r>
              <a:rPr lang="en-US" altLang="zh-CN" sz="1500" dirty="0">
                <a:solidFill>
                  <a:srgbClr val="1353A2"/>
                </a:solidFill>
              </a:rPr>
              <a:t>16</a:t>
            </a:r>
            <a:r>
              <a:rPr lang="zh-CN" altLang="en-US" sz="1500" dirty="0">
                <a:solidFill>
                  <a:srgbClr val="1353A2"/>
                </a:solidFill>
              </a:rPr>
              <a:t>块不同的硬盘（默认从</a:t>
            </a:r>
            <a:r>
              <a:rPr lang="en-US" altLang="zh-CN" sz="1500" dirty="0">
                <a:solidFill>
                  <a:srgbClr val="1353A2"/>
                </a:solidFill>
              </a:rPr>
              <a:t>a</a:t>
            </a:r>
            <a:r>
              <a:rPr lang="zh-CN" altLang="en-US" sz="1500" dirty="0">
                <a:solidFill>
                  <a:srgbClr val="1353A2"/>
                </a:solidFill>
              </a:rPr>
              <a:t>开始分配），而且硬盘的分区编号也很有讲究：</a:t>
            </a:r>
          </a:p>
          <a:p>
            <a:pPr marL="214313" indent="-214313" defTabSz="540544" eaLnBrk="1" fontAlgn="auto" hangingPunct="1">
              <a:spcBef>
                <a:spcPts val="0"/>
              </a:spcBef>
              <a:spcAft>
                <a:spcPts val="0"/>
              </a:spcAft>
              <a:buFont typeface="Wingdings" panose="05000000000000000000" pitchFamily="2" charset="2"/>
              <a:buChar char="Ø"/>
            </a:pPr>
            <a:r>
              <a:rPr lang="zh-CN" altLang="en-US" sz="1500" dirty="0">
                <a:solidFill>
                  <a:srgbClr val="FF0000"/>
                </a:solidFill>
              </a:rPr>
              <a:t>主分区</a:t>
            </a:r>
            <a:r>
              <a:rPr lang="zh-CN" altLang="en-US" sz="1500" dirty="0">
                <a:solidFill>
                  <a:srgbClr val="1353A2"/>
                </a:solidFill>
              </a:rPr>
              <a:t>或扩展分区的编号从</a:t>
            </a:r>
            <a:r>
              <a:rPr lang="en-US" altLang="zh-CN" sz="1500" dirty="0">
                <a:solidFill>
                  <a:srgbClr val="1353A2"/>
                </a:solidFill>
              </a:rPr>
              <a:t>1</a:t>
            </a:r>
            <a:r>
              <a:rPr lang="zh-CN" altLang="en-US" sz="1500" dirty="0">
                <a:solidFill>
                  <a:srgbClr val="1353A2"/>
                </a:solidFill>
              </a:rPr>
              <a:t>开始，到</a:t>
            </a:r>
            <a:r>
              <a:rPr lang="en-US" altLang="zh-CN" sz="1500" dirty="0">
                <a:solidFill>
                  <a:srgbClr val="1353A2"/>
                </a:solidFill>
              </a:rPr>
              <a:t>4</a:t>
            </a:r>
            <a:r>
              <a:rPr lang="zh-CN" altLang="en-US" sz="1500" dirty="0">
                <a:solidFill>
                  <a:srgbClr val="1353A2"/>
                </a:solidFill>
              </a:rPr>
              <a:t>结束；</a:t>
            </a:r>
          </a:p>
          <a:p>
            <a:pPr marL="214313" indent="-214313" defTabSz="540544" eaLnBrk="1" fontAlgn="auto" hangingPunct="1">
              <a:spcBef>
                <a:spcPts val="0"/>
              </a:spcBef>
              <a:spcAft>
                <a:spcPts val="0"/>
              </a:spcAft>
              <a:buFont typeface="Wingdings" panose="05000000000000000000" pitchFamily="2" charset="2"/>
              <a:buChar char="Ø"/>
            </a:pPr>
            <a:r>
              <a:rPr lang="zh-CN" altLang="en-US" sz="1500" dirty="0">
                <a:solidFill>
                  <a:srgbClr val="FF0000"/>
                </a:solidFill>
              </a:rPr>
              <a:t>逻辑分区</a:t>
            </a:r>
            <a:r>
              <a:rPr lang="zh-CN" altLang="en-US" sz="1500" dirty="0">
                <a:solidFill>
                  <a:srgbClr val="1353A2"/>
                </a:solidFill>
              </a:rPr>
              <a:t>从编号</a:t>
            </a:r>
            <a:r>
              <a:rPr lang="en-US" altLang="zh-CN" sz="1500" dirty="0">
                <a:solidFill>
                  <a:srgbClr val="1353A2"/>
                </a:solidFill>
              </a:rPr>
              <a:t>5</a:t>
            </a:r>
            <a:r>
              <a:rPr lang="zh-CN" altLang="en-US" sz="1500" dirty="0">
                <a:solidFill>
                  <a:srgbClr val="1353A2"/>
                </a:solidFill>
              </a:rPr>
              <a:t>开始。</a:t>
            </a:r>
          </a:p>
          <a:p>
            <a:pPr marL="214313" indent="-214313" defTabSz="540544" eaLnBrk="1" fontAlgn="auto" hangingPunct="1">
              <a:spcBef>
                <a:spcPts val="0"/>
              </a:spcBef>
              <a:spcAft>
                <a:spcPts val="0"/>
              </a:spcAft>
              <a:buFont typeface="Arial" panose="020B0604020202020204" pitchFamily="34" charset="0"/>
              <a:buChar char="•"/>
            </a:pPr>
            <a:r>
              <a:rPr lang="en-US" altLang="zh-CN" sz="1500" dirty="0">
                <a:solidFill>
                  <a:srgbClr val="1353A2"/>
                </a:solidFill>
              </a:rPr>
              <a:t>/dev/sda5</a:t>
            </a:r>
            <a:r>
              <a:rPr lang="zh-CN" altLang="en-US" sz="1500" dirty="0">
                <a:solidFill>
                  <a:srgbClr val="1353A2"/>
                </a:solidFill>
              </a:rPr>
              <a:t>这个设备文件名称包含的信息，如图所示</a:t>
            </a:r>
            <a:r>
              <a:rPr lang="zh-CN" altLang="en-US" sz="1500" b="0" dirty="0">
                <a:solidFill>
                  <a:srgbClr val="1353A2"/>
                </a:solidFill>
              </a:rPr>
              <a:t>。</a:t>
            </a:r>
          </a:p>
          <a:p>
            <a:pPr indent="342900" defTabSz="540544" eaLnBrk="1" fontAlgn="auto" hangingPunct="1">
              <a:spcBef>
                <a:spcPts val="0"/>
              </a:spcBef>
              <a:spcAft>
                <a:spcPts val="0"/>
              </a:spcAft>
            </a:pPr>
            <a:endParaRPr lang="zh-CN" altLang="en-US" sz="2700" b="0" dirty="0">
              <a:solidFill>
                <a:srgbClr val="1353A2"/>
              </a:solidFill>
            </a:endParaRPr>
          </a:p>
        </p:txBody>
      </p:sp>
      <p:pic>
        <p:nvPicPr>
          <p:cNvPr id="5" name="图片 4" descr="0602">
            <a:extLst>
              <a:ext uri="{FF2B5EF4-FFF2-40B4-BE49-F238E27FC236}">
                <a16:creationId xmlns:a16="http://schemas.microsoft.com/office/drawing/2014/main" id="{4D69AC8A-7B72-4E85-BC88-6EC5CCE5971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2016" y="1907727"/>
            <a:ext cx="3613244" cy="2828899"/>
          </a:xfrm>
          <a:prstGeom prst="rect">
            <a:avLst/>
          </a:prstGeom>
          <a:noFill/>
          <a:ln>
            <a:noFill/>
          </a:ln>
        </p:spPr>
      </p:pic>
    </p:spTree>
    <p:extLst>
      <p:ext uri="{BB962C8B-B14F-4D97-AF65-F5344CB8AC3E}">
        <p14:creationId xmlns:p14="http://schemas.microsoft.com/office/powerpoint/2010/main" val="173583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5002058"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5.2.2  </a:t>
            </a:r>
            <a:r>
              <a:rPr lang="zh-CN" altLang="en-US" sz="2400" b="0" dirty="0">
                <a:solidFill>
                  <a:srgbClr val="1353A2"/>
                </a:solidFill>
                <a:latin typeface="微软雅黑" pitchFamily="34" charset="-122"/>
                <a:ea typeface="微软雅黑" pitchFamily="34" charset="-122"/>
              </a:rPr>
              <a:t>硬盘分区相关知识</a:t>
            </a:r>
          </a:p>
        </p:txBody>
      </p:sp>
      <p:sp>
        <p:nvSpPr>
          <p:cNvPr id="11" name="Text Box 44"/>
          <p:cNvSpPr txBox="1">
            <a:spLocks noChangeArrowheads="1"/>
          </p:cNvSpPr>
          <p:nvPr/>
        </p:nvSpPr>
        <p:spPr bwMode="auto">
          <a:xfrm>
            <a:off x="102811" y="1808925"/>
            <a:ext cx="8496915" cy="212500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500" dirty="0">
                <a:solidFill>
                  <a:srgbClr val="1353A2"/>
                </a:solidFill>
              </a:rPr>
              <a:t>硬盘设备是由大量的扇区组成的，每个扇区的容量为</a:t>
            </a:r>
            <a:r>
              <a:rPr lang="en-US" altLang="zh-CN" sz="1500" dirty="0">
                <a:solidFill>
                  <a:srgbClr val="1353A2"/>
                </a:solidFill>
              </a:rPr>
              <a:t>512</a:t>
            </a:r>
            <a:r>
              <a:rPr lang="zh-CN" altLang="en-US" sz="1500" dirty="0">
                <a:solidFill>
                  <a:srgbClr val="1353A2"/>
                </a:solidFill>
              </a:rPr>
              <a:t>字节。</a:t>
            </a:r>
            <a:endParaRPr lang="en-US" altLang="zh-CN" sz="1500" dirty="0">
              <a:solidFill>
                <a:srgbClr val="1353A2"/>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500" dirty="0">
                <a:solidFill>
                  <a:srgbClr val="1353A2"/>
                </a:solidFill>
              </a:rPr>
              <a:t>第一个扇区最重要，它里面保存着主引导记录与分区表信息。</a:t>
            </a:r>
            <a:endParaRPr lang="en-US" altLang="zh-CN" sz="1500" dirty="0">
              <a:solidFill>
                <a:srgbClr val="1353A2"/>
              </a:solidFill>
            </a:endParaRPr>
          </a:p>
          <a:p>
            <a:pPr marL="600075" lvl="1" indent="-257175" defTabSz="540544" fontAlgn="auto">
              <a:lnSpc>
                <a:spcPct val="150000"/>
              </a:lnSpc>
              <a:spcBef>
                <a:spcPts val="0"/>
              </a:spcBef>
              <a:spcAft>
                <a:spcPts val="0"/>
              </a:spcAft>
              <a:buFont typeface="Arial" panose="020B0604020202020204" pitchFamily="34" charset="0"/>
              <a:buChar char="•"/>
            </a:pPr>
            <a:r>
              <a:rPr lang="zh-CN" altLang="en-US" sz="1500" dirty="0">
                <a:solidFill>
                  <a:prstClr val="black"/>
                </a:solidFill>
              </a:rPr>
              <a:t>主引导记录占用</a:t>
            </a:r>
            <a:r>
              <a:rPr lang="en-US" altLang="zh-CN" sz="1500" dirty="0">
                <a:solidFill>
                  <a:prstClr val="black"/>
                </a:solidFill>
              </a:rPr>
              <a:t>446</a:t>
            </a:r>
            <a:r>
              <a:rPr lang="zh-CN" altLang="en-US" sz="1500" dirty="0">
                <a:solidFill>
                  <a:prstClr val="black"/>
                </a:solidFill>
              </a:rPr>
              <a:t>字节，分区表为</a:t>
            </a:r>
            <a:r>
              <a:rPr lang="en-US" altLang="zh-CN" sz="1500" dirty="0">
                <a:solidFill>
                  <a:prstClr val="black"/>
                </a:solidFill>
              </a:rPr>
              <a:t>64</a:t>
            </a:r>
            <a:r>
              <a:rPr lang="zh-CN" altLang="en-US" sz="1500" dirty="0">
                <a:solidFill>
                  <a:prstClr val="black"/>
                </a:solidFill>
              </a:rPr>
              <a:t>字节，结束符占用</a:t>
            </a:r>
            <a:r>
              <a:rPr lang="en-US" altLang="zh-CN" sz="1500" dirty="0">
                <a:solidFill>
                  <a:prstClr val="black"/>
                </a:solidFill>
              </a:rPr>
              <a:t>2</a:t>
            </a:r>
            <a:r>
              <a:rPr lang="zh-CN" altLang="en-US" sz="1500" dirty="0">
                <a:solidFill>
                  <a:prstClr val="black"/>
                </a:solidFill>
              </a:rPr>
              <a:t>字节；</a:t>
            </a:r>
            <a:endParaRPr lang="en-US" altLang="zh-CN" sz="1500" dirty="0">
              <a:solidFill>
                <a:prstClr val="black"/>
              </a:solidFill>
            </a:endParaRPr>
          </a:p>
          <a:p>
            <a:pPr marL="600075" lvl="1" indent="-257175" defTabSz="540544" fontAlgn="auto">
              <a:lnSpc>
                <a:spcPct val="150000"/>
              </a:lnSpc>
              <a:spcBef>
                <a:spcPts val="0"/>
              </a:spcBef>
              <a:spcAft>
                <a:spcPts val="0"/>
              </a:spcAft>
              <a:buFont typeface="Arial" panose="020B0604020202020204" pitchFamily="34" charset="0"/>
              <a:buChar char="•"/>
            </a:pPr>
            <a:r>
              <a:rPr lang="zh-CN" altLang="en-US" sz="1500" dirty="0">
                <a:solidFill>
                  <a:prstClr val="black"/>
                </a:solidFill>
              </a:rPr>
              <a:t>分区表中每记录一个</a:t>
            </a:r>
            <a:r>
              <a:rPr lang="zh-CN" altLang="en-US" sz="1500" dirty="0">
                <a:solidFill>
                  <a:srgbClr val="FF0000"/>
                </a:solidFill>
              </a:rPr>
              <a:t>分区信息</a:t>
            </a:r>
            <a:r>
              <a:rPr lang="zh-CN" altLang="en-US" sz="1500" dirty="0">
                <a:solidFill>
                  <a:prstClr val="black"/>
                </a:solidFill>
              </a:rPr>
              <a:t>需要</a:t>
            </a:r>
            <a:r>
              <a:rPr lang="en-US" altLang="zh-CN" sz="1500" dirty="0">
                <a:solidFill>
                  <a:srgbClr val="FF0000"/>
                </a:solidFill>
              </a:rPr>
              <a:t>16</a:t>
            </a:r>
            <a:r>
              <a:rPr lang="zh-CN" altLang="en-US" sz="1500" dirty="0">
                <a:solidFill>
                  <a:prstClr val="black"/>
                </a:solidFill>
              </a:rPr>
              <a:t>字节（记录</a:t>
            </a:r>
            <a:r>
              <a:rPr lang="zh-CN" altLang="en-US" sz="1500" dirty="0">
                <a:solidFill>
                  <a:srgbClr val="333333"/>
                </a:solidFill>
                <a:latin typeface="Arial Unicode MS" pitchFamily="34" charset="-122"/>
              </a:rPr>
              <a:t>分区</a:t>
            </a:r>
            <a:r>
              <a:rPr lang="zh-CN" altLang="en-US" sz="1500" dirty="0">
                <a:solidFill>
                  <a:srgbClr val="FF0000"/>
                </a:solidFill>
                <a:latin typeface="Arial Unicode MS" pitchFamily="34" charset="-122"/>
              </a:rPr>
              <a:t>起始偏移量</a:t>
            </a:r>
            <a:r>
              <a:rPr lang="zh-CN" altLang="en-US" sz="1500" dirty="0">
                <a:solidFill>
                  <a:srgbClr val="333333"/>
                </a:solidFill>
                <a:latin typeface="Arial Unicode MS" pitchFamily="34" charset="-122"/>
              </a:rPr>
              <a:t>以及</a:t>
            </a:r>
            <a:r>
              <a:rPr lang="zh-CN" altLang="en-US" sz="1500" dirty="0">
                <a:solidFill>
                  <a:srgbClr val="FF0000"/>
                </a:solidFill>
                <a:latin typeface="Arial Unicode MS" pitchFamily="34" charset="-122"/>
              </a:rPr>
              <a:t>扇区数）</a:t>
            </a:r>
            <a:r>
              <a:rPr lang="zh-CN" altLang="en-US" sz="1500" dirty="0">
                <a:solidFill>
                  <a:prstClr val="black"/>
                </a:solidFill>
              </a:rPr>
              <a:t>，这样一来最多只有</a:t>
            </a:r>
            <a:r>
              <a:rPr lang="en-US" altLang="zh-CN" sz="1500" dirty="0">
                <a:solidFill>
                  <a:srgbClr val="FF0000"/>
                </a:solidFill>
              </a:rPr>
              <a:t>4</a:t>
            </a:r>
            <a:r>
              <a:rPr lang="zh-CN" altLang="en-US" sz="1500" dirty="0">
                <a:solidFill>
                  <a:srgbClr val="FF0000"/>
                </a:solidFill>
              </a:rPr>
              <a:t>个分区</a:t>
            </a:r>
            <a:r>
              <a:rPr lang="zh-CN" altLang="en-US" sz="1500" dirty="0">
                <a:solidFill>
                  <a:prstClr val="black"/>
                </a:solidFill>
              </a:rPr>
              <a:t>信息可以写到第一个扇区中，这</a:t>
            </a:r>
            <a:r>
              <a:rPr lang="en-US" altLang="zh-CN" sz="1500" dirty="0">
                <a:solidFill>
                  <a:prstClr val="black"/>
                </a:solidFill>
              </a:rPr>
              <a:t>4</a:t>
            </a:r>
            <a:r>
              <a:rPr lang="zh-CN" altLang="en-US" sz="1500" dirty="0">
                <a:solidFill>
                  <a:prstClr val="black"/>
                </a:solidFill>
              </a:rPr>
              <a:t>个分区就是</a:t>
            </a:r>
            <a:r>
              <a:rPr lang="en-US" altLang="zh-CN" sz="1500" dirty="0">
                <a:solidFill>
                  <a:srgbClr val="FF0000"/>
                </a:solidFill>
              </a:rPr>
              <a:t>4</a:t>
            </a:r>
            <a:r>
              <a:rPr lang="zh-CN" altLang="en-US" sz="1500" dirty="0">
                <a:solidFill>
                  <a:srgbClr val="FF0000"/>
                </a:solidFill>
              </a:rPr>
              <a:t>个主分区</a:t>
            </a:r>
            <a:r>
              <a:rPr lang="zh-CN" altLang="en-US" sz="1500" dirty="0">
                <a:solidFill>
                  <a:prstClr val="black"/>
                </a:solidFill>
              </a:rPr>
              <a:t>。</a:t>
            </a:r>
            <a:r>
              <a:rPr lang="zh-CN" altLang="en-US" sz="1500" dirty="0">
                <a:solidFill>
                  <a:srgbClr val="1353A2"/>
                </a:solidFill>
              </a:rPr>
              <a:t>第一个扇区中的数据信息如图所示</a:t>
            </a:r>
          </a:p>
        </p:txBody>
      </p:sp>
      <p:pic>
        <p:nvPicPr>
          <p:cNvPr id="4" name="图片 3" descr="0603">
            <a:extLst>
              <a:ext uri="{FF2B5EF4-FFF2-40B4-BE49-F238E27FC236}">
                <a16:creationId xmlns:a16="http://schemas.microsoft.com/office/drawing/2014/main" id="{0659A913-733F-4CFB-B1A0-DD0E6C63187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0870" y="3680194"/>
            <a:ext cx="5221089" cy="1906004"/>
          </a:xfrm>
          <a:prstGeom prst="rect">
            <a:avLst/>
          </a:prstGeom>
          <a:noFill/>
          <a:ln>
            <a:noFill/>
          </a:ln>
        </p:spPr>
      </p:pic>
    </p:spTree>
    <p:extLst>
      <p:ext uri="{BB962C8B-B14F-4D97-AF65-F5344CB8AC3E}">
        <p14:creationId xmlns:p14="http://schemas.microsoft.com/office/powerpoint/2010/main" val="98725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5002058"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5.2.2  </a:t>
            </a:r>
            <a:r>
              <a:rPr lang="zh-CN" altLang="en-US" sz="2400" b="0" dirty="0">
                <a:solidFill>
                  <a:srgbClr val="1353A2"/>
                </a:solidFill>
                <a:latin typeface="微软雅黑" pitchFamily="34" charset="-122"/>
                <a:ea typeface="微软雅黑" pitchFamily="34" charset="-122"/>
              </a:rPr>
              <a:t>硬盘分区相关知识</a:t>
            </a:r>
          </a:p>
        </p:txBody>
      </p:sp>
      <p:sp>
        <p:nvSpPr>
          <p:cNvPr id="11" name="Text Box 44"/>
          <p:cNvSpPr txBox="1">
            <a:spLocks noChangeArrowheads="1"/>
          </p:cNvSpPr>
          <p:nvPr/>
        </p:nvSpPr>
        <p:spPr bwMode="auto">
          <a:xfrm>
            <a:off x="102811" y="1808924"/>
            <a:ext cx="8496915" cy="247529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500" dirty="0">
                <a:solidFill>
                  <a:srgbClr val="1353A2"/>
                </a:solidFill>
              </a:rPr>
              <a:t>第一个扇区最多只能创建出</a:t>
            </a:r>
            <a:r>
              <a:rPr lang="en-US" altLang="zh-CN" sz="1500" dirty="0">
                <a:solidFill>
                  <a:srgbClr val="1353A2"/>
                </a:solidFill>
              </a:rPr>
              <a:t>4</a:t>
            </a:r>
            <a:r>
              <a:rPr lang="zh-CN" altLang="en-US" sz="1500" dirty="0">
                <a:solidFill>
                  <a:srgbClr val="1353A2"/>
                </a:solidFill>
              </a:rPr>
              <a:t>个分区（分区个数不够？），可以将第一个扇区的分区表中</a:t>
            </a:r>
            <a:r>
              <a:rPr lang="en-US" altLang="zh-CN" sz="1500" dirty="0">
                <a:solidFill>
                  <a:srgbClr val="1353A2"/>
                </a:solidFill>
              </a:rPr>
              <a:t>16</a:t>
            </a:r>
            <a:r>
              <a:rPr lang="zh-CN" altLang="en-US" sz="1500" dirty="0">
                <a:solidFill>
                  <a:srgbClr val="1353A2"/>
                </a:solidFill>
              </a:rPr>
              <a:t>字节（原本要写</a:t>
            </a:r>
            <a:r>
              <a:rPr lang="zh-CN" altLang="en-US" sz="1500" dirty="0">
                <a:solidFill>
                  <a:srgbClr val="FF0000"/>
                </a:solidFill>
              </a:rPr>
              <a:t>入主分区信息</a:t>
            </a:r>
            <a:r>
              <a:rPr lang="zh-CN" altLang="en-US" sz="1500" dirty="0">
                <a:solidFill>
                  <a:srgbClr val="1353A2"/>
                </a:solidFill>
              </a:rPr>
              <a:t>）的空间（称之为扩展分区）拿出来指向另外一个分区。</a:t>
            </a:r>
            <a:endParaRPr lang="en-US" altLang="zh-CN" sz="1500" dirty="0">
              <a:solidFill>
                <a:srgbClr val="1353A2"/>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500" dirty="0">
                <a:solidFill>
                  <a:srgbClr val="1353A2"/>
                </a:solidFill>
              </a:rPr>
              <a:t>扩展分区其实并不是一个真正的分区，而更像是一个占用</a:t>
            </a:r>
            <a:r>
              <a:rPr lang="en-US" altLang="zh-CN" sz="1500" dirty="0">
                <a:solidFill>
                  <a:srgbClr val="1353A2"/>
                </a:solidFill>
              </a:rPr>
              <a:t>16</a:t>
            </a:r>
            <a:r>
              <a:rPr lang="zh-CN" altLang="en-US" sz="1500" dirty="0">
                <a:solidFill>
                  <a:srgbClr val="1353A2"/>
                </a:solidFill>
              </a:rPr>
              <a:t>字节分区表空间的指针</a:t>
            </a:r>
            <a:r>
              <a:rPr lang="en-US" altLang="zh-CN" sz="1500" dirty="0">
                <a:solidFill>
                  <a:srgbClr val="1353A2"/>
                </a:solidFill>
              </a:rPr>
              <a:t>—</a:t>
            </a:r>
            <a:r>
              <a:rPr lang="zh-CN" altLang="en-US" sz="1500" dirty="0">
                <a:solidFill>
                  <a:srgbClr val="1353A2"/>
                </a:solidFill>
              </a:rPr>
              <a:t>一个指向另外一个分区的指针。用户一般会选择使用</a:t>
            </a:r>
            <a:r>
              <a:rPr lang="en-US" altLang="zh-CN" sz="1500" dirty="0">
                <a:solidFill>
                  <a:srgbClr val="FF0000"/>
                </a:solidFill>
              </a:rPr>
              <a:t>3</a:t>
            </a:r>
            <a:r>
              <a:rPr lang="zh-CN" altLang="en-US" sz="1500" dirty="0">
                <a:solidFill>
                  <a:srgbClr val="FF0000"/>
                </a:solidFill>
              </a:rPr>
              <a:t>个主分区（</a:t>
            </a:r>
            <a:r>
              <a:rPr lang="en-US" altLang="zh-CN" sz="1500" dirty="0">
                <a:solidFill>
                  <a:srgbClr val="FF0000"/>
                </a:solidFill>
              </a:rPr>
              <a:t>Primary</a:t>
            </a:r>
            <a:r>
              <a:rPr lang="zh-CN" altLang="en-US" sz="1500" dirty="0">
                <a:solidFill>
                  <a:srgbClr val="FF0000"/>
                </a:solidFill>
              </a:rPr>
              <a:t>）</a:t>
            </a:r>
            <a:r>
              <a:rPr lang="zh-CN" altLang="en-US" sz="1500" dirty="0">
                <a:solidFill>
                  <a:srgbClr val="1353A2"/>
                </a:solidFill>
              </a:rPr>
              <a:t>加</a:t>
            </a:r>
            <a:r>
              <a:rPr lang="en-US" altLang="zh-CN" sz="1500" dirty="0">
                <a:solidFill>
                  <a:srgbClr val="FF0000"/>
                </a:solidFill>
              </a:rPr>
              <a:t>1</a:t>
            </a:r>
            <a:r>
              <a:rPr lang="zh-CN" altLang="en-US" sz="1500" dirty="0">
                <a:solidFill>
                  <a:srgbClr val="FF0000"/>
                </a:solidFill>
              </a:rPr>
              <a:t>个扩展分区（</a:t>
            </a:r>
            <a:r>
              <a:rPr lang="en-US" altLang="zh-CN" sz="1500" dirty="0">
                <a:solidFill>
                  <a:srgbClr val="FF0000"/>
                </a:solidFill>
              </a:rPr>
              <a:t>Extended</a:t>
            </a:r>
            <a:r>
              <a:rPr lang="zh-CN" altLang="en-US" sz="1500" dirty="0">
                <a:solidFill>
                  <a:srgbClr val="FF0000"/>
                </a:solidFill>
              </a:rPr>
              <a:t>）</a:t>
            </a:r>
            <a:r>
              <a:rPr lang="zh-CN" altLang="en-US" sz="1500" dirty="0">
                <a:solidFill>
                  <a:srgbClr val="1353A2"/>
                </a:solidFill>
              </a:rPr>
              <a:t>的方法，然后在扩展分区中创建出数个逻辑分区（</a:t>
            </a:r>
            <a:r>
              <a:rPr lang="en-US" altLang="zh-CN" sz="1500" dirty="0">
                <a:solidFill>
                  <a:srgbClr val="1353A2"/>
                </a:solidFill>
              </a:rPr>
              <a:t>Logical</a:t>
            </a:r>
            <a:r>
              <a:rPr lang="zh-CN" altLang="en-US" sz="1500" dirty="0">
                <a:solidFill>
                  <a:srgbClr val="1353A2"/>
                </a:solidFill>
              </a:rPr>
              <a:t>），从而来满足多分区（大于</a:t>
            </a:r>
            <a:r>
              <a:rPr lang="en-US" altLang="zh-CN" sz="1500" dirty="0">
                <a:solidFill>
                  <a:srgbClr val="1353A2"/>
                </a:solidFill>
              </a:rPr>
              <a:t>4</a:t>
            </a:r>
            <a:r>
              <a:rPr lang="zh-CN" altLang="en-US" sz="1500" dirty="0">
                <a:solidFill>
                  <a:srgbClr val="1353A2"/>
                </a:solidFill>
              </a:rPr>
              <a:t>个）的需求。当然，就目前来讲大家只要明白为什么主分区不能超过</a:t>
            </a:r>
            <a:r>
              <a:rPr lang="en-US" altLang="zh-CN" sz="1500" dirty="0">
                <a:solidFill>
                  <a:srgbClr val="1353A2"/>
                </a:solidFill>
              </a:rPr>
              <a:t>4</a:t>
            </a:r>
            <a:r>
              <a:rPr lang="zh-CN" altLang="en-US" sz="1500" dirty="0">
                <a:solidFill>
                  <a:srgbClr val="1353A2"/>
                </a:solidFill>
              </a:rPr>
              <a:t>个就足够了。</a:t>
            </a:r>
            <a:endParaRPr lang="en-US" altLang="zh-CN" sz="1500" dirty="0">
              <a:solidFill>
                <a:srgbClr val="1353A2"/>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500" dirty="0">
                <a:solidFill>
                  <a:srgbClr val="FF0000"/>
                </a:solidFill>
              </a:rPr>
              <a:t>主分区、扩展分区、逻辑分区</a:t>
            </a:r>
            <a:r>
              <a:rPr lang="zh-CN" altLang="en-US" sz="1500" dirty="0">
                <a:solidFill>
                  <a:srgbClr val="1353A2"/>
                </a:solidFill>
              </a:rPr>
              <a:t>可如图规划</a:t>
            </a:r>
          </a:p>
        </p:txBody>
      </p:sp>
      <p:pic>
        <p:nvPicPr>
          <p:cNvPr id="5" name="图片 4" descr="0604">
            <a:extLst>
              <a:ext uri="{FF2B5EF4-FFF2-40B4-BE49-F238E27FC236}">
                <a16:creationId xmlns:a16="http://schemas.microsoft.com/office/drawing/2014/main" id="{86265EBA-BF37-4970-A957-BF777A754DD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1591" y="4202980"/>
            <a:ext cx="4532654" cy="1517186"/>
          </a:xfrm>
          <a:prstGeom prst="rect">
            <a:avLst/>
          </a:prstGeom>
          <a:noFill/>
          <a:ln>
            <a:noFill/>
          </a:ln>
        </p:spPr>
      </p:pic>
    </p:spTree>
    <p:extLst>
      <p:ext uri="{BB962C8B-B14F-4D97-AF65-F5344CB8AC3E}">
        <p14:creationId xmlns:p14="http://schemas.microsoft.com/office/powerpoint/2010/main" val="427063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flipH="1">
            <a:off x="1641225" y="1232880"/>
            <a:ext cx="635977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5.3.2  </a:t>
            </a:r>
            <a:r>
              <a:rPr lang="en-US" altLang="zh-CN" sz="2400" b="0" dirty="0" err="1">
                <a:solidFill>
                  <a:srgbClr val="1353A2"/>
                </a:solidFill>
                <a:latin typeface="微软雅黑" pitchFamily="34" charset="-122"/>
                <a:ea typeface="微软雅黑" pitchFamily="34" charset="-122"/>
              </a:rPr>
              <a:t>fdisk</a:t>
            </a:r>
            <a:r>
              <a:rPr lang="en-US" altLang="zh-CN" sz="2400" b="0" dirty="0">
                <a:solidFill>
                  <a:srgbClr val="1353A2"/>
                </a:solidFill>
                <a:latin typeface="微软雅黑" pitchFamily="34" charset="-122"/>
                <a:ea typeface="微软雅黑" pitchFamily="34" charset="-122"/>
              </a:rPr>
              <a:t>—</a:t>
            </a:r>
            <a:r>
              <a:rPr lang="zh-CN" altLang="en-US" sz="2400" b="0" dirty="0">
                <a:solidFill>
                  <a:srgbClr val="1353A2"/>
                </a:solidFill>
                <a:latin typeface="微软雅黑" pitchFamily="34" charset="-122"/>
                <a:ea typeface="微软雅黑" pitchFamily="34" charset="-122"/>
              </a:rPr>
              <a:t>磁盘分区</a:t>
            </a:r>
          </a:p>
        </p:txBody>
      </p:sp>
      <p:sp>
        <p:nvSpPr>
          <p:cNvPr id="11" name="Text Box 44"/>
          <p:cNvSpPr txBox="1">
            <a:spLocks noChangeArrowheads="1"/>
          </p:cNvSpPr>
          <p:nvPr/>
        </p:nvSpPr>
        <p:spPr bwMode="auto">
          <a:xfrm>
            <a:off x="293078" y="1820360"/>
            <a:ext cx="8727830" cy="219015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257175" indent="-257175" defTabSz="540544" eaLnBrk="1" fontAlgn="auto" hangingPunct="1">
              <a:lnSpc>
                <a:spcPct val="150000"/>
              </a:lnSpc>
              <a:spcBef>
                <a:spcPts val="0"/>
              </a:spcBef>
              <a:spcAft>
                <a:spcPts val="0"/>
              </a:spcAft>
              <a:buFont typeface="Arial" panose="020B0604020202020204" pitchFamily="34" charset="0"/>
              <a:buChar char="•"/>
            </a:pPr>
            <a:r>
              <a:rPr lang="en-US" altLang="zh-CN" sz="1500" dirty="0" err="1">
                <a:solidFill>
                  <a:srgbClr val="1353A2"/>
                </a:solidFill>
              </a:rPr>
              <a:t>fdisk</a:t>
            </a:r>
            <a:r>
              <a:rPr lang="zh-CN" altLang="en-US" sz="1500" dirty="0">
                <a:solidFill>
                  <a:srgbClr val="1353A2"/>
                </a:solidFill>
              </a:rPr>
              <a:t>命令用于管理磁盘分区</a:t>
            </a:r>
            <a:endParaRPr lang="en-US" altLang="zh-CN" sz="1500" dirty="0">
              <a:solidFill>
                <a:srgbClr val="1353A2"/>
              </a:solidFill>
            </a:endParaRPr>
          </a:p>
          <a:p>
            <a:pPr indent="0" defTabSz="540544" eaLnBrk="1" fontAlgn="auto" hangingPunct="1">
              <a:lnSpc>
                <a:spcPct val="150000"/>
              </a:lnSpc>
              <a:spcBef>
                <a:spcPts val="0"/>
              </a:spcBef>
              <a:spcAft>
                <a:spcPts val="0"/>
              </a:spcAft>
            </a:pPr>
            <a:r>
              <a:rPr lang="zh-CN" altLang="en-US" sz="1500" dirty="0">
                <a:solidFill>
                  <a:srgbClr val="1353A2"/>
                </a:solidFill>
              </a:rPr>
              <a:t>            语法格式：</a:t>
            </a:r>
            <a:r>
              <a:rPr lang="en-US" altLang="zh-CN" sz="1500" dirty="0" err="1">
                <a:solidFill>
                  <a:srgbClr val="1353A2"/>
                </a:solidFill>
              </a:rPr>
              <a:t>fdisk</a:t>
            </a:r>
            <a:r>
              <a:rPr lang="en-US" altLang="zh-CN" sz="1500" dirty="0">
                <a:solidFill>
                  <a:srgbClr val="1353A2"/>
                </a:solidFill>
              </a:rPr>
              <a:t>  [</a:t>
            </a:r>
            <a:r>
              <a:rPr lang="zh-CN" altLang="en-US" sz="1500" dirty="0">
                <a:solidFill>
                  <a:srgbClr val="1353A2"/>
                </a:solidFill>
              </a:rPr>
              <a:t>磁盘名称</a:t>
            </a:r>
            <a:r>
              <a:rPr lang="en-US" altLang="zh-CN" sz="1500" dirty="0">
                <a:solidFill>
                  <a:srgbClr val="1353A2"/>
                </a:solidFill>
              </a:rPr>
              <a:t>] </a:t>
            </a: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500" dirty="0">
                <a:solidFill>
                  <a:srgbClr val="1353A2"/>
                </a:solidFill>
              </a:rPr>
              <a:t>提供了集</a:t>
            </a:r>
            <a:r>
              <a:rPr lang="zh-CN" altLang="en-US" sz="1500" dirty="0">
                <a:solidFill>
                  <a:srgbClr val="FF0000"/>
                </a:solidFill>
              </a:rPr>
              <a:t>添加、删除、转换分区</a:t>
            </a:r>
            <a:r>
              <a:rPr lang="zh-CN" altLang="en-US" sz="1500" dirty="0">
                <a:solidFill>
                  <a:srgbClr val="1353A2"/>
                </a:solidFill>
              </a:rPr>
              <a:t>等功能于一身的“一站式分区服务”。不过与前面讲解的直接写到命令后面的参数不同，这条命令的参数（见表）是交互式的，因此在管理硬盘设备时特别方便，可以根据需求动态调整。</a:t>
            </a:r>
          </a:p>
          <a:p>
            <a:pPr indent="0" defTabSz="540544" eaLnBrk="1" fontAlgn="auto" hangingPunct="1">
              <a:lnSpc>
                <a:spcPct val="150000"/>
              </a:lnSpc>
              <a:spcBef>
                <a:spcPts val="0"/>
              </a:spcBef>
              <a:spcAft>
                <a:spcPts val="0"/>
              </a:spcAft>
            </a:pPr>
            <a:endParaRPr lang="zh-CN" altLang="en-US" sz="1800" b="0" dirty="0">
              <a:solidFill>
                <a:srgbClr val="1353A2"/>
              </a:solidFill>
            </a:endParaRPr>
          </a:p>
        </p:txBody>
      </p:sp>
      <p:graphicFrame>
        <p:nvGraphicFramePr>
          <p:cNvPr id="3" name="表格 2">
            <a:extLst>
              <a:ext uri="{FF2B5EF4-FFF2-40B4-BE49-F238E27FC236}">
                <a16:creationId xmlns:a16="http://schemas.microsoft.com/office/drawing/2014/main" id="{317031E1-C960-4AF9-8D6F-C66E4294AE95}"/>
              </a:ext>
            </a:extLst>
          </p:cNvPr>
          <p:cNvGraphicFramePr>
            <a:graphicFrameLocks noGrp="1"/>
          </p:cNvGraphicFramePr>
          <p:nvPr/>
        </p:nvGraphicFramePr>
        <p:xfrm>
          <a:off x="2166975" y="3567721"/>
          <a:ext cx="4647797" cy="2057400"/>
        </p:xfrm>
        <a:graphic>
          <a:graphicData uri="http://schemas.openxmlformats.org/drawingml/2006/table">
            <a:tbl>
              <a:tblPr firstRow="1" firstCol="1" bandRow="1" bandCol="1">
                <a:tableStyleId>{5C22544A-7EE6-4342-B048-85BDC9FD1C3A}</a:tableStyleId>
              </a:tblPr>
              <a:tblGrid>
                <a:gridCol w="1536562">
                  <a:extLst>
                    <a:ext uri="{9D8B030D-6E8A-4147-A177-3AD203B41FA5}">
                      <a16:colId xmlns:a16="http://schemas.microsoft.com/office/drawing/2014/main" val="4010618811"/>
                    </a:ext>
                  </a:extLst>
                </a:gridCol>
                <a:gridCol w="3111236">
                  <a:extLst>
                    <a:ext uri="{9D8B030D-6E8A-4147-A177-3AD203B41FA5}">
                      <a16:colId xmlns:a16="http://schemas.microsoft.com/office/drawing/2014/main" val="1079036857"/>
                    </a:ext>
                  </a:extLst>
                </a:gridCol>
              </a:tblGrid>
              <a:tr h="228600">
                <a:tc>
                  <a:txBody>
                    <a:bodyPr/>
                    <a:lstStyle/>
                    <a:p>
                      <a:pPr algn="ctr">
                        <a:spcAft>
                          <a:spcPts val="0"/>
                        </a:spcAft>
                      </a:pPr>
                      <a:r>
                        <a:rPr lang="zh-CN" sz="1500" kern="100">
                          <a:effectLst/>
                        </a:rPr>
                        <a:t>参数</a:t>
                      </a:r>
                      <a:endParaRPr lang="zh-CN" sz="1500" kern="100">
                        <a:effectLst/>
                        <a:latin typeface="Times New Roman" panose="02020603050405020304" pitchFamily="18" charset="0"/>
                        <a:ea typeface="方正黑体简体"/>
                      </a:endParaRPr>
                    </a:p>
                  </a:txBody>
                  <a:tcPr marL="51435" marR="51435" marT="0" marB="0" anchor="ctr"/>
                </a:tc>
                <a:tc>
                  <a:txBody>
                    <a:bodyPr/>
                    <a:lstStyle/>
                    <a:p>
                      <a:pPr algn="ctr">
                        <a:spcAft>
                          <a:spcPts val="0"/>
                        </a:spcAft>
                      </a:pPr>
                      <a:r>
                        <a:rPr lang="zh-CN" sz="1500" kern="100">
                          <a:effectLst/>
                        </a:rPr>
                        <a:t>作用</a:t>
                      </a:r>
                      <a:endParaRPr lang="zh-CN" sz="1500" kern="100">
                        <a:effectLst/>
                        <a:latin typeface="Times New Roman" panose="02020603050405020304" pitchFamily="18" charset="0"/>
                        <a:ea typeface="方正黑体简体"/>
                      </a:endParaRPr>
                    </a:p>
                  </a:txBody>
                  <a:tcPr marL="51435" marR="51435" marT="0" marB="0" anchor="ctr"/>
                </a:tc>
                <a:extLst>
                  <a:ext uri="{0D108BD9-81ED-4DB2-BD59-A6C34878D82A}">
                    <a16:rowId xmlns:a16="http://schemas.microsoft.com/office/drawing/2014/main" val="3203202848"/>
                  </a:ext>
                </a:extLst>
              </a:tr>
              <a:tr h="228600">
                <a:tc>
                  <a:txBody>
                    <a:bodyPr/>
                    <a:lstStyle/>
                    <a:p>
                      <a:pPr algn="just">
                        <a:spcAft>
                          <a:spcPts val="0"/>
                        </a:spcAft>
                      </a:pPr>
                      <a:r>
                        <a:rPr lang="en-US" sz="1500" kern="100">
                          <a:effectLst/>
                        </a:rPr>
                        <a:t>m</a:t>
                      </a:r>
                      <a:endParaRPr lang="zh-CN" sz="1500" kern="100">
                        <a:effectLst/>
                        <a:latin typeface="Courier New" panose="02070309020205020404" pitchFamily="49" charset="0"/>
                        <a:ea typeface="方正书宋简体"/>
                      </a:endParaRPr>
                    </a:p>
                  </a:txBody>
                  <a:tcPr marL="51435" marR="51435" marT="0" marB="0" anchor="ctr"/>
                </a:tc>
                <a:tc>
                  <a:txBody>
                    <a:bodyPr/>
                    <a:lstStyle/>
                    <a:p>
                      <a:pPr algn="just">
                        <a:spcAft>
                          <a:spcPts val="0"/>
                        </a:spcAft>
                      </a:pPr>
                      <a:r>
                        <a:rPr lang="zh-CN" sz="1500" kern="100">
                          <a:effectLst/>
                        </a:rPr>
                        <a:t>查看全部可用的参数</a:t>
                      </a:r>
                      <a:endParaRPr lang="zh-CN" sz="1500" kern="10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3165234896"/>
                  </a:ext>
                </a:extLst>
              </a:tr>
              <a:tr h="228600">
                <a:tc>
                  <a:txBody>
                    <a:bodyPr/>
                    <a:lstStyle/>
                    <a:p>
                      <a:pPr algn="just">
                        <a:spcAft>
                          <a:spcPts val="0"/>
                        </a:spcAft>
                      </a:pPr>
                      <a:r>
                        <a:rPr lang="en-US" sz="1500" kern="100">
                          <a:effectLst/>
                        </a:rPr>
                        <a:t>n</a:t>
                      </a:r>
                      <a:endParaRPr lang="zh-CN" sz="1500" kern="100">
                        <a:effectLst/>
                        <a:latin typeface="Courier New" panose="02070309020205020404" pitchFamily="49" charset="0"/>
                        <a:ea typeface="方正书宋简体"/>
                      </a:endParaRPr>
                    </a:p>
                  </a:txBody>
                  <a:tcPr marL="51435" marR="51435" marT="0" marB="0" anchor="ctr"/>
                </a:tc>
                <a:tc>
                  <a:txBody>
                    <a:bodyPr/>
                    <a:lstStyle/>
                    <a:p>
                      <a:pPr algn="just">
                        <a:spcAft>
                          <a:spcPts val="0"/>
                        </a:spcAft>
                      </a:pPr>
                      <a:r>
                        <a:rPr lang="zh-CN" sz="1500" kern="100">
                          <a:effectLst/>
                        </a:rPr>
                        <a:t>添加新的分区</a:t>
                      </a:r>
                      <a:endParaRPr lang="zh-CN" sz="1500" kern="10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293382051"/>
                  </a:ext>
                </a:extLst>
              </a:tr>
              <a:tr h="228600">
                <a:tc>
                  <a:txBody>
                    <a:bodyPr/>
                    <a:lstStyle/>
                    <a:p>
                      <a:pPr algn="just">
                        <a:spcAft>
                          <a:spcPts val="0"/>
                        </a:spcAft>
                      </a:pPr>
                      <a:r>
                        <a:rPr lang="en-US" sz="1500" kern="100">
                          <a:effectLst/>
                        </a:rPr>
                        <a:t>d</a:t>
                      </a:r>
                      <a:endParaRPr lang="zh-CN" sz="1500" kern="100">
                        <a:effectLst/>
                        <a:latin typeface="Courier New" panose="02070309020205020404" pitchFamily="49" charset="0"/>
                        <a:ea typeface="方正书宋简体"/>
                      </a:endParaRPr>
                    </a:p>
                  </a:txBody>
                  <a:tcPr marL="51435" marR="51435" marT="0" marB="0" anchor="ctr"/>
                </a:tc>
                <a:tc>
                  <a:txBody>
                    <a:bodyPr/>
                    <a:lstStyle/>
                    <a:p>
                      <a:pPr algn="just">
                        <a:spcAft>
                          <a:spcPts val="0"/>
                        </a:spcAft>
                      </a:pPr>
                      <a:r>
                        <a:rPr lang="zh-CN" sz="1500" kern="100">
                          <a:effectLst/>
                        </a:rPr>
                        <a:t>删除某个分区信息</a:t>
                      </a:r>
                      <a:endParaRPr lang="zh-CN" sz="1500" kern="10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1166223910"/>
                  </a:ext>
                </a:extLst>
              </a:tr>
              <a:tr h="228600">
                <a:tc>
                  <a:txBody>
                    <a:bodyPr/>
                    <a:lstStyle/>
                    <a:p>
                      <a:pPr algn="just">
                        <a:spcAft>
                          <a:spcPts val="0"/>
                        </a:spcAft>
                      </a:pPr>
                      <a:r>
                        <a:rPr lang="en-US" sz="1500" kern="100">
                          <a:effectLst/>
                        </a:rPr>
                        <a:t>l</a:t>
                      </a:r>
                      <a:endParaRPr lang="zh-CN" sz="1500" kern="100">
                        <a:effectLst/>
                        <a:latin typeface="Courier New" panose="02070309020205020404" pitchFamily="49" charset="0"/>
                        <a:ea typeface="方正书宋简体"/>
                      </a:endParaRPr>
                    </a:p>
                  </a:txBody>
                  <a:tcPr marL="51435" marR="51435" marT="0" marB="0" anchor="ctr"/>
                </a:tc>
                <a:tc>
                  <a:txBody>
                    <a:bodyPr/>
                    <a:lstStyle/>
                    <a:p>
                      <a:pPr algn="just">
                        <a:spcAft>
                          <a:spcPts val="0"/>
                        </a:spcAft>
                      </a:pPr>
                      <a:r>
                        <a:rPr lang="zh-CN" sz="1500" kern="100">
                          <a:effectLst/>
                        </a:rPr>
                        <a:t>列出所有可用的分区类型</a:t>
                      </a:r>
                      <a:endParaRPr lang="zh-CN" sz="1500" kern="10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1770361653"/>
                  </a:ext>
                </a:extLst>
              </a:tr>
              <a:tr h="228600">
                <a:tc>
                  <a:txBody>
                    <a:bodyPr/>
                    <a:lstStyle/>
                    <a:p>
                      <a:pPr algn="just">
                        <a:spcAft>
                          <a:spcPts val="0"/>
                        </a:spcAft>
                      </a:pPr>
                      <a:r>
                        <a:rPr lang="en-US" sz="1500" kern="100">
                          <a:effectLst/>
                        </a:rPr>
                        <a:t>t</a:t>
                      </a:r>
                      <a:endParaRPr lang="zh-CN" sz="1500" kern="100">
                        <a:effectLst/>
                        <a:latin typeface="Courier New" panose="02070309020205020404" pitchFamily="49" charset="0"/>
                        <a:ea typeface="方正书宋简体"/>
                      </a:endParaRPr>
                    </a:p>
                  </a:txBody>
                  <a:tcPr marL="51435" marR="51435" marT="0" marB="0" anchor="ctr"/>
                </a:tc>
                <a:tc>
                  <a:txBody>
                    <a:bodyPr/>
                    <a:lstStyle/>
                    <a:p>
                      <a:pPr algn="just">
                        <a:spcAft>
                          <a:spcPts val="0"/>
                        </a:spcAft>
                      </a:pPr>
                      <a:r>
                        <a:rPr lang="zh-CN" sz="1500" kern="100">
                          <a:effectLst/>
                        </a:rPr>
                        <a:t>改变某个分区的类型</a:t>
                      </a:r>
                      <a:endParaRPr lang="zh-CN" sz="1500" kern="10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1207733265"/>
                  </a:ext>
                </a:extLst>
              </a:tr>
              <a:tr h="228600">
                <a:tc>
                  <a:txBody>
                    <a:bodyPr/>
                    <a:lstStyle/>
                    <a:p>
                      <a:pPr algn="just">
                        <a:spcAft>
                          <a:spcPts val="0"/>
                        </a:spcAft>
                      </a:pPr>
                      <a:r>
                        <a:rPr lang="en-US" sz="1500" kern="100">
                          <a:effectLst/>
                        </a:rPr>
                        <a:t>p</a:t>
                      </a:r>
                      <a:endParaRPr lang="zh-CN" sz="1500" kern="100">
                        <a:effectLst/>
                        <a:latin typeface="Courier New" panose="02070309020205020404" pitchFamily="49" charset="0"/>
                        <a:ea typeface="方正书宋简体"/>
                      </a:endParaRPr>
                    </a:p>
                  </a:txBody>
                  <a:tcPr marL="51435" marR="51435" marT="0" marB="0" anchor="ctr"/>
                </a:tc>
                <a:tc>
                  <a:txBody>
                    <a:bodyPr/>
                    <a:lstStyle/>
                    <a:p>
                      <a:pPr algn="just">
                        <a:spcAft>
                          <a:spcPts val="0"/>
                        </a:spcAft>
                      </a:pPr>
                      <a:r>
                        <a:rPr lang="zh-CN" sz="1500" kern="100">
                          <a:effectLst/>
                        </a:rPr>
                        <a:t>查看分区信息</a:t>
                      </a:r>
                      <a:endParaRPr lang="zh-CN" sz="1500" kern="10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905654430"/>
                  </a:ext>
                </a:extLst>
              </a:tr>
              <a:tr h="228600">
                <a:tc>
                  <a:txBody>
                    <a:bodyPr/>
                    <a:lstStyle/>
                    <a:p>
                      <a:pPr algn="just">
                        <a:spcAft>
                          <a:spcPts val="0"/>
                        </a:spcAft>
                      </a:pPr>
                      <a:r>
                        <a:rPr lang="en-US" sz="1500" kern="100">
                          <a:effectLst/>
                        </a:rPr>
                        <a:t>w</a:t>
                      </a:r>
                      <a:endParaRPr lang="zh-CN" sz="1500" kern="100">
                        <a:effectLst/>
                        <a:latin typeface="Courier New" panose="02070309020205020404" pitchFamily="49" charset="0"/>
                        <a:ea typeface="方正书宋简体"/>
                      </a:endParaRPr>
                    </a:p>
                  </a:txBody>
                  <a:tcPr marL="51435" marR="51435" marT="0" marB="0" anchor="ctr"/>
                </a:tc>
                <a:tc>
                  <a:txBody>
                    <a:bodyPr/>
                    <a:lstStyle/>
                    <a:p>
                      <a:pPr algn="just">
                        <a:spcAft>
                          <a:spcPts val="0"/>
                        </a:spcAft>
                      </a:pPr>
                      <a:r>
                        <a:rPr lang="zh-CN" sz="1500" kern="100">
                          <a:effectLst/>
                        </a:rPr>
                        <a:t>保存并退出</a:t>
                      </a:r>
                      <a:endParaRPr lang="zh-CN" sz="1500" kern="10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293972584"/>
                  </a:ext>
                </a:extLst>
              </a:tr>
              <a:tr h="228600">
                <a:tc>
                  <a:txBody>
                    <a:bodyPr/>
                    <a:lstStyle/>
                    <a:p>
                      <a:pPr algn="just">
                        <a:spcAft>
                          <a:spcPts val="0"/>
                        </a:spcAft>
                      </a:pPr>
                      <a:r>
                        <a:rPr lang="en-US" sz="1500" kern="100">
                          <a:effectLst/>
                        </a:rPr>
                        <a:t>q</a:t>
                      </a:r>
                      <a:endParaRPr lang="zh-CN" sz="1500" kern="100">
                        <a:effectLst/>
                        <a:latin typeface="Courier New" panose="02070309020205020404" pitchFamily="49" charset="0"/>
                        <a:ea typeface="方正书宋简体"/>
                      </a:endParaRPr>
                    </a:p>
                  </a:txBody>
                  <a:tcPr marL="51435" marR="51435" marT="0" marB="0" anchor="ctr"/>
                </a:tc>
                <a:tc>
                  <a:txBody>
                    <a:bodyPr/>
                    <a:lstStyle/>
                    <a:p>
                      <a:pPr algn="just">
                        <a:spcAft>
                          <a:spcPts val="0"/>
                        </a:spcAft>
                      </a:pPr>
                      <a:r>
                        <a:rPr lang="zh-CN" sz="1500" kern="100" dirty="0">
                          <a:effectLst/>
                        </a:rPr>
                        <a:t>不保存直接退出</a:t>
                      </a:r>
                      <a:endParaRPr lang="zh-CN" sz="1500" kern="100" dirty="0">
                        <a:effectLst/>
                        <a:latin typeface="Times New Roman" panose="02020603050405020304" pitchFamily="18" charset="0"/>
                        <a:ea typeface="方正书宋简体"/>
                      </a:endParaRPr>
                    </a:p>
                  </a:txBody>
                  <a:tcPr marL="51435" marR="51435" marT="0" marB="0" anchor="ctr"/>
                </a:tc>
                <a:extLst>
                  <a:ext uri="{0D108BD9-81ED-4DB2-BD59-A6C34878D82A}">
                    <a16:rowId xmlns:a16="http://schemas.microsoft.com/office/drawing/2014/main" val="1381990679"/>
                  </a:ext>
                </a:extLst>
              </a:tr>
            </a:tbl>
          </a:graphicData>
        </a:graphic>
      </p:graphicFrame>
    </p:spTree>
    <p:extLst>
      <p:ext uri="{BB962C8B-B14F-4D97-AF65-F5344CB8AC3E}">
        <p14:creationId xmlns:p14="http://schemas.microsoft.com/office/powerpoint/2010/main" val="113232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flipH="1">
            <a:off x="1641225" y="1232880"/>
            <a:ext cx="635977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5.3.3  </a:t>
            </a:r>
            <a:r>
              <a:rPr lang="en-US" altLang="zh-CN" sz="2400" b="0" dirty="0" err="1">
                <a:solidFill>
                  <a:srgbClr val="1353A2"/>
                </a:solidFill>
                <a:latin typeface="微软雅黑" pitchFamily="34" charset="-122"/>
                <a:ea typeface="微软雅黑" pitchFamily="34" charset="-122"/>
              </a:rPr>
              <a:t>mkfs</a:t>
            </a:r>
            <a:r>
              <a:rPr lang="en-US" altLang="zh-CN" sz="2400" b="0" dirty="0">
                <a:solidFill>
                  <a:srgbClr val="1353A2"/>
                </a:solidFill>
                <a:latin typeface="微软雅黑" pitchFamily="34" charset="-122"/>
                <a:ea typeface="微软雅黑" pitchFamily="34" charset="-122"/>
              </a:rPr>
              <a:t>—</a:t>
            </a:r>
            <a:r>
              <a:rPr lang="zh-CN" altLang="en-US" sz="2400" b="0" dirty="0">
                <a:solidFill>
                  <a:srgbClr val="1353A2"/>
                </a:solidFill>
                <a:latin typeface="微软雅黑" pitchFamily="34" charset="-122"/>
                <a:ea typeface="微软雅黑" pitchFamily="34" charset="-122"/>
              </a:rPr>
              <a:t>格式化分区（建立文件系统）</a:t>
            </a:r>
          </a:p>
        </p:txBody>
      </p:sp>
      <p:sp>
        <p:nvSpPr>
          <p:cNvPr id="11" name="Text Box 44"/>
          <p:cNvSpPr txBox="1">
            <a:spLocks noChangeArrowheads="1"/>
          </p:cNvSpPr>
          <p:nvPr/>
        </p:nvSpPr>
        <p:spPr bwMode="auto">
          <a:xfrm>
            <a:off x="293078" y="1820360"/>
            <a:ext cx="8727830" cy="313932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500" dirty="0">
                <a:solidFill>
                  <a:srgbClr val="1353A2"/>
                </a:solidFill>
              </a:rPr>
              <a:t>在</a:t>
            </a:r>
            <a:r>
              <a:rPr lang="en-US" altLang="zh-CN" sz="1500" dirty="0">
                <a:solidFill>
                  <a:srgbClr val="1353A2"/>
                </a:solidFill>
              </a:rPr>
              <a:t>Linux</a:t>
            </a:r>
            <a:r>
              <a:rPr lang="zh-CN" altLang="en-US" sz="1500" dirty="0">
                <a:solidFill>
                  <a:srgbClr val="1353A2"/>
                </a:solidFill>
              </a:rPr>
              <a:t>系统中用于格式化操作的命令是</a:t>
            </a:r>
            <a:r>
              <a:rPr lang="en-US" altLang="zh-CN" sz="1500" dirty="0" err="1">
                <a:solidFill>
                  <a:srgbClr val="1353A2"/>
                </a:solidFill>
              </a:rPr>
              <a:t>mkfs</a:t>
            </a:r>
            <a:r>
              <a:rPr lang="zh-CN" altLang="en-US" sz="1500" dirty="0">
                <a:solidFill>
                  <a:srgbClr val="1353A2"/>
                </a:solidFill>
              </a:rPr>
              <a:t>。</a:t>
            </a:r>
            <a:endParaRPr lang="en-US" altLang="zh-CN" sz="1500" dirty="0">
              <a:solidFill>
                <a:srgbClr val="1353A2"/>
              </a:solidFill>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en-US" sz="1500" dirty="0">
                <a:solidFill>
                  <a:srgbClr val="1353A2"/>
                </a:solidFill>
              </a:rPr>
              <a:t>在</a:t>
            </a:r>
            <a:r>
              <a:rPr lang="en-US" altLang="zh-CN" sz="1500" dirty="0">
                <a:solidFill>
                  <a:srgbClr val="1353A2"/>
                </a:solidFill>
              </a:rPr>
              <a:t>Shell</a:t>
            </a:r>
            <a:r>
              <a:rPr lang="zh-CN" altLang="en-US" sz="1500" dirty="0">
                <a:solidFill>
                  <a:srgbClr val="1353A2"/>
                </a:solidFill>
              </a:rPr>
              <a:t>终端中输入</a:t>
            </a:r>
            <a:r>
              <a:rPr lang="en-US" altLang="zh-CN" sz="1500" dirty="0" err="1">
                <a:solidFill>
                  <a:srgbClr val="1353A2"/>
                </a:solidFill>
              </a:rPr>
              <a:t>mkfs</a:t>
            </a:r>
            <a:r>
              <a:rPr lang="zh-CN" altLang="en-US" sz="1500" dirty="0">
                <a:solidFill>
                  <a:srgbClr val="1353A2"/>
                </a:solidFill>
              </a:rPr>
              <a:t>名后</a:t>
            </a:r>
            <a:r>
              <a:rPr lang="zh-CN" altLang="en-US" sz="1500" dirty="0">
                <a:solidFill>
                  <a:srgbClr val="FF0000"/>
                </a:solidFill>
              </a:rPr>
              <a:t>再敲击两下</a:t>
            </a:r>
            <a:r>
              <a:rPr lang="zh-CN" altLang="en-US" sz="1500" dirty="0">
                <a:solidFill>
                  <a:srgbClr val="1353A2"/>
                </a:solidFill>
              </a:rPr>
              <a:t>用于补齐命令的</a:t>
            </a:r>
            <a:r>
              <a:rPr lang="en-US" altLang="zh-CN" sz="1500" dirty="0">
                <a:solidFill>
                  <a:srgbClr val="1353A2"/>
                </a:solidFill>
              </a:rPr>
              <a:t>Tab</a:t>
            </a:r>
            <a:r>
              <a:rPr lang="zh-CN" altLang="en-US" sz="1500" dirty="0">
                <a:solidFill>
                  <a:srgbClr val="1353A2"/>
                </a:solidFill>
              </a:rPr>
              <a:t>键，会有如下所示的效果：</a:t>
            </a:r>
          </a:p>
          <a:p>
            <a:pPr indent="0" defTabSz="540544" eaLnBrk="1" fontAlgn="auto" hangingPunct="1">
              <a:lnSpc>
                <a:spcPct val="100000"/>
              </a:lnSpc>
              <a:spcBef>
                <a:spcPts val="0"/>
              </a:spcBef>
              <a:spcAft>
                <a:spcPts val="0"/>
              </a:spcAft>
            </a:pPr>
            <a:endParaRPr lang="zh-CN" altLang="en-US" sz="1500" dirty="0">
              <a:solidFill>
                <a:srgbClr val="1353A2"/>
              </a:solidFill>
            </a:endParaRPr>
          </a:p>
          <a:p>
            <a:pPr indent="0" defTabSz="540544" eaLnBrk="1" fontAlgn="auto" hangingPunct="1">
              <a:lnSpc>
                <a:spcPct val="100000"/>
              </a:lnSpc>
              <a:spcBef>
                <a:spcPts val="0"/>
              </a:spcBef>
              <a:spcAft>
                <a:spcPts val="0"/>
              </a:spcAft>
            </a:pPr>
            <a:r>
              <a:rPr lang="en-US" altLang="zh-CN" sz="1500" dirty="0">
                <a:solidFill>
                  <a:srgbClr val="1353A2"/>
                </a:solidFill>
              </a:rPr>
              <a:t>[</a:t>
            </a:r>
            <a:r>
              <a:rPr lang="en-US" altLang="zh-CN" sz="1500" dirty="0" err="1">
                <a:solidFill>
                  <a:srgbClr val="1353A2"/>
                </a:solidFill>
              </a:rPr>
              <a:t>root@localhost</a:t>
            </a:r>
            <a:r>
              <a:rPr lang="en-US" altLang="zh-CN" sz="1500" dirty="0">
                <a:solidFill>
                  <a:srgbClr val="1353A2"/>
                </a:solidFill>
              </a:rPr>
              <a:t> ~]# </a:t>
            </a:r>
            <a:r>
              <a:rPr lang="en-US" altLang="zh-CN" sz="1500" dirty="0" err="1">
                <a:solidFill>
                  <a:srgbClr val="1353A2"/>
                </a:solidFill>
              </a:rPr>
              <a:t>mkfs</a:t>
            </a:r>
            <a:endParaRPr lang="en-US" altLang="zh-CN" sz="1500" dirty="0">
              <a:solidFill>
                <a:srgbClr val="1353A2"/>
              </a:solidFill>
            </a:endParaRPr>
          </a:p>
          <a:p>
            <a:pPr indent="0" defTabSz="540544" eaLnBrk="1" fontAlgn="auto" hangingPunct="1">
              <a:lnSpc>
                <a:spcPct val="100000"/>
              </a:lnSpc>
              <a:spcBef>
                <a:spcPts val="0"/>
              </a:spcBef>
              <a:spcAft>
                <a:spcPts val="0"/>
              </a:spcAft>
            </a:pPr>
            <a:r>
              <a:rPr lang="en-US" altLang="zh-CN" sz="1500" dirty="0" err="1">
                <a:solidFill>
                  <a:srgbClr val="1353A2"/>
                </a:solidFill>
              </a:rPr>
              <a:t>mkfs</a:t>
            </a:r>
            <a:r>
              <a:rPr lang="en-US" altLang="zh-CN" sz="1500" dirty="0">
                <a:solidFill>
                  <a:srgbClr val="1353A2"/>
                </a:solidFill>
              </a:rPr>
              <a:t>         </a:t>
            </a:r>
            <a:r>
              <a:rPr lang="en-US" altLang="zh-CN" sz="1500" dirty="0" err="1">
                <a:solidFill>
                  <a:srgbClr val="1353A2"/>
                </a:solidFill>
              </a:rPr>
              <a:t>mkfs.cramfs</a:t>
            </a:r>
            <a:r>
              <a:rPr lang="en-US" altLang="zh-CN" sz="1500" dirty="0">
                <a:solidFill>
                  <a:srgbClr val="1353A2"/>
                </a:solidFill>
              </a:rPr>
              <a:t>   mkfs.ext3   </a:t>
            </a:r>
            <a:r>
              <a:rPr lang="en-US" altLang="zh-CN" sz="1500" dirty="0" err="1">
                <a:solidFill>
                  <a:srgbClr val="1353A2"/>
                </a:solidFill>
              </a:rPr>
              <a:t>mkfs.fat</a:t>
            </a:r>
            <a:r>
              <a:rPr lang="en-US" altLang="zh-CN" sz="1500" dirty="0">
                <a:solidFill>
                  <a:srgbClr val="1353A2"/>
                </a:solidFill>
              </a:rPr>
              <a:t>     </a:t>
            </a:r>
            <a:r>
              <a:rPr lang="en-US" altLang="zh-CN" sz="1500" dirty="0" err="1">
                <a:solidFill>
                  <a:srgbClr val="1353A2"/>
                </a:solidFill>
              </a:rPr>
              <a:t>mkfs.msdos</a:t>
            </a:r>
            <a:r>
              <a:rPr lang="en-US" altLang="zh-CN" sz="1500" dirty="0">
                <a:solidFill>
                  <a:srgbClr val="1353A2"/>
                </a:solidFill>
              </a:rPr>
              <a:t>   </a:t>
            </a:r>
            <a:r>
              <a:rPr lang="en-US" altLang="zh-CN" sz="1500" dirty="0" err="1">
                <a:solidFill>
                  <a:srgbClr val="1353A2"/>
                </a:solidFill>
              </a:rPr>
              <a:t>mkfs.xfs</a:t>
            </a:r>
            <a:endParaRPr lang="en-US" altLang="zh-CN" sz="1500" dirty="0">
              <a:solidFill>
                <a:srgbClr val="1353A2"/>
              </a:solidFill>
            </a:endParaRPr>
          </a:p>
          <a:p>
            <a:pPr indent="0" defTabSz="540544" eaLnBrk="1" fontAlgn="auto" hangingPunct="1">
              <a:lnSpc>
                <a:spcPct val="100000"/>
              </a:lnSpc>
              <a:spcBef>
                <a:spcPts val="0"/>
              </a:spcBef>
              <a:spcAft>
                <a:spcPts val="0"/>
              </a:spcAft>
            </a:pPr>
            <a:r>
              <a:rPr lang="en-US" altLang="zh-CN" sz="1500" dirty="0" err="1">
                <a:solidFill>
                  <a:srgbClr val="1353A2"/>
                </a:solidFill>
              </a:rPr>
              <a:t>mkfs.btrfs</a:t>
            </a:r>
            <a:r>
              <a:rPr lang="en-US" altLang="zh-CN" sz="1500" dirty="0">
                <a:solidFill>
                  <a:srgbClr val="1353A2"/>
                </a:solidFill>
              </a:rPr>
              <a:t>   mkfs.ext2     mkfs.ext4   </a:t>
            </a:r>
            <a:r>
              <a:rPr lang="en-US" altLang="zh-CN" sz="1500" dirty="0" err="1">
                <a:solidFill>
                  <a:srgbClr val="1353A2"/>
                </a:solidFill>
              </a:rPr>
              <a:t>mkfs.minix</a:t>
            </a:r>
            <a:r>
              <a:rPr lang="en-US" altLang="zh-CN" sz="1500" dirty="0">
                <a:solidFill>
                  <a:srgbClr val="1353A2"/>
                </a:solidFill>
              </a:rPr>
              <a:t>   </a:t>
            </a:r>
            <a:r>
              <a:rPr lang="en-US" altLang="zh-CN" sz="1500" dirty="0" err="1">
                <a:solidFill>
                  <a:srgbClr val="1353A2"/>
                </a:solidFill>
              </a:rPr>
              <a:t>mkfs.vfat</a:t>
            </a:r>
            <a:endParaRPr lang="en-US" altLang="zh-CN" sz="1500" dirty="0">
              <a:solidFill>
                <a:srgbClr val="1353A2"/>
              </a:solidFill>
            </a:endParaRPr>
          </a:p>
          <a:p>
            <a:pPr indent="0" defTabSz="540544" eaLnBrk="1" fontAlgn="auto" hangingPunct="1">
              <a:lnSpc>
                <a:spcPct val="100000"/>
              </a:lnSpc>
              <a:spcBef>
                <a:spcPts val="0"/>
              </a:spcBef>
              <a:spcAft>
                <a:spcPts val="0"/>
              </a:spcAft>
            </a:pPr>
            <a:endParaRPr lang="en-US" altLang="zh-CN" sz="1500" dirty="0">
              <a:solidFill>
                <a:srgbClr val="1353A2"/>
              </a:solidFill>
            </a:endParaRPr>
          </a:p>
          <a:p>
            <a:pPr marL="257175" indent="-257175" defTabSz="540544" eaLnBrk="1" fontAlgn="auto" hangingPunct="1">
              <a:lnSpc>
                <a:spcPct val="100000"/>
              </a:lnSpc>
              <a:spcBef>
                <a:spcPts val="0"/>
              </a:spcBef>
              <a:spcAft>
                <a:spcPts val="0"/>
              </a:spcAft>
              <a:buFont typeface="Arial" panose="020B0604020202020204" pitchFamily="34" charset="0"/>
              <a:buChar char="•"/>
            </a:pPr>
            <a:r>
              <a:rPr lang="en-US" altLang="zh-CN" sz="1500" dirty="0" err="1">
                <a:solidFill>
                  <a:srgbClr val="1353A2"/>
                </a:solidFill>
              </a:rPr>
              <a:t>mkfs</a:t>
            </a:r>
            <a:r>
              <a:rPr lang="zh-CN" altLang="en-US" sz="1500" dirty="0">
                <a:solidFill>
                  <a:srgbClr val="1353A2"/>
                </a:solidFill>
              </a:rPr>
              <a:t>命令把常用的文件系统名称用后缀的方式保存成了多个命令文件，用起来非常简单</a:t>
            </a:r>
            <a:r>
              <a:rPr lang="en-US" altLang="zh-CN" sz="1500" dirty="0">
                <a:solidFill>
                  <a:srgbClr val="1353A2"/>
                </a:solidFill>
              </a:rPr>
              <a:t>—</a:t>
            </a:r>
            <a:r>
              <a:rPr lang="en-US" altLang="zh-CN" sz="1500" dirty="0" err="1">
                <a:solidFill>
                  <a:srgbClr val="1353A2"/>
                </a:solidFill>
              </a:rPr>
              <a:t>mkfs</a:t>
            </a:r>
            <a:r>
              <a:rPr lang="en-US" altLang="zh-CN" sz="1500" dirty="0">
                <a:solidFill>
                  <a:srgbClr val="1353A2"/>
                </a:solidFill>
              </a:rPr>
              <a:t>.</a:t>
            </a:r>
            <a:r>
              <a:rPr lang="zh-CN" altLang="en-US" sz="1500" dirty="0">
                <a:solidFill>
                  <a:srgbClr val="1353A2"/>
                </a:solidFill>
              </a:rPr>
              <a:t>文件类型名称。</a:t>
            </a:r>
            <a:endParaRPr lang="en-US" altLang="zh-CN" sz="1500" dirty="0">
              <a:solidFill>
                <a:srgbClr val="1353A2"/>
              </a:solidFill>
            </a:endParaRPr>
          </a:p>
          <a:p>
            <a:pPr indent="0" defTabSz="540544" eaLnBrk="1" fontAlgn="auto" hangingPunct="1">
              <a:lnSpc>
                <a:spcPct val="100000"/>
              </a:lnSpc>
              <a:spcBef>
                <a:spcPts val="0"/>
              </a:spcBef>
              <a:spcAft>
                <a:spcPts val="0"/>
              </a:spcAft>
            </a:pPr>
            <a:endParaRPr lang="en-US" altLang="zh-CN" sz="1500" dirty="0">
              <a:solidFill>
                <a:srgbClr val="1353A2"/>
              </a:solidFill>
            </a:endParaRPr>
          </a:p>
          <a:p>
            <a:pPr marL="257175" indent="-257175" defTabSz="540544" eaLnBrk="1" fontAlgn="auto" hangingPunct="1">
              <a:lnSpc>
                <a:spcPct val="100000"/>
              </a:lnSpc>
              <a:spcBef>
                <a:spcPts val="0"/>
              </a:spcBef>
              <a:spcAft>
                <a:spcPts val="0"/>
              </a:spcAft>
              <a:buFont typeface="Arial" panose="020B0604020202020204" pitchFamily="34" charset="0"/>
              <a:buChar char="•"/>
            </a:pPr>
            <a:r>
              <a:rPr lang="zh-CN" altLang="en-US" sz="1500" dirty="0">
                <a:solidFill>
                  <a:srgbClr val="1353A2"/>
                </a:solidFill>
              </a:rPr>
              <a:t>例如要格式分区为</a:t>
            </a:r>
            <a:r>
              <a:rPr lang="en-US" altLang="zh-CN" sz="1500" dirty="0">
                <a:solidFill>
                  <a:srgbClr val="1353A2"/>
                </a:solidFill>
              </a:rPr>
              <a:t>XFS</a:t>
            </a:r>
            <a:r>
              <a:rPr lang="zh-CN" altLang="en-US" sz="1500" dirty="0">
                <a:solidFill>
                  <a:srgbClr val="1353A2"/>
                </a:solidFill>
              </a:rPr>
              <a:t>的文件系统，命令：</a:t>
            </a:r>
            <a:r>
              <a:rPr lang="en-US" altLang="zh-CN" sz="1500" dirty="0" err="1">
                <a:solidFill>
                  <a:srgbClr val="1353A2"/>
                </a:solidFill>
              </a:rPr>
              <a:t>mkfs.xfs</a:t>
            </a:r>
            <a:r>
              <a:rPr lang="en-US" altLang="zh-CN" sz="1500" dirty="0">
                <a:solidFill>
                  <a:srgbClr val="1353A2"/>
                </a:solidFill>
              </a:rPr>
              <a:t>   /dev/sdb1</a:t>
            </a:r>
            <a:endParaRPr lang="zh-CN" altLang="en-US" sz="1500" dirty="0">
              <a:solidFill>
                <a:srgbClr val="1353A2"/>
              </a:solidFill>
            </a:endParaRPr>
          </a:p>
          <a:p>
            <a:pPr indent="0" defTabSz="540544" eaLnBrk="1" fontAlgn="auto" hangingPunct="1">
              <a:lnSpc>
                <a:spcPct val="100000"/>
              </a:lnSpc>
              <a:spcBef>
                <a:spcPts val="0"/>
              </a:spcBef>
              <a:spcAft>
                <a:spcPts val="0"/>
              </a:spcAft>
            </a:pPr>
            <a:endParaRPr lang="zh-CN" altLang="en-US" sz="1800" b="0" dirty="0">
              <a:solidFill>
                <a:srgbClr val="1353A2"/>
              </a:solidFill>
            </a:endParaRPr>
          </a:p>
        </p:txBody>
      </p:sp>
    </p:spTree>
    <p:extLst>
      <p:ext uri="{BB962C8B-B14F-4D97-AF65-F5344CB8AC3E}">
        <p14:creationId xmlns:p14="http://schemas.microsoft.com/office/powerpoint/2010/main" val="154968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flipH="1">
            <a:off x="1641225" y="1232880"/>
            <a:ext cx="635977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5.3.4  mount—</a:t>
            </a:r>
            <a:r>
              <a:rPr lang="zh-CN" altLang="en-US" sz="2400" b="0" dirty="0">
                <a:solidFill>
                  <a:srgbClr val="1353A2"/>
                </a:solidFill>
                <a:latin typeface="微软雅黑" pitchFamily="34" charset="-122"/>
                <a:ea typeface="微软雅黑" pitchFamily="34" charset="-122"/>
              </a:rPr>
              <a:t>挂载分区</a:t>
            </a:r>
          </a:p>
        </p:txBody>
      </p:sp>
      <p:sp>
        <p:nvSpPr>
          <p:cNvPr id="11" name="Text Box 44"/>
          <p:cNvSpPr txBox="1">
            <a:spLocks noChangeArrowheads="1"/>
          </p:cNvSpPr>
          <p:nvPr/>
        </p:nvSpPr>
        <p:spPr bwMode="auto">
          <a:xfrm>
            <a:off x="293078" y="1820359"/>
            <a:ext cx="8727830" cy="2949462"/>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200000"/>
              </a:lnSpc>
              <a:spcBef>
                <a:spcPts val="0"/>
              </a:spcBef>
              <a:spcAft>
                <a:spcPts val="0"/>
              </a:spcAft>
            </a:pPr>
            <a:r>
              <a:rPr lang="en-US" altLang="zh-CN" sz="2100" dirty="0">
                <a:solidFill>
                  <a:srgbClr val="1353A2"/>
                </a:solidFill>
              </a:rPr>
              <a:t>1</a:t>
            </a:r>
            <a:r>
              <a:rPr lang="zh-CN" altLang="en-US" sz="2100" dirty="0">
                <a:solidFill>
                  <a:srgbClr val="1353A2"/>
                </a:solidFill>
              </a:rPr>
              <a:t>、挂载并使用存储设备：</a:t>
            </a:r>
            <a:endParaRPr lang="en-US" altLang="zh-CN" sz="2100" dirty="0">
              <a:solidFill>
                <a:srgbClr val="1353A2"/>
              </a:solidFill>
            </a:endParaRPr>
          </a:p>
          <a:p>
            <a:pPr indent="0" defTabSz="540544" eaLnBrk="1" fontAlgn="auto" hangingPunct="1">
              <a:lnSpc>
                <a:spcPct val="200000"/>
              </a:lnSpc>
              <a:spcBef>
                <a:spcPts val="0"/>
              </a:spcBef>
              <a:spcAft>
                <a:spcPts val="0"/>
              </a:spcAft>
            </a:pPr>
            <a:r>
              <a:rPr lang="zh-CN" altLang="en-US" sz="1800" dirty="0">
                <a:solidFill>
                  <a:srgbClr val="1353A2"/>
                </a:solidFill>
              </a:rPr>
              <a:t>（</a:t>
            </a:r>
            <a:r>
              <a:rPr lang="en-US" altLang="zh-CN" sz="1800" dirty="0">
                <a:solidFill>
                  <a:srgbClr val="1353A2"/>
                </a:solidFill>
              </a:rPr>
              <a:t>1</a:t>
            </a:r>
            <a:r>
              <a:rPr lang="zh-CN" altLang="en-US" sz="1800" dirty="0">
                <a:solidFill>
                  <a:srgbClr val="1353A2"/>
                </a:solidFill>
              </a:rPr>
              <a:t>）首先是</a:t>
            </a:r>
            <a:r>
              <a:rPr lang="zh-CN" altLang="en-US" sz="1800" dirty="0">
                <a:solidFill>
                  <a:srgbClr val="FF0000"/>
                </a:solidFill>
              </a:rPr>
              <a:t>创建</a:t>
            </a:r>
            <a:r>
              <a:rPr lang="zh-CN" altLang="en-US" sz="1800" dirty="0">
                <a:solidFill>
                  <a:srgbClr val="1353A2"/>
                </a:solidFill>
              </a:rPr>
              <a:t>一个用于挂载设备的</a:t>
            </a:r>
            <a:r>
              <a:rPr lang="zh-CN" altLang="en-US" sz="1800" dirty="0">
                <a:solidFill>
                  <a:srgbClr val="FF0000"/>
                </a:solidFill>
              </a:rPr>
              <a:t>挂载点目录</a:t>
            </a:r>
            <a:r>
              <a:rPr lang="zh-CN" altLang="en-US" sz="1800" dirty="0">
                <a:solidFill>
                  <a:srgbClr val="1353A2"/>
                </a:solidFill>
              </a:rPr>
              <a:t>；</a:t>
            </a:r>
            <a:endParaRPr lang="en-US" altLang="zh-CN" sz="1800" dirty="0">
              <a:solidFill>
                <a:srgbClr val="1353A2"/>
              </a:solidFill>
            </a:endParaRPr>
          </a:p>
          <a:p>
            <a:pPr indent="0" defTabSz="540544" eaLnBrk="1" fontAlgn="auto" hangingPunct="1">
              <a:lnSpc>
                <a:spcPct val="200000"/>
              </a:lnSpc>
              <a:spcBef>
                <a:spcPts val="0"/>
              </a:spcBef>
              <a:spcAft>
                <a:spcPts val="0"/>
              </a:spcAft>
            </a:pPr>
            <a:r>
              <a:rPr lang="zh-CN" altLang="en-US" sz="1800" dirty="0">
                <a:solidFill>
                  <a:srgbClr val="1353A2"/>
                </a:solidFill>
              </a:rPr>
              <a:t>（</a:t>
            </a:r>
            <a:r>
              <a:rPr lang="en-US" altLang="zh-CN" sz="1800" dirty="0">
                <a:solidFill>
                  <a:srgbClr val="1353A2"/>
                </a:solidFill>
              </a:rPr>
              <a:t>2</a:t>
            </a:r>
            <a:r>
              <a:rPr lang="zh-CN" altLang="en-US" sz="1800" dirty="0">
                <a:solidFill>
                  <a:srgbClr val="1353A2"/>
                </a:solidFill>
              </a:rPr>
              <a:t>）然后使用</a:t>
            </a:r>
            <a:r>
              <a:rPr lang="en-US" altLang="zh-CN" sz="1800" dirty="0">
                <a:solidFill>
                  <a:srgbClr val="1353A2"/>
                </a:solidFill>
              </a:rPr>
              <a:t>mount</a:t>
            </a:r>
            <a:r>
              <a:rPr lang="zh-CN" altLang="en-US" sz="1800" dirty="0">
                <a:solidFill>
                  <a:srgbClr val="1353A2"/>
                </a:solidFill>
              </a:rPr>
              <a:t>命令将</a:t>
            </a:r>
            <a:r>
              <a:rPr lang="zh-CN" altLang="en-US" sz="1800" dirty="0">
                <a:solidFill>
                  <a:srgbClr val="FF0000"/>
                </a:solidFill>
              </a:rPr>
              <a:t>存储设备</a:t>
            </a:r>
            <a:r>
              <a:rPr lang="zh-CN" altLang="en-US" sz="1800" dirty="0">
                <a:solidFill>
                  <a:srgbClr val="1353A2"/>
                </a:solidFill>
              </a:rPr>
              <a:t>与</a:t>
            </a:r>
            <a:r>
              <a:rPr lang="zh-CN" altLang="en-US" sz="1800" dirty="0">
                <a:solidFill>
                  <a:srgbClr val="FF0000"/>
                </a:solidFill>
              </a:rPr>
              <a:t>挂载点目录</a:t>
            </a:r>
            <a:r>
              <a:rPr lang="zh-CN" altLang="en-US" sz="1800" dirty="0">
                <a:solidFill>
                  <a:srgbClr val="1353A2"/>
                </a:solidFill>
              </a:rPr>
              <a:t>进行</a:t>
            </a:r>
            <a:r>
              <a:rPr lang="zh-CN" altLang="en-US" sz="1800" dirty="0">
                <a:solidFill>
                  <a:srgbClr val="FF0000"/>
                </a:solidFill>
              </a:rPr>
              <a:t>关联</a:t>
            </a:r>
            <a:r>
              <a:rPr lang="zh-CN" altLang="en-US" sz="1800" dirty="0">
                <a:solidFill>
                  <a:srgbClr val="1353A2"/>
                </a:solidFill>
              </a:rPr>
              <a:t>；</a:t>
            </a:r>
            <a:endParaRPr lang="en-US" altLang="zh-CN" sz="1800" dirty="0">
              <a:solidFill>
                <a:srgbClr val="1353A2"/>
              </a:solidFill>
            </a:endParaRPr>
          </a:p>
          <a:p>
            <a:pPr indent="0" defTabSz="540544" eaLnBrk="1" fontAlgn="auto" hangingPunct="1">
              <a:lnSpc>
                <a:spcPct val="200000"/>
              </a:lnSpc>
              <a:spcBef>
                <a:spcPts val="0"/>
              </a:spcBef>
              <a:spcAft>
                <a:spcPts val="0"/>
              </a:spcAft>
            </a:pPr>
            <a:r>
              <a:rPr lang="zh-CN" altLang="en-US" sz="1800" dirty="0">
                <a:solidFill>
                  <a:srgbClr val="1353A2"/>
                </a:solidFill>
              </a:rPr>
              <a:t>（</a:t>
            </a:r>
            <a:r>
              <a:rPr lang="en-US" altLang="zh-CN" sz="1800" dirty="0">
                <a:solidFill>
                  <a:srgbClr val="1353A2"/>
                </a:solidFill>
              </a:rPr>
              <a:t>3</a:t>
            </a:r>
            <a:r>
              <a:rPr lang="zh-CN" altLang="en-US" sz="1800" dirty="0">
                <a:solidFill>
                  <a:srgbClr val="1353A2"/>
                </a:solidFill>
              </a:rPr>
              <a:t>）最后使用</a:t>
            </a:r>
            <a:r>
              <a:rPr lang="en-US" altLang="zh-CN" sz="1800" dirty="0">
                <a:solidFill>
                  <a:srgbClr val="FF0000"/>
                </a:solidFill>
              </a:rPr>
              <a:t>df -h</a:t>
            </a:r>
            <a:r>
              <a:rPr lang="zh-CN" altLang="en-US" sz="1800" dirty="0">
                <a:solidFill>
                  <a:srgbClr val="1353A2"/>
                </a:solidFill>
              </a:rPr>
              <a:t>命令来查看挂载状态和硬盘使用信息</a:t>
            </a:r>
            <a:r>
              <a:rPr lang="zh-CN" altLang="en-US" sz="1800" b="0" dirty="0">
                <a:solidFill>
                  <a:srgbClr val="1353A2"/>
                </a:solidFill>
              </a:rPr>
              <a:t>。</a:t>
            </a:r>
            <a:endParaRPr lang="en-US" altLang="zh-CN" sz="1800" b="0" dirty="0">
              <a:solidFill>
                <a:srgbClr val="1353A2"/>
              </a:solidFill>
            </a:endParaRPr>
          </a:p>
          <a:p>
            <a:pPr indent="0" defTabSz="540544" eaLnBrk="1" fontAlgn="auto" hangingPunct="1">
              <a:lnSpc>
                <a:spcPct val="200000"/>
              </a:lnSpc>
              <a:spcBef>
                <a:spcPts val="0"/>
              </a:spcBef>
              <a:spcAft>
                <a:spcPts val="0"/>
              </a:spcAft>
            </a:pPr>
            <a:endParaRPr lang="zh-CN" altLang="en-US" sz="2100" b="0" dirty="0">
              <a:solidFill>
                <a:srgbClr val="1353A2"/>
              </a:solidFill>
            </a:endParaRPr>
          </a:p>
        </p:txBody>
      </p:sp>
    </p:spTree>
    <p:extLst>
      <p:ext uri="{BB962C8B-B14F-4D97-AF65-F5344CB8AC3E}">
        <p14:creationId xmlns:p14="http://schemas.microsoft.com/office/powerpoint/2010/main" val="254407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8A9C42-A2CE-495C-B98A-20D1A0754D9C}"/>
              </a:ext>
            </a:extLst>
          </p:cNvPr>
          <p:cNvSpPr>
            <a:spLocks noGrp="1"/>
          </p:cNvSpPr>
          <p:nvPr>
            <p:ph type="title"/>
          </p:nvPr>
        </p:nvSpPr>
        <p:spPr/>
        <p:txBody>
          <a:bodyPr/>
          <a:lstStyle/>
          <a:p>
            <a:r>
              <a:rPr lang="en-US" altLang="zh-CN" dirty="0"/>
              <a:t>2</a:t>
            </a:r>
            <a:r>
              <a:rPr lang="zh-CN" altLang="en-US" dirty="0"/>
              <a:t>、手动挂载</a:t>
            </a:r>
          </a:p>
        </p:txBody>
      </p:sp>
      <p:sp>
        <p:nvSpPr>
          <p:cNvPr id="11" name="文本框 10">
            <a:extLst>
              <a:ext uri="{FF2B5EF4-FFF2-40B4-BE49-F238E27FC236}">
                <a16:creationId xmlns:a16="http://schemas.microsoft.com/office/drawing/2014/main" id="{9309CFA4-3E07-4FAD-B1BC-81B2A1592991}"/>
              </a:ext>
            </a:extLst>
          </p:cNvPr>
          <p:cNvSpPr txBox="1"/>
          <p:nvPr/>
        </p:nvSpPr>
        <p:spPr>
          <a:xfrm>
            <a:off x="438150" y="1824854"/>
            <a:ext cx="8420100" cy="3485570"/>
          </a:xfrm>
          <a:prstGeom prst="rect">
            <a:avLst/>
          </a:prstGeom>
          <a:noFill/>
        </p:spPr>
        <p:txBody>
          <a:bodyPr wrap="square">
            <a:spAutoFit/>
          </a:bodyPr>
          <a:lstStyle/>
          <a:p>
            <a:pPr defTabSz="540544" eaLnBrk="1" fontAlgn="auto" hangingPunct="1">
              <a:lnSpc>
                <a:spcPct val="150000"/>
              </a:lnSpc>
              <a:spcBef>
                <a:spcPts val="0"/>
              </a:spcBef>
              <a:spcAft>
                <a:spcPts val="0"/>
              </a:spcAft>
            </a:pPr>
            <a:r>
              <a:rPr lang="en-US" altLang="zh-CN" sz="2100" b="0" dirty="0">
                <a:solidFill>
                  <a:srgbClr val="1353A2"/>
                </a:solidFill>
                <a:latin typeface="微软雅黑" pitchFamily="34" charset="-122"/>
                <a:ea typeface="微软雅黑" pitchFamily="34" charset="-122"/>
              </a:rPr>
              <a:t>. mount</a:t>
            </a:r>
            <a:r>
              <a:rPr lang="zh-CN" altLang="zh-CN" sz="2100" b="0" dirty="0">
                <a:solidFill>
                  <a:srgbClr val="1353A2"/>
                </a:solidFill>
                <a:latin typeface="微软雅黑" pitchFamily="34" charset="-122"/>
                <a:ea typeface="微软雅黑" pitchFamily="34" charset="-122"/>
              </a:rPr>
              <a:t>命令用于挂载文件系统</a:t>
            </a:r>
            <a:r>
              <a:rPr lang="zh-CN" altLang="en-US" sz="2100" b="0" dirty="0">
                <a:solidFill>
                  <a:srgbClr val="1353A2"/>
                </a:solidFill>
                <a:latin typeface="微软雅黑" pitchFamily="34" charset="-122"/>
                <a:ea typeface="微软雅黑" pitchFamily="34" charset="-122"/>
              </a:rPr>
              <a:t>。</a:t>
            </a:r>
            <a:r>
              <a:rPr lang="zh-CN" altLang="zh-CN" sz="2100" b="0" dirty="0">
                <a:solidFill>
                  <a:srgbClr val="1353A2"/>
                </a:solidFill>
                <a:latin typeface="微软雅黑" pitchFamily="34" charset="-122"/>
                <a:ea typeface="微软雅黑" pitchFamily="34" charset="-122"/>
              </a:rPr>
              <a:t>格式：</a:t>
            </a:r>
            <a:r>
              <a:rPr lang="en-US" altLang="zh-CN" sz="2100" b="0" dirty="0">
                <a:solidFill>
                  <a:srgbClr val="1353A2"/>
                </a:solidFill>
                <a:latin typeface="微软雅黑" pitchFamily="34" charset="-122"/>
                <a:ea typeface="微软雅黑" pitchFamily="34" charset="-122"/>
              </a:rPr>
              <a:t>mount  </a:t>
            </a:r>
            <a:r>
              <a:rPr lang="zh-CN" altLang="zh-CN" sz="2100" b="0" dirty="0">
                <a:solidFill>
                  <a:srgbClr val="1353A2"/>
                </a:solidFill>
                <a:latin typeface="微软雅黑" pitchFamily="34" charset="-122"/>
                <a:ea typeface="微软雅黑" pitchFamily="34" charset="-122"/>
              </a:rPr>
              <a:t>文件系统</a:t>
            </a:r>
            <a:r>
              <a:rPr lang="en-US" altLang="zh-CN" sz="2100" b="0" dirty="0">
                <a:solidFill>
                  <a:srgbClr val="1353A2"/>
                </a:solidFill>
                <a:latin typeface="微软雅黑" pitchFamily="34" charset="-122"/>
                <a:ea typeface="微软雅黑" pitchFamily="34" charset="-122"/>
              </a:rPr>
              <a:t>  </a:t>
            </a:r>
            <a:r>
              <a:rPr lang="zh-CN" altLang="zh-CN" sz="2100" b="0" dirty="0">
                <a:solidFill>
                  <a:srgbClr val="1353A2"/>
                </a:solidFill>
                <a:latin typeface="微软雅黑" pitchFamily="34" charset="-122"/>
                <a:ea typeface="微软雅黑" pitchFamily="34" charset="-122"/>
              </a:rPr>
              <a:t>挂载目录</a:t>
            </a:r>
            <a:endParaRPr lang="en-US" altLang="zh-CN" sz="2100" b="0" dirty="0">
              <a:solidFill>
                <a:srgbClr val="1353A2"/>
              </a:solidFill>
              <a:latin typeface="微软雅黑" pitchFamily="34" charset="-122"/>
              <a:ea typeface="微软雅黑" pitchFamily="34" charset="-122"/>
            </a:endParaRPr>
          </a:p>
          <a:p>
            <a:pPr defTabSz="540544" eaLnBrk="1" fontAlgn="auto" hangingPunct="1">
              <a:lnSpc>
                <a:spcPct val="150000"/>
              </a:lnSpc>
              <a:spcBef>
                <a:spcPts val="0"/>
              </a:spcBef>
              <a:spcAft>
                <a:spcPts val="0"/>
              </a:spcAft>
            </a:pPr>
            <a:endParaRPr lang="zh-CN" altLang="zh-CN" sz="1500" b="0" dirty="0">
              <a:solidFill>
                <a:srgbClr val="1353A2"/>
              </a:solidFill>
              <a:latin typeface="微软雅黑" pitchFamily="34" charset="-122"/>
              <a:ea typeface="微软雅黑" pitchFamily="34" charset="-122"/>
            </a:endParaRPr>
          </a:p>
          <a:p>
            <a:pPr defTabSz="540544" eaLnBrk="1" fontAlgn="auto" hangingPunct="1">
              <a:lnSpc>
                <a:spcPct val="150000"/>
              </a:lnSpc>
              <a:spcBef>
                <a:spcPts val="0"/>
              </a:spcBef>
              <a:spcAft>
                <a:spcPts val="0"/>
              </a:spcAft>
            </a:pPr>
            <a:endParaRPr lang="en-US" altLang="zh-CN" sz="1500" b="0" dirty="0">
              <a:solidFill>
                <a:srgbClr val="1353A2"/>
              </a:solidFill>
              <a:latin typeface="微软雅黑" pitchFamily="34" charset="-122"/>
              <a:ea typeface="微软雅黑" pitchFamily="34" charset="-122"/>
            </a:endParaRPr>
          </a:p>
          <a:p>
            <a:pPr defTabSz="540544" eaLnBrk="1" fontAlgn="auto" hangingPunct="1">
              <a:spcBef>
                <a:spcPts val="0"/>
              </a:spcBef>
              <a:spcAft>
                <a:spcPts val="0"/>
              </a:spcAft>
            </a:pPr>
            <a:endParaRPr lang="en-US" altLang="zh-CN" dirty="0">
              <a:solidFill>
                <a:srgbClr val="1353A2"/>
              </a:solidFill>
              <a:latin typeface="微软雅黑" pitchFamily="34" charset="-122"/>
              <a:ea typeface="微软雅黑" pitchFamily="34" charset="-122"/>
            </a:endParaRPr>
          </a:p>
          <a:p>
            <a:pPr marL="257175" indent="-257175" defTabSz="540544" eaLnBrk="1" fontAlgn="auto" hangingPunct="1">
              <a:spcBef>
                <a:spcPts val="0"/>
              </a:spcBef>
              <a:spcAft>
                <a:spcPts val="0"/>
              </a:spcAft>
              <a:buFont typeface="Arial" panose="020B0604020202020204" pitchFamily="34" charset="0"/>
              <a:buChar char="•"/>
            </a:pPr>
            <a:r>
              <a:rPr lang="zh-CN" altLang="zh-CN" dirty="0">
                <a:solidFill>
                  <a:srgbClr val="1353A2"/>
                </a:solidFill>
                <a:latin typeface="微软雅黑" pitchFamily="34" charset="-122"/>
                <a:ea typeface="微软雅黑" pitchFamily="34" charset="-122"/>
              </a:rPr>
              <a:t>挂载是在使用硬件设备前所执行的最后一步操作。只需使用</a:t>
            </a:r>
            <a:r>
              <a:rPr lang="en-US" altLang="zh-CN" dirty="0">
                <a:solidFill>
                  <a:srgbClr val="1353A2"/>
                </a:solidFill>
                <a:latin typeface="微软雅黑" pitchFamily="34" charset="-122"/>
                <a:ea typeface="微软雅黑" pitchFamily="34" charset="-122"/>
              </a:rPr>
              <a:t>mount</a:t>
            </a:r>
            <a:r>
              <a:rPr lang="zh-CN" altLang="zh-CN" dirty="0">
                <a:solidFill>
                  <a:srgbClr val="1353A2"/>
                </a:solidFill>
                <a:latin typeface="微软雅黑" pitchFamily="34" charset="-122"/>
                <a:ea typeface="微软雅黑" pitchFamily="34" charset="-122"/>
              </a:rPr>
              <a:t>命令把</a:t>
            </a:r>
            <a:r>
              <a:rPr lang="zh-CN" altLang="zh-CN" dirty="0">
                <a:solidFill>
                  <a:srgbClr val="FF0000"/>
                </a:solidFill>
                <a:latin typeface="微软雅黑" pitchFamily="34" charset="-122"/>
                <a:ea typeface="微软雅黑" pitchFamily="34" charset="-122"/>
              </a:rPr>
              <a:t>硬盘设备或分区</a:t>
            </a:r>
            <a:r>
              <a:rPr lang="zh-CN" altLang="zh-CN" dirty="0">
                <a:solidFill>
                  <a:srgbClr val="1353A2"/>
                </a:solidFill>
                <a:latin typeface="微软雅黑" pitchFamily="34" charset="-122"/>
                <a:ea typeface="微软雅黑" pitchFamily="34" charset="-122"/>
              </a:rPr>
              <a:t>与一个</a:t>
            </a:r>
            <a:r>
              <a:rPr lang="zh-CN" altLang="zh-CN" dirty="0">
                <a:solidFill>
                  <a:srgbClr val="FF0000"/>
                </a:solidFill>
                <a:latin typeface="微软雅黑" pitchFamily="34" charset="-122"/>
                <a:ea typeface="微软雅黑" pitchFamily="34" charset="-122"/>
              </a:rPr>
              <a:t>目录文件</a:t>
            </a:r>
            <a:r>
              <a:rPr lang="zh-CN" altLang="zh-CN" dirty="0">
                <a:solidFill>
                  <a:srgbClr val="1353A2"/>
                </a:solidFill>
                <a:latin typeface="微软雅黑" pitchFamily="34" charset="-122"/>
                <a:ea typeface="微软雅黑" pitchFamily="34" charset="-122"/>
              </a:rPr>
              <a:t>进行关联，然后就能在这个目录中看到硬件设备中的数据了。</a:t>
            </a:r>
            <a:endParaRPr lang="en-US" altLang="zh-CN" dirty="0">
              <a:solidFill>
                <a:srgbClr val="1353A2"/>
              </a:solidFill>
              <a:latin typeface="微软雅黑" pitchFamily="34" charset="-122"/>
              <a:ea typeface="微软雅黑" pitchFamily="34" charset="-122"/>
            </a:endParaRPr>
          </a:p>
          <a:p>
            <a:pPr marL="257175" indent="-257175" defTabSz="540544" eaLnBrk="1" fontAlgn="auto" hangingPunct="1">
              <a:spcBef>
                <a:spcPts val="0"/>
              </a:spcBef>
              <a:spcAft>
                <a:spcPts val="0"/>
              </a:spcAft>
              <a:buFont typeface="Arial" panose="020B0604020202020204" pitchFamily="34" charset="0"/>
              <a:buChar char="•"/>
            </a:pPr>
            <a:r>
              <a:rPr lang="zh-CN" altLang="zh-CN" dirty="0">
                <a:solidFill>
                  <a:srgbClr val="1353A2"/>
                </a:solidFill>
                <a:latin typeface="微软雅黑" pitchFamily="34" charset="-122"/>
                <a:ea typeface="微软雅黑" pitchFamily="34" charset="-122"/>
              </a:rPr>
              <a:t>对于比较新的</a:t>
            </a:r>
            <a:r>
              <a:rPr lang="en-US" altLang="zh-CN" dirty="0">
                <a:solidFill>
                  <a:srgbClr val="1353A2"/>
                </a:solidFill>
                <a:latin typeface="微软雅黑" pitchFamily="34" charset="-122"/>
                <a:ea typeface="微软雅黑" pitchFamily="34" charset="-122"/>
              </a:rPr>
              <a:t>Linux</a:t>
            </a:r>
            <a:r>
              <a:rPr lang="zh-CN" altLang="zh-CN" dirty="0">
                <a:solidFill>
                  <a:srgbClr val="1353A2"/>
                </a:solidFill>
                <a:latin typeface="微软雅黑" pitchFamily="34" charset="-122"/>
                <a:ea typeface="微软雅黑" pitchFamily="34" charset="-122"/>
              </a:rPr>
              <a:t>系统来讲，一般</a:t>
            </a:r>
            <a:r>
              <a:rPr lang="zh-CN" altLang="zh-CN" dirty="0">
                <a:solidFill>
                  <a:srgbClr val="FF0000"/>
                </a:solidFill>
                <a:latin typeface="微软雅黑" pitchFamily="34" charset="-122"/>
                <a:ea typeface="微软雅黑" pitchFamily="34" charset="-122"/>
              </a:rPr>
              <a:t>不需要使用</a:t>
            </a:r>
            <a:r>
              <a:rPr lang="en-US" altLang="zh-CN" dirty="0">
                <a:solidFill>
                  <a:srgbClr val="FF0000"/>
                </a:solidFill>
                <a:latin typeface="微软雅黑" pitchFamily="34" charset="-122"/>
                <a:ea typeface="微软雅黑" pitchFamily="34" charset="-122"/>
              </a:rPr>
              <a:t>-t</a:t>
            </a:r>
            <a:r>
              <a:rPr lang="zh-CN" altLang="zh-CN" dirty="0">
                <a:solidFill>
                  <a:srgbClr val="FF0000"/>
                </a:solidFill>
                <a:latin typeface="微软雅黑" pitchFamily="34" charset="-122"/>
                <a:ea typeface="微软雅黑" pitchFamily="34" charset="-122"/>
              </a:rPr>
              <a:t>参数来指定文件系统的类型</a:t>
            </a:r>
            <a:r>
              <a:rPr lang="zh-CN" altLang="zh-CN" dirty="0">
                <a:solidFill>
                  <a:srgbClr val="1353A2"/>
                </a:solidFill>
                <a:latin typeface="微软雅黑" pitchFamily="34" charset="-122"/>
                <a:ea typeface="微软雅黑" pitchFamily="34" charset="-122"/>
              </a:rPr>
              <a:t>，</a:t>
            </a:r>
            <a:r>
              <a:rPr lang="en-US" altLang="zh-CN" dirty="0">
                <a:solidFill>
                  <a:srgbClr val="1353A2"/>
                </a:solidFill>
                <a:latin typeface="微软雅黑" pitchFamily="34" charset="-122"/>
                <a:ea typeface="微软雅黑" pitchFamily="34" charset="-122"/>
              </a:rPr>
              <a:t>Linux</a:t>
            </a:r>
            <a:r>
              <a:rPr lang="zh-CN" altLang="zh-CN" dirty="0">
                <a:solidFill>
                  <a:srgbClr val="1353A2"/>
                </a:solidFill>
                <a:latin typeface="微软雅黑" pitchFamily="34" charset="-122"/>
                <a:ea typeface="微软雅黑" pitchFamily="34" charset="-122"/>
              </a:rPr>
              <a:t>系统会</a:t>
            </a:r>
            <a:r>
              <a:rPr lang="zh-CN" altLang="zh-CN" dirty="0">
                <a:solidFill>
                  <a:srgbClr val="FF0000"/>
                </a:solidFill>
                <a:latin typeface="微软雅黑" pitchFamily="34" charset="-122"/>
                <a:ea typeface="微软雅黑" pitchFamily="34" charset="-122"/>
              </a:rPr>
              <a:t>自动进行判断</a:t>
            </a:r>
            <a:r>
              <a:rPr lang="zh-CN" altLang="zh-CN" dirty="0">
                <a:solidFill>
                  <a:srgbClr val="1353A2"/>
                </a:solidFill>
                <a:latin typeface="微软雅黑" pitchFamily="34" charset="-122"/>
                <a:ea typeface="微软雅黑" pitchFamily="34" charset="-122"/>
              </a:rPr>
              <a:t>。</a:t>
            </a:r>
            <a:endParaRPr lang="en-US" altLang="zh-CN" dirty="0">
              <a:solidFill>
                <a:srgbClr val="1353A2"/>
              </a:solidFill>
              <a:latin typeface="微软雅黑" pitchFamily="34" charset="-122"/>
              <a:ea typeface="微软雅黑" pitchFamily="34" charset="-122"/>
            </a:endParaRPr>
          </a:p>
          <a:p>
            <a:pPr marL="257175" indent="-257175" defTabSz="540544" eaLnBrk="1" fontAlgn="auto" hangingPunct="1">
              <a:spcBef>
                <a:spcPts val="0"/>
              </a:spcBef>
              <a:spcAft>
                <a:spcPts val="0"/>
              </a:spcAft>
              <a:buFont typeface="Arial" panose="020B0604020202020204" pitchFamily="34" charset="0"/>
              <a:buChar char="•"/>
            </a:pPr>
            <a:r>
              <a:rPr lang="en-US" altLang="zh-CN" dirty="0">
                <a:solidFill>
                  <a:srgbClr val="1353A2"/>
                </a:solidFill>
                <a:latin typeface="微软雅黑" pitchFamily="34" charset="-122"/>
                <a:ea typeface="微软雅黑" pitchFamily="34" charset="-122"/>
              </a:rPr>
              <a:t>mount </a:t>
            </a:r>
            <a:r>
              <a:rPr lang="zh-CN" altLang="zh-CN" dirty="0">
                <a:solidFill>
                  <a:srgbClr val="1353A2"/>
                </a:solidFill>
                <a:latin typeface="微软雅黑" pitchFamily="34" charset="-122"/>
                <a:ea typeface="微软雅黑" pitchFamily="34" charset="-122"/>
              </a:rPr>
              <a:t>中的</a:t>
            </a:r>
            <a:r>
              <a:rPr lang="en-US" altLang="zh-CN" dirty="0">
                <a:solidFill>
                  <a:srgbClr val="1353A2"/>
                </a:solidFill>
                <a:latin typeface="微软雅黑" pitchFamily="34" charset="-122"/>
                <a:ea typeface="微软雅黑" pitchFamily="34" charset="-122"/>
              </a:rPr>
              <a:t>-a</a:t>
            </a:r>
            <a:r>
              <a:rPr lang="zh-CN" altLang="zh-CN" dirty="0">
                <a:solidFill>
                  <a:srgbClr val="1353A2"/>
                </a:solidFill>
                <a:latin typeface="微软雅黑" pitchFamily="34" charset="-122"/>
                <a:ea typeface="微软雅黑" pitchFamily="34" charset="-122"/>
              </a:rPr>
              <a:t>参数会在执行后自动检查</a:t>
            </a:r>
            <a:r>
              <a:rPr lang="en-US" altLang="zh-CN" dirty="0">
                <a:solidFill>
                  <a:srgbClr val="1353A2"/>
                </a:solidFill>
                <a:latin typeface="微软雅黑" pitchFamily="34" charset="-122"/>
                <a:ea typeface="微软雅黑" pitchFamily="34" charset="-122"/>
              </a:rPr>
              <a:t>/</a:t>
            </a:r>
            <a:r>
              <a:rPr lang="en-US" altLang="zh-CN" dirty="0" err="1">
                <a:solidFill>
                  <a:srgbClr val="1353A2"/>
                </a:solidFill>
                <a:latin typeface="微软雅黑" pitchFamily="34" charset="-122"/>
                <a:ea typeface="微软雅黑" pitchFamily="34" charset="-122"/>
              </a:rPr>
              <a:t>etc</a:t>
            </a:r>
            <a:r>
              <a:rPr lang="en-US" altLang="zh-CN" dirty="0">
                <a:solidFill>
                  <a:srgbClr val="1353A2"/>
                </a:solidFill>
                <a:latin typeface="微软雅黑" pitchFamily="34" charset="-122"/>
                <a:ea typeface="微软雅黑" pitchFamily="34" charset="-122"/>
              </a:rPr>
              <a:t>/</a:t>
            </a:r>
            <a:r>
              <a:rPr lang="en-US" altLang="zh-CN" dirty="0" err="1">
                <a:solidFill>
                  <a:srgbClr val="1353A2"/>
                </a:solidFill>
                <a:latin typeface="微软雅黑" pitchFamily="34" charset="-122"/>
                <a:ea typeface="微软雅黑" pitchFamily="34" charset="-122"/>
              </a:rPr>
              <a:t>fstab</a:t>
            </a:r>
            <a:r>
              <a:rPr lang="zh-CN" altLang="zh-CN" dirty="0">
                <a:solidFill>
                  <a:srgbClr val="1353A2"/>
                </a:solidFill>
                <a:latin typeface="微软雅黑" pitchFamily="34" charset="-122"/>
                <a:ea typeface="微软雅黑" pitchFamily="34" charset="-122"/>
              </a:rPr>
              <a:t>文件中有无疏漏被挂载的设备文件，如果有，则进行自动挂载操作。</a:t>
            </a:r>
          </a:p>
        </p:txBody>
      </p:sp>
      <p:pic>
        <p:nvPicPr>
          <p:cNvPr id="15" name="图片 14">
            <a:extLst>
              <a:ext uri="{FF2B5EF4-FFF2-40B4-BE49-F238E27FC236}">
                <a16:creationId xmlns:a16="http://schemas.microsoft.com/office/drawing/2014/main" id="{AC9691BE-B125-44AC-B5F6-8E09EF2FA059}"/>
              </a:ext>
            </a:extLst>
          </p:cNvPr>
          <p:cNvPicPr>
            <a:picLocks noChangeAspect="1"/>
          </p:cNvPicPr>
          <p:nvPr/>
        </p:nvPicPr>
        <p:blipFill>
          <a:blip r:embed="rId2"/>
          <a:stretch>
            <a:fillRect/>
          </a:stretch>
        </p:blipFill>
        <p:spPr>
          <a:xfrm>
            <a:off x="973036" y="2300173"/>
            <a:ext cx="6450491" cy="981143"/>
          </a:xfrm>
          <a:prstGeom prst="rect">
            <a:avLst/>
          </a:prstGeom>
        </p:spPr>
      </p:pic>
    </p:spTree>
    <p:extLst>
      <p:ext uri="{BB962C8B-B14F-4D97-AF65-F5344CB8AC3E}">
        <p14:creationId xmlns:p14="http://schemas.microsoft.com/office/powerpoint/2010/main" val="118897096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flipH="1">
            <a:off x="1641225" y="1232880"/>
            <a:ext cx="635977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5.3.4  mount—</a:t>
            </a:r>
            <a:r>
              <a:rPr lang="zh-CN" altLang="en-US" sz="2400" b="0" dirty="0">
                <a:solidFill>
                  <a:srgbClr val="1353A2"/>
                </a:solidFill>
                <a:latin typeface="微软雅黑" pitchFamily="34" charset="-122"/>
                <a:ea typeface="微软雅黑" pitchFamily="34" charset="-122"/>
              </a:rPr>
              <a:t>挂载分区</a:t>
            </a:r>
          </a:p>
        </p:txBody>
      </p:sp>
      <p:sp>
        <p:nvSpPr>
          <p:cNvPr id="11" name="Text Box 44"/>
          <p:cNvSpPr txBox="1">
            <a:spLocks noChangeArrowheads="1"/>
          </p:cNvSpPr>
          <p:nvPr/>
        </p:nvSpPr>
        <p:spPr bwMode="auto">
          <a:xfrm>
            <a:off x="83528" y="1615854"/>
            <a:ext cx="8727830" cy="389946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00000"/>
              </a:lnSpc>
              <a:spcBef>
                <a:spcPts val="0"/>
              </a:spcBef>
              <a:spcAft>
                <a:spcPts val="0"/>
              </a:spcAft>
            </a:pPr>
            <a:endParaRPr lang="en-US" altLang="zh-CN" sz="1500" b="0" dirty="0">
              <a:solidFill>
                <a:srgbClr val="1353A2"/>
              </a:solidFill>
            </a:endParaRPr>
          </a:p>
          <a:p>
            <a:pPr marL="257175" indent="-257175" defTabSz="540544" eaLnBrk="1" fontAlgn="auto" hangingPunct="1">
              <a:spcBef>
                <a:spcPts val="0"/>
              </a:spcBef>
              <a:spcAft>
                <a:spcPts val="0"/>
              </a:spcAft>
              <a:buFont typeface="Arial" panose="020B0604020202020204" pitchFamily="34" charset="0"/>
              <a:buChar char="•"/>
            </a:pPr>
            <a:r>
              <a:rPr lang="en-US" altLang="zh-CN" sz="1800" dirty="0">
                <a:solidFill>
                  <a:srgbClr val="1353A2"/>
                </a:solidFill>
              </a:rPr>
              <a:t>mount</a:t>
            </a:r>
            <a:r>
              <a:rPr lang="zh-CN" altLang="zh-CN" sz="1800" dirty="0">
                <a:solidFill>
                  <a:srgbClr val="1353A2"/>
                </a:solidFill>
              </a:rPr>
              <a:t>手动挂载分区</a:t>
            </a:r>
          </a:p>
          <a:p>
            <a:pPr indent="342900" defTabSz="540544" eaLnBrk="1" fontAlgn="auto" hangingPunct="1">
              <a:spcBef>
                <a:spcPts val="0"/>
              </a:spcBef>
              <a:spcAft>
                <a:spcPts val="0"/>
              </a:spcAft>
            </a:pPr>
            <a:r>
              <a:rPr lang="zh-CN" altLang="zh-CN" sz="1500" dirty="0">
                <a:solidFill>
                  <a:srgbClr val="1353A2"/>
                </a:solidFill>
              </a:rPr>
              <a:t>例如，要把设备</a:t>
            </a:r>
            <a:r>
              <a:rPr lang="en-US" altLang="zh-CN" sz="1500" dirty="0">
                <a:solidFill>
                  <a:srgbClr val="1353A2"/>
                </a:solidFill>
              </a:rPr>
              <a:t>/dev/sdb1</a:t>
            </a:r>
            <a:r>
              <a:rPr lang="zh-CN" altLang="zh-CN" sz="1500" dirty="0">
                <a:solidFill>
                  <a:srgbClr val="1353A2"/>
                </a:solidFill>
              </a:rPr>
              <a:t>挂载到</a:t>
            </a:r>
            <a:r>
              <a:rPr lang="en-US" altLang="zh-CN" sz="1500" dirty="0">
                <a:solidFill>
                  <a:srgbClr val="1353A2"/>
                </a:solidFill>
              </a:rPr>
              <a:t>/</a:t>
            </a:r>
            <a:r>
              <a:rPr lang="en-US" altLang="zh-CN" sz="1500" dirty="0" err="1">
                <a:solidFill>
                  <a:srgbClr val="1353A2"/>
                </a:solidFill>
              </a:rPr>
              <a:t>newFS</a:t>
            </a:r>
            <a:r>
              <a:rPr lang="zh-CN" altLang="zh-CN" sz="1500" dirty="0">
                <a:solidFill>
                  <a:srgbClr val="1353A2"/>
                </a:solidFill>
              </a:rPr>
              <a:t>目录，只需要在</a:t>
            </a:r>
            <a:r>
              <a:rPr lang="en-US" altLang="zh-CN" sz="1500" dirty="0">
                <a:solidFill>
                  <a:srgbClr val="1353A2"/>
                </a:solidFill>
              </a:rPr>
              <a:t>mount</a:t>
            </a:r>
            <a:r>
              <a:rPr lang="zh-CN" altLang="zh-CN" sz="1500" dirty="0">
                <a:solidFill>
                  <a:srgbClr val="1353A2"/>
                </a:solidFill>
              </a:rPr>
              <a:t>命令中填写设备与挂载目录参数就行，系统会自动去判断要挂载文件的类型，因此只需要执行下述命令即可</a:t>
            </a:r>
            <a:r>
              <a:rPr lang="zh-CN" altLang="en-US" sz="1500" dirty="0">
                <a:solidFill>
                  <a:srgbClr val="1353A2"/>
                </a:solidFill>
              </a:rPr>
              <a:t>：</a:t>
            </a:r>
            <a:r>
              <a:rPr lang="en-US" altLang="zh-CN" sz="1500" b="0" dirty="0">
                <a:solidFill>
                  <a:srgbClr val="1353A2"/>
                </a:solidFill>
              </a:rPr>
              <a:t> </a:t>
            </a:r>
            <a:endParaRPr lang="zh-CN" altLang="zh-CN" sz="1500" b="0" dirty="0">
              <a:solidFill>
                <a:srgbClr val="1353A2"/>
              </a:solidFill>
            </a:endParaRPr>
          </a:p>
          <a:p>
            <a:pPr indent="342900" defTabSz="540544" eaLnBrk="1" fontAlgn="auto" hangingPunct="1">
              <a:spcBef>
                <a:spcPts val="0"/>
              </a:spcBef>
              <a:spcAft>
                <a:spcPts val="0"/>
              </a:spcAft>
            </a:pPr>
            <a:r>
              <a:rPr lang="en-US" altLang="zh-CN" sz="1800" b="0" dirty="0">
                <a:solidFill>
                  <a:srgbClr val="FF0000"/>
                </a:solidFill>
              </a:rPr>
              <a:t>[</a:t>
            </a:r>
            <a:r>
              <a:rPr lang="en-US" altLang="zh-CN" sz="1800" b="0" dirty="0" err="1">
                <a:solidFill>
                  <a:srgbClr val="FF0000"/>
                </a:solidFill>
              </a:rPr>
              <a:t>root@localhost</a:t>
            </a:r>
            <a:r>
              <a:rPr lang="en-US" altLang="zh-CN" sz="1800" b="0" dirty="0">
                <a:solidFill>
                  <a:srgbClr val="FF0000"/>
                </a:solidFill>
              </a:rPr>
              <a:t> ~]# </a:t>
            </a:r>
            <a:r>
              <a:rPr lang="en-US" altLang="zh-CN" sz="1800" b="0" dirty="0" err="1">
                <a:solidFill>
                  <a:srgbClr val="FF0000"/>
                </a:solidFill>
              </a:rPr>
              <a:t>mkdir</a:t>
            </a:r>
            <a:r>
              <a:rPr lang="en-US" altLang="zh-CN" sz="1800" b="0" dirty="0">
                <a:solidFill>
                  <a:srgbClr val="FF0000"/>
                </a:solidFill>
              </a:rPr>
              <a:t> /</a:t>
            </a:r>
            <a:r>
              <a:rPr lang="en-US" altLang="zh-CN" sz="1800" b="0" dirty="0" err="1">
                <a:solidFill>
                  <a:srgbClr val="FF0000"/>
                </a:solidFill>
              </a:rPr>
              <a:t>newFS</a:t>
            </a:r>
            <a:endParaRPr lang="zh-CN" altLang="zh-CN" sz="1800" b="0" dirty="0">
              <a:solidFill>
                <a:srgbClr val="FF0000"/>
              </a:solidFill>
            </a:endParaRPr>
          </a:p>
          <a:p>
            <a:pPr indent="342900" defTabSz="540544" eaLnBrk="1" fontAlgn="auto" hangingPunct="1">
              <a:spcBef>
                <a:spcPts val="0"/>
              </a:spcBef>
              <a:spcAft>
                <a:spcPts val="0"/>
              </a:spcAft>
            </a:pPr>
            <a:r>
              <a:rPr lang="en-US" altLang="zh-CN" sz="1800" b="0" dirty="0">
                <a:solidFill>
                  <a:srgbClr val="FF0000"/>
                </a:solidFill>
              </a:rPr>
              <a:t>[</a:t>
            </a:r>
            <a:r>
              <a:rPr lang="en-US" altLang="zh-CN" sz="1800" b="0" dirty="0" err="1">
                <a:solidFill>
                  <a:srgbClr val="FF0000"/>
                </a:solidFill>
              </a:rPr>
              <a:t>root@localhost</a:t>
            </a:r>
            <a:r>
              <a:rPr lang="en-US" altLang="zh-CN" sz="1800" b="0" dirty="0">
                <a:solidFill>
                  <a:srgbClr val="FF0000"/>
                </a:solidFill>
              </a:rPr>
              <a:t> ~]# mount /dev/sdb1 /</a:t>
            </a:r>
            <a:r>
              <a:rPr lang="en-US" altLang="zh-CN" sz="1800" b="0" dirty="0" err="1">
                <a:solidFill>
                  <a:srgbClr val="FF0000"/>
                </a:solidFill>
              </a:rPr>
              <a:t>newFS</a:t>
            </a:r>
            <a:r>
              <a:rPr lang="en-US" altLang="zh-CN" sz="1800" b="0" dirty="0">
                <a:solidFill>
                  <a:srgbClr val="FF0000"/>
                </a:solidFill>
              </a:rPr>
              <a:t>/</a:t>
            </a:r>
            <a:endParaRPr lang="zh-CN" altLang="zh-CN" sz="1800" b="0" dirty="0">
              <a:solidFill>
                <a:srgbClr val="FF0000"/>
              </a:solidFill>
            </a:endParaRPr>
          </a:p>
          <a:p>
            <a:pPr indent="342900" defTabSz="540544" eaLnBrk="1" fontAlgn="auto" hangingPunct="1">
              <a:spcBef>
                <a:spcPts val="0"/>
              </a:spcBef>
              <a:spcAft>
                <a:spcPts val="0"/>
              </a:spcAft>
            </a:pPr>
            <a:r>
              <a:rPr lang="en-US" altLang="zh-CN" sz="1800" b="0" dirty="0">
                <a:solidFill>
                  <a:srgbClr val="FF0000"/>
                </a:solidFill>
              </a:rPr>
              <a:t>[</a:t>
            </a:r>
            <a:r>
              <a:rPr lang="en-US" altLang="zh-CN" sz="1800" b="0" dirty="0" err="1">
                <a:solidFill>
                  <a:srgbClr val="FF0000"/>
                </a:solidFill>
              </a:rPr>
              <a:t>root@localhost</a:t>
            </a:r>
            <a:r>
              <a:rPr lang="en-US" altLang="zh-CN" sz="1800" b="0" dirty="0">
                <a:solidFill>
                  <a:srgbClr val="FF0000"/>
                </a:solidFill>
              </a:rPr>
              <a:t> ~]# df –h</a:t>
            </a:r>
          </a:p>
          <a:p>
            <a:pPr indent="342900" defTabSz="540544" eaLnBrk="1" fontAlgn="auto" hangingPunct="1">
              <a:spcBef>
                <a:spcPts val="0"/>
              </a:spcBef>
              <a:spcAft>
                <a:spcPts val="0"/>
              </a:spcAft>
            </a:pPr>
            <a:r>
              <a:rPr lang="zh-CN" altLang="zh-CN" sz="1800" dirty="0">
                <a:solidFill>
                  <a:srgbClr val="1353A2"/>
                </a:solidFill>
              </a:rPr>
              <a:t>文件系统</a:t>
            </a:r>
            <a:r>
              <a:rPr lang="en-US" altLang="zh-CN" sz="1800" dirty="0">
                <a:solidFill>
                  <a:srgbClr val="1353A2"/>
                </a:solidFill>
              </a:rPr>
              <a:t>                                 </a:t>
            </a:r>
            <a:r>
              <a:rPr lang="zh-CN" altLang="zh-CN" sz="1800" dirty="0">
                <a:solidFill>
                  <a:srgbClr val="1353A2"/>
                </a:solidFill>
              </a:rPr>
              <a:t>容量</a:t>
            </a:r>
            <a:r>
              <a:rPr lang="en-US" altLang="zh-CN" sz="1800" dirty="0">
                <a:solidFill>
                  <a:srgbClr val="1353A2"/>
                </a:solidFill>
              </a:rPr>
              <a:t>     </a:t>
            </a:r>
            <a:r>
              <a:rPr lang="zh-CN" altLang="zh-CN" sz="1800" dirty="0">
                <a:solidFill>
                  <a:srgbClr val="1353A2"/>
                </a:solidFill>
              </a:rPr>
              <a:t>已用</a:t>
            </a:r>
            <a:r>
              <a:rPr lang="en-US" altLang="zh-CN" sz="1800" dirty="0">
                <a:solidFill>
                  <a:srgbClr val="1353A2"/>
                </a:solidFill>
              </a:rPr>
              <a:t>     </a:t>
            </a:r>
            <a:r>
              <a:rPr lang="zh-CN" altLang="zh-CN" sz="1800" dirty="0">
                <a:solidFill>
                  <a:srgbClr val="1353A2"/>
                </a:solidFill>
              </a:rPr>
              <a:t>可用 </a:t>
            </a:r>
            <a:r>
              <a:rPr lang="en-US" altLang="zh-CN" sz="1800" dirty="0">
                <a:solidFill>
                  <a:srgbClr val="1353A2"/>
                </a:solidFill>
              </a:rPr>
              <a:t>    </a:t>
            </a:r>
            <a:r>
              <a:rPr lang="zh-CN" altLang="zh-CN" sz="1800" dirty="0">
                <a:solidFill>
                  <a:srgbClr val="1353A2"/>
                </a:solidFill>
              </a:rPr>
              <a:t>已用</a:t>
            </a:r>
            <a:r>
              <a:rPr lang="en-US" altLang="zh-CN" sz="1800" dirty="0">
                <a:solidFill>
                  <a:srgbClr val="1353A2"/>
                </a:solidFill>
              </a:rPr>
              <a:t>%    </a:t>
            </a:r>
            <a:r>
              <a:rPr lang="zh-CN" altLang="zh-CN" sz="1800" dirty="0">
                <a:solidFill>
                  <a:srgbClr val="1353A2"/>
                </a:solidFill>
              </a:rPr>
              <a:t>挂载点</a:t>
            </a:r>
          </a:p>
          <a:p>
            <a:pPr indent="342900" defTabSz="540544" eaLnBrk="1" fontAlgn="auto" hangingPunct="1">
              <a:spcBef>
                <a:spcPts val="0"/>
              </a:spcBef>
              <a:spcAft>
                <a:spcPts val="0"/>
              </a:spcAft>
            </a:pPr>
            <a:r>
              <a:rPr lang="en-US" altLang="zh-CN" sz="1800" dirty="0">
                <a:solidFill>
                  <a:srgbClr val="1353A2"/>
                </a:solidFill>
              </a:rPr>
              <a:t>/dev/mapper/centos-root   50G    5.2G     45G      11%     /</a:t>
            </a:r>
            <a:endParaRPr lang="zh-CN" altLang="zh-CN" sz="1800" dirty="0">
              <a:solidFill>
                <a:srgbClr val="1353A2"/>
              </a:solidFill>
            </a:endParaRPr>
          </a:p>
          <a:p>
            <a:pPr indent="342900" defTabSz="540544" eaLnBrk="1" fontAlgn="auto" hangingPunct="1">
              <a:spcBef>
                <a:spcPts val="0"/>
              </a:spcBef>
              <a:spcAft>
                <a:spcPts val="0"/>
              </a:spcAft>
            </a:pPr>
            <a:r>
              <a:rPr lang="en-US" altLang="zh-CN" sz="1800" dirty="0" err="1">
                <a:solidFill>
                  <a:srgbClr val="1353A2"/>
                </a:solidFill>
              </a:rPr>
              <a:t>devtmpfs</a:t>
            </a:r>
            <a:r>
              <a:rPr lang="en-US" altLang="zh-CN" sz="1800" dirty="0">
                <a:solidFill>
                  <a:srgbClr val="1353A2"/>
                </a:solidFill>
              </a:rPr>
              <a:t>                             898M     0         898M    0%       /dev</a:t>
            </a:r>
          </a:p>
          <a:p>
            <a:pPr indent="342900" defTabSz="540544" eaLnBrk="1" fontAlgn="auto" hangingPunct="1">
              <a:spcBef>
                <a:spcPts val="0"/>
              </a:spcBef>
              <a:spcAft>
                <a:spcPts val="0"/>
              </a:spcAft>
            </a:pPr>
            <a:r>
              <a:rPr lang="en-US" altLang="zh-CN" sz="1800" dirty="0">
                <a:solidFill>
                  <a:srgbClr val="1353A2"/>
                </a:solidFill>
              </a:rPr>
              <a:t>/</a:t>
            </a:r>
            <a:r>
              <a:rPr lang="en-US" altLang="zh-CN" sz="1800" dirty="0" err="1">
                <a:solidFill>
                  <a:srgbClr val="1353A2"/>
                </a:solidFill>
              </a:rPr>
              <a:t>dev</a:t>
            </a:r>
            <a:r>
              <a:rPr lang="en-US" altLang="zh-CN" sz="1800" dirty="0">
                <a:solidFill>
                  <a:srgbClr val="1353A2"/>
                </a:solidFill>
              </a:rPr>
              <a:t>/sdb1                            2.0G    33M      2.0G      2%      /</a:t>
            </a:r>
            <a:r>
              <a:rPr lang="en-US" altLang="zh-CN" sz="1800" dirty="0" err="1">
                <a:solidFill>
                  <a:srgbClr val="1353A2"/>
                </a:solidFill>
              </a:rPr>
              <a:t>newFS</a:t>
            </a:r>
            <a:endParaRPr lang="zh-CN" altLang="zh-CN" sz="1800" dirty="0">
              <a:solidFill>
                <a:srgbClr val="1353A2"/>
              </a:solidFill>
            </a:endParaRPr>
          </a:p>
        </p:txBody>
      </p:sp>
    </p:spTree>
    <p:extLst>
      <p:ext uri="{BB962C8B-B14F-4D97-AF65-F5344CB8AC3E}">
        <p14:creationId xmlns:p14="http://schemas.microsoft.com/office/powerpoint/2010/main" val="186888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flipH="1">
            <a:off x="1641225" y="1232880"/>
            <a:ext cx="635977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5.3.4  mount—</a:t>
            </a:r>
            <a:r>
              <a:rPr lang="zh-CN" altLang="en-US" sz="2400" b="0" dirty="0">
                <a:solidFill>
                  <a:srgbClr val="1353A2"/>
                </a:solidFill>
                <a:latin typeface="微软雅黑" pitchFamily="34" charset="-122"/>
                <a:ea typeface="微软雅黑" pitchFamily="34" charset="-122"/>
              </a:rPr>
              <a:t>挂载分区</a:t>
            </a:r>
          </a:p>
        </p:txBody>
      </p:sp>
      <p:sp>
        <p:nvSpPr>
          <p:cNvPr id="11" name="Text Box 44"/>
          <p:cNvSpPr txBox="1">
            <a:spLocks noChangeArrowheads="1"/>
          </p:cNvSpPr>
          <p:nvPr/>
        </p:nvSpPr>
        <p:spPr bwMode="auto">
          <a:xfrm>
            <a:off x="259741" y="1829885"/>
            <a:ext cx="8727830" cy="288502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200000"/>
              </a:lnSpc>
              <a:spcBef>
                <a:spcPts val="0"/>
              </a:spcBef>
              <a:spcAft>
                <a:spcPts val="0"/>
              </a:spcAft>
            </a:pPr>
            <a:r>
              <a:rPr lang="en-US" altLang="zh-CN" sz="1800" dirty="0">
                <a:solidFill>
                  <a:srgbClr val="1353A2"/>
                </a:solidFill>
              </a:rPr>
              <a:t> 3</a:t>
            </a:r>
            <a:r>
              <a:rPr lang="zh-CN" altLang="en-US" sz="1800" dirty="0">
                <a:solidFill>
                  <a:srgbClr val="1353A2"/>
                </a:solidFill>
              </a:rPr>
              <a:t>、</a:t>
            </a:r>
            <a:r>
              <a:rPr lang="en-US" altLang="zh-CN" sz="1800" dirty="0">
                <a:solidFill>
                  <a:srgbClr val="1353A2"/>
                </a:solidFill>
              </a:rPr>
              <a:t>/</a:t>
            </a:r>
            <a:r>
              <a:rPr lang="en-US" altLang="zh-CN" sz="1800" dirty="0" err="1">
                <a:solidFill>
                  <a:srgbClr val="1353A2"/>
                </a:solidFill>
              </a:rPr>
              <a:t>etc</a:t>
            </a:r>
            <a:r>
              <a:rPr lang="en-US" altLang="zh-CN" sz="1800" dirty="0">
                <a:solidFill>
                  <a:srgbClr val="1353A2"/>
                </a:solidFill>
              </a:rPr>
              <a:t>/</a:t>
            </a:r>
            <a:r>
              <a:rPr lang="en-US" altLang="zh-CN" sz="1800" dirty="0" err="1">
                <a:solidFill>
                  <a:srgbClr val="1353A2"/>
                </a:solidFill>
              </a:rPr>
              <a:t>fstab</a:t>
            </a:r>
            <a:r>
              <a:rPr lang="zh-CN" altLang="en-US" sz="1800" dirty="0">
                <a:solidFill>
                  <a:srgbClr val="1353A2"/>
                </a:solidFill>
              </a:rPr>
              <a:t>自动挂载分区</a:t>
            </a:r>
          </a:p>
          <a:p>
            <a:pPr marL="257175" indent="-257175" defTabSz="540544" eaLnBrk="1" fontAlgn="auto" hangingPunct="1">
              <a:lnSpc>
                <a:spcPct val="200000"/>
              </a:lnSpc>
              <a:spcBef>
                <a:spcPts val="0"/>
              </a:spcBef>
              <a:spcAft>
                <a:spcPts val="0"/>
              </a:spcAft>
              <a:buFont typeface="Arial" panose="020B0604020202020204" pitchFamily="34" charset="0"/>
              <a:buChar char="•"/>
            </a:pPr>
            <a:r>
              <a:rPr lang="zh-CN" altLang="en-US" sz="1500" dirty="0">
                <a:solidFill>
                  <a:srgbClr val="1353A2"/>
                </a:solidFill>
              </a:rPr>
              <a:t>执行</a:t>
            </a:r>
            <a:r>
              <a:rPr lang="en-US" altLang="zh-CN" sz="1500" dirty="0">
                <a:solidFill>
                  <a:srgbClr val="1353A2"/>
                </a:solidFill>
              </a:rPr>
              <a:t>mount</a:t>
            </a:r>
            <a:r>
              <a:rPr lang="zh-CN" altLang="en-US" sz="1500" dirty="0">
                <a:solidFill>
                  <a:srgbClr val="1353A2"/>
                </a:solidFill>
              </a:rPr>
              <a:t>命令后就能立即使用文件系统了，但系统在</a:t>
            </a:r>
            <a:r>
              <a:rPr lang="zh-CN" altLang="en-US" sz="1500" dirty="0">
                <a:solidFill>
                  <a:srgbClr val="FF0000"/>
                </a:solidFill>
              </a:rPr>
              <a:t>重启后挂载就会失效</a:t>
            </a:r>
            <a:r>
              <a:rPr lang="zh-CN" altLang="en-US" sz="1500" dirty="0">
                <a:solidFill>
                  <a:srgbClr val="1353A2"/>
                </a:solidFill>
              </a:rPr>
              <a:t>，也就是说我们需要每次开机后都手动挂载一下。</a:t>
            </a:r>
            <a:endParaRPr lang="en-US" altLang="zh-CN" sz="1500" dirty="0">
              <a:solidFill>
                <a:srgbClr val="1353A2"/>
              </a:solidFill>
            </a:endParaRPr>
          </a:p>
          <a:p>
            <a:pPr marL="257175" indent="-257175" defTabSz="540544" eaLnBrk="1" fontAlgn="auto" hangingPunct="1">
              <a:lnSpc>
                <a:spcPct val="200000"/>
              </a:lnSpc>
              <a:spcBef>
                <a:spcPts val="0"/>
              </a:spcBef>
              <a:spcAft>
                <a:spcPts val="0"/>
              </a:spcAft>
              <a:buFont typeface="Arial" panose="020B0604020202020204" pitchFamily="34" charset="0"/>
              <a:buChar char="•"/>
            </a:pPr>
            <a:r>
              <a:rPr lang="zh-CN" altLang="en-US" sz="1500" dirty="0">
                <a:solidFill>
                  <a:srgbClr val="1353A2"/>
                </a:solidFill>
              </a:rPr>
              <a:t>如果想让硬件设备和目录</a:t>
            </a:r>
            <a:r>
              <a:rPr lang="zh-CN" altLang="en-US" sz="1500" dirty="0">
                <a:solidFill>
                  <a:srgbClr val="FF0000"/>
                </a:solidFill>
              </a:rPr>
              <a:t>永久地进行自动关联</a:t>
            </a:r>
            <a:r>
              <a:rPr lang="zh-CN" altLang="en-US" sz="1500" dirty="0">
                <a:solidFill>
                  <a:srgbClr val="1353A2"/>
                </a:solidFill>
              </a:rPr>
              <a:t>，就必须把</a:t>
            </a:r>
            <a:r>
              <a:rPr lang="zh-CN" altLang="en-US" sz="1500" dirty="0">
                <a:solidFill>
                  <a:srgbClr val="FF0000"/>
                </a:solidFill>
              </a:rPr>
              <a:t>挂载信息</a:t>
            </a:r>
            <a:r>
              <a:rPr lang="zh-CN" altLang="en-US" sz="1500" dirty="0">
                <a:solidFill>
                  <a:srgbClr val="1353A2"/>
                </a:solidFill>
              </a:rPr>
              <a:t>按照指定的填写格式“</a:t>
            </a:r>
            <a:r>
              <a:rPr lang="zh-CN" altLang="en-US" sz="1500" dirty="0">
                <a:solidFill>
                  <a:srgbClr val="FF0000"/>
                </a:solidFill>
              </a:rPr>
              <a:t>设备文件 挂载目录 格式类型 权限选项 是否备份 是否自检</a:t>
            </a:r>
            <a:r>
              <a:rPr lang="zh-CN" altLang="en-US" sz="1500" dirty="0">
                <a:solidFill>
                  <a:srgbClr val="1353A2"/>
                </a:solidFill>
              </a:rPr>
              <a:t>”（各字段的意义见表）写入到</a:t>
            </a:r>
            <a:r>
              <a:rPr lang="en-US" altLang="zh-CN" sz="1500" dirty="0">
                <a:solidFill>
                  <a:srgbClr val="FF0000"/>
                </a:solidFill>
              </a:rPr>
              <a:t>/</a:t>
            </a:r>
            <a:r>
              <a:rPr lang="en-US" altLang="zh-CN" sz="1500" dirty="0" err="1">
                <a:solidFill>
                  <a:srgbClr val="FF0000"/>
                </a:solidFill>
              </a:rPr>
              <a:t>etc</a:t>
            </a:r>
            <a:r>
              <a:rPr lang="en-US" altLang="zh-CN" sz="1500" dirty="0">
                <a:solidFill>
                  <a:srgbClr val="FF0000"/>
                </a:solidFill>
              </a:rPr>
              <a:t>/</a:t>
            </a:r>
            <a:r>
              <a:rPr lang="en-US" altLang="zh-CN" sz="1500" dirty="0" err="1">
                <a:solidFill>
                  <a:srgbClr val="FF0000"/>
                </a:solidFill>
              </a:rPr>
              <a:t>fstab</a:t>
            </a:r>
            <a:r>
              <a:rPr lang="zh-CN" altLang="en-US" sz="1500" dirty="0">
                <a:solidFill>
                  <a:srgbClr val="1353A2"/>
                </a:solidFill>
              </a:rPr>
              <a:t>文件中。这个文件中包含着挂载所需的诸多信息项目，一旦配置好之后就能一劳永逸了。</a:t>
            </a:r>
          </a:p>
        </p:txBody>
      </p:sp>
    </p:spTree>
    <p:extLst>
      <p:ext uri="{BB962C8B-B14F-4D97-AF65-F5344CB8AC3E}">
        <p14:creationId xmlns:p14="http://schemas.microsoft.com/office/powerpoint/2010/main" val="379004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2">
            <a:extLst>
              <a:ext uri="{FF2B5EF4-FFF2-40B4-BE49-F238E27FC236}">
                <a16:creationId xmlns:a16="http://schemas.microsoft.com/office/drawing/2014/main" id="{A054B635-AB08-4AA3-9290-6A299C5894A0}"/>
              </a:ext>
            </a:extLst>
          </p:cNvPr>
          <p:cNvSpPr>
            <a:spLocks noGrp="1"/>
          </p:cNvSpPr>
          <p:nvPr>
            <p:ph idx="1"/>
          </p:nvPr>
        </p:nvSpPr>
        <p:spPr/>
        <p:txBody>
          <a:bodyPr/>
          <a:lstStyle/>
          <a:p>
            <a:pPr eaLnBrk="1" hangingPunct="1"/>
            <a:r>
              <a:rPr lang="zh-CN" altLang="en-US" dirty="0"/>
              <a:t>丰富的硬件</a:t>
            </a:r>
          </a:p>
          <a:p>
            <a:pPr eaLnBrk="1" hangingPunct="1">
              <a:lnSpc>
                <a:spcPct val="150000"/>
              </a:lnSpc>
              <a:buNone/>
            </a:pPr>
            <a:r>
              <a:rPr lang="zh-CN" altLang="en-US" dirty="0"/>
              <a:t>         这一点还是与</a:t>
            </a:r>
            <a:r>
              <a:rPr lang="en-US" altLang="zh-CN" dirty="0"/>
              <a:t>Android</a:t>
            </a:r>
            <a:r>
              <a:rPr lang="zh-CN" altLang="en-US" dirty="0"/>
              <a:t>平台的开放性相关，由于</a:t>
            </a:r>
            <a:r>
              <a:rPr lang="en-US" altLang="zh-CN" dirty="0"/>
              <a:t>Android</a:t>
            </a:r>
            <a:r>
              <a:rPr lang="zh-CN" altLang="en-US" dirty="0"/>
              <a:t>的开放性，众多的厂商会推出千奇百怪，功能特色各具的多种产品。功能上的差异和特色，却不会影响到数据同步、甚至软件的兼容。</a:t>
            </a:r>
          </a:p>
          <a:p>
            <a:pPr eaLnBrk="1" hangingPunct="1"/>
            <a:endParaRPr lang="zh-CN" altLang="en-US" dirty="0"/>
          </a:p>
        </p:txBody>
      </p:sp>
      <p:sp>
        <p:nvSpPr>
          <p:cNvPr id="27650" name="标题 1">
            <a:extLst>
              <a:ext uri="{FF2B5EF4-FFF2-40B4-BE49-F238E27FC236}">
                <a16:creationId xmlns:a16="http://schemas.microsoft.com/office/drawing/2014/main" id="{C9253C37-52B8-4024-9596-544CDDB611DF}"/>
              </a:ext>
            </a:extLst>
          </p:cNvPr>
          <p:cNvSpPr>
            <a:spLocks noGrp="1"/>
          </p:cNvSpPr>
          <p:nvPr>
            <p:ph type="title"/>
          </p:nvPr>
        </p:nvSpPr>
        <p:spPr>
          <a:xfrm>
            <a:off x="457200" y="413792"/>
            <a:ext cx="8229600" cy="1143000"/>
          </a:xfrm>
        </p:spPr>
        <p:txBody>
          <a:bodyPr/>
          <a:lstStyle/>
          <a:p>
            <a:pPr eaLnBrk="1" fontAlgn="auto" hangingPunct="1">
              <a:spcAft>
                <a:spcPts val="0"/>
              </a:spcAft>
              <a:defRPr/>
            </a:pPr>
            <a:r>
              <a:rPr lang="en-US" altLang="zh-CN" dirty="0"/>
              <a:t>Android</a:t>
            </a:r>
            <a:r>
              <a:rPr lang="zh-CN" altLang="en-US" dirty="0"/>
              <a:t>系统的优势</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F645D86-BBC6-4108-A5BC-022D29C52C48}"/>
              </a:ext>
            </a:extLst>
          </p:cNvPr>
          <p:cNvPicPr>
            <a:picLocks noChangeAspect="1"/>
          </p:cNvPicPr>
          <p:nvPr/>
        </p:nvPicPr>
        <p:blipFill>
          <a:blip r:embed="rId2"/>
          <a:stretch>
            <a:fillRect/>
          </a:stretch>
        </p:blipFill>
        <p:spPr>
          <a:xfrm>
            <a:off x="350947" y="2045680"/>
            <a:ext cx="8477989" cy="2526320"/>
          </a:xfrm>
          <a:prstGeom prst="rect">
            <a:avLst/>
          </a:prstGeom>
        </p:spPr>
      </p:pic>
    </p:spTree>
    <p:extLst>
      <p:ext uri="{BB962C8B-B14F-4D97-AF65-F5344CB8AC3E}">
        <p14:creationId xmlns:p14="http://schemas.microsoft.com/office/powerpoint/2010/main" val="311657806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76317" y="1107817"/>
            <a:ext cx="5138383" cy="461665"/>
          </a:xfrm>
          <a:prstGeom prst="rect">
            <a:avLst/>
          </a:prstGeom>
        </p:spPr>
        <p:txBody>
          <a:bodyPr wrap="square">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5.3.5  </a:t>
            </a:r>
            <a:r>
              <a:rPr lang="en-US" altLang="zh-CN" sz="2400" dirty="0" err="1">
                <a:solidFill>
                  <a:srgbClr val="1353A2"/>
                </a:solidFill>
                <a:latin typeface="微软雅黑" pitchFamily="34" charset="-122"/>
                <a:ea typeface="微软雅黑" pitchFamily="34" charset="-122"/>
              </a:rPr>
              <a:t>umount</a:t>
            </a:r>
            <a:r>
              <a:rPr lang="en-US" altLang="zh-CN" sz="2400" dirty="0">
                <a:solidFill>
                  <a:srgbClr val="1353A2"/>
                </a:solidFill>
                <a:latin typeface="微软雅黑" pitchFamily="34" charset="-122"/>
                <a:ea typeface="微软雅黑" pitchFamily="34" charset="-122"/>
              </a:rPr>
              <a:t>—</a:t>
            </a:r>
            <a:r>
              <a:rPr lang="zh-CN" altLang="en-US" sz="2400" dirty="0">
                <a:solidFill>
                  <a:srgbClr val="1353A2"/>
                </a:solidFill>
                <a:latin typeface="微软雅黑" pitchFamily="34" charset="-122"/>
                <a:ea typeface="微软雅黑" pitchFamily="34" charset="-122"/>
              </a:rPr>
              <a:t>撤销挂载分区</a:t>
            </a:r>
          </a:p>
        </p:txBody>
      </p:sp>
      <p:sp>
        <p:nvSpPr>
          <p:cNvPr id="3" name="矩形 2"/>
          <p:cNvSpPr/>
          <p:nvPr/>
        </p:nvSpPr>
        <p:spPr>
          <a:xfrm>
            <a:off x="1576316" y="1958172"/>
            <a:ext cx="5506872" cy="581057"/>
          </a:xfrm>
          <a:prstGeom prst="rect">
            <a:avLst/>
          </a:prstGeom>
        </p:spPr>
        <p:txBody>
          <a:bodyPr wrap="square">
            <a:spAutoFit/>
          </a:bodyPr>
          <a:lstStyle/>
          <a:p>
            <a:pPr defTabSz="540544" eaLnBrk="1" fontAlgn="auto" hangingPunct="1">
              <a:lnSpc>
                <a:spcPct val="150000"/>
              </a:lnSpc>
              <a:spcBef>
                <a:spcPts val="0"/>
              </a:spcBef>
              <a:spcAft>
                <a:spcPts val="0"/>
              </a:spcAft>
            </a:pPr>
            <a:r>
              <a:rPr lang="zh-CN" altLang="zh-CN" sz="2400" dirty="0">
                <a:solidFill>
                  <a:srgbClr val="1353A2"/>
                </a:solidFill>
                <a:latin typeface="微软雅黑" pitchFamily="34" charset="-122"/>
                <a:ea typeface="微软雅黑" pitchFamily="34" charset="-122"/>
              </a:rPr>
              <a:t>格式：</a:t>
            </a:r>
            <a:r>
              <a:rPr lang="en-US" altLang="zh-CN" sz="2400" dirty="0" err="1">
                <a:solidFill>
                  <a:srgbClr val="1353A2"/>
                </a:solidFill>
                <a:latin typeface="微软雅黑" pitchFamily="34" charset="-122"/>
                <a:ea typeface="微软雅黑" pitchFamily="34" charset="-122"/>
              </a:rPr>
              <a:t>umount</a:t>
            </a:r>
            <a:r>
              <a:rPr lang="en-US" altLang="zh-CN" sz="2400" dirty="0">
                <a:solidFill>
                  <a:srgbClr val="1353A2"/>
                </a:solidFill>
                <a:latin typeface="微软雅黑" pitchFamily="34" charset="-122"/>
                <a:ea typeface="微软雅黑" pitchFamily="34" charset="-122"/>
              </a:rPr>
              <a:t>  </a:t>
            </a:r>
            <a:r>
              <a:rPr lang="zh-CN" altLang="en-US" sz="2400" dirty="0">
                <a:solidFill>
                  <a:srgbClr val="1353A2"/>
                </a:solidFill>
                <a:latin typeface="微软雅黑" pitchFamily="34" charset="-122"/>
                <a:ea typeface="微软雅黑" pitchFamily="34" charset="-122"/>
              </a:rPr>
              <a:t>设备文件</a:t>
            </a:r>
            <a:endParaRPr lang="en-US" altLang="zh-CN" sz="2400" dirty="0">
              <a:solidFill>
                <a:srgbClr val="1353A2"/>
              </a:solidFill>
              <a:latin typeface="微软雅黑" pitchFamily="34" charset="-122"/>
              <a:ea typeface="微软雅黑" pitchFamily="34" charset="-122"/>
            </a:endParaRPr>
          </a:p>
        </p:txBody>
      </p:sp>
    </p:spTree>
    <p:extLst>
      <p:ext uri="{BB962C8B-B14F-4D97-AF65-F5344CB8AC3E}">
        <p14:creationId xmlns:p14="http://schemas.microsoft.com/office/powerpoint/2010/main" val="35442874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11B5B79-80F8-4FF8-87A1-76AAE3DDC46B}"/>
              </a:ext>
            </a:extLst>
          </p:cNvPr>
          <p:cNvSpPr>
            <a:spLocks noGrp="1" noChangeArrowheads="1"/>
          </p:cNvSpPr>
          <p:nvPr>
            <p:ph type="title"/>
          </p:nvPr>
        </p:nvSpPr>
        <p:spPr/>
        <p:txBody>
          <a:bodyPr>
            <a:normAutofit/>
          </a:bodyPr>
          <a:lstStyle/>
          <a:p>
            <a:pPr eaLnBrk="1" hangingPunct="1"/>
            <a:r>
              <a:rPr lang="zh-CN" altLang="en-US" sz="3000" dirty="0"/>
              <a:t>设备挂载</a:t>
            </a:r>
          </a:p>
        </p:txBody>
      </p:sp>
      <p:sp>
        <p:nvSpPr>
          <p:cNvPr id="16387" name="Rectangle 3">
            <a:extLst>
              <a:ext uri="{FF2B5EF4-FFF2-40B4-BE49-F238E27FC236}">
                <a16:creationId xmlns:a16="http://schemas.microsoft.com/office/drawing/2014/main" id="{C9D84490-7D98-4476-8149-8A96D9429664}"/>
              </a:ext>
            </a:extLst>
          </p:cNvPr>
          <p:cNvSpPr>
            <a:spLocks noGrp="1" noChangeArrowheads="1"/>
          </p:cNvSpPr>
          <p:nvPr>
            <p:ph type="body" idx="1"/>
          </p:nvPr>
        </p:nvSpPr>
        <p:spPr>
          <a:xfrm>
            <a:off x="523875" y="1797248"/>
            <a:ext cx="7886700" cy="3263504"/>
          </a:xfrm>
        </p:spPr>
        <p:txBody>
          <a:bodyPr>
            <a:normAutofit fontScale="92500" lnSpcReduction="20000"/>
          </a:bodyPr>
          <a:lstStyle/>
          <a:p>
            <a:pPr marL="0" indent="0" defTabSz="540544">
              <a:lnSpc>
                <a:spcPct val="135000"/>
              </a:lnSpc>
              <a:buNone/>
            </a:pPr>
            <a:r>
              <a:rPr lang="zh-CN" altLang="en-US" sz="1950" b="1" dirty="0">
                <a:solidFill>
                  <a:srgbClr val="1353A2"/>
                </a:solidFill>
                <a:latin typeface="微软雅黑" pitchFamily="34" charset="-122"/>
                <a:ea typeface="微软雅黑" pitchFamily="34" charset="-122"/>
              </a:rPr>
              <a:t>确定挂载信息</a:t>
            </a:r>
            <a:endParaRPr lang="en-US" altLang="zh-CN" sz="1950" b="1" dirty="0">
              <a:solidFill>
                <a:srgbClr val="1353A2"/>
              </a:solidFill>
              <a:latin typeface="微软雅黑" pitchFamily="34" charset="-122"/>
              <a:ea typeface="微软雅黑" pitchFamily="34" charset="-122"/>
            </a:endParaRPr>
          </a:p>
          <a:p>
            <a:pPr marL="0" indent="342900" defTabSz="540544">
              <a:lnSpc>
                <a:spcPct val="135000"/>
              </a:lnSpc>
            </a:pPr>
            <a:r>
              <a:rPr lang="zh-CN" altLang="en-US" sz="1800" b="1" dirty="0">
                <a:solidFill>
                  <a:srgbClr val="1353A2"/>
                </a:solidFill>
                <a:latin typeface="微软雅黑" pitchFamily="34" charset="-122"/>
                <a:ea typeface="微软雅黑" pitchFamily="34" charset="-122"/>
              </a:rPr>
              <a:t>挂载对象的文件系统类型；</a:t>
            </a:r>
          </a:p>
          <a:p>
            <a:pPr marL="0" lvl="1" indent="0" defTabSz="540544">
              <a:lnSpc>
                <a:spcPct val="135000"/>
              </a:lnSpc>
              <a:buNone/>
            </a:pPr>
            <a:r>
              <a:rPr lang="en-US" altLang="zh-CN" b="1" dirty="0">
                <a:solidFill>
                  <a:srgbClr val="1353A2"/>
                </a:solidFill>
                <a:latin typeface="微软雅黑" pitchFamily="34" charset="-122"/>
                <a:ea typeface="微软雅黑" pitchFamily="34" charset="-122"/>
              </a:rPr>
              <a:t>             </a:t>
            </a:r>
            <a:r>
              <a:rPr lang="en-US" altLang="zh-CN" b="1" dirty="0" err="1">
                <a:solidFill>
                  <a:srgbClr val="1353A2"/>
                </a:solidFill>
                <a:latin typeface="微软雅黑" pitchFamily="34" charset="-122"/>
                <a:ea typeface="微软雅黑" pitchFamily="34" charset="-122"/>
              </a:rPr>
              <a:t>vfat</a:t>
            </a:r>
            <a:r>
              <a:rPr lang="en-US" altLang="zh-CN" b="1" dirty="0">
                <a:solidFill>
                  <a:srgbClr val="1353A2"/>
                </a:solidFill>
                <a:latin typeface="微软雅黑" pitchFamily="34" charset="-122"/>
                <a:ea typeface="微软雅黑" pitchFamily="34" charset="-122"/>
              </a:rPr>
              <a:t>     ext2    ext3     iso9660</a:t>
            </a:r>
          </a:p>
          <a:p>
            <a:pPr marL="0" indent="342900" defTabSz="540544">
              <a:lnSpc>
                <a:spcPct val="135000"/>
              </a:lnSpc>
            </a:pPr>
            <a:r>
              <a:rPr lang="zh-CN" altLang="en-US" sz="1800" b="1" dirty="0">
                <a:solidFill>
                  <a:srgbClr val="1353A2"/>
                </a:solidFill>
                <a:latin typeface="微软雅黑" pitchFamily="34" charset="-122"/>
                <a:ea typeface="微软雅黑" pitchFamily="34" charset="-122"/>
              </a:rPr>
              <a:t>挂载对象的设备名称；</a:t>
            </a:r>
          </a:p>
          <a:p>
            <a:pPr marL="257175" lvl="1" indent="-257175" defTabSz="540544">
              <a:lnSpc>
                <a:spcPct val="135000"/>
              </a:lnSpc>
            </a:pPr>
            <a:r>
              <a:rPr lang="zh-CN" altLang="en-US" b="1" dirty="0">
                <a:solidFill>
                  <a:srgbClr val="1353A2"/>
                </a:solidFill>
                <a:latin typeface="微软雅黑" pitchFamily="34" charset="-122"/>
                <a:ea typeface="微软雅黑" pitchFamily="34" charset="-122"/>
              </a:rPr>
              <a:t>  在</a:t>
            </a:r>
            <a:r>
              <a:rPr lang="en-US" altLang="zh-CN" b="1" dirty="0">
                <a:solidFill>
                  <a:srgbClr val="1353A2"/>
                </a:solidFill>
                <a:latin typeface="微软雅黑" pitchFamily="34" charset="-122"/>
                <a:ea typeface="微软雅黑" pitchFamily="34" charset="-122"/>
              </a:rPr>
              <a:t>Linux</a:t>
            </a:r>
            <a:r>
              <a:rPr lang="zh-CN" altLang="en-US" b="1" dirty="0">
                <a:solidFill>
                  <a:srgbClr val="1353A2"/>
                </a:solidFill>
                <a:latin typeface="微软雅黑" pitchFamily="34" charset="-122"/>
                <a:ea typeface="微软雅黑" pitchFamily="34" charset="-122"/>
              </a:rPr>
              <a:t>系统中，</a:t>
            </a:r>
            <a:r>
              <a:rPr lang="zh-CN" altLang="en-US" b="1" dirty="0">
                <a:solidFill>
                  <a:srgbClr val="FF0000"/>
                </a:solidFill>
                <a:latin typeface="微软雅黑" pitchFamily="34" charset="-122"/>
                <a:ea typeface="微软雅黑" pitchFamily="34" charset="-122"/>
              </a:rPr>
              <a:t>设备名称</a:t>
            </a:r>
            <a:r>
              <a:rPr lang="zh-CN" altLang="en-US" b="1" dirty="0">
                <a:solidFill>
                  <a:srgbClr val="1353A2"/>
                </a:solidFill>
                <a:latin typeface="微软雅黑" pitchFamily="34" charset="-122"/>
                <a:ea typeface="微软雅黑" pitchFamily="34" charset="-122"/>
              </a:rPr>
              <a:t>通常都在</a:t>
            </a:r>
            <a:r>
              <a:rPr lang="en-US" altLang="zh-CN" b="1" dirty="0">
                <a:solidFill>
                  <a:srgbClr val="FF0000"/>
                </a:solidFill>
                <a:latin typeface="微软雅黑" pitchFamily="34" charset="-122"/>
                <a:ea typeface="微软雅黑" pitchFamily="34" charset="-122"/>
              </a:rPr>
              <a:t>/dev</a:t>
            </a:r>
            <a:r>
              <a:rPr lang="zh-CN" altLang="en-US" b="1" dirty="0">
                <a:solidFill>
                  <a:srgbClr val="1353A2"/>
                </a:solidFill>
                <a:latin typeface="微软雅黑" pitchFamily="34" charset="-122"/>
                <a:ea typeface="微软雅黑" pitchFamily="34" charset="-122"/>
              </a:rPr>
              <a:t>目录下，</a:t>
            </a:r>
            <a:r>
              <a:rPr lang="zh-CN" altLang="en-US" b="1" dirty="0">
                <a:solidFill>
                  <a:srgbClr val="FF0000"/>
                </a:solidFill>
                <a:latin typeface="微软雅黑" pitchFamily="34" charset="-122"/>
                <a:ea typeface="微软雅黑" pitchFamily="34" charset="-122"/>
              </a:rPr>
              <a:t>设备名称</a:t>
            </a:r>
            <a:r>
              <a:rPr lang="zh-CN" altLang="en-US" b="1" dirty="0">
                <a:solidFill>
                  <a:srgbClr val="1353A2"/>
                </a:solidFill>
                <a:latin typeface="微软雅黑" pitchFamily="34" charset="-122"/>
                <a:ea typeface="微软雅黑" pitchFamily="34" charset="-122"/>
              </a:rPr>
              <a:t>的命名是有规则的 </a:t>
            </a:r>
            <a:r>
              <a:rPr lang="en-US" altLang="zh-CN" b="1" dirty="0">
                <a:solidFill>
                  <a:srgbClr val="1353A2"/>
                </a:solidFill>
                <a:latin typeface="微软雅黑" pitchFamily="34" charset="-122"/>
                <a:ea typeface="微软雅黑" pitchFamily="34" charset="-122"/>
              </a:rPr>
              <a:t>;</a:t>
            </a:r>
          </a:p>
          <a:p>
            <a:pPr marL="600075" lvl="3" indent="-257175" defTabSz="540544">
              <a:lnSpc>
                <a:spcPct val="135000"/>
              </a:lnSpc>
              <a:buFont typeface="Wingdings" panose="05000000000000000000" pitchFamily="2" charset="2"/>
              <a:buChar char="Ø"/>
            </a:pPr>
            <a:r>
              <a:rPr lang="en-US" altLang="zh-CN" sz="1650" b="1" dirty="0">
                <a:solidFill>
                  <a:srgbClr val="1353A2"/>
                </a:solidFill>
                <a:latin typeface="微软雅黑" pitchFamily="34" charset="-122"/>
                <a:ea typeface="微软雅黑" pitchFamily="34" charset="-122"/>
              </a:rPr>
              <a:t>/dev/hda1</a:t>
            </a:r>
            <a:r>
              <a:rPr lang="zh-CN" altLang="en-US" sz="1650" b="1" dirty="0">
                <a:solidFill>
                  <a:srgbClr val="1353A2"/>
                </a:solidFill>
                <a:latin typeface="微软雅黑" pitchFamily="34" charset="-122"/>
                <a:ea typeface="微软雅黑" pitchFamily="34" charset="-122"/>
              </a:rPr>
              <a:t>：</a:t>
            </a:r>
            <a:r>
              <a:rPr lang="en-US" altLang="zh-CN" sz="1650" b="1" dirty="0">
                <a:solidFill>
                  <a:srgbClr val="1353A2"/>
                </a:solidFill>
                <a:latin typeface="微软雅黑" pitchFamily="34" charset="-122"/>
                <a:ea typeface="微软雅黑" pitchFamily="34" charset="-122"/>
              </a:rPr>
              <a:t>IDE</a:t>
            </a:r>
            <a:r>
              <a:rPr lang="zh-CN" altLang="en-US" sz="1650" b="1" dirty="0">
                <a:solidFill>
                  <a:srgbClr val="1353A2"/>
                </a:solidFill>
                <a:latin typeface="微软雅黑" pitchFamily="34" charset="-122"/>
                <a:ea typeface="微软雅黑" pitchFamily="34" charset="-122"/>
              </a:rPr>
              <a:t>设备   </a:t>
            </a:r>
          </a:p>
          <a:p>
            <a:pPr marL="600075" lvl="3" indent="-257175" defTabSz="540544">
              <a:lnSpc>
                <a:spcPct val="135000"/>
              </a:lnSpc>
              <a:buFont typeface="Wingdings" panose="05000000000000000000" pitchFamily="2" charset="2"/>
              <a:buChar char="Ø"/>
            </a:pPr>
            <a:r>
              <a:rPr lang="en-US" altLang="zh-CN" sz="1650" b="1" dirty="0">
                <a:solidFill>
                  <a:srgbClr val="FF0000"/>
                </a:solidFill>
                <a:latin typeface="微软雅黑" pitchFamily="34" charset="-122"/>
                <a:ea typeface="微软雅黑" pitchFamily="34" charset="-122"/>
              </a:rPr>
              <a:t>/dev/sda2</a:t>
            </a:r>
            <a:r>
              <a:rPr lang="zh-CN" altLang="en-US" sz="1650" b="1" dirty="0">
                <a:solidFill>
                  <a:srgbClr val="FF0000"/>
                </a:solidFill>
                <a:latin typeface="微软雅黑" pitchFamily="34" charset="-122"/>
                <a:ea typeface="微软雅黑" pitchFamily="34" charset="-122"/>
              </a:rPr>
              <a:t>：</a:t>
            </a:r>
            <a:r>
              <a:rPr lang="en-US" altLang="zh-CN" sz="1650" b="1" dirty="0">
                <a:solidFill>
                  <a:srgbClr val="FF0000"/>
                </a:solidFill>
                <a:latin typeface="微软雅黑" pitchFamily="34" charset="-122"/>
                <a:ea typeface="微软雅黑" pitchFamily="34" charset="-122"/>
              </a:rPr>
              <a:t>SCSI</a:t>
            </a:r>
            <a:r>
              <a:rPr lang="zh-CN" altLang="en-US" sz="1650" b="1" dirty="0">
                <a:solidFill>
                  <a:srgbClr val="FF0000"/>
                </a:solidFill>
                <a:latin typeface="微软雅黑" pitchFamily="34" charset="-122"/>
                <a:ea typeface="微软雅黑" pitchFamily="34" charset="-122"/>
              </a:rPr>
              <a:t>设备</a:t>
            </a:r>
          </a:p>
          <a:p>
            <a:pPr marL="600075" lvl="3" indent="-257175" defTabSz="540544">
              <a:lnSpc>
                <a:spcPct val="135000"/>
              </a:lnSpc>
              <a:buFont typeface="Wingdings" panose="05000000000000000000" pitchFamily="2" charset="2"/>
              <a:buChar char="Ø"/>
            </a:pPr>
            <a:r>
              <a:rPr lang="en-US" altLang="zh-CN" sz="1650" b="1" dirty="0">
                <a:solidFill>
                  <a:srgbClr val="FF0000"/>
                </a:solidFill>
                <a:latin typeface="微软雅黑" pitchFamily="34" charset="-122"/>
                <a:ea typeface="微软雅黑" pitchFamily="34" charset="-122"/>
              </a:rPr>
              <a:t>/dev/</a:t>
            </a:r>
            <a:r>
              <a:rPr lang="en-US" altLang="zh-CN" sz="1650" b="1" dirty="0" err="1">
                <a:solidFill>
                  <a:srgbClr val="FF0000"/>
                </a:solidFill>
                <a:latin typeface="微软雅黑" pitchFamily="34" charset="-122"/>
                <a:ea typeface="微软雅黑" pitchFamily="34" charset="-122"/>
              </a:rPr>
              <a:t>cdrom</a:t>
            </a:r>
            <a:r>
              <a:rPr lang="zh-CN" altLang="en-US" sz="1650" b="1" dirty="0">
                <a:solidFill>
                  <a:srgbClr val="FF0000"/>
                </a:solidFill>
                <a:latin typeface="微软雅黑" pitchFamily="34" charset="-122"/>
                <a:ea typeface="微软雅黑" pitchFamily="34" charset="-122"/>
              </a:rPr>
              <a:t>：光盘</a:t>
            </a:r>
          </a:p>
          <a:p>
            <a:pPr eaLnBrk="1" hangingPunct="1"/>
            <a:endParaRPr lang="en-US" altLang="zh-CN" dirty="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36222F5-1200-4D23-98C7-771CB3DBD5F1}"/>
              </a:ext>
            </a:extLst>
          </p:cNvPr>
          <p:cNvSpPr>
            <a:spLocks noGrp="1" noChangeArrowheads="1"/>
          </p:cNvSpPr>
          <p:nvPr>
            <p:ph type="title"/>
          </p:nvPr>
        </p:nvSpPr>
        <p:spPr/>
        <p:txBody>
          <a:bodyPr/>
          <a:lstStyle/>
          <a:p>
            <a:pPr eaLnBrk="1" hangingPunct="1"/>
            <a:r>
              <a:rPr lang="zh-CN" altLang="en-US"/>
              <a:t>确定挂载信息</a:t>
            </a:r>
          </a:p>
        </p:txBody>
      </p:sp>
      <p:sp>
        <p:nvSpPr>
          <p:cNvPr id="17411" name="Rectangle 3">
            <a:extLst>
              <a:ext uri="{FF2B5EF4-FFF2-40B4-BE49-F238E27FC236}">
                <a16:creationId xmlns:a16="http://schemas.microsoft.com/office/drawing/2014/main" id="{99246C26-CFAA-4B1F-9ED0-4D28C000254F}"/>
              </a:ext>
            </a:extLst>
          </p:cNvPr>
          <p:cNvSpPr>
            <a:spLocks noGrp="1" noChangeArrowheads="1"/>
          </p:cNvSpPr>
          <p:nvPr>
            <p:ph type="body" idx="1"/>
          </p:nvPr>
        </p:nvSpPr>
        <p:spPr>
          <a:xfrm>
            <a:off x="519113" y="1864519"/>
            <a:ext cx="7886700" cy="3263504"/>
          </a:xfrm>
        </p:spPr>
        <p:txBody>
          <a:bodyPr>
            <a:normAutofit/>
          </a:bodyPr>
          <a:lstStyle/>
          <a:p>
            <a:pPr marL="0" indent="0">
              <a:lnSpc>
                <a:spcPct val="200000"/>
              </a:lnSpc>
              <a:buNone/>
            </a:pPr>
            <a:r>
              <a:rPr lang="zh-CN" altLang="en-US" b="1" dirty="0">
                <a:solidFill>
                  <a:srgbClr val="1353A2"/>
                </a:solidFill>
                <a:latin typeface="微软雅黑" pitchFamily="34" charset="-122"/>
                <a:ea typeface="微软雅黑" pitchFamily="34" charset="-122"/>
              </a:rPr>
              <a:t>挂载点</a:t>
            </a:r>
          </a:p>
          <a:p>
            <a:pPr lvl="1" eaLnBrk="1" hangingPunct="1">
              <a:lnSpc>
                <a:spcPct val="200000"/>
              </a:lnSpc>
            </a:pPr>
            <a:r>
              <a:rPr lang="en-US" altLang="zh-CN" sz="2100" b="1" dirty="0">
                <a:solidFill>
                  <a:srgbClr val="1353A2"/>
                </a:solidFill>
                <a:latin typeface="微软雅黑" pitchFamily="34" charset="-122"/>
                <a:ea typeface="微软雅黑" pitchFamily="34" charset="-122"/>
              </a:rPr>
              <a:t>Linux</a:t>
            </a:r>
            <a:r>
              <a:rPr lang="zh-CN" altLang="en-US" sz="2100" b="1" dirty="0">
                <a:solidFill>
                  <a:srgbClr val="1353A2"/>
                </a:solidFill>
                <a:latin typeface="微软雅黑" pitchFamily="34" charset="-122"/>
                <a:ea typeface="微软雅黑" pitchFamily="34" charset="-122"/>
              </a:rPr>
              <a:t>系统中有一个</a:t>
            </a:r>
            <a:r>
              <a:rPr lang="en-US" altLang="zh-CN" sz="2100" b="1" dirty="0">
                <a:solidFill>
                  <a:srgbClr val="FF0000"/>
                </a:solidFill>
                <a:latin typeface="微软雅黑" pitchFamily="34" charset="-122"/>
                <a:ea typeface="微软雅黑" pitchFamily="34" charset="-122"/>
              </a:rPr>
              <a:t>/</a:t>
            </a:r>
            <a:r>
              <a:rPr lang="en-US" altLang="zh-CN" sz="2100" b="1" dirty="0" err="1">
                <a:solidFill>
                  <a:srgbClr val="FF0000"/>
                </a:solidFill>
                <a:latin typeface="微软雅黑" pitchFamily="34" charset="-122"/>
                <a:ea typeface="微软雅黑" pitchFamily="34" charset="-122"/>
              </a:rPr>
              <a:t>mnt</a:t>
            </a:r>
            <a:r>
              <a:rPr lang="zh-CN" altLang="en-US" sz="2100" b="1" dirty="0">
                <a:solidFill>
                  <a:srgbClr val="FF0000"/>
                </a:solidFill>
                <a:latin typeface="微软雅黑" pitchFamily="34" charset="-122"/>
                <a:ea typeface="微软雅黑" pitchFamily="34" charset="-122"/>
              </a:rPr>
              <a:t>目录</a:t>
            </a:r>
            <a:r>
              <a:rPr lang="zh-CN" altLang="en-US" sz="2100" b="1" dirty="0">
                <a:solidFill>
                  <a:srgbClr val="1353A2"/>
                </a:solidFill>
                <a:latin typeface="微软雅黑" pitchFamily="34" charset="-122"/>
                <a:ea typeface="微软雅黑" pitchFamily="34" charset="-122"/>
              </a:rPr>
              <a:t>，专门用作挂载点目录 </a:t>
            </a:r>
          </a:p>
          <a:p>
            <a:pPr lvl="1" eaLnBrk="1" hangingPunct="1">
              <a:lnSpc>
                <a:spcPct val="200000"/>
              </a:lnSpc>
            </a:pPr>
            <a:r>
              <a:rPr lang="zh-CN" altLang="en-US" sz="2100" b="1" dirty="0">
                <a:solidFill>
                  <a:srgbClr val="1353A2"/>
                </a:solidFill>
                <a:latin typeface="微软雅黑" pitchFamily="34" charset="-122"/>
                <a:ea typeface="微软雅黑" pitchFamily="34" charset="-122"/>
              </a:rPr>
              <a:t>在挂载设备时首先查看挂载点目录是否存在，如果不存在必须首先创建该目录，否则</a:t>
            </a:r>
            <a:r>
              <a:rPr lang="en-US" altLang="zh-CN" sz="2100" b="1" dirty="0">
                <a:solidFill>
                  <a:srgbClr val="1353A2"/>
                </a:solidFill>
                <a:latin typeface="微软雅黑" pitchFamily="34" charset="-122"/>
                <a:ea typeface="微软雅黑" pitchFamily="34" charset="-122"/>
              </a:rPr>
              <a:t>mount</a:t>
            </a:r>
            <a:r>
              <a:rPr lang="zh-CN" altLang="en-US" sz="2100" b="1" dirty="0">
                <a:solidFill>
                  <a:srgbClr val="1353A2"/>
                </a:solidFill>
                <a:latin typeface="微软雅黑" pitchFamily="34" charset="-122"/>
                <a:ea typeface="微软雅黑" pitchFamily="34" charset="-122"/>
              </a:rPr>
              <a:t>命令无法正常执行。</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id="{519679B6-5519-4E5E-8B3C-577477EA51F5}"/>
              </a:ext>
            </a:extLst>
          </p:cNvPr>
          <p:cNvSpPr>
            <a:spLocks noGrp="1" noChangeArrowheads="1"/>
          </p:cNvSpPr>
          <p:nvPr>
            <p:ph type="body" idx="1"/>
          </p:nvPr>
        </p:nvSpPr>
        <p:spPr>
          <a:xfrm>
            <a:off x="304800" y="1952626"/>
            <a:ext cx="8505825" cy="3394472"/>
          </a:xfrm>
        </p:spPr>
        <p:txBody>
          <a:bodyPr/>
          <a:lstStyle/>
          <a:p>
            <a:pPr marL="0" indent="0">
              <a:lnSpc>
                <a:spcPct val="200000"/>
              </a:lnSpc>
              <a:buNone/>
            </a:pPr>
            <a:r>
              <a:rPr lang="zh-CN" altLang="en-US" sz="1800" b="1" dirty="0">
                <a:solidFill>
                  <a:srgbClr val="1353A2"/>
                </a:solidFill>
                <a:latin typeface="微软雅黑" pitchFamily="34" charset="-122"/>
                <a:ea typeface="微软雅黑" pitchFamily="34" charset="-122"/>
              </a:rPr>
              <a:t>设备导入</a:t>
            </a:r>
            <a:endParaRPr lang="en-US" altLang="zh-CN" sz="1800" b="1" dirty="0">
              <a:solidFill>
                <a:srgbClr val="1353A2"/>
              </a:solidFill>
              <a:latin typeface="微软雅黑" pitchFamily="34" charset="-122"/>
              <a:ea typeface="微软雅黑" pitchFamily="34" charset="-122"/>
            </a:endParaRPr>
          </a:p>
          <a:p>
            <a:pPr>
              <a:lnSpc>
                <a:spcPct val="200000"/>
              </a:lnSpc>
            </a:pPr>
            <a:r>
              <a:rPr lang="zh-CN" altLang="en-US" sz="1650" b="1" dirty="0">
                <a:solidFill>
                  <a:srgbClr val="1353A2"/>
                </a:solidFill>
                <a:latin typeface="微软雅黑" pitchFamily="34" charset="-122"/>
                <a:ea typeface="微软雅黑" pitchFamily="34" charset="-122"/>
              </a:rPr>
              <a:t>在</a:t>
            </a:r>
            <a:r>
              <a:rPr lang="en-US" altLang="zh-CN" sz="1650" b="1" dirty="0">
                <a:solidFill>
                  <a:srgbClr val="1353A2"/>
                </a:solidFill>
                <a:latin typeface="微软雅黑" pitchFamily="34" charset="-122"/>
                <a:ea typeface="微软雅黑" pitchFamily="34" charset="-122"/>
              </a:rPr>
              <a:t>VMware</a:t>
            </a:r>
            <a:r>
              <a:rPr lang="zh-CN" altLang="en-US" sz="1650" b="1" dirty="0">
                <a:solidFill>
                  <a:srgbClr val="1353A2"/>
                </a:solidFill>
                <a:latin typeface="微软雅黑" pitchFamily="34" charset="-122"/>
                <a:ea typeface="微软雅黑" pitchFamily="34" charset="-122"/>
              </a:rPr>
              <a:t>菜单，</a:t>
            </a:r>
            <a:r>
              <a:rPr lang="en-US" altLang="zh-CN" sz="1650" b="1" dirty="0">
                <a:solidFill>
                  <a:srgbClr val="1353A2"/>
                </a:solidFill>
                <a:latin typeface="微软雅黑" pitchFamily="34" charset="-122"/>
                <a:ea typeface="微软雅黑" pitchFamily="34" charset="-122"/>
              </a:rPr>
              <a:t>VM / Removable Device</a:t>
            </a:r>
          </a:p>
          <a:p>
            <a:pPr>
              <a:lnSpc>
                <a:spcPct val="200000"/>
              </a:lnSpc>
            </a:pPr>
            <a:r>
              <a:rPr lang="zh-CN" altLang="en-US" sz="1650" b="1" dirty="0">
                <a:solidFill>
                  <a:srgbClr val="1353A2"/>
                </a:solidFill>
                <a:latin typeface="微软雅黑" pitchFamily="34" charset="-122"/>
                <a:ea typeface="微软雅黑" pitchFamily="34" charset="-122"/>
              </a:rPr>
              <a:t>在</a:t>
            </a:r>
            <a:r>
              <a:rPr lang="en-US" altLang="zh-CN" sz="1650" b="1" dirty="0">
                <a:solidFill>
                  <a:srgbClr val="1353A2"/>
                </a:solidFill>
                <a:latin typeface="微软雅黑" pitchFamily="34" charset="-122"/>
                <a:ea typeface="微软雅黑" pitchFamily="34" charset="-122"/>
              </a:rPr>
              <a:t>Virtual box</a:t>
            </a:r>
            <a:r>
              <a:rPr lang="zh-CN" altLang="en-US" sz="1650" b="1" dirty="0">
                <a:solidFill>
                  <a:srgbClr val="1353A2"/>
                </a:solidFill>
                <a:latin typeface="微软雅黑" pitchFamily="34" charset="-122"/>
                <a:ea typeface="微软雅黑" pitchFamily="34" charset="-122"/>
              </a:rPr>
              <a:t>中，在“设置”</a:t>
            </a:r>
            <a:r>
              <a:rPr lang="en-US" altLang="zh-CN" sz="1650" b="1" dirty="0">
                <a:solidFill>
                  <a:srgbClr val="1353A2"/>
                </a:solidFill>
                <a:latin typeface="微软雅黑" pitchFamily="34" charset="-122"/>
                <a:ea typeface="微软雅黑" pitchFamily="34" charset="-122"/>
              </a:rPr>
              <a:t>-</a:t>
            </a:r>
            <a:r>
              <a:rPr lang="zh-CN" altLang="en-US" sz="1650" b="1" dirty="0">
                <a:solidFill>
                  <a:srgbClr val="1353A2"/>
                </a:solidFill>
                <a:latin typeface="微软雅黑" pitchFamily="34" charset="-122"/>
                <a:ea typeface="微软雅黑" pitchFamily="34" charset="-122"/>
              </a:rPr>
              <a:t>“存储”中加载光盘，或在“</a:t>
            </a:r>
            <a:r>
              <a:rPr lang="en-US" altLang="zh-CN" sz="1650" b="1" dirty="0">
                <a:solidFill>
                  <a:srgbClr val="1353A2"/>
                </a:solidFill>
                <a:latin typeface="微软雅黑" pitchFamily="34" charset="-122"/>
                <a:ea typeface="微软雅黑" pitchFamily="34" charset="-122"/>
              </a:rPr>
              <a:t>USB</a:t>
            </a:r>
            <a:r>
              <a:rPr lang="zh-CN" altLang="en-US" sz="1650" b="1" dirty="0">
                <a:solidFill>
                  <a:srgbClr val="1353A2"/>
                </a:solidFill>
                <a:latin typeface="微软雅黑" pitchFamily="34" charset="-122"/>
                <a:ea typeface="微软雅黑" pitchFamily="34" charset="-122"/>
              </a:rPr>
              <a:t>设备”中导入移动设备即可</a:t>
            </a:r>
            <a:endParaRPr lang="en-US" altLang="zh-CN" sz="1650" b="1" dirty="0">
              <a:solidFill>
                <a:srgbClr val="1353A2"/>
              </a:solidFill>
              <a:latin typeface="微软雅黑" pitchFamily="34" charset="-122"/>
              <a:ea typeface="微软雅黑" pitchFamily="34" charset="-122"/>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F39028E-29E6-4BE6-9D3F-8CC9EA885D6B}"/>
              </a:ext>
            </a:extLst>
          </p:cNvPr>
          <p:cNvSpPr>
            <a:spLocks noGrp="1" noChangeArrowheads="1"/>
          </p:cNvSpPr>
          <p:nvPr>
            <p:ph type="title"/>
          </p:nvPr>
        </p:nvSpPr>
        <p:spPr/>
        <p:txBody>
          <a:bodyPr/>
          <a:lstStyle/>
          <a:p>
            <a:pPr eaLnBrk="1" hangingPunct="1"/>
            <a:r>
              <a:rPr lang="zh-CN" altLang="en-US" sz="3000"/>
              <a:t>挂载设备的过程 </a:t>
            </a:r>
          </a:p>
        </p:txBody>
      </p:sp>
      <p:sp>
        <p:nvSpPr>
          <p:cNvPr id="20483" name="Rectangle 3">
            <a:extLst>
              <a:ext uri="{FF2B5EF4-FFF2-40B4-BE49-F238E27FC236}">
                <a16:creationId xmlns:a16="http://schemas.microsoft.com/office/drawing/2014/main" id="{ABF00FA7-33D6-4A8F-9193-5122FAAAD32D}"/>
              </a:ext>
            </a:extLst>
          </p:cNvPr>
          <p:cNvSpPr>
            <a:spLocks noGrp="1" noChangeArrowheads="1"/>
          </p:cNvSpPr>
          <p:nvPr>
            <p:ph type="body" idx="1"/>
          </p:nvPr>
        </p:nvSpPr>
        <p:spPr>
          <a:xfrm>
            <a:off x="376238" y="1945481"/>
            <a:ext cx="7886700" cy="3263504"/>
          </a:xfrm>
        </p:spPr>
        <p:txBody>
          <a:bodyPr>
            <a:normAutofit/>
          </a:bodyPr>
          <a:lstStyle/>
          <a:p>
            <a:pPr eaLnBrk="1" hangingPunct="1">
              <a:lnSpc>
                <a:spcPct val="150000"/>
              </a:lnSpc>
              <a:buFontTx/>
              <a:buNone/>
            </a:pPr>
            <a:r>
              <a:rPr lang="en-US" altLang="zh-CN" sz="1800" b="1" dirty="0">
                <a:solidFill>
                  <a:srgbClr val="1353A2"/>
                </a:solidFill>
                <a:latin typeface="微软雅黑" pitchFamily="34" charset="-122"/>
                <a:ea typeface="微软雅黑" pitchFamily="34" charset="-122"/>
              </a:rPr>
              <a:t>1. </a:t>
            </a:r>
            <a:r>
              <a:rPr lang="zh-CN" altLang="en-US" sz="1800" b="1" dirty="0">
                <a:solidFill>
                  <a:srgbClr val="1353A2"/>
                </a:solidFill>
                <a:latin typeface="微软雅黑" pitchFamily="34" charset="-122"/>
                <a:ea typeface="微软雅黑" pitchFamily="34" charset="-122"/>
              </a:rPr>
              <a:t>查看系统的存储设备</a:t>
            </a:r>
            <a:r>
              <a:rPr lang="en-US" altLang="zh-CN" sz="1800" b="1" dirty="0">
                <a:solidFill>
                  <a:srgbClr val="1353A2"/>
                </a:solidFill>
                <a:latin typeface="微软雅黑" pitchFamily="34" charset="-122"/>
                <a:ea typeface="微软雅黑" pitchFamily="34" charset="-122"/>
              </a:rPr>
              <a:t>:</a:t>
            </a:r>
          </a:p>
          <a:p>
            <a:pPr lvl="1" eaLnBrk="1" hangingPunct="1">
              <a:lnSpc>
                <a:spcPct val="150000"/>
              </a:lnSpc>
            </a:pPr>
            <a:r>
              <a:rPr lang="en-US" altLang="zh-CN" b="1" dirty="0" err="1">
                <a:solidFill>
                  <a:srgbClr val="1353A2"/>
                </a:solidFill>
                <a:latin typeface="微软雅黑" pitchFamily="34" charset="-122"/>
                <a:ea typeface="微软雅黑" pitchFamily="34" charset="-122"/>
              </a:rPr>
              <a:t>fdisk</a:t>
            </a:r>
            <a:r>
              <a:rPr lang="en-US" altLang="zh-CN" b="1" dirty="0">
                <a:solidFill>
                  <a:srgbClr val="1353A2"/>
                </a:solidFill>
                <a:latin typeface="微软雅黑" pitchFamily="34" charset="-122"/>
                <a:ea typeface="微软雅黑" pitchFamily="34" charset="-122"/>
              </a:rPr>
              <a:t>   -l </a:t>
            </a:r>
            <a:r>
              <a:rPr lang="zh-CN" altLang="en-US" b="1" dirty="0">
                <a:solidFill>
                  <a:srgbClr val="1353A2"/>
                </a:solidFill>
                <a:latin typeface="微软雅黑" pitchFamily="34" charset="-122"/>
                <a:ea typeface="微软雅黑" pitchFamily="34" charset="-122"/>
              </a:rPr>
              <a:t>：必须为</a:t>
            </a:r>
            <a:r>
              <a:rPr lang="en-US" altLang="zh-CN" b="1" dirty="0">
                <a:solidFill>
                  <a:srgbClr val="1353A2"/>
                </a:solidFill>
                <a:latin typeface="微软雅黑" pitchFamily="34" charset="-122"/>
                <a:ea typeface="微软雅黑" pitchFamily="34" charset="-122"/>
              </a:rPr>
              <a:t>root</a:t>
            </a:r>
            <a:r>
              <a:rPr lang="zh-CN" altLang="en-US" b="1" dirty="0">
                <a:solidFill>
                  <a:srgbClr val="1353A2"/>
                </a:solidFill>
                <a:latin typeface="微软雅黑" pitchFamily="34" charset="-122"/>
                <a:ea typeface="微软雅黑" pitchFamily="34" charset="-122"/>
              </a:rPr>
              <a:t>用户</a:t>
            </a:r>
          </a:p>
          <a:p>
            <a:pPr lvl="1" eaLnBrk="1" hangingPunct="1">
              <a:lnSpc>
                <a:spcPct val="150000"/>
              </a:lnSpc>
            </a:pPr>
            <a:r>
              <a:rPr lang="en-US" altLang="zh-CN" b="1" dirty="0">
                <a:solidFill>
                  <a:srgbClr val="1353A2"/>
                </a:solidFill>
                <a:latin typeface="微软雅黑" pitchFamily="34" charset="-122"/>
                <a:ea typeface="微软雅黑" pitchFamily="34" charset="-122"/>
              </a:rPr>
              <a:t>cat   /proc/partitions </a:t>
            </a:r>
            <a:r>
              <a:rPr lang="zh-CN" altLang="en-US" b="1" dirty="0">
                <a:solidFill>
                  <a:srgbClr val="1353A2"/>
                </a:solidFill>
                <a:latin typeface="微软雅黑" pitchFamily="34" charset="-122"/>
                <a:ea typeface="微软雅黑" pitchFamily="34" charset="-122"/>
              </a:rPr>
              <a:t>：不需要</a:t>
            </a:r>
            <a:r>
              <a:rPr lang="en-US" altLang="zh-CN" b="1" dirty="0">
                <a:solidFill>
                  <a:srgbClr val="1353A2"/>
                </a:solidFill>
                <a:latin typeface="微软雅黑" pitchFamily="34" charset="-122"/>
                <a:ea typeface="微软雅黑" pitchFamily="34" charset="-122"/>
              </a:rPr>
              <a:t>root</a:t>
            </a:r>
            <a:r>
              <a:rPr lang="zh-CN" altLang="en-US" b="1" dirty="0">
                <a:solidFill>
                  <a:srgbClr val="1353A2"/>
                </a:solidFill>
                <a:latin typeface="微软雅黑" pitchFamily="34" charset="-122"/>
                <a:ea typeface="微软雅黑" pitchFamily="34" charset="-122"/>
              </a:rPr>
              <a:t>权限，但信息不详尽</a:t>
            </a:r>
          </a:p>
          <a:p>
            <a:pPr eaLnBrk="1" hangingPunct="1">
              <a:lnSpc>
                <a:spcPct val="150000"/>
              </a:lnSpc>
              <a:buFontTx/>
              <a:buNone/>
            </a:pPr>
            <a:r>
              <a:rPr lang="en-US" altLang="zh-CN" sz="1800" b="1" dirty="0">
                <a:solidFill>
                  <a:srgbClr val="1353A2"/>
                </a:solidFill>
                <a:latin typeface="微软雅黑" pitchFamily="34" charset="-122"/>
                <a:ea typeface="微软雅黑" pitchFamily="34" charset="-122"/>
              </a:rPr>
              <a:t>2. </a:t>
            </a:r>
            <a:r>
              <a:rPr lang="zh-CN" altLang="en-US" sz="1800" b="1" dirty="0">
                <a:solidFill>
                  <a:srgbClr val="1353A2"/>
                </a:solidFill>
                <a:latin typeface="微软雅黑" pitchFamily="34" charset="-122"/>
                <a:ea typeface="微软雅黑" pitchFamily="34" charset="-122"/>
              </a:rPr>
              <a:t>挂载设备 ：</a:t>
            </a:r>
          </a:p>
          <a:p>
            <a:pPr lvl="1" eaLnBrk="1" hangingPunct="1">
              <a:lnSpc>
                <a:spcPct val="150000"/>
              </a:lnSpc>
            </a:pPr>
            <a:r>
              <a:rPr lang="zh-CN" altLang="en-US" b="1" dirty="0">
                <a:solidFill>
                  <a:srgbClr val="1353A2"/>
                </a:solidFill>
                <a:latin typeface="微软雅黑" pitchFamily="34" charset="-122"/>
                <a:ea typeface="微软雅黑" pitchFamily="34" charset="-122"/>
              </a:rPr>
              <a:t>首先使用</a:t>
            </a:r>
            <a:r>
              <a:rPr lang="en-US" altLang="zh-CN" b="1" dirty="0" err="1">
                <a:solidFill>
                  <a:srgbClr val="1353A2"/>
                </a:solidFill>
                <a:latin typeface="微软雅黑" pitchFamily="34" charset="-122"/>
                <a:ea typeface="微软雅黑" pitchFamily="34" charset="-122"/>
              </a:rPr>
              <a:t>mkdir</a:t>
            </a:r>
            <a:r>
              <a:rPr lang="zh-CN" altLang="en-US" b="1" dirty="0">
                <a:solidFill>
                  <a:srgbClr val="1353A2"/>
                </a:solidFill>
                <a:latin typeface="微软雅黑" pitchFamily="34" charset="-122"/>
                <a:ea typeface="微软雅黑" pitchFamily="34" charset="-122"/>
              </a:rPr>
              <a:t>命令建立挂载点目录</a:t>
            </a:r>
          </a:p>
          <a:p>
            <a:pPr lvl="1" eaLnBrk="1" hangingPunct="1">
              <a:lnSpc>
                <a:spcPct val="150000"/>
              </a:lnSpc>
            </a:pPr>
            <a:r>
              <a:rPr lang="zh-CN" altLang="en-US" b="1" dirty="0">
                <a:solidFill>
                  <a:srgbClr val="1353A2"/>
                </a:solidFill>
                <a:latin typeface="微软雅黑" pitchFamily="34" charset="-122"/>
                <a:ea typeface="微软雅黑" pitchFamily="34" charset="-122"/>
              </a:rPr>
              <a:t>然后再使用</a:t>
            </a:r>
            <a:r>
              <a:rPr lang="en-US" altLang="zh-CN" b="1" dirty="0">
                <a:solidFill>
                  <a:srgbClr val="1353A2"/>
                </a:solidFill>
                <a:latin typeface="微软雅黑" pitchFamily="34" charset="-122"/>
                <a:ea typeface="微软雅黑" pitchFamily="34" charset="-122"/>
              </a:rPr>
              <a:t>mount</a:t>
            </a:r>
            <a:r>
              <a:rPr lang="zh-CN" altLang="en-US" b="1" dirty="0">
                <a:solidFill>
                  <a:srgbClr val="1353A2"/>
                </a:solidFill>
                <a:latin typeface="微软雅黑" pitchFamily="34" charset="-122"/>
                <a:ea typeface="微软雅黑" pitchFamily="34" charset="-122"/>
              </a:rPr>
              <a:t>命令挂载相关设备</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5C0056B5-74D0-4D9F-ACDE-EACC787D49CF}"/>
              </a:ext>
            </a:extLst>
          </p:cNvPr>
          <p:cNvSpPr>
            <a:spLocks noGrp="1" noChangeArrowheads="1"/>
          </p:cNvSpPr>
          <p:nvPr>
            <p:ph type="title"/>
          </p:nvPr>
        </p:nvSpPr>
        <p:spPr/>
        <p:txBody>
          <a:bodyPr/>
          <a:lstStyle/>
          <a:p>
            <a:pPr eaLnBrk="1" hangingPunct="1"/>
            <a:endParaRPr lang="zh-CN" altLang="zh-CN"/>
          </a:p>
        </p:txBody>
      </p:sp>
      <p:sp>
        <p:nvSpPr>
          <p:cNvPr id="21507" name="Rectangle 3">
            <a:extLst>
              <a:ext uri="{FF2B5EF4-FFF2-40B4-BE49-F238E27FC236}">
                <a16:creationId xmlns:a16="http://schemas.microsoft.com/office/drawing/2014/main" id="{04A2AB72-3010-4742-970F-FAF844F15B7A}"/>
              </a:ext>
            </a:extLst>
          </p:cNvPr>
          <p:cNvSpPr>
            <a:spLocks noGrp="1" noChangeArrowheads="1"/>
          </p:cNvSpPr>
          <p:nvPr>
            <p:ph type="body" idx="1"/>
          </p:nvPr>
        </p:nvSpPr>
        <p:spPr>
          <a:xfrm>
            <a:off x="542925" y="1935956"/>
            <a:ext cx="7886700" cy="3263504"/>
          </a:xfrm>
        </p:spPr>
        <p:txBody>
          <a:bodyPr/>
          <a:lstStyle/>
          <a:p>
            <a:pPr eaLnBrk="1" hangingPunct="1">
              <a:lnSpc>
                <a:spcPct val="150000"/>
              </a:lnSpc>
              <a:buFontTx/>
              <a:buNone/>
            </a:pPr>
            <a:r>
              <a:rPr lang="en-US" altLang="zh-CN" sz="1800" b="1" dirty="0">
                <a:solidFill>
                  <a:srgbClr val="1353A2"/>
                </a:solidFill>
                <a:latin typeface="微软雅黑" pitchFamily="34" charset="-122"/>
                <a:ea typeface="微软雅黑" pitchFamily="34" charset="-122"/>
              </a:rPr>
              <a:t>3. </a:t>
            </a:r>
            <a:r>
              <a:rPr lang="zh-CN" altLang="en-US" sz="1800" b="1" dirty="0">
                <a:solidFill>
                  <a:srgbClr val="1353A2"/>
                </a:solidFill>
                <a:latin typeface="微软雅黑" pitchFamily="34" charset="-122"/>
                <a:ea typeface="微软雅黑" pitchFamily="34" charset="-122"/>
              </a:rPr>
              <a:t>访问设备</a:t>
            </a:r>
          </a:p>
          <a:p>
            <a:pPr eaLnBrk="1" hangingPunct="1">
              <a:lnSpc>
                <a:spcPct val="150000"/>
              </a:lnSpc>
              <a:buFontTx/>
              <a:buNone/>
            </a:pPr>
            <a:r>
              <a:rPr lang="en-US" altLang="zh-CN" sz="1800" b="1" dirty="0">
                <a:solidFill>
                  <a:srgbClr val="1353A2"/>
                </a:solidFill>
                <a:latin typeface="微软雅黑" pitchFamily="34" charset="-122"/>
                <a:ea typeface="微软雅黑" pitchFamily="34" charset="-122"/>
              </a:rPr>
              <a:t>4. </a:t>
            </a:r>
            <a:r>
              <a:rPr lang="zh-CN" altLang="en-US" sz="1800" b="1" dirty="0">
                <a:solidFill>
                  <a:srgbClr val="1353A2"/>
                </a:solidFill>
                <a:latin typeface="微软雅黑" pitchFamily="34" charset="-122"/>
                <a:ea typeface="微软雅黑" pitchFamily="34" charset="-122"/>
              </a:rPr>
              <a:t>卸载设备 ：</a:t>
            </a:r>
          </a:p>
          <a:p>
            <a:pPr lvl="1" eaLnBrk="1" hangingPunct="1">
              <a:lnSpc>
                <a:spcPct val="150000"/>
              </a:lnSpc>
            </a:pPr>
            <a:r>
              <a:rPr lang="zh-CN" altLang="en-US" b="1" dirty="0">
                <a:solidFill>
                  <a:srgbClr val="1353A2"/>
                </a:solidFill>
                <a:latin typeface="微软雅黑" pitchFamily="34" charset="-122"/>
                <a:ea typeface="微软雅黑" pitchFamily="34" charset="-122"/>
              </a:rPr>
              <a:t>用户在使用完挂载设备后，不能直接将挂载设备从系统拔出，否则会出现问题，严重的会导致系统崩溃。</a:t>
            </a:r>
          </a:p>
          <a:p>
            <a:pPr lvl="1" eaLnBrk="1" hangingPunct="1">
              <a:lnSpc>
                <a:spcPct val="150000"/>
              </a:lnSpc>
            </a:pPr>
            <a:r>
              <a:rPr lang="zh-CN" altLang="en-US" b="1" dirty="0">
                <a:solidFill>
                  <a:srgbClr val="1353A2"/>
                </a:solidFill>
                <a:latin typeface="微软雅黑" pitchFamily="34" charset="-122"/>
                <a:ea typeface="微软雅黑" pitchFamily="34" charset="-122"/>
              </a:rPr>
              <a:t>用户必须先执行卸载命令然后再该设备拔出</a:t>
            </a:r>
          </a:p>
          <a:p>
            <a:pPr lvl="2" eaLnBrk="1" hangingPunct="1">
              <a:lnSpc>
                <a:spcPct val="150000"/>
              </a:lnSpc>
              <a:buFontTx/>
              <a:buNone/>
            </a:pPr>
            <a:r>
              <a:rPr lang="zh-CN" altLang="en-US" sz="1800" b="1" dirty="0">
                <a:solidFill>
                  <a:srgbClr val="1353A2"/>
                </a:solidFill>
                <a:latin typeface="微软雅黑" pitchFamily="34" charset="-122"/>
                <a:ea typeface="微软雅黑" pitchFamily="34" charset="-122"/>
              </a:rPr>
              <a:t>  </a:t>
            </a:r>
            <a:r>
              <a:rPr lang="en-US" altLang="zh-CN" sz="1800" b="1" dirty="0" err="1">
                <a:solidFill>
                  <a:srgbClr val="1353A2"/>
                </a:solidFill>
                <a:latin typeface="微软雅黑" pitchFamily="34" charset="-122"/>
                <a:ea typeface="微软雅黑" pitchFamily="34" charset="-122"/>
              </a:rPr>
              <a:t>umount</a:t>
            </a:r>
            <a:r>
              <a:rPr lang="en-US" altLang="zh-CN" sz="1800" b="1" dirty="0">
                <a:solidFill>
                  <a:srgbClr val="1353A2"/>
                </a:solidFill>
                <a:latin typeface="微软雅黑" pitchFamily="34" charset="-122"/>
                <a:ea typeface="微软雅黑" pitchFamily="34" charset="-122"/>
              </a:rPr>
              <a:t>    [</a:t>
            </a:r>
            <a:r>
              <a:rPr lang="zh-CN" altLang="en-US" sz="1800" b="1" dirty="0">
                <a:solidFill>
                  <a:srgbClr val="1353A2"/>
                </a:solidFill>
                <a:latin typeface="微软雅黑" pitchFamily="34" charset="-122"/>
                <a:ea typeface="微软雅黑" pitchFamily="34" charset="-122"/>
              </a:rPr>
              <a:t>挂载点或设备名</a:t>
            </a:r>
            <a:r>
              <a:rPr lang="en-US" altLang="zh-CN" sz="1800" b="1" dirty="0">
                <a:solidFill>
                  <a:srgbClr val="1353A2"/>
                </a:solidFill>
                <a:latin typeface="微软雅黑" pitchFamily="34" charset="-122"/>
                <a:ea typeface="微软雅黑" pitchFamily="34" charset="-122"/>
              </a:rPr>
              <a:t>]</a:t>
            </a:r>
          </a:p>
          <a:p>
            <a:pPr eaLnBrk="1" hangingPunct="1"/>
            <a:endParaRPr lang="en-US" altLang="zh-CN" dirty="0"/>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0830C1-1C3B-4AFB-B436-11D3FCFCCB31}"/>
              </a:ext>
            </a:extLst>
          </p:cNvPr>
          <p:cNvSpPr>
            <a:spLocks noGrp="1"/>
          </p:cNvSpPr>
          <p:nvPr>
            <p:ph type="title"/>
          </p:nvPr>
        </p:nvSpPr>
        <p:spPr/>
        <p:txBody>
          <a:bodyPr>
            <a:normAutofit/>
          </a:bodyPr>
          <a:lstStyle/>
          <a:p>
            <a:r>
              <a:rPr lang="zh-CN" altLang="en-US" dirty="0"/>
              <a:t>光盘挂载</a:t>
            </a:r>
          </a:p>
        </p:txBody>
      </p:sp>
      <p:sp>
        <p:nvSpPr>
          <p:cNvPr id="22530" name="Rectangle 2">
            <a:extLst>
              <a:ext uri="{FF2B5EF4-FFF2-40B4-BE49-F238E27FC236}">
                <a16:creationId xmlns:a16="http://schemas.microsoft.com/office/drawing/2014/main" id="{EE5034C0-7C45-46AC-8A96-8CC5D3CB7EB7}"/>
              </a:ext>
            </a:extLst>
          </p:cNvPr>
          <p:cNvSpPr>
            <a:spLocks noGrp="1" noChangeArrowheads="1"/>
          </p:cNvSpPr>
          <p:nvPr>
            <p:ph idx="1"/>
          </p:nvPr>
        </p:nvSpPr>
        <p:spPr>
          <a:xfrm>
            <a:off x="862013" y="1978819"/>
            <a:ext cx="7886700" cy="3263504"/>
          </a:xfrm>
        </p:spPr>
        <p:txBody>
          <a:bodyPr>
            <a:normAutofit lnSpcReduction="10000"/>
          </a:bodyPr>
          <a:lstStyle/>
          <a:p>
            <a:pPr eaLnBrk="1" hangingPunct="1">
              <a:lnSpc>
                <a:spcPct val="150000"/>
              </a:lnSpc>
              <a:buFontTx/>
              <a:buNone/>
            </a:pPr>
            <a:r>
              <a:rPr lang="en-US" altLang="zh-CN" sz="1800" b="1" dirty="0">
                <a:solidFill>
                  <a:srgbClr val="1353A2"/>
                </a:solidFill>
                <a:latin typeface="微软雅黑" pitchFamily="34" charset="-122"/>
                <a:ea typeface="微软雅黑" pitchFamily="34" charset="-122"/>
              </a:rPr>
              <a:t>1</a:t>
            </a:r>
            <a:r>
              <a:rPr lang="zh-CN" altLang="en-US" sz="1800" b="1" dirty="0">
                <a:solidFill>
                  <a:srgbClr val="1353A2"/>
                </a:solidFill>
                <a:latin typeface="微软雅黑" pitchFamily="34" charset="-122"/>
                <a:ea typeface="微软雅黑" pitchFamily="34" charset="-122"/>
              </a:rPr>
              <a:t>、先在</a:t>
            </a:r>
            <a:r>
              <a:rPr lang="en-US" altLang="zh-CN" sz="1800" b="1" dirty="0">
                <a:solidFill>
                  <a:srgbClr val="1353A2"/>
                </a:solidFill>
                <a:latin typeface="微软雅黑" pitchFamily="34" charset="-122"/>
                <a:ea typeface="微软雅黑" pitchFamily="34" charset="-122"/>
              </a:rPr>
              <a:t>/</a:t>
            </a:r>
            <a:r>
              <a:rPr lang="en-US" altLang="zh-CN" sz="1800" b="1" dirty="0" err="1">
                <a:solidFill>
                  <a:srgbClr val="1353A2"/>
                </a:solidFill>
                <a:latin typeface="微软雅黑" pitchFamily="34" charset="-122"/>
                <a:ea typeface="微软雅黑" pitchFamily="34" charset="-122"/>
              </a:rPr>
              <a:t>mnt</a:t>
            </a:r>
            <a:r>
              <a:rPr lang="zh-CN" altLang="en-US" sz="1800" b="1" dirty="0">
                <a:solidFill>
                  <a:srgbClr val="1353A2"/>
                </a:solidFill>
                <a:latin typeface="微软雅黑" pitchFamily="34" charset="-122"/>
                <a:ea typeface="微软雅黑" pitchFamily="34" charset="-122"/>
              </a:rPr>
              <a:t>目录下创建一个目录</a:t>
            </a:r>
            <a:r>
              <a:rPr lang="en-US" altLang="zh-CN" sz="1800" b="1" dirty="0" err="1">
                <a:solidFill>
                  <a:srgbClr val="1353A2"/>
                </a:solidFill>
                <a:latin typeface="微软雅黑" pitchFamily="34" charset="-122"/>
                <a:ea typeface="微软雅黑" pitchFamily="34" charset="-122"/>
              </a:rPr>
              <a:t>cdrom</a:t>
            </a:r>
            <a:r>
              <a:rPr lang="en-US" altLang="zh-CN" sz="1800" b="1" dirty="0">
                <a:solidFill>
                  <a:srgbClr val="1353A2"/>
                </a:solidFill>
                <a:latin typeface="微软雅黑" pitchFamily="34" charset="-122"/>
                <a:ea typeface="微软雅黑" pitchFamily="34" charset="-122"/>
              </a:rPr>
              <a:t> </a:t>
            </a:r>
          </a:p>
          <a:p>
            <a:pPr eaLnBrk="1" hangingPunct="1">
              <a:lnSpc>
                <a:spcPct val="150000"/>
              </a:lnSpc>
              <a:buFontTx/>
              <a:buNone/>
            </a:pPr>
            <a:r>
              <a:rPr lang="en-US" altLang="zh-CN" b="1" dirty="0">
                <a:latin typeface="宋体" panose="02010600030101010101" pitchFamily="2" charset="-122"/>
              </a:rPr>
              <a:t>		# </a:t>
            </a:r>
            <a:r>
              <a:rPr kumimoji="1" lang="en-US" altLang="zh-CN" sz="1800" b="1" dirty="0" err="1">
                <a:solidFill>
                  <a:srgbClr val="FF9900"/>
                </a:solidFill>
                <a:latin typeface="Tahoma" panose="020B0604030504040204" pitchFamily="34" charset="0"/>
              </a:rPr>
              <a:t>mkdir</a:t>
            </a:r>
            <a:r>
              <a:rPr kumimoji="1" lang="en-US" altLang="zh-CN" sz="1800" b="1" dirty="0">
                <a:solidFill>
                  <a:srgbClr val="FF9900"/>
                </a:solidFill>
                <a:latin typeface="Tahoma" panose="020B0604030504040204" pitchFamily="34" charset="0"/>
              </a:rPr>
              <a:t>  /</a:t>
            </a:r>
            <a:r>
              <a:rPr kumimoji="1" lang="en-US" altLang="zh-CN" sz="1800" b="1" dirty="0" err="1">
                <a:solidFill>
                  <a:srgbClr val="FF9900"/>
                </a:solidFill>
                <a:latin typeface="Tahoma" panose="020B0604030504040204" pitchFamily="34" charset="0"/>
              </a:rPr>
              <a:t>mnt</a:t>
            </a:r>
            <a:r>
              <a:rPr kumimoji="1" lang="en-US" altLang="zh-CN" sz="1800" b="1" dirty="0">
                <a:solidFill>
                  <a:srgbClr val="FF9900"/>
                </a:solidFill>
                <a:latin typeface="Tahoma" panose="020B0604030504040204" pitchFamily="34" charset="0"/>
              </a:rPr>
              <a:t>/</a:t>
            </a:r>
            <a:r>
              <a:rPr kumimoji="1" lang="en-US" altLang="zh-CN" sz="1800" b="1" dirty="0" err="1">
                <a:solidFill>
                  <a:srgbClr val="FF9900"/>
                </a:solidFill>
                <a:latin typeface="Tahoma" panose="020B0604030504040204" pitchFamily="34" charset="0"/>
              </a:rPr>
              <a:t>cdrom</a:t>
            </a:r>
            <a:r>
              <a:rPr kumimoji="1" lang="en-US" altLang="zh-CN" sz="1800" b="1" dirty="0">
                <a:solidFill>
                  <a:srgbClr val="FF9900"/>
                </a:solidFill>
                <a:latin typeface="Tahoma" panose="020B0604030504040204" pitchFamily="34" charset="0"/>
              </a:rPr>
              <a:t> </a:t>
            </a:r>
          </a:p>
          <a:p>
            <a:pPr algn="just" eaLnBrk="1" hangingPunct="1">
              <a:lnSpc>
                <a:spcPct val="150000"/>
              </a:lnSpc>
              <a:buFontTx/>
              <a:buNone/>
            </a:pPr>
            <a:r>
              <a:rPr lang="en-US" altLang="zh-CN" sz="1800" b="1" dirty="0">
                <a:solidFill>
                  <a:srgbClr val="1353A2"/>
                </a:solidFill>
                <a:latin typeface="微软雅黑" pitchFamily="34" charset="-122"/>
                <a:ea typeface="微软雅黑" pitchFamily="34" charset="-122"/>
              </a:rPr>
              <a:t>2</a:t>
            </a:r>
            <a:r>
              <a:rPr lang="zh-CN" altLang="en-US" sz="1800" b="1" dirty="0">
                <a:solidFill>
                  <a:srgbClr val="1353A2"/>
                </a:solidFill>
                <a:latin typeface="微软雅黑" pitchFamily="34" charset="-122"/>
                <a:ea typeface="微软雅黑" pitchFamily="34" charset="-122"/>
              </a:rPr>
              <a:t>、对于</a:t>
            </a:r>
            <a:r>
              <a:rPr lang="en-US" altLang="zh-CN" sz="1800" b="1" dirty="0" err="1">
                <a:solidFill>
                  <a:srgbClr val="1353A2"/>
                </a:solidFill>
                <a:latin typeface="微软雅黑" pitchFamily="34" charset="-122"/>
                <a:ea typeface="微软雅黑" pitchFamily="34" charset="-122"/>
              </a:rPr>
              <a:t>Redhat</a:t>
            </a:r>
            <a:r>
              <a:rPr lang="zh-CN" altLang="en-US" sz="1800" b="1" dirty="0">
                <a:solidFill>
                  <a:srgbClr val="1353A2"/>
                </a:solidFill>
                <a:latin typeface="微软雅黑" pitchFamily="34" charset="-122"/>
                <a:ea typeface="微软雅黑" pitchFamily="34" charset="-122"/>
              </a:rPr>
              <a:t>，可以使用这样的指令来加载光盘：</a:t>
            </a:r>
          </a:p>
          <a:p>
            <a:pPr eaLnBrk="1" hangingPunct="1">
              <a:lnSpc>
                <a:spcPct val="150000"/>
              </a:lnSpc>
              <a:buFontTx/>
              <a:buNone/>
            </a:pPr>
            <a:r>
              <a:rPr lang="en-US" altLang="zh-CN" b="1" dirty="0">
                <a:latin typeface="宋体" panose="02010600030101010101" pitchFamily="2" charset="-122"/>
              </a:rPr>
              <a:t>		# </a:t>
            </a:r>
            <a:r>
              <a:rPr kumimoji="1" lang="en-US" altLang="zh-CN" sz="1800" b="1" dirty="0">
                <a:solidFill>
                  <a:srgbClr val="FF9900"/>
                </a:solidFill>
                <a:latin typeface="Tahoma" panose="020B0604030504040204" pitchFamily="34" charset="0"/>
              </a:rPr>
              <a:t>mount  /dev/</a:t>
            </a:r>
            <a:r>
              <a:rPr kumimoji="1" lang="en-US" altLang="zh-CN" sz="1800" b="1" dirty="0" err="1">
                <a:solidFill>
                  <a:srgbClr val="FF9900"/>
                </a:solidFill>
                <a:latin typeface="Tahoma" panose="020B0604030504040204" pitchFamily="34" charset="0"/>
              </a:rPr>
              <a:t>cdrom</a:t>
            </a:r>
            <a:r>
              <a:rPr kumimoji="1" lang="en-US" altLang="zh-CN" sz="1800" b="1" dirty="0">
                <a:solidFill>
                  <a:srgbClr val="FF9900"/>
                </a:solidFill>
                <a:latin typeface="Tahoma" panose="020B0604030504040204" pitchFamily="34" charset="0"/>
              </a:rPr>
              <a:t>  /</a:t>
            </a:r>
            <a:r>
              <a:rPr kumimoji="1" lang="en-US" altLang="zh-CN" sz="1800" b="1" dirty="0" err="1">
                <a:solidFill>
                  <a:srgbClr val="FF9900"/>
                </a:solidFill>
                <a:latin typeface="Tahoma" panose="020B0604030504040204" pitchFamily="34" charset="0"/>
              </a:rPr>
              <a:t>mnt</a:t>
            </a:r>
            <a:r>
              <a:rPr kumimoji="1" lang="en-US" altLang="zh-CN" sz="1800" b="1" dirty="0">
                <a:solidFill>
                  <a:srgbClr val="FF9900"/>
                </a:solidFill>
                <a:latin typeface="Tahoma" panose="020B0604030504040204" pitchFamily="34" charset="0"/>
              </a:rPr>
              <a:t>/</a:t>
            </a:r>
            <a:r>
              <a:rPr kumimoji="1" lang="en-US" altLang="zh-CN" sz="1800" b="1" dirty="0" err="1">
                <a:solidFill>
                  <a:srgbClr val="FF9900"/>
                </a:solidFill>
                <a:latin typeface="Tahoma" panose="020B0604030504040204" pitchFamily="34" charset="0"/>
              </a:rPr>
              <a:t>cdrom</a:t>
            </a:r>
            <a:r>
              <a:rPr kumimoji="1" lang="en-US" altLang="zh-CN" sz="1800" b="1" dirty="0">
                <a:solidFill>
                  <a:srgbClr val="FF9900"/>
                </a:solidFill>
                <a:latin typeface="Tahoma" panose="020B0604030504040204" pitchFamily="34" charset="0"/>
              </a:rPr>
              <a:t> </a:t>
            </a:r>
          </a:p>
          <a:p>
            <a:pPr eaLnBrk="1" hangingPunct="1">
              <a:lnSpc>
                <a:spcPct val="150000"/>
              </a:lnSpc>
              <a:buFontTx/>
              <a:buNone/>
            </a:pPr>
            <a:r>
              <a:rPr lang="en-US" altLang="zh-CN" sz="1800" b="1" dirty="0">
                <a:solidFill>
                  <a:srgbClr val="1353A2"/>
                </a:solidFill>
                <a:latin typeface="微软雅黑" pitchFamily="34" charset="-122"/>
                <a:ea typeface="微软雅黑" pitchFamily="34" charset="-122"/>
              </a:rPr>
              <a:t>3</a:t>
            </a:r>
            <a:r>
              <a:rPr lang="zh-CN" altLang="en-US" sz="1800" b="1" dirty="0">
                <a:solidFill>
                  <a:srgbClr val="1353A2"/>
                </a:solidFill>
                <a:latin typeface="微软雅黑" pitchFamily="34" charset="-122"/>
                <a:ea typeface="微软雅黑" pitchFamily="34" charset="-122"/>
              </a:rPr>
              <a:t>、显示当前已经挂装的文件系统</a:t>
            </a:r>
          </a:p>
          <a:p>
            <a:pPr eaLnBrk="1" hangingPunct="1">
              <a:lnSpc>
                <a:spcPct val="150000"/>
              </a:lnSpc>
              <a:buFontTx/>
              <a:buNone/>
            </a:pPr>
            <a:r>
              <a:rPr lang="zh-CN" altLang="en-US" b="1" dirty="0"/>
              <a:t> </a:t>
            </a:r>
            <a:r>
              <a:rPr lang="en-US" altLang="zh-CN" b="1" dirty="0"/>
              <a:t>		# </a:t>
            </a:r>
            <a:r>
              <a:rPr kumimoji="1" lang="en-US" altLang="zh-CN" sz="1800" b="1" dirty="0">
                <a:solidFill>
                  <a:srgbClr val="FF9900"/>
                </a:solidFill>
                <a:latin typeface="Tahoma" panose="020B0604030504040204" pitchFamily="34" charset="0"/>
              </a:rPr>
              <a:t>mount</a:t>
            </a:r>
          </a:p>
          <a:p>
            <a:pPr eaLnBrk="1" hangingPunct="1">
              <a:lnSpc>
                <a:spcPct val="150000"/>
              </a:lnSpc>
              <a:buFontTx/>
              <a:buNone/>
            </a:pPr>
            <a:endParaRPr kumimoji="1" lang="en-US" altLang="zh-CN" sz="1800" b="1" dirty="0">
              <a:solidFill>
                <a:srgbClr val="FF9900"/>
              </a:solidFill>
              <a:latin typeface="Tahoma" panose="020B0604030504040204"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DB9554-2C3E-4762-8182-F3C55B90D79A}"/>
              </a:ext>
            </a:extLst>
          </p:cNvPr>
          <p:cNvSpPr>
            <a:spLocks noGrp="1"/>
          </p:cNvSpPr>
          <p:nvPr>
            <p:ph type="title"/>
          </p:nvPr>
        </p:nvSpPr>
        <p:spPr/>
        <p:txBody>
          <a:bodyPr/>
          <a:lstStyle/>
          <a:p>
            <a:r>
              <a:rPr lang="zh-CN" altLang="en-US" dirty="0"/>
              <a:t>卸载</a:t>
            </a:r>
          </a:p>
        </p:txBody>
      </p:sp>
      <p:sp>
        <p:nvSpPr>
          <p:cNvPr id="23554" name="Rectangle 2">
            <a:extLst>
              <a:ext uri="{FF2B5EF4-FFF2-40B4-BE49-F238E27FC236}">
                <a16:creationId xmlns:a16="http://schemas.microsoft.com/office/drawing/2014/main" id="{2FFF577C-073E-4F3D-9089-6C55210DA589}"/>
              </a:ext>
            </a:extLst>
          </p:cNvPr>
          <p:cNvSpPr>
            <a:spLocks noGrp="1" noChangeArrowheads="1"/>
          </p:cNvSpPr>
          <p:nvPr>
            <p:ph idx="1"/>
          </p:nvPr>
        </p:nvSpPr>
        <p:spPr>
          <a:xfrm>
            <a:off x="519113" y="2173486"/>
            <a:ext cx="7886700" cy="3263504"/>
          </a:xfrm>
        </p:spPr>
        <p:txBody>
          <a:bodyPr/>
          <a:lstStyle/>
          <a:p>
            <a:pPr marL="0" indent="0" algn="just">
              <a:buNone/>
            </a:pPr>
            <a:r>
              <a:rPr kumimoji="1" lang="en-US" altLang="zh-CN" sz="1800" b="1" dirty="0">
                <a:solidFill>
                  <a:srgbClr val="1353A2"/>
                </a:solidFill>
                <a:latin typeface="Tahoma" panose="020B0604030504040204" pitchFamily="34" charset="0"/>
                <a:ea typeface="微软雅黑" pitchFamily="34" charset="-122"/>
              </a:rPr>
              <a:t>   </a:t>
            </a:r>
            <a:r>
              <a:rPr kumimoji="1" lang="zh-CN" altLang="en-US" sz="1800" b="1" dirty="0">
                <a:solidFill>
                  <a:srgbClr val="1353A2"/>
                </a:solidFill>
                <a:latin typeface="Tahoma" panose="020B0604030504040204" pitchFamily="34" charset="0"/>
                <a:ea typeface="微软雅黑" pitchFamily="34" charset="-122"/>
              </a:rPr>
              <a:t>卸载命令：</a:t>
            </a:r>
            <a:r>
              <a:rPr kumimoji="1" lang="en-US" altLang="zh-CN" sz="1800" b="1" dirty="0">
                <a:solidFill>
                  <a:srgbClr val="1353A2"/>
                </a:solidFill>
                <a:latin typeface="Tahoma" panose="020B0604030504040204" pitchFamily="34" charset="0"/>
                <a:ea typeface="微软雅黑" pitchFamily="34" charset="-122"/>
              </a:rPr>
              <a:t>                             </a:t>
            </a:r>
          </a:p>
          <a:p>
            <a:pPr marL="0" indent="0" algn="just">
              <a:buNone/>
            </a:pPr>
            <a:r>
              <a:rPr kumimoji="1" lang="en-US" altLang="zh-CN" sz="1800" b="1" dirty="0">
                <a:solidFill>
                  <a:srgbClr val="1353A2"/>
                </a:solidFill>
                <a:latin typeface="Tahoma" panose="020B0604030504040204" pitchFamily="34" charset="0"/>
                <a:ea typeface="微软雅黑" pitchFamily="34" charset="-122"/>
              </a:rPr>
              <a:t>            </a:t>
            </a:r>
            <a:r>
              <a:rPr lang="en-US" altLang="zh-CN" sz="1800" b="1" dirty="0" err="1">
                <a:solidFill>
                  <a:srgbClr val="1353A2"/>
                </a:solidFill>
                <a:latin typeface="微软雅黑" pitchFamily="34" charset="-122"/>
                <a:ea typeface="微软雅黑" pitchFamily="34" charset="-122"/>
              </a:rPr>
              <a:t>umount</a:t>
            </a:r>
            <a:r>
              <a:rPr lang="en-US" altLang="zh-CN" sz="1800" b="1" dirty="0">
                <a:solidFill>
                  <a:srgbClr val="1353A2"/>
                </a:solidFill>
                <a:latin typeface="微软雅黑" pitchFamily="34" charset="-122"/>
                <a:ea typeface="微软雅黑" pitchFamily="34" charset="-122"/>
              </a:rPr>
              <a:t> &lt;</a:t>
            </a:r>
            <a:r>
              <a:rPr lang="zh-CN" altLang="en-US" sz="1800" b="1" dirty="0">
                <a:solidFill>
                  <a:srgbClr val="1353A2"/>
                </a:solidFill>
                <a:latin typeface="微软雅黑" pitchFamily="34" charset="-122"/>
                <a:ea typeface="微软雅黑" pitchFamily="34" charset="-122"/>
              </a:rPr>
              <a:t>设备名或挂装点</a:t>
            </a:r>
            <a:r>
              <a:rPr lang="en-US" altLang="zh-CN" sz="1800" b="1" dirty="0">
                <a:solidFill>
                  <a:srgbClr val="1353A2"/>
                </a:solidFill>
                <a:latin typeface="微软雅黑" pitchFamily="34" charset="-122"/>
                <a:ea typeface="微软雅黑" pitchFamily="34" charset="-122"/>
              </a:rPr>
              <a:t>&gt;</a:t>
            </a:r>
          </a:p>
          <a:p>
            <a:pPr marL="0" indent="0" algn="just">
              <a:buNone/>
            </a:pPr>
            <a:endParaRPr lang="en-US" altLang="zh-CN" sz="1800" b="1" dirty="0">
              <a:solidFill>
                <a:srgbClr val="1353A2"/>
              </a:solidFill>
              <a:latin typeface="微软雅黑" pitchFamily="34" charset="-122"/>
              <a:ea typeface="微软雅黑" pitchFamily="34" charset="-122"/>
            </a:endParaRPr>
          </a:p>
          <a:p>
            <a:pPr marL="0" indent="0" algn="just">
              <a:buNone/>
            </a:pPr>
            <a:r>
              <a:rPr lang="zh-CN" altLang="en-US" sz="1800" b="1" dirty="0">
                <a:solidFill>
                  <a:srgbClr val="1353A2"/>
                </a:solidFill>
                <a:latin typeface="微软雅黑" pitchFamily="34" charset="-122"/>
                <a:ea typeface="微软雅黑" pitchFamily="34" charset="-122"/>
              </a:rPr>
              <a:t>例：卸载光盘</a:t>
            </a:r>
          </a:p>
          <a:p>
            <a:pPr marL="0" indent="0" algn="just">
              <a:buNone/>
            </a:pPr>
            <a:r>
              <a:rPr lang="en-US" altLang="zh-CN" b="1" dirty="0">
                <a:solidFill>
                  <a:srgbClr val="FF9900"/>
                </a:solidFill>
              </a:rPr>
              <a:t>	# </a:t>
            </a:r>
            <a:r>
              <a:rPr lang="en-US" altLang="zh-CN" b="1" dirty="0" err="1">
                <a:solidFill>
                  <a:srgbClr val="FF9900"/>
                </a:solidFill>
              </a:rPr>
              <a:t>umount</a:t>
            </a:r>
            <a:r>
              <a:rPr lang="en-US" altLang="zh-CN" b="1" dirty="0">
                <a:solidFill>
                  <a:srgbClr val="FF9900"/>
                </a:solidFill>
              </a:rPr>
              <a:t>  /</a:t>
            </a:r>
            <a:r>
              <a:rPr lang="en-US" altLang="zh-CN" b="1" dirty="0" err="1">
                <a:solidFill>
                  <a:srgbClr val="FF9900"/>
                </a:solidFill>
              </a:rPr>
              <a:t>dev</a:t>
            </a:r>
            <a:r>
              <a:rPr lang="en-US" altLang="zh-CN" b="1" dirty="0">
                <a:solidFill>
                  <a:srgbClr val="FF9900"/>
                </a:solidFill>
              </a:rPr>
              <a:t>/</a:t>
            </a:r>
            <a:r>
              <a:rPr lang="en-US" altLang="zh-CN" b="1" dirty="0" err="1">
                <a:solidFill>
                  <a:srgbClr val="FF9900"/>
                </a:solidFill>
              </a:rPr>
              <a:t>cdrom</a:t>
            </a:r>
            <a:endParaRPr lang="en-US" altLang="zh-CN" b="1" dirty="0"/>
          </a:p>
          <a:p>
            <a:pPr marL="0" indent="0" algn="just">
              <a:buNone/>
            </a:pPr>
            <a:endParaRPr lang="en-US" altLang="zh-CN" dirty="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A63F35-1A6F-4C9F-8F40-6B6486E2D8E5}"/>
              </a:ext>
            </a:extLst>
          </p:cNvPr>
          <p:cNvSpPr>
            <a:spLocks noGrp="1"/>
          </p:cNvSpPr>
          <p:nvPr>
            <p:ph type="title"/>
          </p:nvPr>
        </p:nvSpPr>
        <p:spPr/>
        <p:txBody>
          <a:bodyPr/>
          <a:lstStyle/>
          <a:p>
            <a:r>
              <a:rPr lang="en-US" altLang="zh-CN" dirty="0"/>
              <a:t>U</a:t>
            </a:r>
            <a:r>
              <a:rPr lang="zh-CN" altLang="en-US" dirty="0"/>
              <a:t>盘挂载</a:t>
            </a:r>
          </a:p>
        </p:txBody>
      </p:sp>
      <p:sp>
        <p:nvSpPr>
          <p:cNvPr id="24579" name="Rectangle 3">
            <a:extLst>
              <a:ext uri="{FF2B5EF4-FFF2-40B4-BE49-F238E27FC236}">
                <a16:creationId xmlns:a16="http://schemas.microsoft.com/office/drawing/2014/main" id="{33B4CAA5-313C-4F2D-9ABF-9A220F92741D}"/>
              </a:ext>
            </a:extLst>
          </p:cNvPr>
          <p:cNvSpPr>
            <a:spLocks noGrp="1" noChangeArrowheads="1"/>
          </p:cNvSpPr>
          <p:nvPr>
            <p:ph idx="1"/>
          </p:nvPr>
        </p:nvSpPr>
        <p:spPr>
          <a:xfrm>
            <a:off x="500063" y="1945481"/>
            <a:ext cx="8515350" cy="3263504"/>
          </a:xfrm>
        </p:spPr>
        <p:txBody>
          <a:bodyPr>
            <a:normAutofit fontScale="92500" lnSpcReduction="10000"/>
          </a:bodyPr>
          <a:lstStyle/>
          <a:p>
            <a:pPr lvl="1">
              <a:lnSpc>
                <a:spcPct val="150000"/>
              </a:lnSpc>
            </a:pPr>
            <a:r>
              <a:rPr lang="en-US" altLang="zh-CN" b="1" dirty="0">
                <a:solidFill>
                  <a:srgbClr val="FF0000"/>
                </a:solidFill>
                <a:latin typeface="微软雅黑" pitchFamily="34" charset="-122"/>
                <a:ea typeface="微软雅黑" pitchFamily="34" charset="-122"/>
              </a:rPr>
              <a:t>USB</a:t>
            </a:r>
            <a:r>
              <a:rPr lang="zh-CN" altLang="en-US" b="1" dirty="0">
                <a:solidFill>
                  <a:srgbClr val="1353A2"/>
                </a:solidFill>
                <a:latin typeface="微软雅黑" pitchFamily="34" charset="-122"/>
                <a:ea typeface="微软雅黑" pitchFamily="34" charset="-122"/>
              </a:rPr>
              <a:t>硬盘在</a:t>
            </a:r>
            <a:r>
              <a:rPr lang="en-US" altLang="zh-CN" b="1" dirty="0">
                <a:solidFill>
                  <a:srgbClr val="1353A2"/>
                </a:solidFill>
                <a:latin typeface="微软雅黑" pitchFamily="34" charset="-122"/>
                <a:ea typeface="微软雅黑" pitchFamily="34" charset="-122"/>
              </a:rPr>
              <a:t>Linux</a:t>
            </a:r>
            <a:r>
              <a:rPr lang="zh-CN" altLang="en-US" b="1" dirty="0">
                <a:solidFill>
                  <a:srgbClr val="1353A2"/>
                </a:solidFill>
                <a:latin typeface="微软雅黑" pitchFamily="34" charset="-122"/>
                <a:ea typeface="微软雅黑" pitchFamily="34" charset="-122"/>
              </a:rPr>
              <a:t>系统下是被模拟成</a:t>
            </a:r>
            <a:r>
              <a:rPr lang="en-US" altLang="zh-CN" b="1" dirty="0">
                <a:solidFill>
                  <a:srgbClr val="FF0000"/>
                </a:solidFill>
                <a:latin typeface="微软雅黑" pitchFamily="34" charset="-122"/>
                <a:ea typeface="微软雅黑" pitchFamily="34" charset="-122"/>
              </a:rPr>
              <a:t>SCSI</a:t>
            </a:r>
            <a:r>
              <a:rPr lang="zh-CN" altLang="en-US" b="1" dirty="0">
                <a:solidFill>
                  <a:srgbClr val="FF0000"/>
                </a:solidFill>
                <a:latin typeface="微软雅黑" pitchFamily="34" charset="-122"/>
                <a:ea typeface="微软雅黑" pitchFamily="34" charset="-122"/>
              </a:rPr>
              <a:t>设备</a:t>
            </a:r>
            <a:r>
              <a:rPr lang="zh-CN" altLang="en-US" b="1" dirty="0">
                <a:solidFill>
                  <a:srgbClr val="1353A2"/>
                </a:solidFill>
                <a:latin typeface="微软雅黑" pitchFamily="34" charset="-122"/>
                <a:ea typeface="微软雅黑" pitchFamily="34" charset="-122"/>
              </a:rPr>
              <a:t>来使用的对应的设备文件是</a:t>
            </a:r>
            <a:r>
              <a:rPr lang="en-US" altLang="zh-CN" b="1" dirty="0">
                <a:solidFill>
                  <a:srgbClr val="1353A2"/>
                </a:solidFill>
                <a:latin typeface="微软雅黑" pitchFamily="34" charset="-122"/>
                <a:ea typeface="微软雅黑" pitchFamily="34" charset="-122"/>
              </a:rPr>
              <a:t>/dev/</a:t>
            </a:r>
            <a:r>
              <a:rPr lang="en-US" altLang="zh-CN" b="1" dirty="0" err="1">
                <a:solidFill>
                  <a:srgbClr val="1353A2"/>
                </a:solidFill>
                <a:latin typeface="微软雅黑" pitchFamily="34" charset="-122"/>
                <a:ea typeface="微软雅黑" pitchFamily="34" charset="-122"/>
              </a:rPr>
              <a:t>sdx</a:t>
            </a:r>
            <a:r>
              <a:rPr lang="en-US" altLang="zh-CN" b="1" dirty="0">
                <a:solidFill>
                  <a:srgbClr val="1353A2"/>
                </a:solidFill>
                <a:latin typeface="微软雅黑" pitchFamily="34" charset="-122"/>
                <a:ea typeface="微软雅黑" pitchFamily="34" charset="-122"/>
              </a:rPr>
              <a:t>,</a:t>
            </a:r>
            <a:r>
              <a:rPr lang="zh-CN" altLang="en-US" b="1" dirty="0">
                <a:solidFill>
                  <a:srgbClr val="1353A2"/>
                </a:solidFill>
                <a:latin typeface="微软雅黑" pitchFamily="34" charset="-122"/>
                <a:ea typeface="微软雅黑" pitchFamily="34" charset="-122"/>
              </a:rPr>
              <a:t>使用前请先利用查看设备方法，查看</a:t>
            </a:r>
            <a:r>
              <a:rPr lang="en-US" altLang="zh-CN" b="1" dirty="0">
                <a:solidFill>
                  <a:srgbClr val="1353A2"/>
                </a:solidFill>
                <a:latin typeface="微软雅黑" pitchFamily="34" charset="-122"/>
                <a:ea typeface="微软雅黑" pitchFamily="34" charset="-122"/>
              </a:rPr>
              <a:t>U</a:t>
            </a:r>
            <a:r>
              <a:rPr lang="zh-CN" altLang="en-US" b="1" dirty="0">
                <a:solidFill>
                  <a:srgbClr val="1353A2"/>
                </a:solidFill>
                <a:latin typeface="微软雅黑" pitchFamily="34" charset="-122"/>
                <a:ea typeface="微软雅黑" pitchFamily="34" charset="-122"/>
              </a:rPr>
              <a:t>盘盘符</a:t>
            </a:r>
          </a:p>
          <a:p>
            <a:pPr lvl="1">
              <a:lnSpc>
                <a:spcPct val="150000"/>
              </a:lnSpc>
            </a:pPr>
            <a:r>
              <a:rPr lang="zh-CN" altLang="en-US" b="1" dirty="0">
                <a:solidFill>
                  <a:srgbClr val="1353A2"/>
                </a:solidFill>
                <a:latin typeface="微软雅黑" pitchFamily="34" charset="-122"/>
                <a:ea typeface="微软雅黑" pitchFamily="34" charset="-122"/>
              </a:rPr>
              <a:t>操作举例</a:t>
            </a:r>
          </a:p>
          <a:p>
            <a:pPr marL="342900" lvl="1" indent="0">
              <a:lnSpc>
                <a:spcPct val="150000"/>
              </a:lnSpc>
              <a:buNone/>
            </a:pPr>
            <a:r>
              <a:rPr lang="en-US" altLang="zh-CN" b="1" dirty="0">
                <a:solidFill>
                  <a:srgbClr val="1353A2"/>
                </a:solidFill>
                <a:latin typeface="微软雅黑" pitchFamily="34" charset="-122"/>
                <a:ea typeface="微软雅黑" pitchFamily="34" charset="-122"/>
              </a:rPr>
              <a:t>1. </a:t>
            </a:r>
            <a:r>
              <a:rPr lang="zh-CN" altLang="en-US" b="1" dirty="0">
                <a:solidFill>
                  <a:srgbClr val="1353A2"/>
                </a:solidFill>
                <a:latin typeface="微软雅黑" pitchFamily="34" charset="-122"/>
                <a:ea typeface="微软雅黑" pitchFamily="34" charset="-122"/>
              </a:rPr>
              <a:t>挂载</a:t>
            </a:r>
          </a:p>
          <a:p>
            <a:pPr marL="0" lvl="1" indent="0" algn="just">
              <a:lnSpc>
                <a:spcPct val="100000"/>
              </a:lnSpc>
              <a:spcBef>
                <a:spcPts val="750"/>
              </a:spcBef>
              <a:buNone/>
            </a:pPr>
            <a:r>
              <a:rPr lang="zh-CN" altLang="en-US" sz="2250" b="1" dirty="0">
                <a:solidFill>
                  <a:srgbClr val="FF9900"/>
                </a:solidFill>
              </a:rPr>
              <a:t> </a:t>
            </a:r>
            <a:r>
              <a:rPr lang="en-US" altLang="zh-CN" sz="2250" b="1" dirty="0">
                <a:solidFill>
                  <a:srgbClr val="FF9900"/>
                </a:solidFill>
              </a:rPr>
              <a:t>	</a:t>
            </a:r>
            <a:r>
              <a:rPr lang="zh-CN" altLang="en-US" sz="2250" b="1" dirty="0">
                <a:solidFill>
                  <a:srgbClr val="FF9900"/>
                </a:solidFill>
              </a:rPr>
              <a:t>  </a:t>
            </a:r>
            <a:r>
              <a:rPr lang="en-US" altLang="zh-CN" sz="2250" b="1" dirty="0">
                <a:solidFill>
                  <a:srgbClr val="FF9900"/>
                </a:solidFill>
              </a:rPr>
              <a:t># </a:t>
            </a:r>
            <a:r>
              <a:rPr lang="en-US" altLang="zh-CN" sz="2250" b="1" dirty="0" err="1">
                <a:solidFill>
                  <a:srgbClr val="FF9900"/>
                </a:solidFill>
              </a:rPr>
              <a:t>mkdir</a:t>
            </a:r>
            <a:r>
              <a:rPr lang="en-US" altLang="zh-CN" sz="2250" b="1" dirty="0">
                <a:solidFill>
                  <a:srgbClr val="FF9900"/>
                </a:solidFill>
              </a:rPr>
              <a:t>     /</a:t>
            </a:r>
            <a:r>
              <a:rPr lang="en-US" altLang="zh-CN" sz="2250" b="1" dirty="0" err="1">
                <a:solidFill>
                  <a:srgbClr val="FF9900"/>
                </a:solidFill>
              </a:rPr>
              <a:t>mnt</a:t>
            </a:r>
            <a:r>
              <a:rPr lang="en-US" altLang="zh-CN" sz="2250" b="1" dirty="0">
                <a:solidFill>
                  <a:srgbClr val="FF9900"/>
                </a:solidFill>
              </a:rPr>
              <a:t>/</a:t>
            </a:r>
            <a:r>
              <a:rPr lang="en-US" altLang="zh-CN" sz="2250" b="1" dirty="0" err="1">
                <a:solidFill>
                  <a:srgbClr val="FF9900"/>
                </a:solidFill>
              </a:rPr>
              <a:t>usb</a:t>
            </a:r>
            <a:endParaRPr lang="en-US" altLang="zh-CN" sz="2250" b="1" dirty="0">
              <a:solidFill>
                <a:srgbClr val="FF9900"/>
              </a:solidFill>
            </a:endParaRPr>
          </a:p>
          <a:p>
            <a:pPr marL="0" lvl="1" indent="0" algn="just">
              <a:lnSpc>
                <a:spcPct val="100000"/>
              </a:lnSpc>
              <a:spcBef>
                <a:spcPts val="750"/>
              </a:spcBef>
              <a:buNone/>
            </a:pPr>
            <a:r>
              <a:rPr lang="en-US" altLang="zh-CN" sz="2250" b="1" dirty="0">
                <a:solidFill>
                  <a:srgbClr val="FF9900"/>
                </a:solidFill>
              </a:rPr>
              <a:t>   	  # mount    /dev/</a:t>
            </a:r>
            <a:r>
              <a:rPr lang="en-US" altLang="zh-CN" sz="2250" b="1" dirty="0" err="1">
                <a:solidFill>
                  <a:srgbClr val="FF9900"/>
                </a:solidFill>
              </a:rPr>
              <a:t>sdx</a:t>
            </a:r>
            <a:r>
              <a:rPr lang="en-US" altLang="zh-CN" sz="2250" b="1" dirty="0">
                <a:solidFill>
                  <a:srgbClr val="FF9900"/>
                </a:solidFill>
              </a:rPr>
              <a:t>        /</a:t>
            </a:r>
            <a:r>
              <a:rPr lang="en-US" altLang="zh-CN" sz="2250" b="1" dirty="0" err="1">
                <a:solidFill>
                  <a:srgbClr val="FF9900"/>
                </a:solidFill>
              </a:rPr>
              <a:t>mnt</a:t>
            </a:r>
            <a:r>
              <a:rPr lang="en-US" altLang="zh-CN" sz="2250" b="1" dirty="0">
                <a:solidFill>
                  <a:srgbClr val="FF9900"/>
                </a:solidFill>
              </a:rPr>
              <a:t>/</a:t>
            </a:r>
            <a:r>
              <a:rPr lang="en-US" altLang="zh-CN" sz="2250" b="1" dirty="0" err="1">
                <a:solidFill>
                  <a:srgbClr val="FF9900"/>
                </a:solidFill>
              </a:rPr>
              <a:t>usb</a:t>
            </a:r>
            <a:endParaRPr lang="en-US" altLang="zh-CN" sz="2250" b="1" dirty="0">
              <a:solidFill>
                <a:srgbClr val="FF9900"/>
              </a:solidFill>
            </a:endParaRPr>
          </a:p>
          <a:p>
            <a:pPr marL="342900" lvl="1" indent="0">
              <a:lnSpc>
                <a:spcPct val="150000"/>
              </a:lnSpc>
              <a:buNone/>
            </a:pPr>
            <a:r>
              <a:rPr lang="en-US" altLang="zh-CN" b="1" dirty="0">
                <a:solidFill>
                  <a:srgbClr val="1353A2"/>
                </a:solidFill>
                <a:latin typeface="微软雅黑" pitchFamily="34" charset="-122"/>
                <a:ea typeface="微软雅黑" pitchFamily="34" charset="-122"/>
              </a:rPr>
              <a:t>2. </a:t>
            </a:r>
            <a:r>
              <a:rPr lang="zh-CN" altLang="en-US" b="1" dirty="0">
                <a:solidFill>
                  <a:srgbClr val="1353A2"/>
                </a:solidFill>
                <a:latin typeface="微软雅黑" pitchFamily="34" charset="-122"/>
                <a:ea typeface="微软雅黑" pitchFamily="34" charset="-122"/>
              </a:rPr>
              <a:t>卸载</a:t>
            </a:r>
          </a:p>
          <a:p>
            <a:pPr marL="0" lvl="1" indent="0" algn="just">
              <a:lnSpc>
                <a:spcPct val="100000"/>
              </a:lnSpc>
              <a:spcBef>
                <a:spcPts val="750"/>
              </a:spcBef>
              <a:buNone/>
            </a:pPr>
            <a:r>
              <a:rPr lang="zh-CN" altLang="en-US" sz="2250" b="1" dirty="0">
                <a:solidFill>
                  <a:srgbClr val="FF9900"/>
                </a:solidFill>
              </a:rPr>
              <a:t>    </a:t>
            </a:r>
            <a:r>
              <a:rPr lang="en-US" altLang="zh-CN" sz="2250" b="1" dirty="0">
                <a:solidFill>
                  <a:srgbClr val="FF9900"/>
                </a:solidFill>
              </a:rPr>
              <a:t>	</a:t>
            </a:r>
            <a:r>
              <a:rPr lang="zh-CN" altLang="en-US" sz="2250" b="1" dirty="0">
                <a:solidFill>
                  <a:srgbClr val="FF9900"/>
                </a:solidFill>
              </a:rPr>
              <a:t>  </a:t>
            </a:r>
            <a:r>
              <a:rPr lang="en-US" altLang="zh-CN" sz="2250" b="1" dirty="0">
                <a:solidFill>
                  <a:srgbClr val="FF9900"/>
                </a:solidFill>
              </a:rPr>
              <a:t># </a:t>
            </a:r>
            <a:r>
              <a:rPr lang="en-US" altLang="zh-CN" sz="2250" b="1" dirty="0" err="1">
                <a:solidFill>
                  <a:srgbClr val="FF9900"/>
                </a:solidFill>
              </a:rPr>
              <a:t>umount</a:t>
            </a:r>
            <a:r>
              <a:rPr lang="en-US" altLang="zh-CN" sz="2250" b="1" dirty="0">
                <a:solidFill>
                  <a:srgbClr val="FF9900"/>
                </a:solidFill>
              </a:rPr>
              <a:t>   /</a:t>
            </a:r>
            <a:r>
              <a:rPr lang="en-US" altLang="zh-CN" sz="2250" b="1" dirty="0" err="1">
                <a:solidFill>
                  <a:srgbClr val="FF9900"/>
                </a:solidFill>
              </a:rPr>
              <a:t>mnt</a:t>
            </a:r>
            <a:r>
              <a:rPr lang="en-US" altLang="zh-CN" sz="2250" b="1" dirty="0">
                <a:solidFill>
                  <a:srgbClr val="FF9900"/>
                </a:solidFill>
              </a:rPr>
              <a:t>/</a:t>
            </a:r>
            <a:r>
              <a:rPr lang="en-US" altLang="zh-CN" sz="2250" b="1" dirty="0" err="1">
                <a:solidFill>
                  <a:srgbClr val="FF9900"/>
                </a:solidFill>
              </a:rPr>
              <a:t>usb</a:t>
            </a:r>
            <a:endParaRPr lang="en-US" altLang="zh-CN" sz="2250" b="1" dirty="0">
              <a:solidFill>
                <a:srgbClr val="FF99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68760"/>
            <a:ext cx="8229600" cy="4738340"/>
          </a:xfrm>
        </p:spPr>
        <p:txBody>
          <a:bodyPr/>
          <a:lstStyle/>
          <a:p>
            <a:pPr>
              <a:lnSpc>
                <a:spcPct val="150000"/>
              </a:lnSpc>
            </a:pPr>
            <a:r>
              <a:rPr lang="zh-CN" altLang="en-US" dirty="0"/>
              <a:t>当需架设一台具有</a:t>
            </a:r>
            <a:r>
              <a:rPr lang="en-US" altLang="zh-CN" dirty="0"/>
              <a:t>Web</a:t>
            </a:r>
            <a:r>
              <a:rPr lang="zh-CN" altLang="en-US" dirty="0"/>
              <a:t>、</a:t>
            </a:r>
            <a:r>
              <a:rPr lang="en-US" altLang="zh-CN" dirty="0"/>
              <a:t>FTP</a:t>
            </a:r>
            <a:r>
              <a:rPr lang="zh-CN" altLang="en-US" dirty="0"/>
              <a:t>、</a:t>
            </a:r>
            <a:r>
              <a:rPr lang="en-US" altLang="zh-CN" dirty="0"/>
              <a:t>DNS</a:t>
            </a:r>
            <a:r>
              <a:rPr lang="zh-CN" altLang="en-US" dirty="0"/>
              <a:t>、</a:t>
            </a:r>
            <a:r>
              <a:rPr lang="en-US" altLang="zh-CN" dirty="0"/>
              <a:t>DCP</a:t>
            </a:r>
            <a:r>
              <a:rPr lang="zh-CN" altLang="en-US" dirty="0"/>
              <a:t>、</a:t>
            </a:r>
            <a:r>
              <a:rPr lang="en-US" altLang="zh-CN" dirty="0"/>
              <a:t>VPN</a:t>
            </a:r>
            <a:r>
              <a:rPr lang="zh-CN" altLang="en-US" dirty="0"/>
              <a:t>等功能的</a:t>
            </a:r>
            <a:r>
              <a:rPr lang="zh-CN" altLang="en-US" dirty="0">
                <a:solidFill>
                  <a:srgbClr val="FF0000"/>
                </a:solidFill>
              </a:rPr>
              <a:t>服务器，</a:t>
            </a:r>
            <a:r>
              <a:rPr lang="zh-CN" altLang="en-US" dirty="0"/>
              <a:t>为校园网用户提供服务时，需要既安全又易于管理的</a:t>
            </a:r>
            <a:r>
              <a:rPr lang="zh-CN" altLang="en-US" dirty="0">
                <a:solidFill>
                  <a:srgbClr val="FF0000"/>
                </a:solidFill>
              </a:rPr>
              <a:t>网络操作系统</a:t>
            </a:r>
            <a:r>
              <a:rPr lang="zh-CN" altLang="en-US" dirty="0"/>
              <a:t>，正确搭建</a:t>
            </a:r>
            <a:r>
              <a:rPr lang="zh-CN" altLang="en-US" dirty="0">
                <a:solidFill>
                  <a:srgbClr val="FF0000"/>
                </a:solidFill>
              </a:rPr>
              <a:t>服务器</a:t>
            </a:r>
            <a:r>
              <a:rPr lang="zh-CN" altLang="en-US" dirty="0"/>
              <a:t>提供服务。</a:t>
            </a:r>
          </a:p>
        </p:txBody>
      </p:sp>
      <p:sp>
        <p:nvSpPr>
          <p:cNvPr id="3" name="标题 2"/>
          <p:cNvSpPr>
            <a:spLocks noGrp="1"/>
          </p:cNvSpPr>
          <p:nvPr>
            <p:ph type="title"/>
          </p:nvPr>
        </p:nvSpPr>
        <p:spPr>
          <a:xfrm>
            <a:off x="457200" y="413792"/>
            <a:ext cx="8229600" cy="1143000"/>
          </a:xfrm>
        </p:spPr>
        <p:txBody>
          <a:bodyPr/>
          <a:lstStyle/>
          <a:p>
            <a:r>
              <a:rPr lang="zh-CN" altLang="en-US" dirty="0">
                <a:solidFill>
                  <a:schemeClr val="tx1"/>
                </a:solidFill>
              </a:rPr>
              <a:t>为何要学习</a:t>
            </a:r>
            <a:r>
              <a:rPr lang="en-US" altLang="zh-CN" dirty="0">
                <a:solidFill>
                  <a:schemeClr val="tx1"/>
                </a:solidFill>
              </a:rPr>
              <a:t>Linux</a:t>
            </a:r>
            <a:endParaRPr lang="zh-CN" altLang="en-US" dirty="0">
              <a:solidFill>
                <a:schemeClr val="tx1"/>
              </a:solidFill>
            </a:endParaRPr>
          </a:p>
        </p:txBody>
      </p:sp>
      <p:pic>
        <p:nvPicPr>
          <p:cNvPr id="5" name="组合 1"/>
          <p:cNvPicPr/>
          <p:nvPr/>
        </p:nvPicPr>
        <p:blipFill>
          <a:blip r:embed="rId2"/>
          <a:stretch>
            <a:fillRect/>
          </a:stretch>
        </p:blipFill>
        <p:spPr>
          <a:xfrm>
            <a:off x="1043608" y="3356992"/>
            <a:ext cx="7704856" cy="2754000"/>
          </a:xfrm>
          <a:prstGeom prst="rect">
            <a:avLst/>
          </a:prstGeom>
          <a:noFill/>
          <a:ln w="9525">
            <a:noFill/>
          </a:ln>
        </p:spPr>
      </p:pic>
      <p:sp>
        <p:nvSpPr>
          <p:cNvPr id="6" name="矩形 5"/>
          <p:cNvSpPr/>
          <p:nvPr/>
        </p:nvSpPr>
        <p:spPr>
          <a:xfrm>
            <a:off x="3707904" y="3501008"/>
            <a:ext cx="2304256" cy="646331"/>
          </a:xfrm>
          <a:prstGeom prst="rect">
            <a:avLst/>
          </a:prstGeom>
        </p:spPr>
        <p:txBody>
          <a:bodyPr wrap="square">
            <a:spAutoFit/>
          </a:bodyPr>
          <a:lstStyle/>
          <a:p>
            <a:pPr eaLnBrk="1" hangingPunct="1">
              <a:lnSpc>
                <a:spcPct val="150000"/>
              </a:lnSpc>
            </a:pPr>
            <a:r>
              <a:rPr lang="en-US" altLang="zh-CN" sz="2400" dirty="0"/>
              <a:t>Windows</a:t>
            </a:r>
            <a:r>
              <a:rPr lang="zh-CN" altLang="en-US" sz="2400" dirty="0"/>
              <a:t>系统</a:t>
            </a:r>
            <a:endParaRPr lang="en-US" altLang="zh-CN" sz="2400" dirty="0"/>
          </a:p>
        </p:txBody>
      </p:sp>
      <p:sp>
        <p:nvSpPr>
          <p:cNvPr id="7" name="矩形 6"/>
          <p:cNvSpPr/>
          <p:nvPr/>
        </p:nvSpPr>
        <p:spPr>
          <a:xfrm>
            <a:off x="1547664" y="4365104"/>
            <a:ext cx="2160240" cy="646331"/>
          </a:xfrm>
          <a:prstGeom prst="rect">
            <a:avLst/>
          </a:prstGeom>
        </p:spPr>
        <p:txBody>
          <a:bodyPr wrap="square">
            <a:spAutoFit/>
          </a:bodyPr>
          <a:lstStyle/>
          <a:p>
            <a:pPr eaLnBrk="1" hangingPunct="1">
              <a:lnSpc>
                <a:spcPct val="150000"/>
              </a:lnSpc>
            </a:pPr>
            <a:r>
              <a:rPr lang="en-US" altLang="zh-CN" sz="2400" dirty="0"/>
              <a:t>MAC OS</a:t>
            </a:r>
            <a:r>
              <a:rPr lang="zh-CN" altLang="en-US" sz="2400" dirty="0"/>
              <a:t>系统</a:t>
            </a:r>
            <a:endParaRPr lang="en-US" altLang="zh-CN" sz="2400" dirty="0"/>
          </a:p>
        </p:txBody>
      </p:sp>
      <p:sp>
        <p:nvSpPr>
          <p:cNvPr id="8" name="矩形 7"/>
          <p:cNvSpPr/>
          <p:nvPr/>
        </p:nvSpPr>
        <p:spPr>
          <a:xfrm>
            <a:off x="5940152" y="4294837"/>
            <a:ext cx="1872208" cy="646331"/>
          </a:xfrm>
          <a:prstGeom prst="rect">
            <a:avLst/>
          </a:prstGeom>
        </p:spPr>
        <p:txBody>
          <a:bodyPr wrap="square">
            <a:spAutoFit/>
          </a:bodyPr>
          <a:lstStyle/>
          <a:p>
            <a:pPr eaLnBrk="1" hangingPunct="1">
              <a:lnSpc>
                <a:spcPct val="150000"/>
              </a:lnSpc>
            </a:pPr>
            <a:r>
              <a:rPr lang="en-US" altLang="zh-CN" sz="2400" dirty="0"/>
              <a:t>Unix</a:t>
            </a:r>
            <a:r>
              <a:rPr lang="zh-CN" altLang="en-US" sz="2400" dirty="0"/>
              <a:t>系统</a:t>
            </a:r>
            <a:endParaRPr lang="en-US" altLang="zh-CN" sz="2400" dirty="0"/>
          </a:p>
        </p:txBody>
      </p:sp>
      <p:sp>
        <p:nvSpPr>
          <p:cNvPr id="9" name="矩形 8"/>
          <p:cNvSpPr/>
          <p:nvPr/>
        </p:nvSpPr>
        <p:spPr>
          <a:xfrm>
            <a:off x="3923928" y="5229200"/>
            <a:ext cx="1800200" cy="646331"/>
          </a:xfrm>
          <a:prstGeom prst="rect">
            <a:avLst/>
          </a:prstGeom>
        </p:spPr>
        <p:txBody>
          <a:bodyPr wrap="square">
            <a:spAutoFit/>
          </a:bodyPr>
          <a:lstStyle/>
          <a:p>
            <a:pPr eaLnBrk="1" hangingPunct="1">
              <a:lnSpc>
                <a:spcPct val="150000"/>
              </a:lnSpc>
            </a:pPr>
            <a:r>
              <a:rPr lang="en-US" altLang="zh-CN" sz="2400" dirty="0"/>
              <a:t>Linux</a:t>
            </a:r>
            <a:r>
              <a:rPr lang="zh-CN" altLang="en-US" sz="2400" dirty="0"/>
              <a:t>系统</a:t>
            </a:r>
          </a:p>
        </p:txBody>
      </p:sp>
    </p:spTree>
    <p:extLst>
      <p:ext uri="{BB962C8B-B14F-4D97-AF65-F5344CB8AC3E}">
        <p14:creationId xmlns:p14="http://schemas.microsoft.com/office/powerpoint/2010/main" val="401701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2">
            <a:extLst>
              <a:ext uri="{FF2B5EF4-FFF2-40B4-BE49-F238E27FC236}">
                <a16:creationId xmlns:a16="http://schemas.microsoft.com/office/drawing/2014/main" id="{A545184C-78CE-4184-ACA6-529B302677A4}"/>
              </a:ext>
            </a:extLst>
          </p:cNvPr>
          <p:cNvSpPr>
            <a:spLocks noGrp="1"/>
          </p:cNvSpPr>
          <p:nvPr>
            <p:ph idx="1"/>
          </p:nvPr>
        </p:nvSpPr>
        <p:spPr/>
        <p:txBody>
          <a:bodyPr/>
          <a:lstStyle/>
          <a:p>
            <a:pPr eaLnBrk="1" hangingPunct="1"/>
            <a:r>
              <a:rPr lang="zh-CN" altLang="en-US" dirty="0"/>
              <a:t>方便开发</a:t>
            </a:r>
          </a:p>
          <a:p>
            <a:pPr eaLnBrk="1" hangingPunct="1">
              <a:lnSpc>
                <a:spcPct val="150000"/>
              </a:lnSpc>
              <a:buFontTx/>
              <a:buNone/>
            </a:pPr>
            <a:r>
              <a:rPr lang="en-US" altLang="zh-CN" dirty="0"/>
              <a:t>       Android</a:t>
            </a:r>
            <a:r>
              <a:rPr lang="zh-CN" altLang="en-US" dirty="0"/>
              <a:t>平台提供给第三方开发商一个十分宽泛、自由的环境，不会受到各种条条框框的阻扰，可想而知，会有多少新颖别致的软件会诞生。但也有其两面性，血腥、暴力方面的程序和游戏如何控制正是留给</a:t>
            </a:r>
            <a:r>
              <a:rPr lang="en-US" altLang="zh-CN" dirty="0"/>
              <a:t>Android</a:t>
            </a:r>
            <a:r>
              <a:rPr lang="zh-CN" altLang="en-US" dirty="0"/>
              <a:t>难题之一。</a:t>
            </a:r>
          </a:p>
          <a:p>
            <a:pPr eaLnBrk="1" hangingPunct="1"/>
            <a:endParaRPr lang="zh-CN" altLang="en-US" dirty="0"/>
          </a:p>
        </p:txBody>
      </p:sp>
      <p:sp>
        <p:nvSpPr>
          <p:cNvPr id="28674" name="标题 1">
            <a:extLst>
              <a:ext uri="{FF2B5EF4-FFF2-40B4-BE49-F238E27FC236}">
                <a16:creationId xmlns:a16="http://schemas.microsoft.com/office/drawing/2014/main" id="{453D2872-6965-4D83-B82E-FA7345BCB476}"/>
              </a:ext>
            </a:extLst>
          </p:cNvPr>
          <p:cNvSpPr>
            <a:spLocks noGrp="1"/>
          </p:cNvSpPr>
          <p:nvPr>
            <p:ph type="title"/>
          </p:nvPr>
        </p:nvSpPr>
        <p:spPr>
          <a:xfrm>
            <a:off x="467544" y="404664"/>
            <a:ext cx="8229600" cy="1143000"/>
          </a:xfrm>
        </p:spPr>
        <p:txBody>
          <a:bodyPr/>
          <a:lstStyle/>
          <a:p>
            <a:pPr eaLnBrk="1" fontAlgn="auto" hangingPunct="1">
              <a:spcAft>
                <a:spcPts val="0"/>
              </a:spcAft>
              <a:defRPr/>
            </a:pPr>
            <a:r>
              <a:rPr lang="en-US" altLang="zh-CN" dirty="0"/>
              <a:t>Android</a:t>
            </a:r>
            <a:r>
              <a:rPr lang="zh-CN" altLang="en-US" dirty="0"/>
              <a:t>系统的优势</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9B457C1A-BE63-43CE-B2EA-94410BE2A08F}"/>
              </a:ext>
            </a:extLst>
          </p:cNvPr>
          <p:cNvSpPr>
            <a:spLocks noGrp="1" noChangeArrowheads="1"/>
          </p:cNvSpPr>
          <p:nvPr>
            <p:ph type="title"/>
          </p:nvPr>
        </p:nvSpPr>
        <p:spPr/>
        <p:txBody>
          <a:bodyPr/>
          <a:lstStyle/>
          <a:p>
            <a:pPr eaLnBrk="1" hangingPunct="1"/>
            <a:endParaRPr lang="zh-CN" altLang="zh-CN"/>
          </a:p>
        </p:txBody>
      </p:sp>
      <p:sp>
        <p:nvSpPr>
          <p:cNvPr id="25603" name="Rectangle 3">
            <a:extLst>
              <a:ext uri="{FF2B5EF4-FFF2-40B4-BE49-F238E27FC236}">
                <a16:creationId xmlns:a16="http://schemas.microsoft.com/office/drawing/2014/main" id="{2DD8B610-6424-48E9-8FCB-BE163943D2E7}"/>
              </a:ext>
            </a:extLst>
          </p:cNvPr>
          <p:cNvSpPr>
            <a:spLocks noGrp="1" noChangeArrowheads="1"/>
          </p:cNvSpPr>
          <p:nvPr>
            <p:ph type="body" idx="1"/>
          </p:nvPr>
        </p:nvSpPr>
        <p:spPr>
          <a:xfrm>
            <a:off x="628650" y="1988344"/>
            <a:ext cx="7886700" cy="3263504"/>
          </a:xfrm>
        </p:spPr>
        <p:txBody>
          <a:bodyPr/>
          <a:lstStyle/>
          <a:p>
            <a:pPr eaLnBrk="1" hangingPunct="1">
              <a:lnSpc>
                <a:spcPct val="200000"/>
              </a:lnSpc>
            </a:pPr>
            <a:r>
              <a:rPr lang="zh-CN" altLang="en-US" sz="1650" b="1" dirty="0">
                <a:solidFill>
                  <a:srgbClr val="1353A2"/>
                </a:solidFill>
                <a:latin typeface="微软雅黑" pitchFamily="34" charset="-122"/>
                <a:ea typeface="微软雅黑" pitchFamily="34" charset="-122"/>
              </a:rPr>
              <a:t>光驱属于常用设备，系统自动为其建立了固定的设备名称</a:t>
            </a:r>
            <a:r>
              <a:rPr lang="en-US" altLang="zh-CN" sz="1650" b="1" dirty="0">
                <a:solidFill>
                  <a:srgbClr val="1353A2"/>
                </a:solidFill>
                <a:latin typeface="微软雅黑" pitchFamily="34" charset="-122"/>
                <a:ea typeface="微软雅黑" pitchFamily="34" charset="-122"/>
              </a:rPr>
              <a:t>/dev/</a:t>
            </a:r>
            <a:r>
              <a:rPr lang="en-US" altLang="zh-CN" sz="1650" b="1" dirty="0" err="1">
                <a:solidFill>
                  <a:srgbClr val="1353A2"/>
                </a:solidFill>
                <a:latin typeface="微软雅黑" pitchFamily="34" charset="-122"/>
                <a:ea typeface="微软雅黑" pitchFamily="34" charset="-122"/>
              </a:rPr>
              <a:t>cdrom</a:t>
            </a:r>
            <a:r>
              <a:rPr lang="zh-CN" altLang="en-US" sz="1650" b="1" dirty="0">
                <a:solidFill>
                  <a:srgbClr val="1353A2"/>
                </a:solidFill>
                <a:latin typeface="微软雅黑" pitchFamily="34" charset="-122"/>
                <a:ea typeface="微软雅黑" pitchFamily="34" charset="-122"/>
              </a:rPr>
              <a:t>，因此不需要预先查看设备名，直接进行操作即可</a:t>
            </a:r>
          </a:p>
          <a:p>
            <a:pPr eaLnBrk="1" hangingPunct="1">
              <a:lnSpc>
                <a:spcPct val="200000"/>
              </a:lnSpc>
            </a:pPr>
            <a:r>
              <a:rPr lang="en-US" altLang="zh-CN" sz="1650" b="1" dirty="0">
                <a:solidFill>
                  <a:srgbClr val="1353A2"/>
                </a:solidFill>
                <a:latin typeface="微软雅黑" pitchFamily="34" charset="-122"/>
                <a:ea typeface="微软雅黑" pitchFamily="34" charset="-122"/>
              </a:rPr>
              <a:t>U</a:t>
            </a:r>
            <a:r>
              <a:rPr lang="zh-CN" altLang="en-US" sz="1650" b="1" dirty="0">
                <a:solidFill>
                  <a:srgbClr val="1353A2"/>
                </a:solidFill>
                <a:latin typeface="微软雅黑" pitchFamily="34" charset="-122"/>
                <a:ea typeface="微软雅黑" pitchFamily="34" charset="-122"/>
              </a:rPr>
              <a:t>盘必须预先查看设备名</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20545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976574" y="2153078"/>
            <a:ext cx="6034637" cy="192354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342900" defTabSz="540544" eaLnBrk="1" fontAlgn="auto" hangingPunct="1">
              <a:spcBef>
                <a:spcPts val="0"/>
              </a:spcBef>
              <a:spcAft>
                <a:spcPts val="0"/>
              </a:spcAft>
            </a:pPr>
            <a:r>
              <a:rPr lang="zh-CN" altLang="en-US" sz="1800" dirty="0">
                <a:solidFill>
                  <a:prstClr val="black"/>
                </a:solidFill>
              </a:rPr>
              <a:t>磁盘管理：</a:t>
            </a:r>
            <a:endParaRPr lang="en-US" altLang="zh-CN" sz="1800" dirty="0">
              <a:solidFill>
                <a:prstClr val="black"/>
              </a:solidFill>
            </a:endParaRPr>
          </a:p>
          <a:p>
            <a:pPr indent="342900" defTabSz="540544" eaLnBrk="1" fontAlgn="auto" hangingPunct="1">
              <a:spcBef>
                <a:spcPts val="0"/>
              </a:spcBef>
              <a:spcAft>
                <a:spcPts val="0"/>
              </a:spcAft>
            </a:pPr>
            <a:r>
              <a:rPr lang="zh-CN" altLang="en-US" sz="1800" dirty="0">
                <a:solidFill>
                  <a:prstClr val="black"/>
                </a:solidFill>
              </a:rPr>
              <a:t>（</a:t>
            </a:r>
            <a:r>
              <a:rPr lang="en-US" altLang="zh-CN" sz="1800" dirty="0">
                <a:solidFill>
                  <a:prstClr val="black"/>
                </a:solidFill>
              </a:rPr>
              <a:t>1</a:t>
            </a:r>
            <a:r>
              <a:rPr lang="zh-CN" altLang="en-US" sz="1800" dirty="0">
                <a:solidFill>
                  <a:prstClr val="black"/>
                </a:solidFill>
              </a:rPr>
              <a:t>）磁盘分区</a:t>
            </a:r>
            <a:r>
              <a:rPr lang="en-US" altLang="zh-CN" sz="1800" dirty="0" err="1">
                <a:solidFill>
                  <a:prstClr val="black"/>
                </a:solidFill>
              </a:rPr>
              <a:t>fdisk</a:t>
            </a:r>
            <a:endParaRPr lang="en-US" altLang="zh-CN" sz="1800" dirty="0">
              <a:solidFill>
                <a:prstClr val="black"/>
              </a:solidFill>
            </a:endParaRPr>
          </a:p>
          <a:p>
            <a:pPr indent="342900" defTabSz="540544" eaLnBrk="1" fontAlgn="auto" hangingPunct="1">
              <a:spcBef>
                <a:spcPts val="0"/>
              </a:spcBef>
              <a:spcAft>
                <a:spcPts val="0"/>
              </a:spcAft>
            </a:pPr>
            <a:r>
              <a:rPr lang="zh-CN" altLang="en-US" sz="1800" dirty="0">
                <a:solidFill>
                  <a:prstClr val="black"/>
                </a:solidFill>
              </a:rPr>
              <a:t>（</a:t>
            </a:r>
            <a:r>
              <a:rPr lang="en-US" altLang="zh-CN" sz="1800" dirty="0">
                <a:solidFill>
                  <a:prstClr val="black"/>
                </a:solidFill>
              </a:rPr>
              <a:t>2</a:t>
            </a:r>
            <a:r>
              <a:rPr lang="zh-CN" altLang="en-US" sz="1800" dirty="0">
                <a:solidFill>
                  <a:prstClr val="black"/>
                </a:solidFill>
              </a:rPr>
              <a:t>）格式化分区</a:t>
            </a:r>
            <a:r>
              <a:rPr lang="en-US" altLang="zh-CN" sz="1800" dirty="0" err="1">
                <a:solidFill>
                  <a:prstClr val="black"/>
                </a:solidFill>
              </a:rPr>
              <a:t>mkfs</a:t>
            </a:r>
            <a:r>
              <a:rPr lang="zh-CN" altLang="en-US" sz="1800" dirty="0">
                <a:solidFill>
                  <a:prstClr val="black"/>
                </a:solidFill>
              </a:rPr>
              <a:t>（建立文件系统）</a:t>
            </a:r>
            <a:endParaRPr lang="en-US" altLang="zh-CN" sz="1800" dirty="0">
              <a:solidFill>
                <a:prstClr val="black"/>
              </a:solidFill>
            </a:endParaRPr>
          </a:p>
          <a:p>
            <a:pPr indent="342900" defTabSz="540544" eaLnBrk="1" fontAlgn="auto" hangingPunct="1">
              <a:spcBef>
                <a:spcPts val="0"/>
              </a:spcBef>
              <a:spcAft>
                <a:spcPts val="0"/>
              </a:spcAft>
            </a:pPr>
            <a:r>
              <a:rPr lang="zh-CN" altLang="en-US" sz="1800" dirty="0">
                <a:solidFill>
                  <a:prstClr val="black"/>
                </a:solidFill>
              </a:rPr>
              <a:t>（</a:t>
            </a:r>
            <a:r>
              <a:rPr lang="en-US" altLang="zh-CN" sz="1800" dirty="0">
                <a:solidFill>
                  <a:prstClr val="black"/>
                </a:solidFill>
              </a:rPr>
              <a:t>3</a:t>
            </a:r>
            <a:r>
              <a:rPr lang="zh-CN" altLang="en-US" sz="1800" dirty="0">
                <a:solidFill>
                  <a:prstClr val="black"/>
                </a:solidFill>
              </a:rPr>
              <a:t>）挂载分区</a:t>
            </a:r>
            <a:r>
              <a:rPr lang="en-US" altLang="zh-CN" sz="1800" dirty="0">
                <a:solidFill>
                  <a:prstClr val="black"/>
                </a:solidFill>
              </a:rPr>
              <a:t>mount </a:t>
            </a:r>
            <a:r>
              <a:rPr lang="zh-CN" altLang="en-US" sz="1800" dirty="0">
                <a:solidFill>
                  <a:prstClr val="black"/>
                </a:solidFill>
              </a:rPr>
              <a:t>设备文件 挂载目录</a:t>
            </a:r>
            <a:endParaRPr lang="en-US" altLang="zh-CN" sz="1800" dirty="0">
              <a:solidFill>
                <a:prstClr val="black"/>
              </a:solidFill>
            </a:endParaRPr>
          </a:p>
          <a:p>
            <a:pPr indent="342900" defTabSz="540544" eaLnBrk="1" fontAlgn="auto" hangingPunct="1">
              <a:spcBef>
                <a:spcPts val="0"/>
              </a:spcBef>
              <a:spcAft>
                <a:spcPts val="0"/>
              </a:spcAft>
            </a:pPr>
            <a:r>
              <a:rPr lang="zh-CN" altLang="en-US" sz="1800" dirty="0">
                <a:solidFill>
                  <a:prstClr val="black"/>
                </a:solidFill>
              </a:rPr>
              <a:t>（</a:t>
            </a:r>
            <a:r>
              <a:rPr lang="en-US" altLang="zh-CN" sz="1800" dirty="0">
                <a:solidFill>
                  <a:prstClr val="black"/>
                </a:solidFill>
              </a:rPr>
              <a:t>4</a:t>
            </a:r>
            <a:r>
              <a:rPr lang="zh-CN" altLang="en-US" sz="1800" dirty="0">
                <a:solidFill>
                  <a:prstClr val="black"/>
                </a:solidFill>
              </a:rPr>
              <a:t>）卸载分区</a:t>
            </a:r>
            <a:r>
              <a:rPr lang="en-US" altLang="zh-CN" sz="1800" dirty="0" err="1">
                <a:solidFill>
                  <a:prstClr val="black"/>
                </a:solidFill>
              </a:rPr>
              <a:t>umount</a:t>
            </a:r>
            <a:r>
              <a:rPr lang="en-US" altLang="zh-CN" sz="1800" dirty="0">
                <a:solidFill>
                  <a:prstClr val="black"/>
                </a:solidFill>
              </a:rPr>
              <a:t> </a:t>
            </a:r>
            <a:r>
              <a:rPr lang="zh-CN" altLang="en-US" sz="1800" dirty="0">
                <a:solidFill>
                  <a:prstClr val="black"/>
                </a:solidFill>
              </a:rPr>
              <a:t>设备文件或挂载目录</a:t>
            </a:r>
            <a:endParaRPr lang="zh-CN" altLang="zh-CN" sz="1800" dirty="0">
              <a:solidFill>
                <a:prstClr val="black"/>
              </a:solidFill>
            </a:endParaRPr>
          </a:p>
        </p:txBody>
      </p:sp>
      <p:sp>
        <p:nvSpPr>
          <p:cNvPr id="8" name="TextBox 1"/>
          <p:cNvSpPr txBox="1"/>
          <p:nvPr/>
        </p:nvSpPr>
        <p:spPr>
          <a:xfrm>
            <a:off x="1733548" y="1150587"/>
            <a:ext cx="388742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zh-CN" altLang="en-US" sz="2400" b="0" dirty="0">
                <a:solidFill>
                  <a:srgbClr val="1353A2"/>
                </a:solidFill>
                <a:latin typeface="微软雅黑" pitchFamily="34" charset="-122"/>
                <a:ea typeface="微软雅黑" pitchFamily="34" charset="-122"/>
              </a:rPr>
              <a:t>前情回顾</a:t>
            </a:r>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8058" y="3556673"/>
            <a:ext cx="1758275" cy="1319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6218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200"/>
                                  </p:stCondLst>
                                  <p:iterate type="lt">
                                    <p:tmPct val="0"/>
                                  </p:iterate>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ctrTitle"/>
          </p:nvPr>
        </p:nvSpPr>
        <p:spPr>
          <a:xfrm>
            <a:off x="1143000" y="2054985"/>
            <a:ext cx="7105389" cy="1434737"/>
          </a:xfrm>
        </p:spPr>
        <p:txBody>
          <a:bodyPr/>
          <a:lstStyle/>
          <a:p>
            <a:r>
              <a:rPr lang="zh-CN" altLang="en-US" b="1" dirty="0">
                <a:latin typeface="方正细倩简体"/>
                <a:ea typeface="方正细倩简体"/>
                <a:cs typeface="方正细倩简体"/>
              </a:rPr>
              <a:t>第六章  </a:t>
            </a:r>
            <a:r>
              <a:rPr lang="zh-CN" altLang="zh-CN" b="1" dirty="0"/>
              <a:t>软件包的安装与管理</a:t>
            </a:r>
          </a:p>
        </p:txBody>
      </p:sp>
      <p:sp>
        <p:nvSpPr>
          <p:cNvPr id="11" name="矩形 10"/>
          <p:cNvSpPr/>
          <p:nvPr/>
        </p:nvSpPr>
        <p:spPr>
          <a:xfrm>
            <a:off x="3310618" y="4789868"/>
            <a:ext cx="1574533" cy="678904"/>
          </a:xfrm>
          <a:prstGeom prst="rect">
            <a:avLst/>
          </a:prstGeom>
        </p:spPr>
        <p:txBody>
          <a:bodyPr wrap="square">
            <a:spAutoFit/>
          </a:bodyPr>
          <a:lstStyle/>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 </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项目背景</a:t>
            </a:r>
            <a:endParaRPr lang="en-US" altLang="zh-CN" sz="1350" dirty="0">
              <a:solidFill>
                <a:srgbClr val="5B9BD5">
                  <a:lumMod val="75000"/>
                </a:srgbClr>
              </a:solidFill>
              <a:latin typeface="微软雅黑" pitchFamily="34" charset="-122"/>
              <a:ea typeface="微软雅黑" pitchFamily="34" charset="-122"/>
              <a:sym typeface="微软雅黑" pitchFamily="34" charset="-122"/>
            </a:endParaRPr>
          </a:p>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 </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项目知识准备</a:t>
            </a:r>
            <a:endParaRPr lang="en-US" altLang="zh-CN" sz="1350" dirty="0">
              <a:solidFill>
                <a:srgbClr val="5B9BD5">
                  <a:lumMod val="75000"/>
                </a:srgbClr>
              </a:solidFill>
              <a:latin typeface="微软雅黑" pitchFamily="34" charset="-122"/>
              <a:ea typeface="微软雅黑" pitchFamily="34" charset="-122"/>
              <a:sym typeface="微软雅黑" pitchFamily="34" charset="-122"/>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532" y="4590234"/>
            <a:ext cx="1607344" cy="112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5717181" y="4770972"/>
            <a:ext cx="2164822" cy="678904"/>
          </a:xfrm>
          <a:prstGeom prst="rect">
            <a:avLst/>
          </a:prstGeom>
        </p:spPr>
        <p:txBody>
          <a:bodyPr wrap="square">
            <a:spAutoFit/>
          </a:bodyPr>
          <a:lstStyle/>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项目实施</a:t>
            </a:r>
            <a:endParaRPr lang="en-US" altLang="zh-CN" sz="1350" dirty="0">
              <a:solidFill>
                <a:srgbClr val="5B9BD5">
                  <a:lumMod val="75000"/>
                </a:srgbClr>
              </a:solidFill>
              <a:latin typeface="微软雅黑" pitchFamily="34" charset="-122"/>
              <a:ea typeface="微软雅黑" pitchFamily="34" charset="-122"/>
              <a:sym typeface="微软雅黑" pitchFamily="34" charset="-122"/>
            </a:endParaRPr>
          </a:p>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项目实训</a:t>
            </a:r>
          </a:p>
        </p:txBody>
      </p:sp>
    </p:spTree>
    <p:extLst>
      <p:ext uri="{BB962C8B-B14F-4D97-AF65-F5344CB8AC3E}">
        <p14:creationId xmlns:p14="http://schemas.microsoft.com/office/powerpoint/2010/main" val="292009895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298070" y="1684613"/>
            <a:ext cx="8235081" cy="379328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342900" defTabSz="540544" eaLnBrk="1" fontAlgn="auto" hangingPunct="1">
              <a:spcBef>
                <a:spcPts val="0"/>
              </a:spcBef>
              <a:spcAft>
                <a:spcPts val="0"/>
              </a:spcAft>
            </a:pPr>
            <a:r>
              <a:rPr lang="zh-CN" altLang="en-US" sz="1800" dirty="0">
                <a:solidFill>
                  <a:srgbClr val="FF0000"/>
                </a:solidFill>
              </a:rPr>
              <a:t>项目导入</a:t>
            </a:r>
            <a:r>
              <a:rPr lang="zh-CN" altLang="en-US" sz="1800" dirty="0">
                <a:solidFill>
                  <a:prstClr val="white">
                    <a:lumMod val="50000"/>
                  </a:prstClr>
                </a:solidFill>
              </a:rPr>
              <a:t>：</a:t>
            </a:r>
            <a:r>
              <a:rPr lang="en-US" altLang="zh-CN" sz="1800" dirty="0">
                <a:solidFill>
                  <a:prstClr val="black"/>
                </a:solidFill>
              </a:rPr>
              <a:t>Linux</a:t>
            </a:r>
            <a:r>
              <a:rPr lang="zh-CN" altLang="zh-CN" sz="1800" dirty="0">
                <a:solidFill>
                  <a:prstClr val="black"/>
                </a:solidFill>
              </a:rPr>
              <a:t>是一个自由、免费、源码开放的操作系统，也是一个十分著名的开源软件，其最主要的目的就是为了建立</a:t>
            </a:r>
            <a:r>
              <a:rPr lang="zh-CN" altLang="zh-CN" sz="1800" dirty="0">
                <a:solidFill>
                  <a:srgbClr val="FF0000"/>
                </a:solidFill>
              </a:rPr>
              <a:t>不受任何商品化软件版权制约</a:t>
            </a:r>
            <a:r>
              <a:rPr lang="zh-CN" altLang="zh-CN" sz="1800" dirty="0">
                <a:solidFill>
                  <a:prstClr val="black"/>
                </a:solidFill>
              </a:rPr>
              <a:t>的、全世界都能使用的类</a:t>
            </a:r>
            <a:r>
              <a:rPr lang="en-US" altLang="zh-CN" sz="1800" dirty="0">
                <a:solidFill>
                  <a:prstClr val="black"/>
                </a:solidFill>
              </a:rPr>
              <a:t>UNIX</a:t>
            </a:r>
            <a:r>
              <a:rPr lang="zh-CN" altLang="zh-CN" sz="1800" dirty="0">
                <a:solidFill>
                  <a:prstClr val="black"/>
                </a:solidFill>
              </a:rPr>
              <a:t>兼容产品，</a:t>
            </a:r>
            <a:r>
              <a:rPr lang="en-US" altLang="zh-CN" sz="1800" dirty="0">
                <a:solidFill>
                  <a:prstClr val="black"/>
                </a:solidFill>
              </a:rPr>
              <a:t>Linux</a:t>
            </a:r>
            <a:r>
              <a:rPr lang="zh-CN" altLang="zh-CN" sz="1800" dirty="0">
                <a:solidFill>
                  <a:prstClr val="black"/>
                </a:solidFill>
              </a:rPr>
              <a:t>的功能相当丰富，甚至在一些方面对比其他操作系统都是犹胜一筹的。</a:t>
            </a:r>
            <a:endParaRPr lang="en-US" altLang="zh-CN" sz="1800" dirty="0">
              <a:solidFill>
                <a:prstClr val="black"/>
              </a:solidFill>
            </a:endParaRPr>
          </a:p>
          <a:p>
            <a:pPr indent="342900" defTabSz="540544" eaLnBrk="1" fontAlgn="auto" hangingPunct="1">
              <a:spcBef>
                <a:spcPts val="0"/>
              </a:spcBef>
              <a:spcAft>
                <a:spcPts val="0"/>
              </a:spcAft>
            </a:pPr>
            <a:r>
              <a:rPr lang="zh-CN" altLang="zh-CN" sz="1800" dirty="0">
                <a:solidFill>
                  <a:srgbClr val="FF0000"/>
                </a:solidFill>
              </a:rPr>
              <a:t>职业能力目标和要求</a:t>
            </a:r>
            <a:r>
              <a:rPr lang="zh-CN" altLang="zh-CN" sz="1800" dirty="0">
                <a:solidFill>
                  <a:prstClr val="white">
                    <a:lumMod val="50000"/>
                  </a:prstClr>
                </a:solidFill>
              </a:rPr>
              <a:t>：</a:t>
            </a:r>
          </a:p>
          <a:p>
            <a:pPr indent="342900" defTabSz="540544" eaLnBrk="1" fontAlgn="auto" hangingPunct="1">
              <a:spcBef>
                <a:spcPts val="0"/>
              </a:spcBef>
              <a:spcAft>
                <a:spcPts val="0"/>
              </a:spcAft>
            </a:pPr>
            <a:r>
              <a:rPr lang="zh-CN" altLang="zh-CN" sz="1800" dirty="0">
                <a:solidFill>
                  <a:prstClr val="black"/>
                </a:solidFill>
              </a:rPr>
              <a:t>●了解</a:t>
            </a:r>
            <a:r>
              <a:rPr lang="zh-CN" altLang="zh-CN" sz="1800" dirty="0">
                <a:solidFill>
                  <a:srgbClr val="FF0000"/>
                </a:solidFill>
              </a:rPr>
              <a:t>软件包的命名方式</a:t>
            </a:r>
            <a:endParaRPr lang="en-US" altLang="zh-CN" sz="1800" dirty="0">
              <a:solidFill>
                <a:srgbClr val="FF0000"/>
              </a:solidFill>
            </a:endParaRPr>
          </a:p>
          <a:p>
            <a:pPr indent="342900" defTabSz="540544" eaLnBrk="1" fontAlgn="auto" hangingPunct="1">
              <a:spcBef>
                <a:spcPts val="0"/>
              </a:spcBef>
              <a:spcAft>
                <a:spcPts val="0"/>
              </a:spcAft>
            </a:pPr>
            <a:r>
              <a:rPr lang="zh-CN" altLang="zh-CN" sz="1800" dirty="0">
                <a:solidFill>
                  <a:prstClr val="black"/>
                </a:solidFill>
              </a:rPr>
              <a:t>●了解</a:t>
            </a:r>
            <a:r>
              <a:rPr lang="en-US" altLang="zh-CN" sz="1800" dirty="0">
                <a:solidFill>
                  <a:srgbClr val="FF0000"/>
                </a:solidFill>
              </a:rPr>
              <a:t>rpm</a:t>
            </a:r>
            <a:r>
              <a:rPr lang="zh-CN" altLang="zh-CN" sz="1800" dirty="0">
                <a:solidFill>
                  <a:prstClr val="black"/>
                </a:solidFill>
              </a:rPr>
              <a:t>和</a:t>
            </a:r>
            <a:r>
              <a:rPr lang="en-US" altLang="zh-CN" sz="1800" dirty="0">
                <a:solidFill>
                  <a:srgbClr val="FF0000"/>
                </a:solidFill>
              </a:rPr>
              <a:t>yum</a:t>
            </a:r>
            <a:r>
              <a:rPr lang="zh-CN" altLang="zh-CN" sz="1800" dirty="0">
                <a:solidFill>
                  <a:prstClr val="black"/>
                </a:solidFill>
              </a:rPr>
              <a:t>命令的语法和功能</a:t>
            </a:r>
            <a:endParaRPr lang="en-US" altLang="zh-CN" sz="1800" dirty="0">
              <a:solidFill>
                <a:prstClr val="black"/>
              </a:solidFill>
            </a:endParaRPr>
          </a:p>
          <a:p>
            <a:pPr indent="342900" defTabSz="540544" eaLnBrk="1" fontAlgn="auto" hangingPunct="1">
              <a:spcBef>
                <a:spcPts val="0"/>
              </a:spcBef>
              <a:spcAft>
                <a:spcPts val="0"/>
              </a:spcAft>
            </a:pPr>
            <a:r>
              <a:rPr lang="zh-CN" altLang="zh-CN" sz="1800" dirty="0">
                <a:solidFill>
                  <a:prstClr val="black"/>
                </a:solidFill>
              </a:rPr>
              <a:t>●了解</a:t>
            </a:r>
            <a:r>
              <a:rPr lang="zh-CN" altLang="zh-CN" sz="1800" dirty="0">
                <a:solidFill>
                  <a:srgbClr val="FF0000"/>
                </a:solidFill>
              </a:rPr>
              <a:t>二进制包</a:t>
            </a:r>
            <a:r>
              <a:rPr lang="zh-CN" altLang="zh-CN" sz="1800" dirty="0">
                <a:solidFill>
                  <a:prstClr val="black"/>
                </a:solidFill>
              </a:rPr>
              <a:t>和</a:t>
            </a:r>
            <a:r>
              <a:rPr lang="zh-CN" altLang="zh-CN" sz="1800" dirty="0">
                <a:solidFill>
                  <a:srgbClr val="FF0000"/>
                </a:solidFill>
              </a:rPr>
              <a:t>源代码</a:t>
            </a:r>
            <a:r>
              <a:rPr lang="zh-CN" altLang="zh-CN" sz="1800" dirty="0">
                <a:solidFill>
                  <a:prstClr val="black"/>
                </a:solidFill>
              </a:rPr>
              <a:t>的区别</a:t>
            </a:r>
            <a:endParaRPr lang="en-US" altLang="zh-CN" sz="1800" dirty="0">
              <a:solidFill>
                <a:prstClr val="black"/>
              </a:solidFill>
            </a:endParaRPr>
          </a:p>
          <a:p>
            <a:pPr indent="342900" defTabSz="540544" eaLnBrk="1" fontAlgn="auto" hangingPunct="1">
              <a:spcBef>
                <a:spcPts val="0"/>
              </a:spcBef>
              <a:spcAft>
                <a:spcPts val="0"/>
              </a:spcAft>
            </a:pPr>
            <a:r>
              <a:rPr lang="zh-CN" altLang="zh-CN" sz="1800" dirty="0">
                <a:solidFill>
                  <a:prstClr val="black"/>
                </a:solidFill>
              </a:rPr>
              <a:t>●</a:t>
            </a:r>
            <a:r>
              <a:rPr lang="zh-CN" altLang="zh-CN" sz="1800" dirty="0">
                <a:solidFill>
                  <a:srgbClr val="FF0000"/>
                </a:solidFill>
              </a:rPr>
              <a:t>熟练掌握</a:t>
            </a:r>
            <a:r>
              <a:rPr lang="zh-CN" altLang="zh-CN" sz="1800" dirty="0">
                <a:solidFill>
                  <a:prstClr val="black"/>
                </a:solidFill>
              </a:rPr>
              <a:t>使用</a:t>
            </a:r>
            <a:r>
              <a:rPr lang="en-US" altLang="zh-CN" sz="1800" dirty="0">
                <a:solidFill>
                  <a:prstClr val="black"/>
                </a:solidFill>
              </a:rPr>
              <a:t>rpm</a:t>
            </a:r>
            <a:r>
              <a:rPr lang="zh-CN" altLang="zh-CN" sz="1800" dirty="0">
                <a:solidFill>
                  <a:prstClr val="black"/>
                </a:solidFill>
              </a:rPr>
              <a:t>命令进行软件的安装、升级、卸载和查询的方法</a:t>
            </a:r>
            <a:endParaRPr lang="en-US" altLang="zh-CN" sz="1800" dirty="0">
              <a:solidFill>
                <a:prstClr val="black"/>
              </a:solidFill>
            </a:endParaRPr>
          </a:p>
          <a:p>
            <a:pPr indent="342900" defTabSz="540544" eaLnBrk="1" fontAlgn="auto" hangingPunct="1">
              <a:spcBef>
                <a:spcPts val="0"/>
              </a:spcBef>
              <a:spcAft>
                <a:spcPts val="0"/>
              </a:spcAft>
            </a:pPr>
            <a:r>
              <a:rPr lang="zh-CN" altLang="zh-CN" sz="1800" dirty="0">
                <a:solidFill>
                  <a:prstClr val="black"/>
                </a:solidFill>
              </a:rPr>
              <a:t>●</a:t>
            </a:r>
            <a:r>
              <a:rPr lang="zh-CN" altLang="zh-CN" sz="1800" dirty="0">
                <a:solidFill>
                  <a:srgbClr val="FF0000"/>
                </a:solidFill>
              </a:rPr>
              <a:t>熟练掌握</a:t>
            </a:r>
            <a:r>
              <a:rPr lang="zh-CN" altLang="zh-CN" sz="1800" dirty="0">
                <a:solidFill>
                  <a:prstClr val="black"/>
                </a:solidFill>
              </a:rPr>
              <a:t>使用</a:t>
            </a:r>
            <a:r>
              <a:rPr lang="en-US" altLang="zh-CN" sz="1800" dirty="0">
                <a:solidFill>
                  <a:prstClr val="black"/>
                </a:solidFill>
              </a:rPr>
              <a:t>yum</a:t>
            </a:r>
            <a:r>
              <a:rPr lang="zh-CN" altLang="zh-CN" sz="1800" dirty="0">
                <a:solidFill>
                  <a:prstClr val="black"/>
                </a:solidFill>
              </a:rPr>
              <a:t>命令进行软件的安装、升级、卸载和查询的方法</a:t>
            </a:r>
          </a:p>
        </p:txBody>
      </p:sp>
      <p:sp>
        <p:nvSpPr>
          <p:cNvPr id="8" name="TextBox 1"/>
          <p:cNvSpPr txBox="1"/>
          <p:nvPr/>
        </p:nvSpPr>
        <p:spPr>
          <a:xfrm>
            <a:off x="1733548" y="1233525"/>
            <a:ext cx="388742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a:solidFill>
                  <a:srgbClr val="1353A2"/>
                </a:solidFill>
                <a:latin typeface="微软雅黑" pitchFamily="34" charset="-122"/>
                <a:ea typeface="微软雅黑" pitchFamily="34" charset="-122"/>
              </a:rPr>
              <a:t>6.1 </a:t>
            </a:r>
            <a:r>
              <a:rPr lang="zh-CN" altLang="en-US" sz="2400" b="0" dirty="0">
                <a:solidFill>
                  <a:srgbClr val="1353A2"/>
                </a:solidFill>
                <a:latin typeface="微软雅黑" pitchFamily="34" charset="-122"/>
                <a:ea typeface="微软雅黑" pitchFamily="34" charset="-122"/>
              </a:rPr>
              <a:t>项目背景</a:t>
            </a:r>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3441" y="3870105"/>
            <a:ext cx="1319031" cy="989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09524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200"/>
                                  </p:stCondLst>
                                  <p:iterate type="lt">
                                    <p:tmPct val="0"/>
                                  </p:iterate>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37B6B4A-6254-4E6C-B586-11E4131CBFA3}"/>
              </a:ext>
            </a:extLst>
          </p:cNvPr>
          <p:cNvSpPr>
            <a:spLocks noGrp="1" noChangeArrowheads="1"/>
          </p:cNvSpPr>
          <p:nvPr>
            <p:ph type="title"/>
          </p:nvPr>
        </p:nvSpPr>
        <p:spPr>
          <a:xfrm>
            <a:off x="1612447" y="1223962"/>
            <a:ext cx="6172200" cy="432197"/>
          </a:xfrm>
        </p:spPr>
        <p:txBody>
          <a:bodyPr/>
          <a:lstStyle/>
          <a:p>
            <a:pPr eaLnBrk="1" hangingPunct="1"/>
            <a:r>
              <a:rPr lang="en-US" altLang="zh-CN" b="1" dirty="0">
                <a:latin typeface="黑体" panose="02010609060101010101" pitchFamily="49" charset="-122"/>
                <a:ea typeface="黑体" panose="02010609060101010101" pitchFamily="49" charset="-122"/>
              </a:rPr>
              <a:t>6.2  Linux</a:t>
            </a:r>
            <a:r>
              <a:rPr lang="zh-CN" altLang="en-US" b="1" dirty="0">
                <a:latin typeface="黑体" panose="02010609060101010101" pitchFamily="49" charset="-122"/>
                <a:ea typeface="黑体" panose="02010609060101010101" pitchFamily="49" charset="-122"/>
              </a:rPr>
              <a:t>下软件安装</a:t>
            </a:r>
          </a:p>
        </p:txBody>
      </p:sp>
      <p:sp>
        <p:nvSpPr>
          <p:cNvPr id="86019" name="Text Box 3">
            <a:extLst>
              <a:ext uri="{FF2B5EF4-FFF2-40B4-BE49-F238E27FC236}">
                <a16:creationId xmlns:a16="http://schemas.microsoft.com/office/drawing/2014/main" id="{151B4813-C575-42DD-AA18-783AC094DE01}"/>
              </a:ext>
            </a:extLst>
          </p:cNvPr>
          <p:cNvSpPr txBox="1">
            <a:spLocks noChangeArrowheads="1"/>
          </p:cNvSpPr>
          <p:nvPr/>
        </p:nvSpPr>
        <p:spPr bwMode="auto">
          <a:xfrm>
            <a:off x="775741" y="2349104"/>
            <a:ext cx="7622498"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50000"/>
              </a:spcBef>
              <a:spcAft>
                <a:spcPts val="0"/>
              </a:spcAft>
              <a:buNone/>
            </a:pPr>
            <a:r>
              <a:rPr kumimoji="1" lang="en-US" altLang="zh-CN" sz="1800" dirty="0">
                <a:solidFill>
                  <a:prstClr val="black"/>
                </a:solidFill>
                <a:latin typeface="Tahoma" panose="020B0604030504040204" pitchFamily="34" charset="0"/>
              </a:rPr>
              <a:t>Linux</a:t>
            </a:r>
            <a:r>
              <a:rPr kumimoji="1" lang="zh-CN" altLang="en-US" sz="1800" dirty="0">
                <a:solidFill>
                  <a:prstClr val="black"/>
                </a:solidFill>
                <a:latin typeface="Tahoma" panose="020B0604030504040204" pitchFamily="34" charset="0"/>
              </a:rPr>
              <a:t>系统的一个重要特征就是</a:t>
            </a:r>
            <a:r>
              <a:rPr kumimoji="1" lang="zh-CN" altLang="en-US" sz="1800" dirty="0">
                <a:solidFill>
                  <a:srgbClr val="0000FF"/>
                </a:solidFill>
                <a:latin typeface="Tahoma" panose="020B0604030504040204" pitchFamily="34" charset="0"/>
              </a:rPr>
              <a:t>支持</a:t>
            </a:r>
            <a:r>
              <a:rPr kumimoji="1" lang="zh-CN" altLang="en-US" sz="1800" dirty="0">
                <a:solidFill>
                  <a:srgbClr val="FF0000"/>
                </a:solidFill>
                <a:latin typeface="Tahoma" panose="020B0604030504040204" pitchFamily="34" charset="0"/>
              </a:rPr>
              <a:t>多种</a:t>
            </a:r>
            <a:r>
              <a:rPr kumimoji="1" lang="zh-CN" altLang="en-US" sz="1800" dirty="0">
                <a:solidFill>
                  <a:srgbClr val="0000FF"/>
                </a:solidFill>
                <a:latin typeface="Tahoma" panose="020B0604030504040204" pitchFamily="34" charset="0"/>
              </a:rPr>
              <a:t>不同的</a:t>
            </a:r>
            <a:r>
              <a:rPr kumimoji="1" lang="zh-CN" altLang="en-US" sz="1800" dirty="0">
                <a:solidFill>
                  <a:srgbClr val="FF0000"/>
                </a:solidFill>
                <a:latin typeface="Tahoma" panose="020B0604030504040204" pitchFamily="34" charset="0"/>
              </a:rPr>
              <a:t>文件系统</a:t>
            </a:r>
          </a:p>
          <a:p>
            <a:pPr defTabSz="685800" eaLnBrk="1" fontAlgn="auto" hangingPunct="1">
              <a:spcBef>
                <a:spcPct val="50000"/>
              </a:spcBef>
              <a:spcAft>
                <a:spcPts val="0"/>
              </a:spcAft>
              <a:buNone/>
            </a:pPr>
            <a:r>
              <a:rPr kumimoji="1" lang="zh-CN" altLang="en-US" sz="1800" dirty="0">
                <a:solidFill>
                  <a:prstClr val="black"/>
                </a:solidFill>
                <a:latin typeface="Tahoma" panose="020B0604030504040204" pitchFamily="34" charset="0"/>
              </a:rPr>
              <a:t>（</a:t>
            </a:r>
            <a:r>
              <a:rPr kumimoji="1" lang="en-US" altLang="zh-CN" sz="1800" dirty="0">
                <a:solidFill>
                  <a:prstClr val="black"/>
                </a:solidFill>
                <a:latin typeface="Tahoma" panose="020B0604030504040204" pitchFamily="34" charset="0"/>
              </a:rPr>
              <a:t>1</a:t>
            </a:r>
            <a:r>
              <a:rPr kumimoji="1" lang="zh-CN" altLang="en-US" sz="1800" dirty="0">
                <a:solidFill>
                  <a:srgbClr val="FF0000"/>
                </a:solidFill>
                <a:latin typeface="Tahoma" panose="020B0604030504040204" pitchFamily="34" charset="0"/>
              </a:rPr>
              <a:t>） </a:t>
            </a:r>
            <a:r>
              <a:rPr kumimoji="1" lang="en-US" altLang="zh-CN" sz="1800" dirty="0">
                <a:solidFill>
                  <a:srgbClr val="FF0000"/>
                </a:solidFill>
                <a:latin typeface="Tahoma" panose="020B0604030504040204" pitchFamily="34" charset="0"/>
              </a:rPr>
              <a:t>RPM</a:t>
            </a:r>
            <a:r>
              <a:rPr kumimoji="1" lang="en-US" altLang="zh-CN" sz="1800" dirty="0">
                <a:solidFill>
                  <a:srgbClr val="FF0000"/>
                </a:solidFill>
                <a:latin typeface="宋体" panose="02010600030101010101" pitchFamily="2" charset="-122"/>
              </a:rPr>
              <a:t> </a:t>
            </a:r>
            <a:r>
              <a:rPr kumimoji="1" lang="zh-CN" altLang="en-US" sz="1800" dirty="0">
                <a:solidFill>
                  <a:prstClr val="black"/>
                </a:solidFill>
                <a:latin typeface="宋体" panose="02010600030101010101" pitchFamily="2" charset="-122"/>
              </a:rPr>
              <a:t>最早由</a:t>
            </a:r>
            <a:r>
              <a:rPr kumimoji="1" lang="en-US" altLang="zh-CN" sz="1800" dirty="0" err="1">
                <a:solidFill>
                  <a:prstClr val="black"/>
                </a:solidFill>
                <a:latin typeface="宋体" panose="02010600030101010101" pitchFamily="2" charset="-122"/>
              </a:rPr>
              <a:t>Redhat</a:t>
            </a:r>
            <a:r>
              <a:rPr kumimoji="1" lang="zh-CN" altLang="en-US" sz="1800" dirty="0">
                <a:solidFill>
                  <a:prstClr val="black"/>
                </a:solidFill>
                <a:latin typeface="宋体" panose="02010600030101010101" pitchFamily="2" charset="-122"/>
              </a:rPr>
              <a:t>提供的一种包封装格式，现在许多</a:t>
            </a:r>
            <a:r>
              <a:rPr kumimoji="1" lang="en-US" altLang="zh-CN" sz="1800" dirty="0" err="1">
                <a:solidFill>
                  <a:prstClr val="black"/>
                </a:solidFill>
                <a:latin typeface="宋体" panose="02010600030101010101" pitchFamily="2" charset="-122"/>
              </a:rPr>
              <a:t>linux</a:t>
            </a:r>
            <a:r>
              <a:rPr kumimoji="1" lang="zh-CN" altLang="en-US" sz="1800" dirty="0">
                <a:solidFill>
                  <a:prstClr val="black"/>
                </a:solidFill>
                <a:latin typeface="宋体" panose="02010600030101010101" pitchFamily="2" charset="-122"/>
              </a:rPr>
              <a:t>版本都在使用，包括</a:t>
            </a:r>
            <a:r>
              <a:rPr kumimoji="1" lang="en-US" altLang="zh-CN" sz="1800" dirty="0" err="1">
                <a:solidFill>
                  <a:prstClr val="black"/>
                </a:solidFill>
                <a:latin typeface="宋体" panose="02010600030101010101" pitchFamily="2" charset="-122"/>
              </a:rPr>
              <a:t>Redhat</a:t>
            </a:r>
            <a:r>
              <a:rPr kumimoji="1" lang="zh-CN" altLang="en-US" sz="1800" dirty="0">
                <a:solidFill>
                  <a:prstClr val="black"/>
                </a:solidFill>
                <a:latin typeface="宋体" panose="02010600030101010101" pitchFamily="2" charset="-122"/>
              </a:rPr>
              <a:t>、</a:t>
            </a:r>
            <a:r>
              <a:rPr kumimoji="1" lang="en-US" altLang="zh-CN" sz="1800" dirty="0">
                <a:solidFill>
                  <a:prstClr val="black"/>
                </a:solidFill>
                <a:latin typeface="宋体" panose="02010600030101010101" pitchFamily="2" charset="-122"/>
              </a:rPr>
              <a:t>Caldera</a:t>
            </a:r>
            <a:r>
              <a:rPr kumimoji="1" lang="zh-CN" altLang="en-US" sz="1800" dirty="0">
                <a:solidFill>
                  <a:prstClr val="black"/>
                </a:solidFill>
                <a:latin typeface="宋体" panose="02010600030101010101" pitchFamily="2" charset="-122"/>
              </a:rPr>
              <a:t>和</a:t>
            </a:r>
            <a:r>
              <a:rPr kumimoji="1" lang="en-US" altLang="zh-CN" sz="1800" dirty="0" err="1">
                <a:solidFill>
                  <a:prstClr val="black"/>
                </a:solidFill>
                <a:latin typeface="宋体" panose="02010600030101010101" pitchFamily="2" charset="-122"/>
              </a:rPr>
              <a:t>Turbolinux</a:t>
            </a:r>
            <a:r>
              <a:rPr kumimoji="1" lang="zh-CN" altLang="en-US" sz="1800" dirty="0">
                <a:solidFill>
                  <a:prstClr val="black"/>
                </a:solidFill>
                <a:latin typeface="宋体" panose="02010600030101010101" pitchFamily="2" charset="-122"/>
              </a:rPr>
              <a:t>等很多有名的</a:t>
            </a:r>
            <a:r>
              <a:rPr kumimoji="1" lang="en-US" altLang="zh-CN" sz="1800" dirty="0">
                <a:solidFill>
                  <a:prstClr val="black"/>
                </a:solidFill>
                <a:latin typeface="宋体" panose="02010600030101010101" pitchFamily="2" charset="-122"/>
              </a:rPr>
              <a:t>Linux</a:t>
            </a:r>
            <a:r>
              <a:rPr kumimoji="1" lang="zh-CN" altLang="en-US" sz="1800" dirty="0">
                <a:solidFill>
                  <a:prstClr val="black"/>
                </a:solidFill>
                <a:latin typeface="宋体" panose="02010600030101010101" pitchFamily="2" charset="-122"/>
              </a:rPr>
              <a:t>版本。</a:t>
            </a:r>
            <a:r>
              <a:rPr kumimoji="1" lang="zh-CN" altLang="en-US" sz="1800" dirty="0">
                <a:solidFill>
                  <a:prstClr val="black"/>
                </a:solidFill>
                <a:latin typeface="Tahoma" panose="020B0604030504040204" pitchFamily="34" charset="0"/>
              </a:rPr>
              <a:t> </a:t>
            </a:r>
          </a:p>
          <a:p>
            <a:pPr defTabSz="685800" eaLnBrk="1" fontAlgn="auto" hangingPunct="1">
              <a:spcBef>
                <a:spcPct val="50000"/>
              </a:spcBef>
              <a:spcAft>
                <a:spcPts val="0"/>
              </a:spcAft>
              <a:buNone/>
            </a:pPr>
            <a:r>
              <a:rPr kumimoji="1" lang="zh-CN" altLang="en-US" sz="1800" dirty="0">
                <a:solidFill>
                  <a:prstClr val="black"/>
                </a:solidFill>
                <a:latin typeface="Tahoma" panose="020B0604030504040204" pitchFamily="34" charset="0"/>
              </a:rPr>
              <a:t>（</a:t>
            </a:r>
            <a:r>
              <a:rPr kumimoji="1" lang="en-US" altLang="zh-CN" sz="1800" dirty="0">
                <a:solidFill>
                  <a:prstClr val="black"/>
                </a:solidFill>
                <a:latin typeface="Tahoma" panose="020B0604030504040204" pitchFamily="34" charset="0"/>
              </a:rPr>
              <a:t>2</a:t>
            </a:r>
            <a:r>
              <a:rPr kumimoji="1" lang="zh-CN" altLang="en-US" sz="1800" dirty="0">
                <a:solidFill>
                  <a:prstClr val="black"/>
                </a:solidFill>
                <a:latin typeface="Tahoma" panose="020B0604030504040204" pitchFamily="34" charset="0"/>
              </a:rPr>
              <a:t>）</a:t>
            </a:r>
            <a:r>
              <a:rPr kumimoji="1" lang="en-US" altLang="zh-CN" sz="1800" dirty="0">
                <a:solidFill>
                  <a:srgbClr val="0000FF"/>
                </a:solidFill>
                <a:latin typeface="Tahoma" panose="020B0604030504040204" pitchFamily="34" charset="0"/>
              </a:rPr>
              <a:t>debs</a:t>
            </a:r>
            <a:r>
              <a:rPr kumimoji="1" lang="zh-CN" altLang="en-US" sz="1800" dirty="0">
                <a:solidFill>
                  <a:prstClr val="black"/>
                </a:solidFill>
                <a:latin typeface="宋体" panose="02010600030101010101" pitchFamily="2" charset="-122"/>
              </a:rPr>
              <a:t>是</a:t>
            </a:r>
            <a:r>
              <a:rPr kumimoji="1" lang="en-US" altLang="zh-CN" sz="1800" dirty="0" err="1">
                <a:solidFill>
                  <a:prstClr val="black"/>
                </a:solidFill>
                <a:latin typeface="宋体" panose="02010600030101010101" pitchFamily="2" charset="-122"/>
              </a:rPr>
              <a:t>debian</a:t>
            </a:r>
            <a:r>
              <a:rPr kumimoji="1" lang="en-US" altLang="zh-CN" sz="1800" dirty="0">
                <a:solidFill>
                  <a:prstClr val="black"/>
                </a:solidFill>
                <a:latin typeface="宋体" panose="02010600030101010101" pitchFamily="2" charset="-122"/>
              </a:rPr>
              <a:t> </a:t>
            </a:r>
            <a:r>
              <a:rPr kumimoji="1" lang="en-US" altLang="zh-CN" sz="1800" dirty="0" err="1">
                <a:solidFill>
                  <a:prstClr val="black"/>
                </a:solidFill>
                <a:latin typeface="宋体" panose="02010600030101010101" pitchFamily="2" charset="-122"/>
              </a:rPr>
              <a:t>linux</a:t>
            </a:r>
            <a:r>
              <a:rPr kumimoji="1" lang="zh-CN" altLang="en-US" sz="1800" dirty="0">
                <a:solidFill>
                  <a:prstClr val="black"/>
                </a:solidFill>
                <a:latin typeface="宋体" panose="02010600030101010101" pitchFamily="2" charset="-122"/>
              </a:rPr>
              <a:t>提供的一种包封装格式，主要在</a:t>
            </a:r>
            <a:r>
              <a:rPr kumimoji="1" lang="en-US" altLang="zh-CN" sz="1800" dirty="0" err="1">
                <a:solidFill>
                  <a:prstClr val="black"/>
                </a:solidFill>
                <a:latin typeface="宋体" panose="02010600030101010101" pitchFamily="2" charset="-122"/>
              </a:rPr>
              <a:t>debian</a:t>
            </a:r>
            <a:r>
              <a:rPr kumimoji="1" lang="zh-CN" altLang="en-US" sz="1800" dirty="0">
                <a:solidFill>
                  <a:prstClr val="black"/>
                </a:solidFill>
                <a:latin typeface="宋体" panose="02010600030101010101" pitchFamily="2" charset="-122"/>
              </a:rPr>
              <a:t>和</a:t>
            </a:r>
            <a:r>
              <a:rPr kumimoji="1" lang="en-US" altLang="zh-CN" sz="1800" dirty="0" err="1">
                <a:solidFill>
                  <a:prstClr val="black"/>
                </a:solidFill>
                <a:latin typeface="宋体" panose="02010600030101010101" pitchFamily="2" charset="-122"/>
              </a:rPr>
              <a:t>corel</a:t>
            </a:r>
            <a:r>
              <a:rPr kumimoji="1" lang="en-US" altLang="zh-CN" sz="1800" dirty="0">
                <a:solidFill>
                  <a:prstClr val="black"/>
                </a:solidFill>
                <a:latin typeface="宋体" panose="02010600030101010101" pitchFamily="2" charset="-122"/>
              </a:rPr>
              <a:t> </a:t>
            </a:r>
            <a:r>
              <a:rPr kumimoji="1" lang="en-US" altLang="zh-CN" sz="1800" dirty="0" err="1">
                <a:solidFill>
                  <a:prstClr val="black"/>
                </a:solidFill>
                <a:latin typeface="宋体" panose="02010600030101010101" pitchFamily="2" charset="-122"/>
              </a:rPr>
              <a:t>linux</a:t>
            </a:r>
            <a:r>
              <a:rPr kumimoji="1" lang="zh-CN" altLang="en-US" sz="1800" dirty="0">
                <a:solidFill>
                  <a:prstClr val="black"/>
                </a:solidFill>
                <a:latin typeface="宋体" panose="02010600030101010101" pitchFamily="2" charset="-122"/>
              </a:rPr>
              <a:t>中使用</a:t>
            </a:r>
            <a:r>
              <a:rPr kumimoji="1" lang="en-US" altLang="zh-CN" sz="1800" dirty="0">
                <a:solidFill>
                  <a:prstClr val="black"/>
                </a:solidFill>
                <a:latin typeface="宋体" panose="02010600030101010101" pitchFamily="2" charset="-122"/>
              </a:rPr>
              <a:t>,</a:t>
            </a:r>
            <a:r>
              <a:rPr kumimoji="1" lang="zh-CN" altLang="en-US" sz="1800" dirty="0">
                <a:solidFill>
                  <a:prstClr val="black"/>
                </a:solidFill>
                <a:latin typeface="宋体" panose="02010600030101010101" pitchFamily="2" charset="-122"/>
              </a:rPr>
              <a:t>其它</a:t>
            </a:r>
            <a:r>
              <a:rPr kumimoji="1" lang="en-US" altLang="zh-CN" sz="1800" dirty="0" err="1">
                <a:solidFill>
                  <a:prstClr val="black"/>
                </a:solidFill>
                <a:latin typeface="宋体" panose="02010600030101010101" pitchFamily="2" charset="-122"/>
              </a:rPr>
              <a:t>linux</a:t>
            </a:r>
            <a:r>
              <a:rPr kumimoji="1" lang="zh-CN" altLang="en-US" sz="1800" dirty="0">
                <a:solidFill>
                  <a:prstClr val="black"/>
                </a:solidFill>
                <a:latin typeface="宋体" panose="02010600030101010101" pitchFamily="2" charset="-122"/>
              </a:rPr>
              <a:t>使用较少。</a:t>
            </a:r>
          </a:p>
          <a:p>
            <a:pPr defTabSz="685800" eaLnBrk="1" fontAlgn="auto" hangingPunct="1">
              <a:spcBef>
                <a:spcPct val="50000"/>
              </a:spcBef>
              <a:spcAft>
                <a:spcPts val="0"/>
              </a:spcAft>
              <a:buNone/>
            </a:pPr>
            <a:r>
              <a:rPr kumimoji="1" lang="zh-CN" altLang="en-US" sz="1800" dirty="0">
                <a:solidFill>
                  <a:prstClr val="black"/>
                </a:solidFill>
                <a:latin typeface="Tahoma" panose="020B0604030504040204" pitchFamily="34" charset="0"/>
              </a:rPr>
              <a:t>（</a:t>
            </a:r>
            <a:r>
              <a:rPr kumimoji="1" lang="en-US" altLang="zh-CN" sz="1800" dirty="0">
                <a:solidFill>
                  <a:prstClr val="black"/>
                </a:solidFill>
                <a:latin typeface="Tahoma" panose="020B0604030504040204" pitchFamily="34" charset="0"/>
              </a:rPr>
              <a:t>3</a:t>
            </a:r>
            <a:r>
              <a:rPr kumimoji="1" lang="zh-CN" altLang="en-US" sz="1800" dirty="0">
                <a:solidFill>
                  <a:prstClr val="black"/>
                </a:solidFill>
                <a:latin typeface="Tahoma" panose="020B0604030504040204" pitchFamily="34" charset="0"/>
              </a:rPr>
              <a:t>）</a:t>
            </a:r>
            <a:r>
              <a:rPr kumimoji="1" lang="en-US" altLang="zh-CN" sz="1800" dirty="0" err="1">
                <a:solidFill>
                  <a:srgbClr val="0000FF"/>
                </a:solidFill>
                <a:latin typeface="Tahoma" panose="020B0604030504040204" pitchFamily="34" charset="0"/>
              </a:rPr>
              <a:t>tarball</a:t>
            </a:r>
            <a:r>
              <a:rPr kumimoji="1" lang="zh-CN" altLang="en-US" sz="1800" dirty="0">
                <a:solidFill>
                  <a:prstClr val="black"/>
                </a:solidFill>
                <a:latin typeface="宋体" panose="02010600030101010101" pitchFamily="2" charset="-122"/>
              </a:rPr>
              <a:t>实际上一种压缩包形式，主要用于</a:t>
            </a:r>
            <a:r>
              <a:rPr kumimoji="1" lang="zh-CN" altLang="en-US" sz="1800" dirty="0">
                <a:solidFill>
                  <a:srgbClr val="FF0000"/>
                </a:solidFill>
                <a:latin typeface="宋体" panose="02010600030101010101" pitchFamily="2" charset="-122"/>
              </a:rPr>
              <a:t>源代码</a:t>
            </a:r>
            <a:r>
              <a:rPr kumimoji="1" lang="zh-CN" altLang="en-US" sz="1800" dirty="0">
                <a:solidFill>
                  <a:prstClr val="black"/>
                </a:solidFill>
                <a:latin typeface="宋体" panose="02010600030101010101" pitchFamily="2" charset="-122"/>
              </a:rPr>
              <a:t>的方式发布，此类软件包相对较少。</a:t>
            </a:r>
            <a:r>
              <a:rPr kumimoji="1" lang="zh-CN" altLang="en-US" sz="1800" dirty="0">
                <a:solidFill>
                  <a:prstClr val="black"/>
                </a:solidFill>
                <a:latin typeface="Tahoma" panose="020B0604030504040204" pitchFamily="34" charset="0"/>
              </a:rPr>
              <a:t> </a:t>
            </a:r>
          </a:p>
        </p:txBody>
      </p:sp>
      <p:sp>
        <p:nvSpPr>
          <p:cNvPr id="86020" name="Text Box 4">
            <a:extLst>
              <a:ext uri="{FF2B5EF4-FFF2-40B4-BE49-F238E27FC236}">
                <a16:creationId xmlns:a16="http://schemas.microsoft.com/office/drawing/2014/main" id="{58A33996-29D9-4528-B1AD-C777374BE069}"/>
              </a:ext>
            </a:extLst>
          </p:cNvPr>
          <p:cNvSpPr txBox="1">
            <a:spLocks noChangeArrowheads="1"/>
          </p:cNvSpPr>
          <p:nvPr/>
        </p:nvSpPr>
        <p:spPr bwMode="auto">
          <a:xfrm>
            <a:off x="1385889" y="1916906"/>
            <a:ext cx="3521869"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50000"/>
              </a:spcBef>
              <a:spcAft>
                <a:spcPts val="0"/>
              </a:spcAft>
              <a:buNone/>
            </a:pPr>
            <a:r>
              <a:rPr kumimoji="1" lang="zh-CN" altLang="en-US" sz="1800" dirty="0">
                <a:solidFill>
                  <a:prstClr val="black"/>
                </a:solidFill>
                <a:latin typeface="宋体" panose="02010600030101010101" pitchFamily="2" charset="-122"/>
              </a:rPr>
              <a:t>软件包常见的主要有三种格式：</a:t>
            </a:r>
            <a:endParaRPr kumimoji="1" lang="zh-CN" altLang="en-US" sz="1800" dirty="0">
              <a:solidFill>
                <a:prstClr val="black"/>
              </a:solidFill>
              <a:latin typeface="Tahoma" panose="020B0604030504040204" pitchFamily="34" charset="0"/>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a:extLst>
              <a:ext uri="{FF2B5EF4-FFF2-40B4-BE49-F238E27FC236}">
                <a16:creationId xmlns:a16="http://schemas.microsoft.com/office/drawing/2014/main" id="{24C93560-F606-4467-A2EB-EA80A93445E4}"/>
              </a:ext>
            </a:extLst>
          </p:cNvPr>
          <p:cNvSpPr txBox="1">
            <a:spLocks noChangeArrowheads="1"/>
          </p:cNvSpPr>
          <p:nvPr/>
        </p:nvSpPr>
        <p:spPr bwMode="auto">
          <a:xfrm>
            <a:off x="889993" y="1940131"/>
            <a:ext cx="7364015"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809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indent="210741" defTabSz="685800" eaLnBrk="1" fontAlgn="auto" hangingPunct="1">
              <a:spcBef>
                <a:spcPct val="50000"/>
              </a:spcBef>
              <a:spcAft>
                <a:spcPts val="0"/>
              </a:spcAft>
            </a:pPr>
            <a:r>
              <a:rPr kumimoji="1" lang="zh-CN" altLang="en-US" sz="2100" dirty="0">
                <a:solidFill>
                  <a:prstClr val="black"/>
                </a:solidFill>
                <a:latin typeface="宋体" panose="02010600030101010101" pitchFamily="2" charset="-122"/>
              </a:rPr>
              <a:t>早期传统的</a:t>
            </a:r>
            <a:r>
              <a:rPr kumimoji="1" lang="en-US" altLang="zh-CN" sz="2100" dirty="0">
                <a:solidFill>
                  <a:prstClr val="black"/>
                </a:solidFill>
                <a:latin typeface="宋体" panose="02010600030101010101" pitchFamily="2" charset="-122"/>
              </a:rPr>
              <a:t>LINUX</a:t>
            </a:r>
            <a:r>
              <a:rPr kumimoji="1" lang="zh-CN" altLang="en-US" sz="2100" dirty="0">
                <a:solidFill>
                  <a:prstClr val="black"/>
                </a:solidFill>
                <a:latin typeface="宋体" panose="02010600030101010101" pitchFamily="2" charset="-122"/>
              </a:rPr>
              <a:t>软件包大多是</a:t>
            </a:r>
            <a:r>
              <a:rPr kumimoji="1" lang="en-US" altLang="zh-CN" sz="2100" dirty="0">
                <a:solidFill>
                  <a:srgbClr val="0000FF"/>
                </a:solidFill>
                <a:latin typeface="Tahoma" panose="020B0604030504040204" pitchFamily="34" charset="0"/>
              </a:rPr>
              <a:t>tar.gz</a:t>
            </a:r>
            <a:r>
              <a:rPr kumimoji="1" lang="zh-CN" altLang="en-US" sz="2100" dirty="0">
                <a:solidFill>
                  <a:prstClr val="black"/>
                </a:solidFill>
                <a:latin typeface="宋体" panose="02010600030101010101" pitchFamily="2" charset="-122"/>
              </a:rPr>
              <a:t>源码文件格式，</a:t>
            </a:r>
            <a:r>
              <a:rPr kumimoji="1" lang="zh-CN" altLang="en-US" sz="2100" dirty="0">
                <a:solidFill>
                  <a:prstClr val="black"/>
                </a:solidFill>
                <a:latin typeface="宋体" panose="02010600030101010101" pitchFamily="2" charset="-122"/>
                <a:cs typeface="Times New Roman" panose="02020603050405020304" pitchFamily="18" charset="0"/>
              </a:rPr>
              <a:t>使用不方便；</a:t>
            </a:r>
            <a:r>
              <a:rPr kumimoji="1" lang="en-US" altLang="zh-CN" sz="2100" dirty="0">
                <a:solidFill>
                  <a:prstClr val="black"/>
                </a:solidFill>
                <a:latin typeface="宋体" panose="02010600030101010101" pitchFamily="2" charset="-122"/>
              </a:rPr>
              <a:t>RPM</a:t>
            </a:r>
            <a:r>
              <a:rPr kumimoji="1" lang="zh-CN" altLang="en-US" sz="2100" dirty="0">
                <a:solidFill>
                  <a:prstClr val="black"/>
                </a:solidFill>
                <a:latin typeface="宋体" panose="02010600030101010101" pitchFamily="2" charset="-122"/>
              </a:rPr>
              <a:t>提供了一种全新的软件包管理模式，在方便性上甚至超过了微软的</a:t>
            </a:r>
            <a:r>
              <a:rPr kumimoji="1" lang="en-US" altLang="zh-CN" sz="2100" dirty="0">
                <a:solidFill>
                  <a:prstClr val="black"/>
                </a:solidFill>
                <a:latin typeface="宋体" panose="02010600030101010101" pitchFamily="2" charset="-122"/>
              </a:rPr>
              <a:t>Windows</a:t>
            </a:r>
            <a:r>
              <a:rPr kumimoji="1" lang="zh-CN" altLang="en-US" sz="2100" dirty="0">
                <a:solidFill>
                  <a:prstClr val="black"/>
                </a:solidFill>
                <a:latin typeface="宋体" panose="02010600030101010101" pitchFamily="2" charset="-122"/>
              </a:rPr>
              <a:t>。</a:t>
            </a:r>
          </a:p>
          <a:p>
            <a:pPr indent="210741" defTabSz="685800" eaLnBrk="1" fontAlgn="auto" hangingPunct="1">
              <a:spcBef>
                <a:spcPct val="50000"/>
              </a:spcBef>
              <a:spcAft>
                <a:spcPts val="0"/>
              </a:spcAft>
            </a:pPr>
            <a:r>
              <a:rPr kumimoji="1" lang="en-US" altLang="zh-CN" sz="2100" dirty="0">
                <a:solidFill>
                  <a:srgbClr val="FF0000"/>
                </a:solidFill>
                <a:latin typeface="Tahoma" panose="020B0604030504040204" pitchFamily="34" charset="0"/>
              </a:rPr>
              <a:t>RPM</a:t>
            </a:r>
            <a:r>
              <a:rPr kumimoji="1" lang="zh-CN" altLang="en-US" sz="2100" dirty="0">
                <a:solidFill>
                  <a:prstClr val="black"/>
                </a:solidFill>
                <a:latin typeface="宋体" panose="02010600030101010101" pitchFamily="2" charset="-122"/>
                <a:cs typeface="Times New Roman" panose="02020603050405020304" pitchFamily="18" charset="0"/>
              </a:rPr>
              <a:t>现在是</a:t>
            </a:r>
            <a:r>
              <a:rPr kumimoji="1" lang="en-US" altLang="zh-CN" sz="2100" dirty="0" err="1">
                <a:solidFill>
                  <a:srgbClr val="FF0000"/>
                </a:solidFill>
              </a:rPr>
              <a:t>R</a:t>
            </a:r>
            <a:r>
              <a:rPr kumimoji="1" lang="en-US" altLang="zh-CN" sz="2100" dirty="0" err="1">
                <a:solidFill>
                  <a:prstClr val="black"/>
                </a:solidFill>
              </a:rPr>
              <a:t>edhat</a:t>
            </a:r>
            <a:r>
              <a:rPr kumimoji="1" lang="en-US" altLang="zh-CN" sz="2100" dirty="0">
                <a:solidFill>
                  <a:prstClr val="black"/>
                </a:solidFill>
              </a:rPr>
              <a:t> </a:t>
            </a:r>
            <a:r>
              <a:rPr kumimoji="1" lang="en-US" altLang="zh-CN" sz="2100" dirty="0">
                <a:solidFill>
                  <a:srgbClr val="FF0000"/>
                </a:solidFill>
              </a:rPr>
              <a:t>P</a:t>
            </a:r>
            <a:r>
              <a:rPr kumimoji="1" lang="en-US" altLang="zh-CN" sz="2100" dirty="0">
                <a:solidFill>
                  <a:prstClr val="black"/>
                </a:solidFill>
              </a:rPr>
              <a:t>ackage </a:t>
            </a:r>
            <a:r>
              <a:rPr kumimoji="1" lang="en-US" altLang="zh-CN" sz="2100" dirty="0">
                <a:solidFill>
                  <a:srgbClr val="FF0000"/>
                </a:solidFill>
              </a:rPr>
              <a:t>M</a:t>
            </a:r>
            <a:r>
              <a:rPr kumimoji="1" lang="en-US" altLang="zh-CN" sz="2100" dirty="0">
                <a:solidFill>
                  <a:prstClr val="black"/>
                </a:solidFill>
              </a:rPr>
              <a:t>anager</a:t>
            </a:r>
            <a:r>
              <a:rPr kumimoji="1" lang="zh-CN" altLang="en-US" sz="2100" dirty="0">
                <a:solidFill>
                  <a:prstClr val="black"/>
                </a:solidFill>
                <a:latin typeface="宋体" panose="02010600030101010101" pitchFamily="2" charset="-122"/>
                <a:cs typeface="Times New Roman" panose="02020603050405020304" pitchFamily="18" charset="0"/>
              </a:rPr>
              <a:t>的缩写，</a:t>
            </a:r>
            <a:r>
              <a:rPr kumimoji="1" lang="en-US" altLang="zh-CN" sz="2100" dirty="0">
                <a:solidFill>
                  <a:prstClr val="black"/>
                </a:solidFill>
              </a:rPr>
              <a:t>RPM</a:t>
            </a:r>
            <a:r>
              <a:rPr kumimoji="1" lang="zh-CN" altLang="en-US" sz="2100" dirty="0">
                <a:solidFill>
                  <a:prstClr val="black"/>
                </a:solidFill>
              </a:rPr>
              <a:t>名称虽然打上了</a:t>
            </a:r>
            <a:r>
              <a:rPr kumimoji="1" lang="en-US" altLang="zh-CN" sz="2100" dirty="0">
                <a:solidFill>
                  <a:prstClr val="black"/>
                </a:solidFill>
              </a:rPr>
              <a:t>RedHat</a:t>
            </a:r>
            <a:r>
              <a:rPr kumimoji="1" lang="zh-CN" altLang="en-US" sz="2100" dirty="0">
                <a:solidFill>
                  <a:prstClr val="black"/>
                </a:solidFill>
              </a:rPr>
              <a:t>的标志，但是其原始设计理念是开放式的，现在包括</a:t>
            </a:r>
            <a:r>
              <a:rPr kumimoji="1" lang="en-US" altLang="zh-CN" sz="2100" dirty="0" err="1">
                <a:solidFill>
                  <a:prstClr val="black"/>
                </a:solidFill>
              </a:rPr>
              <a:t>OpenLinux</a:t>
            </a:r>
            <a:r>
              <a:rPr kumimoji="1" lang="zh-CN" altLang="en-US" sz="2100" dirty="0">
                <a:solidFill>
                  <a:prstClr val="black"/>
                </a:solidFill>
              </a:rPr>
              <a:t>、</a:t>
            </a:r>
            <a:r>
              <a:rPr kumimoji="1" lang="en-US" altLang="zh-CN" sz="2100" dirty="0" err="1">
                <a:solidFill>
                  <a:prstClr val="black"/>
                </a:solidFill>
              </a:rPr>
              <a:t>SuSe</a:t>
            </a:r>
            <a:r>
              <a:rPr kumimoji="1" lang="zh-CN" altLang="en-US" sz="2100" dirty="0">
                <a:solidFill>
                  <a:prstClr val="black"/>
                </a:solidFill>
              </a:rPr>
              <a:t>以及</a:t>
            </a:r>
            <a:r>
              <a:rPr kumimoji="1" lang="en-US" altLang="zh-CN" sz="2100" dirty="0">
                <a:solidFill>
                  <a:prstClr val="black"/>
                </a:solidFill>
              </a:rPr>
              <a:t>Turbo Linux</a:t>
            </a:r>
            <a:r>
              <a:rPr kumimoji="1" lang="zh-CN" altLang="en-US" sz="2100" dirty="0">
                <a:solidFill>
                  <a:prstClr val="black"/>
                </a:solidFill>
              </a:rPr>
              <a:t>等</a:t>
            </a:r>
            <a:r>
              <a:rPr kumimoji="1" lang="en-US" altLang="zh-CN" sz="2100" dirty="0">
                <a:solidFill>
                  <a:prstClr val="black"/>
                </a:solidFill>
              </a:rPr>
              <a:t>Linux</a:t>
            </a:r>
            <a:r>
              <a:rPr kumimoji="1" lang="zh-CN" altLang="en-US" sz="2100" dirty="0">
                <a:solidFill>
                  <a:prstClr val="black"/>
                </a:solidFill>
              </a:rPr>
              <a:t>的分发版本都有采用，可以算是公认的行业标准了。 </a:t>
            </a:r>
          </a:p>
          <a:p>
            <a:pPr indent="210741" defTabSz="685800" eaLnBrk="1" fontAlgn="auto" hangingPunct="1">
              <a:spcBef>
                <a:spcPct val="50000"/>
              </a:spcBef>
              <a:spcAft>
                <a:spcPts val="0"/>
              </a:spcAft>
            </a:pPr>
            <a:r>
              <a:rPr kumimoji="1" lang="en-US" altLang="zh-CN" sz="2100" dirty="0">
                <a:solidFill>
                  <a:prstClr val="black"/>
                </a:solidFill>
              </a:rPr>
              <a:t>RPM</a:t>
            </a:r>
            <a:r>
              <a:rPr kumimoji="1" lang="zh-CN" altLang="en-US" sz="2100" dirty="0">
                <a:solidFill>
                  <a:prstClr val="black"/>
                </a:solidFill>
              </a:rPr>
              <a:t>文件在</a:t>
            </a:r>
            <a:r>
              <a:rPr kumimoji="1" lang="en-US" altLang="zh-CN" sz="2100" dirty="0">
                <a:solidFill>
                  <a:prstClr val="black"/>
                </a:solidFill>
              </a:rPr>
              <a:t>Linux</a:t>
            </a:r>
            <a:r>
              <a:rPr kumimoji="1" lang="zh-CN" altLang="en-US" sz="2100" dirty="0">
                <a:solidFill>
                  <a:prstClr val="black"/>
                </a:solidFill>
              </a:rPr>
              <a:t>系统中的安装最为简便。</a:t>
            </a:r>
            <a:r>
              <a:rPr kumimoji="1" lang="zh-CN" altLang="en-US" sz="1350" dirty="0">
                <a:solidFill>
                  <a:prstClr val="black"/>
                </a:solidFill>
              </a:rPr>
              <a:t> </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6.2.1RPM</a:t>
            </a:r>
            <a:r>
              <a:rPr lang="zh-CN" altLang="en-US" sz="2400" b="0" dirty="0">
                <a:solidFill>
                  <a:srgbClr val="1353A2"/>
                </a:solidFill>
                <a:latin typeface="微软雅黑" pitchFamily="34" charset="-122"/>
                <a:ea typeface="微软雅黑" pitchFamily="34" charset="-122"/>
              </a:rPr>
              <a:t>简介</a:t>
            </a:r>
          </a:p>
        </p:txBody>
      </p:sp>
      <p:sp>
        <p:nvSpPr>
          <p:cNvPr id="11" name="Text Box 44"/>
          <p:cNvSpPr txBox="1">
            <a:spLocks noChangeArrowheads="1"/>
          </p:cNvSpPr>
          <p:nvPr/>
        </p:nvSpPr>
        <p:spPr bwMode="auto">
          <a:xfrm>
            <a:off x="354854" y="1808924"/>
            <a:ext cx="8496915" cy="378289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342900" indent="-342900" defTabSz="540544" eaLnBrk="1" fontAlgn="auto" hangingPunct="1">
              <a:lnSpc>
                <a:spcPct val="150000"/>
              </a:lnSpc>
              <a:spcBef>
                <a:spcPts val="0"/>
              </a:spcBef>
              <a:spcAft>
                <a:spcPts val="0"/>
              </a:spcAft>
              <a:buFont typeface="Arial" panose="020B0604020202020204" pitchFamily="34" charset="0"/>
              <a:buChar char="•"/>
            </a:pPr>
            <a:r>
              <a:rPr lang="en-US" altLang="zh-CN" sz="1800" dirty="0">
                <a:solidFill>
                  <a:srgbClr val="FF0000"/>
                </a:solidFill>
              </a:rPr>
              <a:t>RPM</a:t>
            </a:r>
            <a:r>
              <a:rPr lang="zh-CN" altLang="zh-CN" sz="1800" dirty="0">
                <a:solidFill>
                  <a:srgbClr val="1353A2"/>
                </a:solidFill>
              </a:rPr>
              <a:t>可以让用户直接以</a:t>
            </a:r>
            <a:r>
              <a:rPr lang="zh-CN" altLang="zh-CN" sz="1800" dirty="0">
                <a:solidFill>
                  <a:srgbClr val="FF0000"/>
                </a:solidFill>
              </a:rPr>
              <a:t>二进制方式</a:t>
            </a:r>
            <a:r>
              <a:rPr lang="zh-CN" altLang="zh-CN" sz="1800" dirty="0">
                <a:solidFill>
                  <a:srgbClr val="1353A2"/>
                </a:solidFill>
              </a:rPr>
              <a:t>安装软件包</a:t>
            </a:r>
            <a:r>
              <a:rPr lang="en-US" altLang="zh-CN" sz="1800" dirty="0">
                <a:solidFill>
                  <a:srgbClr val="1353A2"/>
                </a:solidFill>
              </a:rPr>
              <a:t>,</a:t>
            </a:r>
            <a:r>
              <a:rPr lang="zh-CN" altLang="zh-CN" sz="1800" dirty="0">
                <a:solidFill>
                  <a:srgbClr val="1353A2"/>
                </a:solidFill>
              </a:rPr>
              <a:t>并且可帮助用户查询是否已经安装了有关的库文件。</a:t>
            </a:r>
            <a:endParaRPr lang="en-US" altLang="zh-CN" sz="1800" dirty="0">
              <a:solidFill>
                <a:srgbClr val="1353A2"/>
              </a:solidFill>
            </a:endParaRPr>
          </a:p>
          <a:p>
            <a:pPr marL="342900" indent="-342900" defTabSz="540544" eaLnBrk="1" fontAlgn="auto" hangingPunct="1">
              <a:lnSpc>
                <a:spcPct val="150000"/>
              </a:lnSpc>
              <a:spcBef>
                <a:spcPts val="0"/>
              </a:spcBef>
              <a:spcAft>
                <a:spcPts val="0"/>
              </a:spcAft>
              <a:buFont typeface="Arial" panose="020B0604020202020204" pitchFamily="34" charset="0"/>
              <a:buChar char="•"/>
            </a:pPr>
            <a:r>
              <a:rPr lang="en-US" altLang="zh-CN" sz="1800" dirty="0">
                <a:solidFill>
                  <a:srgbClr val="1353A2"/>
                </a:solidFill>
              </a:rPr>
              <a:t>RPM</a:t>
            </a:r>
            <a:r>
              <a:rPr lang="zh-CN" altLang="zh-CN" sz="1800" dirty="0">
                <a:solidFill>
                  <a:srgbClr val="1353A2"/>
                </a:solidFill>
              </a:rPr>
              <a:t>保留了一个</a:t>
            </a:r>
            <a:r>
              <a:rPr lang="zh-CN" altLang="zh-CN" sz="1800" dirty="0">
                <a:solidFill>
                  <a:srgbClr val="FF0000"/>
                </a:solidFill>
              </a:rPr>
              <a:t>数据库</a:t>
            </a:r>
            <a:r>
              <a:rPr lang="en-US" altLang="zh-CN" sz="1800" dirty="0">
                <a:solidFill>
                  <a:srgbClr val="1353A2"/>
                </a:solidFill>
              </a:rPr>
              <a:t>,</a:t>
            </a:r>
            <a:r>
              <a:rPr lang="zh-CN" altLang="zh-CN" sz="1800" dirty="0">
                <a:solidFill>
                  <a:srgbClr val="1353A2"/>
                </a:solidFill>
              </a:rPr>
              <a:t> 数据库中包含了所有的</a:t>
            </a:r>
            <a:r>
              <a:rPr lang="zh-CN" altLang="zh-CN" sz="1800" dirty="0">
                <a:solidFill>
                  <a:srgbClr val="FF0000"/>
                </a:solidFill>
              </a:rPr>
              <a:t>软件包</a:t>
            </a:r>
            <a:r>
              <a:rPr lang="zh-CN" altLang="zh-CN" sz="1800" dirty="0">
                <a:solidFill>
                  <a:srgbClr val="1353A2"/>
                </a:solidFill>
              </a:rPr>
              <a:t>的资料，通过这个数据库用户可以进行</a:t>
            </a:r>
            <a:r>
              <a:rPr lang="zh-CN" altLang="zh-CN" sz="1800" dirty="0">
                <a:solidFill>
                  <a:srgbClr val="FF0000"/>
                </a:solidFill>
              </a:rPr>
              <a:t>软件包的查询</a:t>
            </a:r>
            <a:r>
              <a:rPr lang="zh-CN" altLang="zh-CN" sz="1800" dirty="0">
                <a:solidFill>
                  <a:srgbClr val="1353A2"/>
                </a:solidFill>
              </a:rPr>
              <a:t>。</a:t>
            </a:r>
            <a:endParaRPr lang="en-US" altLang="zh-CN" sz="1800" dirty="0">
              <a:solidFill>
                <a:srgbClr val="1353A2"/>
              </a:solidFill>
            </a:endParaRPr>
          </a:p>
          <a:p>
            <a:pPr marL="342900" indent="-342900" defTabSz="540544" eaLnBrk="1" fontAlgn="auto" hangingPunct="1">
              <a:lnSpc>
                <a:spcPct val="150000"/>
              </a:lnSpc>
              <a:spcBef>
                <a:spcPts val="0"/>
              </a:spcBef>
              <a:spcAft>
                <a:spcPts val="0"/>
              </a:spcAft>
              <a:buFont typeface="Arial" panose="020B0604020202020204" pitchFamily="34" charset="0"/>
              <a:buChar char="•"/>
            </a:pPr>
            <a:r>
              <a:rPr lang="zh-CN" altLang="zh-CN" sz="1800" dirty="0">
                <a:solidFill>
                  <a:srgbClr val="1353A2"/>
                </a:solidFill>
              </a:rPr>
              <a:t>安装简单</a:t>
            </a:r>
            <a:r>
              <a:rPr lang="en-US" altLang="zh-CN" sz="1800" dirty="0">
                <a:solidFill>
                  <a:srgbClr val="1353A2"/>
                </a:solidFill>
              </a:rPr>
              <a:t>,</a:t>
            </a:r>
            <a:r>
              <a:rPr lang="zh-CN" altLang="zh-CN" sz="1800" dirty="0">
                <a:solidFill>
                  <a:srgbClr val="1353A2"/>
                </a:solidFill>
              </a:rPr>
              <a:t>而卸载时也可以将软件安装在多处目录中的文件删除干净</a:t>
            </a:r>
            <a:endParaRPr lang="en-US" altLang="zh-CN" sz="1800" dirty="0">
              <a:solidFill>
                <a:srgbClr val="1353A2"/>
              </a:solidFill>
            </a:endParaRPr>
          </a:p>
          <a:p>
            <a:pPr marL="342900" indent="-342900" defTabSz="540544" eaLnBrk="1" fontAlgn="auto" hangingPunct="1">
              <a:lnSpc>
                <a:spcPct val="150000"/>
              </a:lnSpc>
              <a:spcBef>
                <a:spcPts val="0"/>
              </a:spcBef>
              <a:spcAft>
                <a:spcPts val="0"/>
              </a:spcAft>
              <a:buFont typeface="Arial" panose="020B0604020202020204" pitchFamily="34" charset="0"/>
              <a:buChar char="•"/>
            </a:pPr>
            <a:r>
              <a:rPr lang="zh-CN" altLang="zh-CN" sz="1800" dirty="0">
                <a:solidFill>
                  <a:srgbClr val="1353A2"/>
                </a:solidFill>
              </a:rPr>
              <a:t>系统校验不小心删除了某个重要文件，但不知道是哪个软件包需要此文件时，可以使用</a:t>
            </a:r>
            <a:r>
              <a:rPr lang="en-US" altLang="zh-CN" sz="1800" dirty="0">
                <a:solidFill>
                  <a:srgbClr val="1353A2"/>
                </a:solidFill>
              </a:rPr>
              <a:t>RPM</a:t>
            </a:r>
            <a:r>
              <a:rPr lang="zh-CN" altLang="zh-CN" sz="1800" dirty="0">
                <a:solidFill>
                  <a:srgbClr val="1353A2"/>
                </a:solidFill>
              </a:rPr>
              <a:t>查询已经安装的软件包中少了那些文件</a:t>
            </a:r>
            <a:r>
              <a:rPr lang="en-US" altLang="zh-CN" sz="1800" dirty="0">
                <a:solidFill>
                  <a:srgbClr val="1353A2"/>
                </a:solidFill>
              </a:rPr>
              <a:t>,</a:t>
            </a:r>
            <a:r>
              <a:rPr lang="zh-CN" altLang="zh-CN" sz="1800" dirty="0">
                <a:solidFill>
                  <a:srgbClr val="1353A2"/>
                </a:solidFill>
              </a:rPr>
              <a:t>是否需要重新安装并且可以检验出安装的软件包是否已经被别人修改过</a:t>
            </a:r>
            <a:r>
              <a:rPr lang="zh-CN" altLang="zh-CN" sz="1800" b="0" dirty="0">
                <a:solidFill>
                  <a:srgbClr val="1353A2"/>
                </a:solidFill>
              </a:rPr>
              <a:t>。</a:t>
            </a:r>
            <a:endParaRPr lang="en-US" altLang="zh-CN" sz="1800" b="0" dirty="0">
              <a:solidFill>
                <a:srgbClr val="1353A2"/>
              </a:solidFill>
            </a:endParaRPr>
          </a:p>
          <a:p>
            <a:pPr indent="0" defTabSz="540544" eaLnBrk="1" fontAlgn="auto" hangingPunct="1">
              <a:lnSpc>
                <a:spcPct val="150000"/>
              </a:lnSpc>
              <a:spcBef>
                <a:spcPts val="0"/>
              </a:spcBef>
              <a:spcAft>
                <a:spcPts val="0"/>
              </a:spcAft>
            </a:pPr>
            <a:endParaRPr lang="zh-CN" altLang="en-US" sz="1800" b="0" dirty="0">
              <a:solidFill>
                <a:srgbClr val="1353A2"/>
              </a:solidFill>
            </a:endParaRPr>
          </a:p>
        </p:txBody>
      </p:sp>
    </p:spTree>
    <p:extLst>
      <p:ext uri="{BB962C8B-B14F-4D97-AF65-F5344CB8AC3E}">
        <p14:creationId xmlns:p14="http://schemas.microsoft.com/office/powerpoint/2010/main" val="348522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a:extLst>
              <a:ext uri="{FF2B5EF4-FFF2-40B4-BE49-F238E27FC236}">
                <a16:creationId xmlns:a16="http://schemas.microsoft.com/office/drawing/2014/main" id="{FA2F184A-77B2-4C13-84EA-C2AC9011D773}"/>
              </a:ext>
            </a:extLst>
          </p:cNvPr>
          <p:cNvSpPr txBox="1">
            <a:spLocks noChangeArrowheads="1"/>
          </p:cNvSpPr>
          <p:nvPr/>
        </p:nvSpPr>
        <p:spPr bwMode="auto">
          <a:xfrm>
            <a:off x="472190" y="1872894"/>
            <a:ext cx="8229600" cy="37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50000"/>
              </a:spcBef>
              <a:spcAft>
                <a:spcPts val="0"/>
              </a:spcAft>
              <a:buNone/>
            </a:pPr>
            <a:r>
              <a:rPr kumimoji="1" lang="zh-CN" altLang="en-US" sz="2100" dirty="0">
                <a:solidFill>
                  <a:srgbClr val="0000FF"/>
                </a:solidFill>
                <a:latin typeface="Tahoma" panose="020B0604030504040204" pitchFamily="34" charset="0"/>
              </a:rPr>
              <a:t>格式：</a:t>
            </a:r>
            <a:r>
              <a:rPr kumimoji="1" lang="en-US" altLang="zh-CN" sz="2100" dirty="0">
                <a:solidFill>
                  <a:srgbClr val="0000FF"/>
                </a:solidFill>
                <a:latin typeface="Tahoma" panose="020B0604030504040204" pitchFamily="34" charset="0"/>
              </a:rPr>
              <a:t>package-version-</a:t>
            </a:r>
            <a:r>
              <a:rPr kumimoji="1" lang="en-US" altLang="zh-CN" sz="2100" dirty="0" err="1">
                <a:solidFill>
                  <a:srgbClr val="0000FF"/>
                </a:solidFill>
                <a:latin typeface="Tahoma" panose="020B0604030504040204" pitchFamily="34" charset="0"/>
              </a:rPr>
              <a:t>revision.arch.rpm</a:t>
            </a:r>
            <a:endParaRPr kumimoji="1" lang="en-US" altLang="zh-CN" sz="2100" dirty="0">
              <a:solidFill>
                <a:srgbClr val="0000FF"/>
              </a:solidFill>
              <a:latin typeface="Tahoma" panose="020B0604030504040204" pitchFamily="34" charset="0"/>
            </a:endParaRPr>
          </a:p>
          <a:p>
            <a:pPr defTabSz="685800" eaLnBrk="1" fontAlgn="auto" hangingPunct="1">
              <a:spcBef>
                <a:spcPct val="50000"/>
              </a:spcBef>
              <a:spcAft>
                <a:spcPts val="0"/>
              </a:spcAft>
              <a:buNone/>
            </a:pPr>
            <a:r>
              <a:rPr lang="zh-CN" altLang="zh-CN" sz="2100" dirty="0">
                <a:solidFill>
                  <a:srgbClr val="1353A2"/>
                </a:solidFill>
              </a:rPr>
              <a:t>格式 ：软件名</a:t>
            </a:r>
            <a:r>
              <a:rPr lang="en-US" altLang="zh-CN" sz="2100" dirty="0">
                <a:solidFill>
                  <a:srgbClr val="1353A2"/>
                </a:solidFill>
              </a:rPr>
              <a:t>-</a:t>
            </a:r>
            <a:r>
              <a:rPr lang="zh-CN" altLang="zh-CN" sz="2100" dirty="0">
                <a:solidFill>
                  <a:srgbClr val="1353A2"/>
                </a:solidFill>
              </a:rPr>
              <a:t>版本号</a:t>
            </a:r>
            <a:r>
              <a:rPr lang="en-US" altLang="zh-CN" sz="2100" dirty="0">
                <a:solidFill>
                  <a:srgbClr val="1353A2"/>
                </a:solidFill>
              </a:rPr>
              <a:t>-</a:t>
            </a:r>
            <a:r>
              <a:rPr lang="zh-CN" altLang="zh-CN" sz="2100" dirty="0">
                <a:solidFill>
                  <a:srgbClr val="1353A2"/>
                </a:solidFill>
              </a:rPr>
              <a:t>释出号</a:t>
            </a:r>
            <a:r>
              <a:rPr lang="en-US" altLang="zh-CN" sz="2100" dirty="0">
                <a:solidFill>
                  <a:srgbClr val="1353A2"/>
                </a:solidFill>
              </a:rPr>
              <a:t>.</a:t>
            </a:r>
            <a:r>
              <a:rPr lang="zh-CN" altLang="zh-CN" sz="2100" dirty="0">
                <a:solidFill>
                  <a:srgbClr val="1353A2"/>
                </a:solidFill>
              </a:rPr>
              <a:t>体系号</a:t>
            </a:r>
            <a:r>
              <a:rPr lang="en-US" altLang="zh-CN" sz="2100" dirty="0">
                <a:solidFill>
                  <a:srgbClr val="1353A2"/>
                </a:solidFill>
              </a:rPr>
              <a:t>.rpm</a:t>
            </a:r>
          </a:p>
          <a:p>
            <a:pPr defTabSz="685800" eaLnBrk="1" fontAlgn="auto" hangingPunct="1">
              <a:spcBef>
                <a:spcPct val="50000"/>
              </a:spcBef>
              <a:spcAft>
                <a:spcPts val="0"/>
              </a:spcAft>
            </a:pPr>
            <a:r>
              <a:rPr kumimoji="1" lang="en-US" altLang="zh-CN" sz="2100" dirty="0">
                <a:solidFill>
                  <a:srgbClr val="0000FF"/>
                </a:solidFill>
                <a:latin typeface="Tahoma" panose="020B0604030504040204" pitchFamily="34" charset="0"/>
              </a:rPr>
              <a:t>package</a:t>
            </a:r>
            <a:r>
              <a:rPr kumimoji="1" lang="en-US" altLang="zh-CN" sz="2100" dirty="0">
                <a:solidFill>
                  <a:prstClr val="black"/>
                </a:solidFill>
                <a:latin typeface="宋体" panose="02010600030101010101" pitchFamily="2" charset="-122"/>
              </a:rPr>
              <a:t>  </a:t>
            </a:r>
            <a:r>
              <a:rPr kumimoji="1" lang="zh-CN" altLang="en-US" sz="2100" dirty="0">
                <a:solidFill>
                  <a:prstClr val="black"/>
                </a:solidFill>
                <a:latin typeface="宋体" panose="02010600030101010101" pitchFamily="2" charset="-122"/>
              </a:rPr>
              <a:t>是指软件包的名称</a:t>
            </a:r>
            <a:endParaRPr kumimoji="1" lang="zh-CN" altLang="en-US" sz="2100" dirty="0">
              <a:solidFill>
                <a:prstClr val="black"/>
              </a:solidFill>
              <a:latin typeface="Tahoma" panose="020B0604030504040204" pitchFamily="34" charset="0"/>
            </a:endParaRPr>
          </a:p>
          <a:p>
            <a:pPr defTabSz="685800" eaLnBrk="1" fontAlgn="auto" hangingPunct="1">
              <a:spcBef>
                <a:spcPct val="50000"/>
              </a:spcBef>
              <a:spcAft>
                <a:spcPts val="0"/>
              </a:spcAft>
            </a:pPr>
            <a:r>
              <a:rPr kumimoji="1" lang="en-US" altLang="zh-CN" sz="2100" dirty="0">
                <a:solidFill>
                  <a:srgbClr val="0000FF"/>
                </a:solidFill>
                <a:latin typeface="Tahoma" panose="020B0604030504040204" pitchFamily="34" charset="0"/>
              </a:rPr>
              <a:t>version</a:t>
            </a:r>
            <a:r>
              <a:rPr kumimoji="1" lang="en-US" altLang="zh-CN" sz="2100" dirty="0">
                <a:solidFill>
                  <a:prstClr val="black"/>
                </a:solidFill>
                <a:latin typeface="宋体" panose="02010600030101010101" pitchFamily="2" charset="-122"/>
              </a:rPr>
              <a:t>   </a:t>
            </a:r>
            <a:r>
              <a:rPr kumimoji="1" lang="zh-CN" altLang="en-US" sz="2100" dirty="0">
                <a:solidFill>
                  <a:prstClr val="black"/>
                </a:solidFill>
                <a:latin typeface="宋体" panose="02010600030101010101" pitchFamily="2" charset="-122"/>
              </a:rPr>
              <a:t>是指软件包的版本号</a:t>
            </a:r>
            <a:r>
              <a:rPr kumimoji="1" lang="en-US" altLang="zh-CN" sz="2100" dirty="0">
                <a:solidFill>
                  <a:prstClr val="black"/>
                </a:solidFill>
                <a:latin typeface="宋体" panose="02010600030101010101" pitchFamily="2" charset="-122"/>
              </a:rPr>
              <a:t>(</a:t>
            </a:r>
            <a:r>
              <a:rPr kumimoji="1" lang="zh-CN" altLang="en-US" sz="2100" dirty="0">
                <a:solidFill>
                  <a:prstClr val="black"/>
                </a:solidFill>
                <a:latin typeface="宋体" panose="02010600030101010101" pitchFamily="2" charset="-122"/>
              </a:rPr>
              <a:t>主版本号</a:t>
            </a:r>
            <a:r>
              <a:rPr kumimoji="1" lang="en-US" altLang="zh-CN" sz="2100" dirty="0">
                <a:solidFill>
                  <a:prstClr val="black"/>
                </a:solidFill>
                <a:latin typeface="宋体" panose="02010600030101010101" pitchFamily="2" charset="-122"/>
              </a:rPr>
              <a:t>.</a:t>
            </a:r>
            <a:r>
              <a:rPr kumimoji="1" lang="zh-CN" altLang="en-US" sz="2100" dirty="0">
                <a:solidFill>
                  <a:prstClr val="black"/>
                </a:solidFill>
                <a:latin typeface="宋体" panose="02010600030101010101" pitchFamily="2" charset="-122"/>
              </a:rPr>
              <a:t>次版本号，补丁版本</a:t>
            </a:r>
            <a:r>
              <a:rPr kumimoji="1" lang="en-US" altLang="zh-CN" sz="2100" dirty="0">
                <a:solidFill>
                  <a:prstClr val="black"/>
                </a:solidFill>
                <a:latin typeface="宋体" panose="02010600030101010101" pitchFamily="2" charset="-122"/>
              </a:rPr>
              <a:t>)</a:t>
            </a:r>
            <a:endParaRPr kumimoji="1" lang="en-US" altLang="zh-CN" sz="2100" dirty="0">
              <a:solidFill>
                <a:prstClr val="black"/>
              </a:solidFill>
              <a:latin typeface="Tahoma" panose="020B0604030504040204" pitchFamily="34" charset="0"/>
            </a:endParaRPr>
          </a:p>
          <a:p>
            <a:pPr defTabSz="685800" eaLnBrk="1" fontAlgn="auto" hangingPunct="1">
              <a:spcBef>
                <a:spcPct val="50000"/>
              </a:spcBef>
              <a:spcAft>
                <a:spcPts val="0"/>
              </a:spcAft>
            </a:pPr>
            <a:r>
              <a:rPr kumimoji="1" lang="en-US" altLang="zh-CN" sz="2100" dirty="0">
                <a:solidFill>
                  <a:srgbClr val="0000FF"/>
                </a:solidFill>
                <a:latin typeface="Tahoma" panose="020B0604030504040204" pitchFamily="34" charset="0"/>
              </a:rPr>
              <a:t>revision</a:t>
            </a:r>
            <a:r>
              <a:rPr kumimoji="1" lang="en-US" altLang="zh-CN" sz="2100" dirty="0">
                <a:solidFill>
                  <a:prstClr val="black"/>
                </a:solidFill>
                <a:latin typeface="宋体" panose="02010600030101010101" pitchFamily="2" charset="-122"/>
              </a:rPr>
              <a:t>  </a:t>
            </a:r>
            <a:r>
              <a:rPr kumimoji="1" lang="zh-CN" altLang="en-US" sz="2100" dirty="0">
                <a:solidFill>
                  <a:prstClr val="black"/>
                </a:solidFill>
                <a:latin typeface="宋体" panose="02010600030101010101" pitchFamily="2" charset="-122"/>
              </a:rPr>
              <a:t>发布商对软件包的再次修改，作为发行商的发行序号</a:t>
            </a:r>
            <a:endParaRPr kumimoji="1" lang="zh-CN" altLang="en-US" sz="2100" dirty="0">
              <a:solidFill>
                <a:prstClr val="black"/>
              </a:solidFill>
              <a:latin typeface="Tahoma" panose="020B0604030504040204" pitchFamily="34" charset="0"/>
            </a:endParaRPr>
          </a:p>
          <a:p>
            <a:pPr defTabSz="685800" eaLnBrk="1" fontAlgn="auto" hangingPunct="1">
              <a:spcBef>
                <a:spcPct val="50000"/>
              </a:spcBef>
              <a:spcAft>
                <a:spcPts val="0"/>
              </a:spcAft>
            </a:pPr>
            <a:r>
              <a:rPr kumimoji="1" lang="en-US" altLang="zh-CN" sz="2100" dirty="0">
                <a:solidFill>
                  <a:srgbClr val="0000FF"/>
                </a:solidFill>
                <a:latin typeface="Tahoma" panose="020B0604030504040204" pitchFamily="34" charset="0"/>
              </a:rPr>
              <a:t>arch</a:t>
            </a:r>
            <a:r>
              <a:rPr kumimoji="1" lang="en-US" altLang="zh-CN" sz="2100" dirty="0">
                <a:solidFill>
                  <a:prstClr val="black"/>
                </a:solidFill>
                <a:latin typeface="宋体" panose="02010600030101010101" pitchFamily="2" charset="-122"/>
              </a:rPr>
              <a:t>      </a:t>
            </a:r>
            <a:r>
              <a:rPr kumimoji="1" lang="zh-CN" altLang="en-US" sz="2100" dirty="0">
                <a:solidFill>
                  <a:prstClr val="black"/>
                </a:solidFill>
                <a:latin typeface="宋体" panose="02010600030101010101" pitchFamily="2" charset="-122"/>
              </a:rPr>
              <a:t>是体系号，指运行软件的机器类型</a:t>
            </a:r>
          </a:p>
          <a:p>
            <a:pPr defTabSz="685800" eaLnBrk="1" fontAlgn="auto" hangingPunct="1">
              <a:spcBef>
                <a:spcPct val="50000"/>
              </a:spcBef>
              <a:spcAft>
                <a:spcPts val="0"/>
              </a:spcAft>
            </a:pPr>
            <a:r>
              <a:rPr kumimoji="1" lang="en-US" altLang="zh-CN" sz="2100" dirty="0">
                <a:solidFill>
                  <a:srgbClr val="0000FF"/>
                </a:solidFill>
                <a:latin typeface="Tahoma" panose="020B0604030504040204" pitchFamily="34" charset="0"/>
              </a:rPr>
              <a:t>rpm</a:t>
            </a:r>
            <a:r>
              <a:rPr kumimoji="1" lang="en-US" altLang="zh-CN" sz="2100" dirty="0">
                <a:solidFill>
                  <a:srgbClr val="954F72"/>
                </a:solidFill>
                <a:latin typeface="Tahoma" panose="020B0604030504040204" pitchFamily="34" charset="0"/>
              </a:rPr>
              <a:t> </a:t>
            </a:r>
            <a:r>
              <a:rPr kumimoji="1" lang="en-US" altLang="zh-CN" sz="2100" dirty="0">
                <a:solidFill>
                  <a:prstClr val="black"/>
                </a:solidFill>
                <a:latin typeface="宋体" panose="02010600030101010101" pitchFamily="2" charset="-122"/>
              </a:rPr>
              <a:t>     </a:t>
            </a:r>
            <a:r>
              <a:rPr kumimoji="1" lang="zh-CN" altLang="en-US" sz="2100" dirty="0">
                <a:solidFill>
                  <a:prstClr val="black"/>
                </a:solidFill>
                <a:latin typeface="宋体" panose="02010600030101010101" pitchFamily="2" charset="-122"/>
              </a:rPr>
              <a:t>是指软件包文件的类型为</a:t>
            </a:r>
            <a:r>
              <a:rPr kumimoji="1" lang="en-US" altLang="zh-CN" sz="2100" dirty="0">
                <a:solidFill>
                  <a:prstClr val="black"/>
                </a:solidFill>
                <a:latin typeface="宋体" panose="02010600030101010101" pitchFamily="2" charset="-122"/>
              </a:rPr>
              <a:t>rpm      </a:t>
            </a:r>
            <a:endParaRPr kumimoji="1" lang="en-US" altLang="zh-CN" sz="2100" dirty="0">
              <a:solidFill>
                <a:prstClr val="black"/>
              </a:solidFill>
              <a:latin typeface="Tahoma" panose="020B0604030504040204" pitchFamily="34" charset="0"/>
            </a:endParaRPr>
          </a:p>
          <a:p>
            <a:pPr defTabSz="685800" eaLnBrk="1" fontAlgn="auto" hangingPunct="1">
              <a:spcBef>
                <a:spcPct val="50000"/>
              </a:spcBef>
              <a:spcAft>
                <a:spcPts val="0"/>
              </a:spcAft>
              <a:buNone/>
            </a:pPr>
            <a:endParaRPr kumimoji="1" lang="en-US" altLang="zh-CN" sz="1800" dirty="0">
              <a:solidFill>
                <a:prstClr val="black"/>
              </a:solidFill>
              <a:latin typeface="Tahoma" panose="020B0604030504040204" pitchFamily="34" charset="0"/>
            </a:endParaRPr>
          </a:p>
        </p:txBody>
      </p:sp>
      <p:sp>
        <p:nvSpPr>
          <p:cNvPr id="4" name="TextBox 1"/>
          <p:cNvSpPr txBox="1"/>
          <p:nvPr/>
        </p:nvSpPr>
        <p:spPr>
          <a:xfrm>
            <a:off x="1748992" y="1203726"/>
            <a:ext cx="4468178" cy="830997"/>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6.2.2  rpm</a:t>
            </a:r>
            <a:r>
              <a:rPr lang="zh-CN" altLang="en-US" sz="2400" dirty="0">
                <a:solidFill>
                  <a:srgbClr val="1353A2"/>
                </a:solidFill>
                <a:latin typeface="微软雅黑" pitchFamily="34" charset="-122"/>
                <a:ea typeface="微软雅黑" pitchFamily="34" charset="-122"/>
              </a:rPr>
              <a:t>软件包典型命名格式</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4"/>
          <p:cNvSpPr txBox="1">
            <a:spLocks noChangeArrowheads="1"/>
          </p:cNvSpPr>
          <p:nvPr/>
        </p:nvSpPr>
        <p:spPr bwMode="auto">
          <a:xfrm>
            <a:off x="438463" y="1817070"/>
            <a:ext cx="8285813" cy="448353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pPr>
            <a:r>
              <a:rPr lang="en-US" altLang="zh-CN" sz="1800" dirty="0">
                <a:solidFill>
                  <a:srgbClr val="1353A2"/>
                </a:solidFill>
              </a:rPr>
              <a:t> </a:t>
            </a:r>
            <a:r>
              <a:rPr lang="zh-CN" altLang="zh-CN" sz="1800" dirty="0">
                <a:solidFill>
                  <a:srgbClr val="1353A2"/>
                </a:solidFill>
              </a:rPr>
              <a:t>格式 ：软件名</a:t>
            </a:r>
            <a:r>
              <a:rPr lang="en-US" altLang="zh-CN" sz="1800" dirty="0">
                <a:solidFill>
                  <a:srgbClr val="1353A2"/>
                </a:solidFill>
              </a:rPr>
              <a:t>-</a:t>
            </a:r>
            <a:r>
              <a:rPr lang="zh-CN" altLang="zh-CN" sz="1800" dirty="0">
                <a:solidFill>
                  <a:srgbClr val="1353A2"/>
                </a:solidFill>
              </a:rPr>
              <a:t>版本号</a:t>
            </a:r>
            <a:r>
              <a:rPr lang="en-US" altLang="zh-CN" sz="1800" dirty="0">
                <a:solidFill>
                  <a:srgbClr val="1353A2"/>
                </a:solidFill>
              </a:rPr>
              <a:t>-</a:t>
            </a:r>
            <a:r>
              <a:rPr lang="zh-CN" altLang="zh-CN" sz="1800" dirty="0">
                <a:solidFill>
                  <a:srgbClr val="1353A2"/>
                </a:solidFill>
              </a:rPr>
              <a:t>释出号</a:t>
            </a:r>
            <a:r>
              <a:rPr lang="en-US" altLang="zh-CN" sz="1800" dirty="0">
                <a:solidFill>
                  <a:srgbClr val="1353A2"/>
                </a:solidFill>
              </a:rPr>
              <a:t>.</a:t>
            </a:r>
            <a:r>
              <a:rPr lang="zh-CN" altLang="zh-CN" sz="1800" dirty="0">
                <a:solidFill>
                  <a:srgbClr val="FF0000"/>
                </a:solidFill>
              </a:rPr>
              <a:t>体系号</a:t>
            </a:r>
            <a:r>
              <a:rPr lang="en-US" altLang="zh-CN" sz="1800" dirty="0">
                <a:solidFill>
                  <a:srgbClr val="1353A2"/>
                </a:solidFill>
              </a:rPr>
              <a:t>.rpm</a:t>
            </a:r>
          </a:p>
          <a:p>
            <a:pPr marL="342900" indent="-342900" defTabSz="540544" eaLnBrk="1" fontAlgn="auto" hangingPunct="1">
              <a:lnSpc>
                <a:spcPct val="150000"/>
              </a:lnSpc>
              <a:spcBef>
                <a:spcPts val="0"/>
              </a:spcBef>
              <a:spcAft>
                <a:spcPts val="0"/>
              </a:spcAft>
              <a:buFont typeface="Arial" pitchFamily="34" charset="0"/>
              <a:buChar char="•"/>
            </a:pPr>
            <a:r>
              <a:rPr lang="zh-CN" altLang="zh-CN" sz="1800" dirty="0">
                <a:solidFill>
                  <a:srgbClr val="FF0000"/>
                </a:solidFill>
              </a:rPr>
              <a:t>体系号</a:t>
            </a:r>
            <a:r>
              <a:rPr lang="zh-CN" altLang="zh-CN" sz="1800" dirty="0">
                <a:solidFill>
                  <a:srgbClr val="1353A2"/>
                </a:solidFill>
              </a:rPr>
              <a:t>指的是执行程序适用的</a:t>
            </a:r>
            <a:r>
              <a:rPr lang="zh-CN" altLang="zh-CN" sz="1800" dirty="0">
                <a:solidFill>
                  <a:srgbClr val="FF0000"/>
                </a:solidFill>
              </a:rPr>
              <a:t>处理器体系</a:t>
            </a:r>
            <a:r>
              <a:rPr lang="en-US" altLang="zh-CN" sz="1800" dirty="0">
                <a:solidFill>
                  <a:srgbClr val="1353A2"/>
                </a:solidFill>
              </a:rPr>
              <a:t>,</a:t>
            </a:r>
            <a:r>
              <a:rPr lang="zh-CN" altLang="zh-CN" sz="1800" dirty="0">
                <a:solidFill>
                  <a:srgbClr val="1353A2"/>
                </a:solidFill>
              </a:rPr>
              <a:t>如</a:t>
            </a:r>
            <a:r>
              <a:rPr lang="en-US" altLang="zh-CN" sz="1800" dirty="0">
                <a:solidFill>
                  <a:srgbClr val="1353A2"/>
                </a:solidFill>
              </a:rPr>
              <a:t>:</a:t>
            </a:r>
            <a:endParaRPr lang="zh-CN" altLang="zh-CN" sz="1800" dirty="0">
              <a:solidFill>
                <a:srgbClr val="1353A2"/>
              </a:solidFill>
            </a:endParaRPr>
          </a:p>
          <a:p>
            <a:pPr marL="342900" indent="-342900" defTabSz="540544" eaLnBrk="1" fontAlgn="auto" hangingPunct="1">
              <a:lnSpc>
                <a:spcPct val="150000"/>
              </a:lnSpc>
              <a:spcBef>
                <a:spcPts val="0"/>
              </a:spcBef>
              <a:spcAft>
                <a:spcPts val="0"/>
              </a:spcAft>
              <a:buFont typeface="+mj-lt"/>
              <a:buAutoNum type="arabicPeriod"/>
            </a:pPr>
            <a:r>
              <a:rPr lang="en-US" altLang="zh-CN" sz="1800" dirty="0">
                <a:solidFill>
                  <a:srgbClr val="1353A2"/>
                </a:solidFill>
              </a:rPr>
              <a:t>i386</a:t>
            </a:r>
            <a:r>
              <a:rPr lang="zh-CN" altLang="zh-CN" sz="1800" dirty="0">
                <a:solidFill>
                  <a:srgbClr val="1353A2"/>
                </a:solidFill>
              </a:rPr>
              <a:t>体系 适用于任何</a:t>
            </a:r>
            <a:r>
              <a:rPr lang="en-US" altLang="zh-CN" sz="1800" dirty="0">
                <a:solidFill>
                  <a:srgbClr val="1353A2"/>
                </a:solidFill>
              </a:rPr>
              <a:t>Intel 80386</a:t>
            </a:r>
            <a:r>
              <a:rPr lang="zh-CN" altLang="zh-CN" sz="1800" dirty="0">
                <a:solidFill>
                  <a:srgbClr val="1353A2"/>
                </a:solidFill>
              </a:rPr>
              <a:t>以上的</a:t>
            </a:r>
            <a:r>
              <a:rPr lang="en-US" altLang="zh-CN" sz="1800" dirty="0">
                <a:solidFill>
                  <a:srgbClr val="1353A2"/>
                </a:solidFill>
              </a:rPr>
              <a:t>x86</a:t>
            </a:r>
            <a:r>
              <a:rPr lang="zh-CN" altLang="zh-CN" sz="1800" dirty="0">
                <a:solidFill>
                  <a:srgbClr val="1353A2"/>
                </a:solidFill>
              </a:rPr>
              <a:t>架构</a:t>
            </a:r>
            <a:r>
              <a:rPr lang="en-US" altLang="zh-CN" sz="1800" dirty="0">
                <a:solidFill>
                  <a:srgbClr val="1353A2"/>
                </a:solidFill>
              </a:rPr>
              <a:t>(IA32)</a:t>
            </a:r>
            <a:r>
              <a:rPr lang="zh-CN" altLang="zh-CN" sz="1800" dirty="0">
                <a:solidFill>
                  <a:srgbClr val="1353A2"/>
                </a:solidFill>
              </a:rPr>
              <a:t>的计算机</a:t>
            </a:r>
            <a:r>
              <a:rPr lang="zh-CN" altLang="en-US" sz="1800" dirty="0">
                <a:solidFill>
                  <a:srgbClr val="1353A2"/>
                </a:solidFill>
              </a:rPr>
              <a:t>；</a:t>
            </a:r>
          </a:p>
          <a:p>
            <a:pPr marL="342900" indent="-342900" defTabSz="540544" eaLnBrk="1" fontAlgn="auto" hangingPunct="1">
              <a:lnSpc>
                <a:spcPct val="150000"/>
              </a:lnSpc>
              <a:spcBef>
                <a:spcPts val="0"/>
              </a:spcBef>
              <a:spcAft>
                <a:spcPts val="0"/>
              </a:spcAft>
              <a:buFont typeface="+mj-lt"/>
              <a:buAutoNum type="arabicPeriod"/>
            </a:pPr>
            <a:r>
              <a:rPr lang="en-US" altLang="zh-CN" sz="1800" dirty="0">
                <a:solidFill>
                  <a:srgbClr val="1353A2"/>
                </a:solidFill>
              </a:rPr>
              <a:t>i686</a:t>
            </a:r>
            <a:r>
              <a:rPr lang="zh-CN" altLang="zh-CN" sz="1800" dirty="0">
                <a:solidFill>
                  <a:srgbClr val="1353A2"/>
                </a:solidFill>
              </a:rPr>
              <a:t>体系适用于任何</a:t>
            </a:r>
            <a:r>
              <a:rPr lang="en-US" altLang="zh-CN" sz="1800" dirty="0">
                <a:solidFill>
                  <a:srgbClr val="1353A2"/>
                </a:solidFill>
              </a:rPr>
              <a:t> Intel 80686(</a:t>
            </a:r>
            <a:r>
              <a:rPr lang="zh-CN" altLang="zh-CN" sz="1800" dirty="0">
                <a:solidFill>
                  <a:srgbClr val="1353A2"/>
                </a:solidFill>
              </a:rPr>
              <a:t>奔腾</a:t>
            </a:r>
            <a:r>
              <a:rPr lang="en-US" altLang="zh-CN" sz="1800" dirty="0">
                <a:solidFill>
                  <a:srgbClr val="1353A2"/>
                </a:solidFill>
              </a:rPr>
              <a:t>Pro</a:t>
            </a:r>
            <a:r>
              <a:rPr lang="zh-CN" altLang="zh-CN" sz="1800" dirty="0">
                <a:solidFill>
                  <a:srgbClr val="1353A2"/>
                </a:solidFill>
              </a:rPr>
              <a:t>以上</a:t>
            </a:r>
            <a:r>
              <a:rPr lang="en-US" altLang="zh-CN" sz="1800" dirty="0">
                <a:solidFill>
                  <a:srgbClr val="1353A2"/>
                </a:solidFill>
              </a:rPr>
              <a:t>)</a:t>
            </a:r>
            <a:r>
              <a:rPr lang="zh-CN" altLang="zh-CN" sz="1800" dirty="0">
                <a:solidFill>
                  <a:srgbClr val="1353A2"/>
                </a:solidFill>
              </a:rPr>
              <a:t>的</a:t>
            </a:r>
            <a:r>
              <a:rPr lang="en-US" altLang="zh-CN" sz="1800" dirty="0">
                <a:solidFill>
                  <a:srgbClr val="1353A2"/>
                </a:solidFill>
              </a:rPr>
              <a:t>x86 </a:t>
            </a:r>
            <a:r>
              <a:rPr lang="zh-CN" altLang="zh-CN" sz="1800" dirty="0">
                <a:solidFill>
                  <a:srgbClr val="1353A2"/>
                </a:solidFill>
              </a:rPr>
              <a:t>架构的计算机</a:t>
            </a:r>
            <a:r>
              <a:rPr lang="zh-CN" altLang="en-US" sz="1800" dirty="0">
                <a:solidFill>
                  <a:srgbClr val="1353A2"/>
                </a:solidFill>
              </a:rPr>
              <a:t>；</a:t>
            </a:r>
          </a:p>
          <a:p>
            <a:pPr marL="342900" indent="-342900" defTabSz="540544" eaLnBrk="1" fontAlgn="auto" hangingPunct="1">
              <a:lnSpc>
                <a:spcPct val="150000"/>
              </a:lnSpc>
              <a:spcBef>
                <a:spcPts val="0"/>
              </a:spcBef>
              <a:spcAft>
                <a:spcPts val="0"/>
              </a:spcAft>
              <a:buFont typeface="+mj-lt"/>
              <a:buAutoNum type="arabicPeriod"/>
            </a:pPr>
            <a:r>
              <a:rPr lang="en-US" altLang="zh-CN" sz="1800" dirty="0">
                <a:solidFill>
                  <a:srgbClr val="FF0000"/>
                </a:solidFill>
              </a:rPr>
              <a:t>x86_64</a:t>
            </a:r>
            <a:r>
              <a:rPr lang="zh-CN" altLang="zh-CN" sz="1800" dirty="0">
                <a:solidFill>
                  <a:srgbClr val="FF0000"/>
                </a:solidFill>
              </a:rPr>
              <a:t>体系适用</a:t>
            </a:r>
            <a:r>
              <a:rPr lang="en-US" altLang="zh-CN" sz="1800" dirty="0">
                <a:solidFill>
                  <a:srgbClr val="FF0000"/>
                </a:solidFill>
              </a:rPr>
              <a:t>64</a:t>
            </a:r>
            <a:r>
              <a:rPr lang="zh-CN" altLang="zh-CN" sz="1800" dirty="0">
                <a:solidFill>
                  <a:srgbClr val="FF0000"/>
                </a:solidFill>
              </a:rPr>
              <a:t>位机</a:t>
            </a:r>
            <a:r>
              <a:rPr lang="zh-CN" altLang="en-US" sz="1800" dirty="0">
                <a:solidFill>
                  <a:srgbClr val="FF0000"/>
                </a:solidFill>
              </a:rPr>
              <a:t>；</a:t>
            </a:r>
          </a:p>
          <a:p>
            <a:pPr marL="342900" indent="-342900" defTabSz="540544" eaLnBrk="1" fontAlgn="auto" hangingPunct="1">
              <a:lnSpc>
                <a:spcPct val="150000"/>
              </a:lnSpc>
              <a:spcBef>
                <a:spcPts val="0"/>
              </a:spcBef>
              <a:spcAft>
                <a:spcPts val="0"/>
              </a:spcAft>
              <a:buFont typeface="+mj-lt"/>
              <a:buAutoNum type="arabicPeriod"/>
            </a:pPr>
            <a:r>
              <a:rPr lang="en-US" altLang="zh-CN" sz="1800" dirty="0" err="1">
                <a:solidFill>
                  <a:srgbClr val="1353A2"/>
                </a:solidFill>
              </a:rPr>
              <a:t>ppc</a:t>
            </a:r>
            <a:r>
              <a:rPr lang="zh-CN" altLang="zh-CN" sz="1800" dirty="0">
                <a:solidFill>
                  <a:srgbClr val="1353A2"/>
                </a:solidFill>
              </a:rPr>
              <a:t>体系 适用于</a:t>
            </a:r>
            <a:r>
              <a:rPr lang="en-US" altLang="zh-CN" sz="1800" dirty="0">
                <a:solidFill>
                  <a:srgbClr val="1353A2"/>
                </a:solidFill>
              </a:rPr>
              <a:t>PowerPC</a:t>
            </a:r>
            <a:r>
              <a:rPr lang="zh-CN" altLang="zh-CN" sz="1800" dirty="0">
                <a:solidFill>
                  <a:srgbClr val="1353A2"/>
                </a:solidFill>
              </a:rPr>
              <a:t>或</a:t>
            </a:r>
            <a:r>
              <a:rPr lang="en-US" altLang="zh-CN" sz="1800" dirty="0">
                <a:solidFill>
                  <a:srgbClr val="1353A2"/>
                </a:solidFill>
              </a:rPr>
              <a:t>Apple Power Macintosh</a:t>
            </a:r>
            <a:r>
              <a:rPr lang="zh-CN" altLang="en-US" sz="1800" dirty="0">
                <a:solidFill>
                  <a:srgbClr val="1353A2"/>
                </a:solidFill>
              </a:rPr>
              <a:t>；</a:t>
            </a:r>
          </a:p>
          <a:p>
            <a:pPr marL="342900" indent="-342900" defTabSz="540544" eaLnBrk="1" fontAlgn="auto" hangingPunct="1">
              <a:lnSpc>
                <a:spcPct val="150000"/>
              </a:lnSpc>
              <a:spcBef>
                <a:spcPts val="0"/>
              </a:spcBef>
              <a:spcAft>
                <a:spcPts val="0"/>
              </a:spcAft>
              <a:buFont typeface="+mj-lt"/>
              <a:buAutoNum type="arabicPeriod"/>
            </a:pPr>
            <a:r>
              <a:rPr lang="en-US" altLang="zh-CN" sz="1800" dirty="0" err="1">
                <a:solidFill>
                  <a:srgbClr val="1353A2"/>
                </a:solidFill>
              </a:rPr>
              <a:t>noarch</a:t>
            </a:r>
            <a:r>
              <a:rPr lang="zh-CN" altLang="zh-CN" sz="1800" dirty="0">
                <a:solidFill>
                  <a:srgbClr val="1353A2"/>
                </a:solidFill>
              </a:rPr>
              <a:t>没有架构要求。指这个软件包与硬件架构无关</a:t>
            </a:r>
            <a:r>
              <a:rPr lang="en-US" altLang="zh-CN" sz="1800" dirty="0">
                <a:solidFill>
                  <a:srgbClr val="1353A2"/>
                </a:solidFill>
              </a:rPr>
              <a:t>,</a:t>
            </a:r>
            <a:r>
              <a:rPr lang="zh-CN" altLang="zh-CN" sz="1800" dirty="0">
                <a:solidFill>
                  <a:srgbClr val="1353A2"/>
                </a:solidFill>
              </a:rPr>
              <a:t>可以通用</a:t>
            </a:r>
            <a:r>
              <a:rPr lang="zh-CN" altLang="en-US" sz="1800" dirty="0">
                <a:solidFill>
                  <a:srgbClr val="1353A2"/>
                </a:solidFill>
              </a:rPr>
              <a:t>，</a:t>
            </a:r>
            <a:r>
              <a:rPr lang="zh-CN" altLang="zh-CN" sz="1800" dirty="0">
                <a:solidFill>
                  <a:srgbClr val="1353A2"/>
                </a:solidFill>
              </a:rPr>
              <a:t>有些脚本</a:t>
            </a:r>
            <a:r>
              <a:rPr lang="en-US" altLang="zh-CN" sz="1800" dirty="0">
                <a:solidFill>
                  <a:srgbClr val="1353A2"/>
                </a:solidFill>
              </a:rPr>
              <a:t> (</a:t>
            </a:r>
            <a:r>
              <a:rPr lang="zh-CN" altLang="zh-CN" sz="1800" dirty="0">
                <a:solidFill>
                  <a:srgbClr val="1353A2"/>
                </a:solidFill>
              </a:rPr>
              <a:t>比如</a:t>
            </a:r>
            <a:r>
              <a:rPr lang="en-US" altLang="zh-CN" sz="1800" dirty="0">
                <a:solidFill>
                  <a:srgbClr val="1353A2"/>
                </a:solidFill>
              </a:rPr>
              <a:t>Shell</a:t>
            </a:r>
            <a:r>
              <a:rPr lang="zh-CN" altLang="zh-CN" sz="1800" dirty="0">
                <a:solidFill>
                  <a:srgbClr val="1353A2"/>
                </a:solidFill>
              </a:rPr>
              <a:t>脚本</a:t>
            </a:r>
            <a:r>
              <a:rPr lang="en-US" altLang="zh-CN" sz="1800" dirty="0">
                <a:solidFill>
                  <a:srgbClr val="1353A2"/>
                </a:solidFill>
              </a:rPr>
              <a:t>)</a:t>
            </a:r>
            <a:r>
              <a:rPr lang="zh-CN" altLang="zh-CN" sz="1800" dirty="0">
                <a:solidFill>
                  <a:srgbClr val="1353A2"/>
                </a:solidFill>
              </a:rPr>
              <a:t>被打包进独立于架构</a:t>
            </a:r>
            <a:r>
              <a:rPr lang="en-US" altLang="zh-CN" sz="1800" dirty="0">
                <a:solidFill>
                  <a:srgbClr val="1353A2"/>
                </a:solidFill>
              </a:rPr>
              <a:t>( architecture independent)</a:t>
            </a:r>
            <a:r>
              <a:rPr lang="zh-CN" altLang="zh-CN" sz="1800" dirty="0">
                <a:solidFill>
                  <a:srgbClr val="1353A2"/>
                </a:solidFill>
              </a:rPr>
              <a:t>的</a:t>
            </a:r>
            <a:r>
              <a:rPr lang="en-US" altLang="zh-CN" sz="1800" dirty="0">
                <a:solidFill>
                  <a:srgbClr val="1353A2"/>
                </a:solidFill>
              </a:rPr>
              <a:t>RPM</a:t>
            </a:r>
            <a:r>
              <a:rPr lang="zh-CN" altLang="zh-CN" sz="1800" dirty="0">
                <a:solidFill>
                  <a:srgbClr val="1353A2"/>
                </a:solidFill>
              </a:rPr>
              <a:t>包，就是</a:t>
            </a:r>
            <a:r>
              <a:rPr lang="en-US" altLang="zh-CN" sz="1800" dirty="0" err="1">
                <a:solidFill>
                  <a:srgbClr val="1353A2"/>
                </a:solidFill>
              </a:rPr>
              <a:t>noarch</a:t>
            </a:r>
            <a:r>
              <a:rPr lang="zh-CN" altLang="zh-CN" sz="1800" dirty="0">
                <a:solidFill>
                  <a:srgbClr val="1353A2"/>
                </a:solidFill>
              </a:rPr>
              <a:t>包</a:t>
            </a:r>
            <a:r>
              <a:rPr lang="zh-CN" altLang="en-US" sz="1800" dirty="0">
                <a:solidFill>
                  <a:srgbClr val="1353A2"/>
                </a:solidFill>
              </a:rPr>
              <a:t>；</a:t>
            </a:r>
            <a:endParaRPr lang="en-US" altLang="zh-CN" sz="1800" dirty="0">
              <a:solidFill>
                <a:srgbClr val="1353A2"/>
              </a:solidFill>
            </a:endParaRPr>
          </a:p>
          <a:p>
            <a:pPr marL="342900" indent="-342900" defTabSz="540544" eaLnBrk="1" fontAlgn="auto" hangingPunct="1">
              <a:lnSpc>
                <a:spcPct val="150000"/>
              </a:lnSpc>
              <a:spcBef>
                <a:spcPts val="0"/>
              </a:spcBef>
              <a:spcAft>
                <a:spcPts val="0"/>
              </a:spcAft>
              <a:buFont typeface="+mj-lt"/>
              <a:buAutoNum type="arabicPeriod"/>
            </a:pPr>
            <a:endParaRPr lang="en-US" altLang="zh-CN" sz="1500" b="0" dirty="0">
              <a:solidFill>
                <a:prstClr val="black"/>
              </a:solidFill>
            </a:endParaRPr>
          </a:p>
          <a:p>
            <a:pPr indent="342900" defTabSz="540544" eaLnBrk="1" fontAlgn="auto" hangingPunct="1">
              <a:lnSpc>
                <a:spcPct val="150000"/>
              </a:lnSpc>
              <a:spcBef>
                <a:spcPts val="0"/>
              </a:spcBef>
              <a:spcAft>
                <a:spcPts val="0"/>
              </a:spcAft>
            </a:pPr>
            <a:endParaRPr lang="zh-CN" altLang="en-US" sz="1500" b="0" dirty="0">
              <a:solidFill>
                <a:srgbClr val="1353A2"/>
              </a:solidFill>
            </a:endParaRPr>
          </a:p>
        </p:txBody>
      </p:sp>
      <p:sp>
        <p:nvSpPr>
          <p:cNvPr id="5" name="TextBox 1"/>
          <p:cNvSpPr txBox="1"/>
          <p:nvPr/>
        </p:nvSpPr>
        <p:spPr>
          <a:xfrm>
            <a:off x="1748992" y="1079699"/>
            <a:ext cx="4468178" cy="830997"/>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6.2.2  rpm</a:t>
            </a:r>
            <a:r>
              <a:rPr lang="zh-CN" altLang="en-US" sz="2400" dirty="0">
                <a:solidFill>
                  <a:srgbClr val="1353A2"/>
                </a:solidFill>
                <a:latin typeface="微软雅黑" pitchFamily="34" charset="-122"/>
                <a:ea typeface="微软雅黑" pitchFamily="34" charset="-122"/>
              </a:rPr>
              <a:t>软件包典型命名格式</a:t>
            </a:r>
          </a:p>
        </p:txBody>
      </p:sp>
    </p:spTree>
    <p:extLst>
      <p:ext uri="{BB962C8B-B14F-4D97-AF65-F5344CB8AC3E}">
        <p14:creationId xmlns:p14="http://schemas.microsoft.com/office/powerpoint/2010/main" val="22268949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2">
            <a:extLst>
              <a:ext uri="{FF2B5EF4-FFF2-40B4-BE49-F238E27FC236}">
                <a16:creationId xmlns:a16="http://schemas.microsoft.com/office/drawing/2014/main" id="{21EE864C-DD4C-4547-9C39-88E7CE6752E5}"/>
              </a:ext>
            </a:extLst>
          </p:cNvPr>
          <p:cNvSpPr>
            <a:spLocks noGrp="1"/>
          </p:cNvSpPr>
          <p:nvPr>
            <p:ph idx="1"/>
          </p:nvPr>
        </p:nvSpPr>
        <p:spPr>
          <a:xfrm>
            <a:off x="323528" y="1441843"/>
            <a:ext cx="8229600" cy="4525963"/>
          </a:xfrm>
        </p:spPr>
        <p:txBody>
          <a:bodyPr/>
          <a:lstStyle/>
          <a:p>
            <a:pPr eaLnBrk="1" hangingPunct="1">
              <a:lnSpc>
                <a:spcPct val="150000"/>
              </a:lnSpc>
            </a:pPr>
            <a:r>
              <a:rPr lang="zh-CN" altLang="en-US" dirty="0"/>
              <a:t>由苹果公司开发的移动操作系统。苹果公司最早于</a:t>
            </a:r>
            <a:r>
              <a:rPr lang="en-US" altLang="zh-CN" dirty="0"/>
              <a:t>2007</a:t>
            </a:r>
            <a:r>
              <a:rPr lang="zh-CN" altLang="en-US" dirty="0"/>
              <a:t>年</a:t>
            </a:r>
            <a:r>
              <a:rPr lang="en-US" altLang="zh-CN" dirty="0"/>
              <a:t>1</a:t>
            </a:r>
            <a:r>
              <a:rPr lang="zh-CN" altLang="en-US" dirty="0"/>
              <a:t>月</a:t>
            </a:r>
            <a:r>
              <a:rPr lang="en-US" altLang="zh-CN" dirty="0"/>
              <a:t>9</a:t>
            </a:r>
            <a:r>
              <a:rPr lang="zh-CN" altLang="en-US" dirty="0"/>
              <a:t>日的</a:t>
            </a:r>
            <a:r>
              <a:rPr lang="en-US" altLang="zh-CN" dirty="0"/>
              <a:t>Macworld</a:t>
            </a:r>
            <a:r>
              <a:rPr lang="zh-CN" altLang="en-US" dirty="0"/>
              <a:t>大会上公布这个系统，最初是设计给</a:t>
            </a:r>
            <a:r>
              <a:rPr lang="en-US" altLang="zh-CN" dirty="0"/>
              <a:t>iPhone</a:t>
            </a:r>
            <a:r>
              <a:rPr lang="zh-CN" altLang="en-US" dirty="0"/>
              <a:t>使用的，后来陆续套用到</a:t>
            </a:r>
            <a:r>
              <a:rPr lang="en-US" altLang="zh-CN" dirty="0"/>
              <a:t>iPod touch</a:t>
            </a:r>
            <a:r>
              <a:rPr lang="zh-CN" altLang="en-US" dirty="0"/>
              <a:t>、</a:t>
            </a:r>
            <a:r>
              <a:rPr lang="en-US" altLang="zh-CN" dirty="0"/>
              <a:t>iPad</a:t>
            </a:r>
            <a:r>
              <a:rPr lang="zh-CN" altLang="en-US" dirty="0"/>
              <a:t>以及</a:t>
            </a:r>
            <a:r>
              <a:rPr lang="en-US" altLang="zh-CN" dirty="0"/>
              <a:t>Apple TV</a:t>
            </a:r>
            <a:r>
              <a:rPr lang="zh-CN" altLang="en-US" dirty="0"/>
              <a:t>等产品上。</a:t>
            </a:r>
            <a:endParaRPr lang="en-US" altLang="zh-CN" dirty="0"/>
          </a:p>
          <a:p>
            <a:pPr eaLnBrk="1" hangingPunct="1">
              <a:lnSpc>
                <a:spcPct val="150000"/>
              </a:lnSpc>
            </a:pPr>
            <a:r>
              <a:rPr lang="zh-CN" altLang="en-US" dirty="0"/>
              <a:t>属于类</a:t>
            </a:r>
            <a:r>
              <a:rPr lang="en-US" altLang="zh-CN" dirty="0"/>
              <a:t>Unix</a:t>
            </a:r>
            <a:r>
              <a:rPr lang="zh-CN" altLang="en-US" dirty="0"/>
              <a:t>的商业操作系统</a:t>
            </a:r>
            <a:endParaRPr lang="en-US" altLang="zh-CN" dirty="0"/>
          </a:p>
          <a:p>
            <a:pPr eaLnBrk="1" hangingPunct="1">
              <a:lnSpc>
                <a:spcPct val="150000"/>
              </a:lnSpc>
            </a:pPr>
            <a:r>
              <a:rPr lang="zh-CN" altLang="en-US" dirty="0"/>
              <a:t>编程环境：</a:t>
            </a:r>
            <a:r>
              <a:rPr lang="en-US" altLang="zh-CN" dirty="0" err="1"/>
              <a:t>xcode</a:t>
            </a:r>
            <a:r>
              <a:rPr lang="en-US" altLang="zh-CN" dirty="0"/>
              <a:t>(</a:t>
            </a:r>
            <a:r>
              <a:rPr lang="zh-CN" altLang="en-US" sz="2400" dirty="0"/>
              <a:t>苹果公司开发的编程软件</a:t>
            </a:r>
            <a:r>
              <a:rPr lang="en-US" altLang="zh-CN" dirty="0"/>
              <a:t>)</a:t>
            </a:r>
          </a:p>
          <a:p>
            <a:pPr eaLnBrk="1" hangingPunct="1">
              <a:lnSpc>
                <a:spcPct val="150000"/>
              </a:lnSpc>
            </a:pPr>
            <a:r>
              <a:rPr lang="zh-CN" altLang="en-US" dirty="0"/>
              <a:t>编程语言：</a:t>
            </a:r>
            <a:r>
              <a:rPr lang="en-US" altLang="zh-CN" dirty="0"/>
              <a:t>Objective-C Swift</a:t>
            </a:r>
            <a:endParaRPr lang="zh-CN" altLang="en-US" dirty="0"/>
          </a:p>
        </p:txBody>
      </p:sp>
      <p:sp>
        <p:nvSpPr>
          <p:cNvPr id="29698" name="标题 1">
            <a:extLst>
              <a:ext uri="{FF2B5EF4-FFF2-40B4-BE49-F238E27FC236}">
                <a16:creationId xmlns:a16="http://schemas.microsoft.com/office/drawing/2014/main" id="{152C4E3E-C54C-4D3C-940A-81DE6CA67E40}"/>
              </a:ext>
            </a:extLst>
          </p:cNvPr>
          <p:cNvSpPr>
            <a:spLocks noGrp="1"/>
          </p:cNvSpPr>
          <p:nvPr>
            <p:ph type="title"/>
          </p:nvPr>
        </p:nvSpPr>
        <p:spPr/>
        <p:txBody>
          <a:bodyPr>
            <a:normAutofit fontScale="90000"/>
          </a:bodyPr>
          <a:lstStyle/>
          <a:p>
            <a:pPr eaLnBrk="1" fontAlgn="auto" hangingPunct="1">
              <a:spcAft>
                <a:spcPts val="0"/>
              </a:spcAft>
              <a:defRPr/>
            </a:pPr>
            <a:br>
              <a:rPr lang="zh-CN" altLang="en-US" dirty="0"/>
            </a:br>
            <a:endParaRPr lang="zh-CN" altLang="en-US" dirty="0"/>
          </a:p>
        </p:txBody>
      </p:sp>
      <p:pic>
        <p:nvPicPr>
          <p:cNvPr id="37892" name="Picture 3">
            <a:extLst>
              <a:ext uri="{FF2B5EF4-FFF2-40B4-BE49-F238E27FC236}">
                <a16:creationId xmlns:a16="http://schemas.microsoft.com/office/drawing/2014/main" id="{82EF747C-2CE1-4035-ABB5-C4C9B7BD5C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88640"/>
            <a:ext cx="1728192" cy="125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17408" y="1900433"/>
            <a:ext cx="8140596" cy="3263504"/>
          </a:xfrm>
        </p:spPr>
        <p:txBody>
          <a:bodyPr>
            <a:normAutofit lnSpcReduction="10000"/>
          </a:bodyPr>
          <a:lstStyle/>
          <a:p>
            <a:pPr>
              <a:lnSpc>
                <a:spcPct val="150000"/>
              </a:lnSpc>
            </a:pPr>
            <a:r>
              <a:rPr lang="zh-CN" altLang="zh-CN" b="1" dirty="0">
                <a:solidFill>
                  <a:srgbClr val="1353A2"/>
                </a:solidFill>
                <a:latin typeface="微软雅黑" pitchFamily="34" charset="-122"/>
                <a:ea typeface="微软雅黑" pitchFamily="34" charset="-122"/>
              </a:rPr>
              <a:t>如果体系号为</a:t>
            </a:r>
            <a:r>
              <a:rPr lang="en-US" altLang="zh-CN" b="1" dirty="0" err="1">
                <a:solidFill>
                  <a:srgbClr val="FF0000"/>
                </a:solidFill>
                <a:latin typeface="微软雅黑" pitchFamily="34" charset="-122"/>
                <a:ea typeface="微软雅黑" pitchFamily="34" charset="-122"/>
              </a:rPr>
              <a:t>src</a:t>
            </a:r>
            <a:r>
              <a:rPr lang="zh-CN" altLang="zh-CN" b="1" dirty="0">
                <a:solidFill>
                  <a:srgbClr val="1353A2"/>
                </a:solidFill>
                <a:latin typeface="微软雅黑" pitchFamily="34" charset="-122"/>
                <a:ea typeface="微软雅黑" pitchFamily="34" charset="-122"/>
              </a:rPr>
              <a:t>时，表明为</a:t>
            </a:r>
            <a:r>
              <a:rPr lang="zh-CN" altLang="zh-CN" b="1" dirty="0">
                <a:solidFill>
                  <a:srgbClr val="FF0000"/>
                </a:solidFill>
                <a:latin typeface="微软雅黑" pitchFamily="34" charset="-122"/>
                <a:ea typeface="微软雅黑" pitchFamily="34" charset="-122"/>
              </a:rPr>
              <a:t>源代码包</a:t>
            </a:r>
            <a:r>
              <a:rPr lang="zh-CN" altLang="zh-CN" b="1" dirty="0">
                <a:solidFill>
                  <a:srgbClr val="1353A2"/>
                </a:solidFill>
                <a:latin typeface="微软雅黑" pitchFamily="34" charset="-122"/>
                <a:ea typeface="微软雅黑" pitchFamily="34" charset="-122"/>
              </a:rPr>
              <a:t>，否则为执行程序包。</a:t>
            </a:r>
            <a:endParaRPr lang="en-US" altLang="zh-CN" b="1" dirty="0">
              <a:solidFill>
                <a:srgbClr val="1353A2"/>
              </a:solidFill>
              <a:latin typeface="微软雅黑" pitchFamily="34" charset="-122"/>
              <a:ea typeface="微软雅黑" pitchFamily="34" charset="-122"/>
            </a:endParaRPr>
          </a:p>
          <a:p>
            <a:pPr marL="0" indent="0">
              <a:lnSpc>
                <a:spcPct val="150000"/>
              </a:lnSpc>
              <a:buNone/>
            </a:pPr>
            <a:r>
              <a:rPr lang="zh-CN" altLang="zh-CN" b="1" dirty="0">
                <a:solidFill>
                  <a:srgbClr val="1353A2"/>
                </a:solidFill>
                <a:latin typeface="微软雅黑" pitchFamily="34" charset="-122"/>
                <a:ea typeface="微软雅黑" pitchFamily="34" charset="-122"/>
              </a:rPr>
              <a:t>如</a:t>
            </a:r>
            <a:r>
              <a:rPr lang="en-US" altLang="zh-CN" b="1" dirty="0">
                <a:solidFill>
                  <a:srgbClr val="1353A2"/>
                </a:solidFill>
                <a:latin typeface="微软雅黑" pitchFamily="34" charset="-122"/>
                <a:ea typeface="微软雅黑" pitchFamily="34" charset="-122"/>
              </a:rPr>
              <a:t>:</a:t>
            </a:r>
          </a:p>
          <a:p>
            <a:pPr>
              <a:lnSpc>
                <a:spcPct val="150000"/>
              </a:lnSpc>
            </a:pPr>
            <a:r>
              <a:rPr lang="en-US" altLang="zh-CN" b="1" dirty="0">
                <a:latin typeface="微软雅黑" pitchFamily="34" charset="-122"/>
                <a:ea typeface="微软雅黑" pitchFamily="34" charset="-122"/>
              </a:rPr>
              <a:t>xyz5. 6. 3-7. i386. rpm</a:t>
            </a:r>
            <a:r>
              <a:rPr lang="zh-CN" altLang="zh-CN" b="1" dirty="0">
                <a:solidFill>
                  <a:srgbClr val="1353A2"/>
                </a:solidFill>
                <a:latin typeface="微软雅黑" pitchFamily="34" charset="-122"/>
                <a:ea typeface="微软雅黑" pitchFamily="34" charset="-122"/>
              </a:rPr>
              <a:t>为</a:t>
            </a:r>
            <a:r>
              <a:rPr lang="zh-CN" altLang="zh-CN" b="1" dirty="0">
                <a:solidFill>
                  <a:srgbClr val="FF0000"/>
                </a:solidFill>
                <a:latin typeface="微软雅黑" pitchFamily="34" charset="-122"/>
                <a:ea typeface="微软雅黑" pitchFamily="34" charset="-122"/>
              </a:rPr>
              <a:t>执行</a:t>
            </a:r>
            <a:r>
              <a:rPr lang="zh-CN" altLang="zh-CN" b="1" dirty="0">
                <a:solidFill>
                  <a:srgbClr val="1353A2"/>
                </a:solidFill>
                <a:latin typeface="微软雅黑" pitchFamily="34" charset="-122"/>
                <a:ea typeface="微软雅黑" pitchFamily="34" charset="-122"/>
              </a:rPr>
              <a:t>程序包</a:t>
            </a:r>
            <a:r>
              <a:rPr lang="en-US" altLang="zh-CN" b="1" dirty="0">
                <a:solidFill>
                  <a:srgbClr val="1353A2"/>
                </a:solidFill>
                <a:latin typeface="微软雅黑" pitchFamily="34" charset="-122"/>
                <a:ea typeface="微软雅黑" pitchFamily="34" charset="-122"/>
              </a:rPr>
              <a:t>,</a:t>
            </a:r>
            <a:r>
              <a:rPr lang="zh-CN" altLang="zh-CN" b="1" dirty="0">
                <a:solidFill>
                  <a:srgbClr val="FF0000"/>
                </a:solidFill>
                <a:latin typeface="微软雅黑" pitchFamily="34" charset="-122"/>
                <a:ea typeface="微软雅黑" pitchFamily="34" charset="-122"/>
              </a:rPr>
              <a:t>软件名</a:t>
            </a:r>
            <a:r>
              <a:rPr lang="zh-CN" altLang="zh-CN" b="1" dirty="0">
                <a:solidFill>
                  <a:srgbClr val="1353A2"/>
                </a:solidFill>
                <a:latin typeface="微软雅黑" pitchFamily="34" charset="-122"/>
                <a:ea typeface="微软雅黑" pitchFamily="34" charset="-122"/>
              </a:rPr>
              <a:t>为</a:t>
            </a:r>
            <a:r>
              <a:rPr lang="en-US" altLang="zh-CN" b="1" dirty="0">
                <a:solidFill>
                  <a:srgbClr val="1353A2"/>
                </a:solidFill>
                <a:latin typeface="微软雅黑" pitchFamily="34" charset="-122"/>
                <a:ea typeface="微软雅黑" pitchFamily="34" charset="-122"/>
              </a:rPr>
              <a:t>xyz,</a:t>
            </a:r>
            <a:r>
              <a:rPr lang="zh-CN" altLang="zh-CN" b="1" dirty="0">
                <a:solidFill>
                  <a:srgbClr val="FF0000"/>
                </a:solidFill>
                <a:latin typeface="微软雅黑" pitchFamily="34" charset="-122"/>
                <a:ea typeface="微软雅黑" pitchFamily="34" charset="-122"/>
              </a:rPr>
              <a:t>主版本号</a:t>
            </a:r>
            <a:r>
              <a:rPr lang="zh-CN" altLang="zh-CN" b="1" dirty="0">
                <a:solidFill>
                  <a:srgbClr val="1353A2"/>
                </a:solidFill>
                <a:latin typeface="微软雅黑" pitchFamily="34" charset="-122"/>
                <a:ea typeface="微软雅黑" pitchFamily="34" charset="-122"/>
              </a:rPr>
              <a:t>为</a:t>
            </a:r>
            <a:r>
              <a:rPr lang="en-US" altLang="zh-CN" b="1" dirty="0">
                <a:solidFill>
                  <a:srgbClr val="1353A2"/>
                </a:solidFill>
                <a:latin typeface="微软雅黑" pitchFamily="34" charset="-122"/>
                <a:ea typeface="微软雅黑" pitchFamily="34" charset="-122"/>
              </a:rPr>
              <a:t>5,</a:t>
            </a:r>
            <a:r>
              <a:rPr lang="zh-CN" altLang="zh-CN" b="1" dirty="0">
                <a:solidFill>
                  <a:srgbClr val="FF0000"/>
                </a:solidFill>
                <a:latin typeface="微软雅黑" pitchFamily="34" charset="-122"/>
                <a:ea typeface="微软雅黑" pitchFamily="34" charset="-122"/>
              </a:rPr>
              <a:t>次版本号</a:t>
            </a:r>
            <a:r>
              <a:rPr lang="zh-CN" altLang="zh-CN" b="1" dirty="0">
                <a:solidFill>
                  <a:srgbClr val="1353A2"/>
                </a:solidFill>
                <a:latin typeface="微软雅黑" pitchFamily="34" charset="-122"/>
                <a:ea typeface="微软雅黑" pitchFamily="34" charset="-122"/>
              </a:rPr>
              <a:t>为</a:t>
            </a:r>
            <a:r>
              <a:rPr lang="en-US" altLang="zh-CN" b="1" dirty="0">
                <a:solidFill>
                  <a:srgbClr val="1353A2"/>
                </a:solidFill>
                <a:latin typeface="微软雅黑" pitchFamily="34" charset="-122"/>
                <a:ea typeface="微软雅黑" pitchFamily="34" charset="-122"/>
              </a:rPr>
              <a:t>6,</a:t>
            </a:r>
            <a:r>
              <a:rPr lang="zh-CN" altLang="zh-CN" b="1" dirty="0">
                <a:solidFill>
                  <a:srgbClr val="FF0000"/>
                </a:solidFill>
                <a:latin typeface="微软雅黑" pitchFamily="34" charset="-122"/>
                <a:ea typeface="微软雅黑" pitchFamily="34" charset="-122"/>
              </a:rPr>
              <a:t>修订版本号</a:t>
            </a:r>
            <a:r>
              <a:rPr lang="zh-CN" altLang="zh-CN" b="1" dirty="0">
                <a:solidFill>
                  <a:srgbClr val="1353A2"/>
                </a:solidFill>
                <a:latin typeface="微软雅黑" pitchFamily="34" charset="-122"/>
                <a:ea typeface="微软雅黑" pitchFamily="34" charset="-122"/>
              </a:rPr>
              <a:t>为</a:t>
            </a:r>
            <a:r>
              <a:rPr lang="en-US" altLang="zh-CN" b="1" dirty="0">
                <a:solidFill>
                  <a:srgbClr val="1353A2"/>
                </a:solidFill>
                <a:latin typeface="微软雅黑" pitchFamily="34" charset="-122"/>
                <a:ea typeface="微软雅黑" pitchFamily="34" charset="-122"/>
              </a:rPr>
              <a:t>3,</a:t>
            </a:r>
            <a:r>
              <a:rPr lang="zh-CN" altLang="zh-CN" b="1" dirty="0">
                <a:solidFill>
                  <a:srgbClr val="1353A2"/>
                </a:solidFill>
                <a:latin typeface="微软雅黑" pitchFamily="34" charset="-122"/>
                <a:ea typeface="微软雅黑" pitchFamily="34" charset="-122"/>
              </a:rPr>
              <a:t>释出号</a:t>
            </a:r>
            <a:r>
              <a:rPr lang="en-US" altLang="zh-CN" b="1" dirty="0">
                <a:solidFill>
                  <a:srgbClr val="1353A2"/>
                </a:solidFill>
                <a:latin typeface="微软雅黑" pitchFamily="34" charset="-122"/>
                <a:ea typeface="微软雅黑" pitchFamily="34" charset="-122"/>
              </a:rPr>
              <a:t>(</a:t>
            </a:r>
            <a:r>
              <a:rPr lang="zh-CN" altLang="zh-CN" b="1" dirty="0">
                <a:solidFill>
                  <a:srgbClr val="FF0000"/>
                </a:solidFill>
                <a:latin typeface="微软雅黑" pitchFamily="34" charset="-122"/>
                <a:ea typeface="微软雅黑" pitchFamily="34" charset="-122"/>
              </a:rPr>
              <a:t>发布号</a:t>
            </a:r>
            <a:r>
              <a:rPr lang="en-US" altLang="zh-CN" b="1" dirty="0">
                <a:solidFill>
                  <a:srgbClr val="1353A2"/>
                </a:solidFill>
                <a:latin typeface="微软雅黑" pitchFamily="34" charset="-122"/>
                <a:ea typeface="微软雅黑" pitchFamily="34" charset="-122"/>
              </a:rPr>
              <a:t>)</a:t>
            </a:r>
            <a:r>
              <a:rPr lang="zh-CN" altLang="zh-CN" b="1" dirty="0">
                <a:solidFill>
                  <a:srgbClr val="1353A2"/>
                </a:solidFill>
                <a:latin typeface="微软雅黑" pitchFamily="34" charset="-122"/>
                <a:ea typeface="微软雅黑" pitchFamily="34" charset="-122"/>
              </a:rPr>
              <a:t>为</a:t>
            </a:r>
            <a:r>
              <a:rPr lang="en-US" altLang="zh-CN" b="1" dirty="0">
                <a:solidFill>
                  <a:srgbClr val="1353A2"/>
                </a:solidFill>
                <a:latin typeface="微软雅黑" pitchFamily="34" charset="-122"/>
                <a:ea typeface="微软雅黑" pitchFamily="34" charset="-122"/>
              </a:rPr>
              <a:t>7,</a:t>
            </a:r>
            <a:r>
              <a:rPr lang="zh-CN" altLang="zh-CN" b="1" dirty="0">
                <a:solidFill>
                  <a:srgbClr val="1353A2"/>
                </a:solidFill>
                <a:latin typeface="微软雅黑" pitchFamily="34" charset="-122"/>
                <a:ea typeface="微软雅黑" pitchFamily="34" charset="-122"/>
              </a:rPr>
              <a:t>适用</a:t>
            </a:r>
            <a:r>
              <a:rPr lang="zh-CN" altLang="zh-CN" b="1" dirty="0">
                <a:solidFill>
                  <a:srgbClr val="FF0000"/>
                </a:solidFill>
                <a:latin typeface="微软雅黑" pitchFamily="34" charset="-122"/>
                <a:ea typeface="微软雅黑" pitchFamily="34" charset="-122"/>
              </a:rPr>
              <a:t>体系</a:t>
            </a:r>
            <a:r>
              <a:rPr lang="zh-CN" altLang="zh-CN" b="1" dirty="0">
                <a:solidFill>
                  <a:srgbClr val="1353A2"/>
                </a:solidFill>
                <a:latin typeface="微软雅黑" pitchFamily="34" charset="-122"/>
                <a:ea typeface="微软雅黑" pitchFamily="34" charset="-122"/>
              </a:rPr>
              <a:t>为</a:t>
            </a:r>
            <a:r>
              <a:rPr lang="en-US" altLang="zh-CN" b="1" dirty="0">
                <a:solidFill>
                  <a:srgbClr val="1353A2"/>
                </a:solidFill>
                <a:latin typeface="微软雅黑" pitchFamily="34" charset="-122"/>
                <a:ea typeface="微软雅黑" pitchFamily="34" charset="-122"/>
              </a:rPr>
              <a:t>i386,rpm</a:t>
            </a:r>
            <a:r>
              <a:rPr lang="zh-CN" altLang="zh-CN" b="1" dirty="0">
                <a:solidFill>
                  <a:srgbClr val="1353A2"/>
                </a:solidFill>
                <a:latin typeface="微软雅黑" pitchFamily="34" charset="-122"/>
                <a:ea typeface="微软雅黑" pitchFamily="34" charset="-122"/>
              </a:rPr>
              <a:t>为扩展名。</a:t>
            </a:r>
            <a:endParaRPr lang="en-US" altLang="zh-CN" b="1" dirty="0">
              <a:solidFill>
                <a:srgbClr val="1353A2"/>
              </a:solidFill>
              <a:latin typeface="微软雅黑" pitchFamily="34" charset="-122"/>
              <a:ea typeface="微软雅黑" pitchFamily="34" charset="-122"/>
            </a:endParaRPr>
          </a:p>
          <a:p>
            <a:pPr>
              <a:lnSpc>
                <a:spcPct val="150000"/>
              </a:lnSpc>
            </a:pPr>
            <a:r>
              <a:rPr lang="en-US" altLang="zh-CN" b="1" dirty="0">
                <a:latin typeface="微软雅黑" pitchFamily="34" charset="-122"/>
                <a:ea typeface="微软雅黑" pitchFamily="34" charset="-122"/>
              </a:rPr>
              <a:t>xyz-5. 6. 3-7. </a:t>
            </a:r>
            <a:r>
              <a:rPr lang="en-US" altLang="zh-CN" b="1" dirty="0" err="1">
                <a:solidFill>
                  <a:srgbClr val="FF0000"/>
                </a:solidFill>
                <a:latin typeface="微软雅黑" pitchFamily="34" charset="-122"/>
                <a:ea typeface="微软雅黑" pitchFamily="34" charset="-122"/>
              </a:rPr>
              <a:t>src</a:t>
            </a:r>
            <a:r>
              <a:rPr lang="en-US" altLang="zh-CN" b="1" dirty="0">
                <a:latin typeface="微软雅黑" pitchFamily="34" charset="-122"/>
                <a:ea typeface="微软雅黑" pitchFamily="34" charset="-122"/>
              </a:rPr>
              <a:t>. rpm</a:t>
            </a:r>
            <a:r>
              <a:rPr lang="zh-CN" altLang="zh-CN" b="1" dirty="0">
                <a:solidFill>
                  <a:srgbClr val="1353A2"/>
                </a:solidFill>
                <a:latin typeface="微软雅黑" pitchFamily="34" charset="-122"/>
                <a:ea typeface="微软雅黑" pitchFamily="34" charset="-122"/>
              </a:rPr>
              <a:t>则为源代码包</a:t>
            </a:r>
            <a:r>
              <a:rPr lang="zh-CN" altLang="zh-CN" b="1" dirty="0"/>
              <a:t>。</a:t>
            </a:r>
          </a:p>
          <a:p>
            <a:pPr>
              <a:lnSpc>
                <a:spcPct val="150000"/>
              </a:lnSpc>
            </a:pPr>
            <a:endParaRPr lang="zh-CN" altLang="en-US" sz="1800" dirty="0"/>
          </a:p>
        </p:txBody>
      </p:sp>
    </p:spTree>
    <p:extLst>
      <p:ext uri="{BB962C8B-B14F-4D97-AF65-F5344CB8AC3E}">
        <p14:creationId xmlns:p14="http://schemas.microsoft.com/office/powerpoint/2010/main" val="262258436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a:extLst>
              <a:ext uri="{FF2B5EF4-FFF2-40B4-BE49-F238E27FC236}">
                <a16:creationId xmlns:a16="http://schemas.microsoft.com/office/drawing/2014/main" id="{35B633B3-9F6E-4B0A-AE5B-B3A6AD95EE7B}"/>
              </a:ext>
            </a:extLst>
          </p:cNvPr>
          <p:cNvSpPr txBox="1">
            <a:spLocks noChangeArrowheads="1"/>
          </p:cNvSpPr>
          <p:nvPr/>
        </p:nvSpPr>
        <p:spPr bwMode="auto">
          <a:xfrm>
            <a:off x="798985" y="1915982"/>
            <a:ext cx="7351917" cy="3162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defTabSz="685800" eaLnBrk="1" fontAlgn="auto" hangingPunct="1">
              <a:spcBef>
                <a:spcPct val="50000"/>
              </a:spcBef>
              <a:spcAft>
                <a:spcPts val="0"/>
              </a:spcAft>
              <a:buNone/>
            </a:pPr>
            <a:r>
              <a:rPr kumimoji="1" lang="en-US" altLang="zh-CN" sz="2100" dirty="0">
                <a:solidFill>
                  <a:prstClr val="black"/>
                </a:solidFill>
                <a:latin typeface="宋体" panose="02010600030101010101" pitchFamily="2" charset="-122"/>
              </a:rPr>
              <a:t>【</a:t>
            </a:r>
            <a:r>
              <a:rPr kumimoji="1" lang="zh-CN" altLang="en-US" sz="2100" dirty="0">
                <a:solidFill>
                  <a:prstClr val="black"/>
                </a:solidFill>
                <a:latin typeface="宋体" panose="02010600030101010101" pitchFamily="2" charset="-122"/>
              </a:rPr>
              <a:t>例如</a:t>
            </a:r>
            <a:r>
              <a:rPr kumimoji="1" lang="en-US" altLang="zh-CN" sz="2100" dirty="0">
                <a:solidFill>
                  <a:prstClr val="black"/>
                </a:solidFill>
                <a:latin typeface="宋体" panose="02010600030101010101" pitchFamily="2" charset="-122"/>
              </a:rPr>
              <a:t>】 </a:t>
            </a:r>
            <a:r>
              <a:rPr kumimoji="1" lang="zh-CN" altLang="en-US" sz="2100" dirty="0">
                <a:solidFill>
                  <a:prstClr val="black"/>
                </a:solidFill>
                <a:latin typeface="宋体" panose="02010600030101010101" pitchFamily="2" charset="-122"/>
              </a:rPr>
              <a:t>网页服务器</a:t>
            </a:r>
            <a:r>
              <a:rPr kumimoji="1" lang="en-US" altLang="zh-CN" sz="2100" dirty="0">
                <a:solidFill>
                  <a:prstClr val="black"/>
                </a:solidFill>
                <a:latin typeface="宋体" panose="02010600030101010101" pitchFamily="2" charset="-122"/>
              </a:rPr>
              <a:t>RPM</a:t>
            </a:r>
            <a:r>
              <a:rPr kumimoji="1" lang="zh-CN" altLang="en-US" sz="2100" dirty="0">
                <a:solidFill>
                  <a:prstClr val="black"/>
                </a:solidFill>
                <a:latin typeface="宋体" panose="02010600030101010101" pitchFamily="2" charset="-122"/>
              </a:rPr>
              <a:t>软件包名为：</a:t>
            </a:r>
          </a:p>
          <a:p>
            <a:pPr algn="just" defTabSz="685800" eaLnBrk="1" fontAlgn="auto" hangingPunct="1">
              <a:spcBef>
                <a:spcPct val="50000"/>
              </a:spcBef>
              <a:spcAft>
                <a:spcPts val="0"/>
              </a:spcAft>
              <a:buNone/>
            </a:pPr>
            <a:r>
              <a:rPr kumimoji="1" lang="en-US" altLang="zh-CN" sz="2100" dirty="0">
                <a:solidFill>
                  <a:srgbClr val="0000FF"/>
                </a:solidFill>
                <a:latin typeface="Tahoma" panose="020B0604030504040204" pitchFamily="34" charset="0"/>
              </a:rPr>
              <a:t>apache </a:t>
            </a:r>
            <a:r>
              <a:rPr kumimoji="1" lang="en-US" altLang="zh-CN" sz="2100" dirty="0">
                <a:solidFill>
                  <a:srgbClr val="0000FF"/>
                </a:solidFill>
                <a:latin typeface="宋体" panose="02010600030101010101" pitchFamily="2" charset="-122"/>
              </a:rPr>
              <a:t>-1.</a:t>
            </a:r>
            <a:r>
              <a:rPr kumimoji="1" lang="en-US" altLang="zh-CN" sz="2100" dirty="0">
                <a:solidFill>
                  <a:srgbClr val="0000FF"/>
                </a:solidFill>
                <a:latin typeface="Tahoma" panose="020B0604030504040204" pitchFamily="34" charset="0"/>
              </a:rPr>
              <a:t>3</a:t>
            </a:r>
            <a:r>
              <a:rPr kumimoji="1" lang="en-US" altLang="zh-CN" sz="2100" dirty="0">
                <a:solidFill>
                  <a:srgbClr val="0000FF"/>
                </a:solidFill>
                <a:latin typeface="宋体" panose="02010600030101010101" pitchFamily="2" charset="-122"/>
              </a:rPr>
              <a:t>.</a:t>
            </a:r>
            <a:r>
              <a:rPr kumimoji="1" lang="en-US" altLang="zh-CN" sz="2100" dirty="0">
                <a:solidFill>
                  <a:srgbClr val="0000FF"/>
                </a:solidFill>
                <a:latin typeface="Tahoma" panose="020B0604030504040204" pitchFamily="34" charset="0"/>
              </a:rPr>
              <a:t>20</a:t>
            </a:r>
            <a:r>
              <a:rPr kumimoji="1" lang="en-US" altLang="zh-CN" sz="2100" dirty="0">
                <a:solidFill>
                  <a:srgbClr val="0000FF"/>
                </a:solidFill>
                <a:latin typeface="宋体" panose="02010600030101010101" pitchFamily="2" charset="-122"/>
              </a:rPr>
              <a:t>-</a:t>
            </a:r>
            <a:r>
              <a:rPr kumimoji="1" lang="en-US" altLang="zh-CN" sz="2100" dirty="0">
                <a:solidFill>
                  <a:srgbClr val="0000FF"/>
                </a:solidFill>
                <a:latin typeface="Tahoma" panose="020B0604030504040204" pitchFamily="34" charset="0"/>
              </a:rPr>
              <a:t>16</a:t>
            </a:r>
            <a:r>
              <a:rPr kumimoji="1" lang="en-US" altLang="zh-CN" sz="2100" dirty="0">
                <a:solidFill>
                  <a:srgbClr val="0000FF"/>
                </a:solidFill>
                <a:latin typeface="宋体" panose="02010600030101010101" pitchFamily="2" charset="-122"/>
              </a:rPr>
              <a:t>.</a:t>
            </a:r>
            <a:r>
              <a:rPr kumimoji="1" lang="en-US" altLang="zh-CN" sz="2100" dirty="0">
                <a:solidFill>
                  <a:srgbClr val="0000FF"/>
                </a:solidFill>
                <a:latin typeface="Tahoma" panose="020B0604030504040204" pitchFamily="34" charset="0"/>
              </a:rPr>
              <a:t>i386</a:t>
            </a:r>
            <a:r>
              <a:rPr kumimoji="1" lang="en-US" altLang="zh-CN" sz="2100" dirty="0">
                <a:solidFill>
                  <a:srgbClr val="0000FF"/>
                </a:solidFill>
                <a:latin typeface="宋体" panose="02010600030101010101" pitchFamily="2" charset="-122"/>
              </a:rPr>
              <a:t>.</a:t>
            </a:r>
            <a:r>
              <a:rPr kumimoji="1" lang="en-US" altLang="zh-CN" sz="2100" dirty="0">
                <a:solidFill>
                  <a:srgbClr val="0000FF"/>
                </a:solidFill>
                <a:latin typeface="Tahoma" panose="020B0604030504040204" pitchFamily="34" charset="0"/>
              </a:rPr>
              <a:t>rpm</a:t>
            </a:r>
          </a:p>
          <a:p>
            <a:pPr marL="257175" indent="-257175" algn="just" defTabSz="685800" eaLnBrk="1" fontAlgn="auto" hangingPunct="1">
              <a:spcBef>
                <a:spcPct val="50000"/>
              </a:spcBef>
              <a:spcAft>
                <a:spcPts val="0"/>
              </a:spcAft>
            </a:pPr>
            <a:r>
              <a:rPr kumimoji="1" lang="en-US" altLang="zh-CN" sz="2100" dirty="0">
                <a:solidFill>
                  <a:srgbClr val="0000FF"/>
                </a:solidFill>
                <a:latin typeface="Tahoma" panose="020B0604030504040204" pitchFamily="34" charset="0"/>
              </a:rPr>
              <a:t>apache</a:t>
            </a:r>
            <a:r>
              <a:rPr kumimoji="1" lang="zh-CN" altLang="en-US" sz="2100" dirty="0">
                <a:solidFill>
                  <a:prstClr val="black"/>
                </a:solidFill>
                <a:latin typeface="宋体" panose="02010600030101010101" pitchFamily="2" charset="-122"/>
              </a:rPr>
              <a:t>是该软件包的名称；</a:t>
            </a:r>
          </a:p>
          <a:p>
            <a:pPr marL="257175" indent="-257175" algn="just" defTabSz="685800" eaLnBrk="1" fontAlgn="auto" hangingPunct="1">
              <a:spcBef>
                <a:spcPct val="50000"/>
              </a:spcBef>
              <a:spcAft>
                <a:spcPts val="0"/>
              </a:spcAft>
            </a:pPr>
            <a:r>
              <a:rPr kumimoji="1" lang="en-US" altLang="zh-CN" sz="2100" dirty="0">
                <a:solidFill>
                  <a:srgbClr val="0000FF"/>
                </a:solidFill>
                <a:latin typeface="宋体" panose="02010600030101010101" pitchFamily="2" charset="-122"/>
              </a:rPr>
              <a:t>1.3.20-16</a:t>
            </a:r>
            <a:r>
              <a:rPr kumimoji="1" lang="zh-CN" altLang="en-US" sz="2100" dirty="0">
                <a:solidFill>
                  <a:prstClr val="black"/>
                </a:solidFill>
                <a:latin typeface="宋体" panose="02010600030101010101" pitchFamily="2" charset="-122"/>
              </a:rPr>
              <a:t>是软件包的版本号，其中数字分别是主版本号、次版本号、补丁版本和发行商的发行序号；</a:t>
            </a:r>
          </a:p>
          <a:p>
            <a:pPr marL="257175" indent="-257175" algn="just" defTabSz="685800" eaLnBrk="1" fontAlgn="auto" hangingPunct="1">
              <a:spcBef>
                <a:spcPct val="50000"/>
              </a:spcBef>
              <a:spcAft>
                <a:spcPts val="0"/>
              </a:spcAft>
            </a:pPr>
            <a:r>
              <a:rPr kumimoji="1" lang="en-US" altLang="zh-CN" sz="2100" dirty="0">
                <a:solidFill>
                  <a:srgbClr val="0000FF"/>
                </a:solidFill>
                <a:latin typeface="宋体" panose="02010600030101010101" pitchFamily="2" charset="-122"/>
              </a:rPr>
              <a:t>i386</a:t>
            </a:r>
            <a:r>
              <a:rPr kumimoji="1" lang="zh-CN" altLang="en-US" sz="2100" dirty="0">
                <a:solidFill>
                  <a:prstClr val="black"/>
                </a:solidFill>
                <a:latin typeface="宋体" panose="02010600030101010101" pitchFamily="2" charset="-122"/>
              </a:rPr>
              <a:t>是软件运行的硬件平台，</a:t>
            </a:r>
          </a:p>
          <a:p>
            <a:pPr marL="257175" indent="-257175" algn="just" defTabSz="685800" eaLnBrk="1" fontAlgn="auto" hangingPunct="1">
              <a:spcBef>
                <a:spcPct val="50000"/>
              </a:spcBef>
              <a:spcAft>
                <a:spcPts val="0"/>
              </a:spcAft>
            </a:pPr>
            <a:r>
              <a:rPr kumimoji="1" lang="en-US" altLang="zh-CN" sz="2100" dirty="0">
                <a:solidFill>
                  <a:srgbClr val="0000FF"/>
                </a:solidFill>
                <a:latin typeface="宋体" panose="02010600030101010101" pitchFamily="2" charset="-122"/>
              </a:rPr>
              <a:t>rpm</a:t>
            </a:r>
            <a:r>
              <a:rPr kumimoji="1" lang="zh-CN" altLang="en-US" sz="2100" dirty="0">
                <a:solidFill>
                  <a:prstClr val="black"/>
                </a:solidFill>
                <a:latin typeface="宋体" panose="02010600030101010101" pitchFamily="2" charset="-122"/>
              </a:rPr>
              <a:t>说明文件是属于</a:t>
            </a:r>
            <a:r>
              <a:rPr kumimoji="1" lang="en-US" altLang="zh-CN" sz="2100" dirty="0">
                <a:solidFill>
                  <a:prstClr val="black"/>
                </a:solidFill>
                <a:latin typeface="宋体" panose="02010600030101010101" pitchFamily="2" charset="-122"/>
              </a:rPr>
              <a:t>rpm</a:t>
            </a:r>
            <a:r>
              <a:rPr kumimoji="1" lang="zh-CN" altLang="en-US" sz="2100" dirty="0">
                <a:solidFill>
                  <a:prstClr val="black"/>
                </a:solidFill>
                <a:latin typeface="宋体" panose="02010600030101010101" pitchFamily="2" charset="-122"/>
              </a:rPr>
              <a:t>类型文件。</a:t>
            </a:r>
            <a:r>
              <a:rPr kumimoji="1" lang="zh-CN" altLang="en-US" sz="2100" dirty="0">
                <a:solidFill>
                  <a:srgbClr val="0563C1"/>
                </a:solidFill>
                <a:latin typeface="Tahoma" panose="020B0604030504040204" pitchFamily="34" charset="0"/>
              </a:rPr>
              <a:t> </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28BCF89D-A465-40B6-BE7D-B7901C15F473}"/>
              </a:ext>
            </a:extLst>
          </p:cNvPr>
          <p:cNvSpPr>
            <a:spLocks noGrp="1" noChangeArrowheads="1"/>
          </p:cNvSpPr>
          <p:nvPr>
            <p:ph type="body" idx="1"/>
          </p:nvPr>
        </p:nvSpPr>
        <p:spPr>
          <a:xfrm>
            <a:off x="903982" y="1855743"/>
            <a:ext cx="6880578" cy="2773407"/>
          </a:xfrm>
          <a:noFill/>
        </p:spPr>
        <p:txBody>
          <a:bodyPr>
            <a:noAutofit/>
          </a:bodyPr>
          <a:lstStyle/>
          <a:p>
            <a:pPr marL="457200" indent="-457200">
              <a:lnSpc>
                <a:spcPct val="150000"/>
              </a:lnSpc>
              <a:buBlip>
                <a:blip r:embed="rId2"/>
              </a:buBlip>
            </a:pPr>
            <a:r>
              <a:rPr lang="zh-CN" altLang="en-US" b="1" dirty="0">
                <a:latin typeface="宋体" panose="02010600030101010101" pitchFamily="2" charset="-122"/>
                <a:cs typeface="Times New Roman" panose="02020603050405020304" pitchFamily="18" charset="0"/>
              </a:rPr>
              <a:t>百度</a:t>
            </a:r>
            <a:endParaRPr lang="en-US" altLang="zh-CN" b="1" dirty="0">
              <a:latin typeface="宋体" panose="02010600030101010101" pitchFamily="2" charset="-122"/>
              <a:cs typeface="Times New Roman" panose="02020603050405020304" pitchFamily="18" charset="0"/>
            </a:endParaRPr>
          </a:p>
          <a:p>
            <a:pPr marL="457200" indent="-457200">
              <a:lnSpc>
                <a:spcPct val="150000"/>
              </a:lnSpc>
              <a:buBlip>
                <a:blip r:embed="rId2"/>
              </a:buBlip>
            </a:pPr>
            <a:r>
              <a:rPr lang="zh-CN" altLang="en-US" b="1" dirty="0">
                <a:latin typeface="宋体" panose="02010600030101010101" pitchFamily="2" charset="-122"/>
                <a:cs typeface="Times New Roman" panose="02020603050405020304" pitchFamily="18" charset="0"/>
              </a:rPr>
              <a:t>从软件包发布的主站点获取，特别是在进行软件包更新时特别有效。</a:t>
            </a:r>
          </a:p>
          <a:p>
            <a:pPr marL="457200" indent="-457200">
              <a:lnSpc>
                <a:spcPct val="150000"/>
              </a:lnSpc>
              <a:buBlip>
                <a:blip r:embed="rId2"/>
              </a:buBlip>
            </a:pPr>
            <a:r>
              <a:rPr lang="zh-CN" altLang="en-US" b="1" dirty="0">
                <a:latin typeface="宋体" panose="02010600030101010101" pitchFamily="2" charset="-122"/>
                <a:cs typeface="Times New Roman" panose="02020603050405020304" pitchFamily="18" charset="0"/>
              </a:rPr>
              <a:t>从相关网站下载获得。比较著名的</a:t>
            </a:r>
            <a:r>
              <a:rPr lang="en-US" altLang="zh-CN" b="1" dirty="0">
                <a:latin typeface="宋体" panose="02010600030101010101" pitchFamily="2" charset="-122"/>
                <a:cs typeface="Times New Roman" panose="02020603050405020304" pitchFamily="18" charset="0"/>
              </a:rPr>
              <a:t>RPM</a:t>
            </a:r>
            <a:r>
              <a:rPr lang="zh-CN" altLang="en-US" b="1" dirty="0">
                <a:latin typeface="宋体" panose="02010600030101010101" pitchFamily="2" charset="-122"/>
                <a:cs typeface="Times New Roman" panose="02020603050405020304" pitchFamily="18" charset="0"/>
              </a:rPr>
              <a:t>软件包下载站点如：</a:t>
            </a:r>
            <a:r>
              <a:rPr lang="en-US" altLang="zh-CN" b="1" dirty="0">
                <a:solidFill>
                  <a:srgbClr val="FF0000"/>
                </a:solidFill>
                <a:latin typeface="宋体" panose="02010600030101010101" pitchFamily="2" charset="-122"/>
              </a:rPr>
              <a:t>http://rpmfind.net</a:t>
            </a:r>
            <a:r>
              <a:rPr lang="zh-CN" altLang="en-US" b="1" dirty="0">
                <a:solidFill>
                  <a:srgbClr val="FF0000"/>
                </a:solidFill>
                <a:latin typeface="宋体" panose="02010600030101010101" pitchFamily="2" charset="-122"/>
              </a:rPr>
              <a:t> </a:t>
            </a:r>
            <a:endParaRPr lang="en-US" altLang="zh-CN" b="1" dirty="0">
              <a:solidFill>
                <a:srgbClr val="FF0000"/>
              </a:solidFill>
              <a:latin typeface="宋体" panose="02010600030101010101" pitchFamily="2" charset="-122"/>
            </a:endParaRPr>
          </a:p>
          <a:p>
            <a:pPr marL="457200" indent="-457200">
              <a:lnSpc>
                <a:spcPct val="150000"/>
              </a:lnSpc>
              <a:buBlip>
                <a:blip r:embed="rId2"/>
              </a:buBlip>
            </a:pPr>
            <a:endParaRPr lang="zh-CN" altLang="en-US" b="1" dirty="0">
              <a:solidFill>
                <a:srgbClr val="FF0000"/>
              </a:solidFill>
              <a:latin typeface="宋体" panose="02010600030101010101" pitchFamily="2" charset="-122"/>
            </a:endParaRPr>
          </a:p>
        </p:txBody>
      </p:sp>
      <p:sp>
        <p:nvSpPr>
          <p:cNvPr id="90115" name="Text Box 3">
            <a:extLst>
              <a:ext uri="{FF2B5EF4-FFF2-40B4-BE49-F238E27FC236}">
                <a16:creationId xmlns:a16="http://schemas.microsoft.com/office/drawing/2014/main" id="{FFEFD14A-5A02-4DC9-AED9-DA01C5483DF9}"/>
              </a:ext>
            </a:extLst>
          </p:cNvPr>
          <p:cNvSpPr txBox="1">
            <a:spLocks noChangeArrowheads="1"/>
          </p:cNvSpPr>
          <p:nvPr/>
        </p:nvSpPr>
        <p:spPr bwMode="auto">
          <a:xfrm>
            <a:off x="1599299" y="1189961"/>
            <a:ext cx="2902176" cy="461665"/>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50000"/>
              </a:spcBef>
              <a:spcAft>
                <a:spcPts val="0"/>
              </a:spcAft>
              <a:buNone/>
            </a:pPr>
            <a:r>
              <a:rPr kumimoji="1" lang="en-US" altLang="zh-CN" sz="2400" dirty="0">
                <a:solidFill>
                  <a:prstClr val="black"/>
                </a:solidFill>
                <a:latin typeface="宋体" panose="02010600030101010101" pitchFamily="2" charset="-122"/>
              </a:rPr>
              <a:t>RPM</a:t>
            </a:r>
            <a:r>
              <a:rPr kumimoji="1" lang="zh-CN" altLang="en-US" sz="2400" dirty="0">
                <a:solidFill>
                  <a:prstClr val="black"/>
                </a:solidFill>
                <a:latin typeface="宋体" panose="02010600030101010101" pitchFamily="2" charset="-122"/>
              </a:rPr>
              <a:t>软件包的获取</a:t>
            </a:r>
            <a:r>
              <a:rPr kumimoji="1" lang="zh-CN" altLang="en-US" sz="2400" dirty="0">
                <a:solidFill>
                  <a:prstClr val="white"/>
                </a:solidFill>
                <a:latin typeface="Tahoma" panose="020B0604030504040204" pitchFamily="34" charset="0"/>
              </a:rPr>
              <a:t> </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8B14B4B4-EA11-4173-823A-C8BED764B963}"/>
              </a:ext>
            </a:extLst>
          </p:cNvPr>
          <p:cNvSpPr>
            <a:spLocks noGrp="1" noChangeArrowheads="1"/>
          </p:cNvSpPr>
          <p:nvPr>
            <p:ph type="title"/>
          </p:nvPr>
        </p:nvSpPr>
        <p:spPr>
          <a:xfrm>
            <a:off x="1385888" y="1195388"/>
            <a:ext cx="3190875" cy="342900"/>
          </a:xfrm>
        </p:spPr>
        <p:txBody>
          <a:bodyPr>
            <a:normAutofit fontScale="90000"/>
          </a:bodyPr>
          <a:lstStyle/>
          <a:p>
            <a:pPr eaLnBrk="1" hangingPunct="1"/>
            <a:r>
              <a:rPr lang="en-US" altLang="zh-CN" b="1" dirty="0">
                <a:solidFill>
                  <a:schemeClr val="hlink"/>
                </a:solidFill>
                <a:latin typeface="黑体" panose="02010609060101010101" pitchFamily="49" charset="-122"/>
                <a:ea typeface="黑体" panose="02010609060101010101" pitchFamily="49" charset="-122"/>
              </a:rPr>
              <a:t> 6.3 </a:t>
            </a:r>
            <a:r>
              <a:rPr lang="zh-CN" altLang="en-US" b="1" dirty="0">
                <a:solidFill>
                  <a:schemeClr val="hlink"/>
                </a:solidFill>
                <a:latin typeface="黑体" panose="02010609060101010101" pitchFamily="49" charset="-122"/>
                <a:ea typeface="黑体" panose="02010609060101010101" pitchFamily="49" charset="-122"/>
              </a:rPr>
              <a:t>项目实施</a:t>
            </a:r>
          </a:p>
        </p:txBody>
      </p:sp>
      <p:sp>
        <p:nvSpPr>
          <p:cNvPr id="91139" name="Text Box 3">
            <a:extLst>
              <a:ext uri="{FF2B5EF4-FFF2-40B4-BE49-F238E27FC236}">
                <a16:creationId xmlns:a16="http://schemas.microsoft.com/office/drawing/2014/main" id="{78CCF408-66CC-4EA8-8428-C4F9AA2F612F}"/>
              </a:ext>
            </a:extLst>
          </p:cNvPr>
          <p:cNvSpPr txBox="1">
            <a:spLocks noChangeArrowheads="1"/>
          </p:cNvSpPr>
          <p:nvPr/>
        </p:nvSpPr>
        <p:spPr bwMode="auto">
          <a:xfrm>
            <a:off x="888546" y="2298849"/>
            <a:ext cx="6624087" cy="283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defTabSz="685800" eaLnBrk="1" fontAlgn="auto" hangingPunct="1">
              <a:spcBef>
                <a:spcPct val="50000"/>
              </a:spcBef>
              <a:spcAft>
                <a:spcPts val="0"/>
              </a:spcAft>
              <a:buNone/>
            </a:pPr>
            <a:r>
              <a:rPr kumimoji="1" lang="zh-CN" altLang="en-US" sz="2100" dirty="0">
                <a:solidFill>
                  <a:prstClr val="black"/>
                </a:solidFill>
                <a:latin typeface="宋体" panose="02010600030101010101" pitchFamily="2" charset="-122"/>
              </a:rPr>
              <a:t>命令格式：</a:t>
            </a:r>
            <a:r>
              <a:rPr kumimoji="1" lang="zh-CN" altLang="en-US" sz="2100" dirty="0">
                <a:solidFill>
                  <a:prstClr val="black"/>
                </a:solidFill>
                <a:latin typeface="Times New Roman" panose="02020603050405020304" pitchFamily="18" charset="0"/>
              </a:rPr>
              <a:t> </a:t>
            </a:r>
            <a:endParaRPr kumimoji="1" lang="en-US" altLang="zh-CN" sz="2100" dirty="0">
              <a:solidFill>
                <a:prstClr val="black"/>
              </a:solidFill>
              <a:latin typeface="Times New Roman" panose="02020603050405020304" pitchFamily="18" charset="0"/>
            </a:endParaRPr>
          </a:p>
          <a:p>
            <a:pPr algn="just" defTabSz="685800" eaLnBrk="1" fontAlgn="auto" hangingPunct="1">
              <a:spcBef>
                <a:spcPct val="50000"/>
              </a:spcBef>
              <a:spcAft>
                <a:spcPts val="0"/>
              </a:spcAft>
              <a:buNone/>
            </a:pPr>
            <a:r>
              <a:rPr kumimoji="1" lang="zh-CN" altLang="en-US" sz="2100" dirty="0">
                <a:solidFill>
                  <a:prstClr val="black"/>
                </a:solidFill>
                <a:latin typeface="宋体" panose="02010600030101010101" pitchFamily="2" charset="-122"/>
              </a:rPr>
              <a:t>    </a:t>
            </a:r>
            <a:r>
              <a:rPr kumimoji="1" lang="en-US" altLang="zh-CN" sz="2100" dirty="0">
                <a:solidFill>
                  <a:srgbClr val="0000FF"/>
                </a:solidFill>
                <a:latin typeface="宋体" panose="02010600030101010101" pitchFamily="2" charset="-122"/>
              </a:rPr>
              <a:t>rpm</a:t>
            </a:r>
            <a:r>
              <a:rPr kumimoji="1" lang="en-US" altLang="zh-CN" sz="2100" dirty="0">
                <a:solidFill>
                  <a:srgbClr val="0000FF"/>
                </a:solidFill>
                <a:latin typeface="Times New Roman" panose="02020603050405020304" pitchFamily="18" charset="0"/>
              </a:rPr>
              <a:t>  </a:t>
            </a:r>
            <a:r>
              <a:rPr kumimoji="1" lang="en-US" altLang="zh-CN" sz="2100" dirty="0">
                <a:solidFill>
                  <a:srgbClr val="FF0000"/>
                </a:solidFill>
                <a:latin typeface="宋体" panose="02010600030101010101" pitchFamily="2" charset="-122"/>
              </a:rPr>
              <a:t>-</a:t>
            </a:r>
            <a:r>
              <a:rPr kumimoji="1" lang="en-US" altLang="zh-CN" sz="2100" dirty="0" err="1">
                <a:solidFill>
                  <a:srgbClr val="FF0000"/>
                </a:solidFill>
                <a:latin typeface="宋体" panose="02010600030101010101" pitchFamily="2" charset="-122"/>
              </a:rPr>
              <a:t>ivh</a:t>
            </a:r>
            <a:r>
              <a:rPr kumimoji="1" lang="en-US" altLang="zh-CN" sz="2100" dirty="0">
                <a:solidFill>
                  <a:srgbClr val="0000FF"/>
                </a:solidFill>
                <a:latin typeface="Times New Roman" panose="02020603050405020304" pitchFamily="18" charset="0"/>
              </a:rPr>
              <a:t> </a:t>
            </a:r>
            <a:r>
              <a:rPr kumimoji="1" lang="en-US" altLang="zh-CN" sz="2100" dirty="0">
                <a:solidFill>
                  <a:srgbClr val="0000FF"/>
                </a:solidFill>
                <a:latin typeface="宋体" panose="02010600030101010101" pitchFamily="2" charset="-122"/>
              </a:rPr>
              <a:t> RPM</a:t>
            </a:r>
            <a:r>
              <a:rPr kumimoji="1" lang="zh-CN" altLang="en-US" sz="2100" dirty="0">
                <a:solidFill>
                  <a:srgbClr val="0000FF"/>
                </a:solidFill>
                <a:latin typeface="宋体" panose="02010600030101010101" pitchFamily="2" charset="-122"/>
              </a:rPr>
              <a:t>包的文件名</a:t>
            </a:r>
            <a:r>
              <a:rPr kumimoji="1" lang="en-US" altLang="zh-CN" sz="2100" dirty="0">
                <a:solidFill>
                  <a:srgbClr val="0000FF"/>
                </a:solidFill>
                <a:latin typeface="宋体" panose="02010600030101010101" pitchFamily="2" charset="-122"/>
              </a:rPr>
              <a:t>1</a:t>
            </a:r>
            <a:r>
              <a:rPr kumimoji="1" lang="en-US" altLang="zh-CN" sz="2100" dirty="0">
                <a:solidFill>
                  <a:srgbClr val="0000FF"/>
                </a:solidFill>
                <a:latin typeface="Times New Roman" panose="02020603050405020304" pitchFamily="18" charset="0"/>
              </a:rPr>
              <a:t>……</a:t>
            </a:r>
            <a:r>
              <a:rPr kumimoji="1" lang="en-US" altLang="zh-CN" sz="2100" dirty="0">
                <a:solidFill>
                  <a:srgbClr val="0000FF"/>
                </a:solidFill>
                <a:latin typeface="宋体" panose="02010600030101010101" pitchFamily="2" charset="-122"/>
              </a:rPr>
              <a:t> RPM</a:t>
            </a:r>
            <a:r>
              <a:rPr kumimoji="1" lang="zh-CN" altLang="en-US" sz="2100" dirty="0">
                <a:solidFill>
                  <a:srgbClr val="0000FF"/>
                </a:solidFill>
                <a:latin typeface="宋体" panose="02010600030101010101" pitchFamily="2" charset="-122"/>
              </a:rPr>
              <a:t>包的文件名</a:t>
            </a:r>
            <a:r>
              <a:rPr kumimoji="1" lang="en-US" altLang="zh-CN" sz="2100" dirty="0">
                <a:solidFill>
                  <a:srgbClr val="0000FF"/>
                </a:solidFill>
                <a:latin typeface="宋体" panose="02010600030101010101" pitchFamily="2" charset="-122"/>
              </a:rPr>
              <a:t>N</a:t>
            </a:r>
          </a:p>
          <a:p>
            <a:pPr defTabSz="685800" eaLnBrk="1" fontAlgn="auto" hangingPunct="1">
              <a:spcBef>
                <a:spcPct val="0"/>
              </a:spcBef>
              <a:spcAft>
                <a:spcPts val="0"/>
              </a:spcAft>
              <a:buNone/>
            </a:pPr>
            <a:r>
              <a:rPr kumimoji="1" lang="en-US" altLang="zh-CN" sz="2100" dirty="0">
                <a:solidFill>
                  <a:prstClr val="black"/>
                </a:solidFill>
                <a:latin typeface="宋体" panose="02010600030101010101" pitchFamily="2" charset="-122"/>
              </a:rPr>
              <a:t> </a:t>
            </a:r>
            <a:r>
              <a:rPr kumimoji="1" lang="en-US" altLang="zh-CN" sz="2100" dirty="0">
                <a:solidFill>
                  <a:srgbClr val="0000FF"/>
                </a:solidFill>
                <a:latin typeface="宋体" panose="02010600030101010101" pitchFamily="2" charset="-122"/>
              </a:rPr>
              <a:t>-i</a:t>
            </a:r>
            <a:r>
              <a:rPr kumimoji="1" lang="en-US" altLang="zh-CN" sz="2100" dirty="0">
                <a:solidFill>
                  <a:prstClr val="black"/>
                </a:solidFill>
                <a:latin typeface="宋体" panose="02010600030101010101" pitchFamily="2" charset="-122"/>
              </a:rPr>
              <a:t>  </a:t>
            </a:r>
            <a:r>
              <a:rPr kumimoji="1" lang="zh-CN" altLang="en-US" sz="2100" dirty="0">
                <a:solidFill>
                  <a:prstClr val="black"/>
                </a:solidFill>
                <a:latin typeface="宋体" panose="02010600030101010101" pitchFamily="2" charset="-122"/>
              </a:rPr>
              <a:t>表示</a:t>
            </a:r>
            <a:r>
              <a:rPr kumimoji="1" lang="en-US" altLang="zh-CN" sz="2100" dirty="0">
                <a:solidFill>
                  <a:prstClr val="black"/>
                </a:solidFill>
                <a:latin typeface="宋体" panose="02010600030101010101" pitchFamily="2" charset="-122"/>
              </a:rPr>
              <a:t>install</a:t>
            </a:r>
            <a:r>
              <a:rPr kumimoji="1" lang="zh-CN" altLang="en-US" sz="2100" dirty="0">
                <a:solidFill>
                  <a:prstClr val="black"/>
                </a:solidFill>
                <a:latin typeface="宋体" panose="02010600030101010101" pitchFamily="2" charset="-122"/>
              </a:rPr>
              <a:t>（安装）</a:t>
            </a:r>
            <a:r>
              <a:rPr kumimoji="1" lang="zh-CN" altLang="en-US" sz="2100" dirty="0">
                <a:solidFill>
                  <a:prstClr val="black"/>
                </a:solidFill>
                <a:latin typeface="Tahoma" panose="020B0604030504040204" pitchFamily="34" charset="0"/>
              </a:rPr>
              <a:t> </a:t>
            </a:r>
            <a:endParaRPr kumimoji="1" lang="en-US" altLang="zh-CN" sz="2100" dirty="0">
              <a:solidFill>
                <a:prstClr val="black"/>
              </a:solidFill>
              <a:latin typeface="Tahoma" panose="020B0604030504040204" pitchFamily="34" charset="0"/>
            </a:endParaRPr>
          </a:p>
          <a:p>
            <a:pPr algn="just" defTabSz="685800" eaLnBrk="1" fontAlgn="auto" hangingPunct="1">
              <a:spcBef>
                <a:spcPct val="0"/>
              </a:spcBef>
              <a:spcAft>
                <a:spcPts val="0"/>
              </a:spcAft>
              <a:buNone/>
            </a:pPr>
            <a:r>
              <a:rPr kumimoji="1" lang="zh-CN" altLang="en-US" sz="2100" dirty="0">
                <a:solidFill>
                  <a:prstClr val="black"/>
                </a:solidFill>
                <a:latin typeface="宋体" panose="02010600030101010101" pitchFamily="2" charset="-122"/>
              </a:rPr>
              <a:t> </a:t>
            </a:r>
            <a:r>
              <a:rPr kumimoji="1" lang="en-US" altLang="zh-CN" sz="2100" dirty="0">
                <a:solidFill>
                  <a:srgbClr val="0000FF"/>
                </a:solidFill>
                <a:latin typeface="宋体" panose="02010600030101010101" pitchFamily="2" charset="-122"/>
              </a:rPr>
              <a:t>-h</a:t>
            </a:r>
            <a:r>
              <a:rPr kumimoji="1" lang="en-US" altLang="zh-CN" sz="2100" dirty="0">
                <a:solidFill>
                  <a:srgbClr val="0000FF"/>
                </a:solidFill>
                <a:latin typeface="Times New Roman" panose="02020603050405020304" pitchFamily="18" charset="0"/>
              </a:rPr>
              <a:t> </a:t>
            </a:r>
            <a:r>
              <a:rPr kumimoji="1" lang="en-US" altLang="zh-CN" sz="2100" dirty="0">
                <a:solidFill>
                  <a:srgbClr val="0000FF"/>
                </a:solidFill>
                <a:latin typeface="宋体" panose="02010600030101010101" pitchFamily="2" charset="-122"/>
              </a:rPr>
              <a:t>(--hash)</a:t>
            </a:r>
            <a:r>
              <a:rPr kumimoji="1" lang="en-US" altLang="zh-CN" sz="2100" dirty="0">
                <a:solidFill>
                  <a:prstClr val="black"/>
                </a:solidFill>
                <a:latin typeface="宋体" panose="02010600030101010101" pitchFamily="2" charset="-122"/>
              </a:rPr>
              <a:t>  </a:t>
            </a:r>
            <a:r>
              <a:rPr kumimoji="1" lang="en-US" altLang="zh-CN" sz="2100" dirty="0">
                <a:solidFill>
                  <a:prstClr val="black"/>
                </a:solidFill>
                <a:latin typeface="Times New Roman" panose="02020603050405020304" pitchFamily="18" charset="0"/>
              </a:rPr>
              <a:t> </a:t>
            </a:r>
            <a:r>
              <a:rPr kumimoji="1" lang="zh-CN" altLang="en-US" sz="2100" dirty="0">
                <a:solidFill>
                  <a:prstClr val="black"/>
                </a:solidFill>
                <a:latin typeface="宋体" panose="02010600030101010101" pitchFamily="2" charset="-122"/>
              </a:rPr>
              <a:t>安装时输出</a:t>
            </a:r>
            <a:r>
              <a:rPr kumimoji="1" lang="en-US" altLang="zh-CN" sz="2100" dirty="0">
                <a:solidFill>
                  <a:prstClr val="black"/>
                </a:solidFill>
                <a:latin typeface="宋体" panose="02010600030101010101" pitchFamily="2" charset="-122"/>
              </a:rPr>
              <a:t>hash</a:t>
            </a:r>
            <a:r>
              <a:rPr kumimoji="1" lang="zh-CN" altLang="en-US" sz="2100" dirty="0">
                <a:solidFill>
                  <a:prstClr val="black"/>
                </a:solidFill>
                <a:latin typeface="宋体" panose="02010600030101010101" pitchFamily="2" charset="-122"/>
              </a:rPr>
              <a:t>记号</a:t>
            </a:r>
            <a:r>
              <a:rPr kumimoji="1" lang="zh-CN" altLang="en-US" sz="2100" dirty="0">
                <a:solidFill>
                  <a:prstClr val="black"/>
                </a:solidFill>
                <a:latin typeface="Times New Roman" panose="02020603050405020304" pitchFamily="18" charset="0"/>
              </a:rPr>
              <a:t> </a:t>
            </a:r>
            <a:r>
              <a:rPr kumimoji="1" lang="en-US" altLang="zh-CN" sz="2100" dirty="0">
                <a:solidFill>
                  <a:prstClr val="black"/>
                </a:solidFill>
                <a:latin typeface="宋体" panose="02010600030101010101" pitchFamily="2" charset="-122"/>
              </a:rPr>
              <a:t>(``#'')</a:t>
            </a:r>
            <a:r>
              <a:rPr kumimoji="1" lang="en-US" altLang="zh-CN" sz="2100" dirty="0">
                <a:solidFill>
                  <a:prstClr val="black"/>
                </a:solidFill>
                <a:latin typeface="Times New Roman" panose="02020603050405020304" pitchFamily="18" charset="0"/>
              </a:rPr>
              <a:t> </a:t>
            </a:r>
          </a:p>
          <a:p>
            <a:pPr algn="just" defTabSz="685800" eaLnBrk="1" fontAlgn="auto" hangingPunct="1">
              <a:spcBef>
                <a:spcPct val="0"/>
              </a:spcBef>
              <a:spcAft>
                <a:spcPts val="0"/>
              </a:spcAft>
              <a:buNone/>
            </a:pPr>
            <a:r>
              <a:rPr kumimoji="1" lang="en-US" altLang="zh-CN" sz="2100" dirty="0">
                <a:solidFill>
                  <a:srgbClr val="0000FF"/>
                </a:solidFill>
                <a:latin typeface="宋体" panose="02010600030101010101" pitchFamily="2" charset="-122"/>
              </a:rPr>
              <a:t> -v</a:t>
            </a:r>
            <a:r>
              <a:rPr kumimoji="1" lang="en-US" altLang="zh-CN" sz="2100" dirty="0">
                <a:solidFill>
                  <a:srgbClr val="0000FF"/>
                </a:solidFill>
                <a:latin typeface="Times New Roman" panose="02020603050405020304" pitchFamily="18" charset="0"/>
              </a:rPr>
              <a:t> </a:t>
            </a:r>
            <a:r>
              <a:rPr kumimoji="1" lang="en-US" altLang="zh-CN" sz="2100" dirty="0">
                <a:solidFill>
                  <a:srgbClr val="954F72"/>
                </a:solidFill>
                <a:latin typeface="Times New Roman" panose="02020603050405020304" pitchFamily="18" charset="0"/>
              </a:rPr>
              <a:t> </a:t>
            </a:r>
            <a:r>
              <a:rPr kumimoji="1" lang="en-US" altLang="zh-CN" sz="2100" dirty="0">
                <a:solidFill>
                  <a:prstClr val="black"/>
                </a:solidFill>
                <a:latin typeface="宋体" panose="02010600030101010101" pitchFamily="2" charset="-122"/>
              </a:rPr>
              <a:t>   </a:t>
            </a:r>
            <a:r>
              <a:rPr kumimoji="1" lang="zh-CN" altLang="en-US" sz="2100" dirty="0">
                <a:solidFill>
                  <a:prstClr val="black"/>
                </a:solidFill>
                <a:latin typeface="宋体" panose="02010600030101010101" pitchFamily="2" charset="-122"/>
              </a:rPr>
              <a:t>显示附加信息</a:t>
            </a:r>
            <a:endParaRPr kumimoji="1" lang="en-US" altLang="zh-CN" sz="2100" dirty="0">
              <a:solidFill>
                <a:prstClr val="black"/>
              </a:solidFill>
              <a:latin typeface="宋体" panose="02010600030101010101" pitchFamily="2" charset="-122"/>
            </a:endParaRPr>
          </a:p>
          <a:p>
            <a:pPr marL="257175" indent="-257175" defTabSz="685800" eaLnBrk="1" fontAlgn="auto" hangingPunct="1">
              <a:lnSpc>
                <a:spcPct val="200000"/>
              </a:lnSpc>
              <a:spcBef>
                <a:spcPts val="0"/>
              </a:spcBef>
              <a:spcAft>
                <a:spcPts val="0"/>
              </a:spcAft>
              <a:buFont typeface="Arial" pitchFamily="34" charset="0"/>
              <a:buChar char="•"/>
              <a:defRPr/>
            </a:pPr>
            <a:r>
              <a:rPr lang="zh-CN" altLang="zh-CN" sz="2100" dirty="0">
                <a:solidFill>
                  <a:srgbClr val="1353A2"/>
                </a:solidFill>
                <a:latin typeface="等线"/>
                <a:ea typeface="等线" panose="02010600030101010101" pitchFamily="2" charset="-122"/>
              </a:rPr>
              <a:t>注意</a:t>
            </a:r>
            <a:r>
              <a:rPr lang="en-US" altLang="zh-CN" sz="2100" dirty="0">
                <a:solidFill>
                  <a:srgbClr val="1353A2"/>
                </a:solidFill>
                <a:latin typeface="等线"/>
                <a:ea typeface="等线" panose="02010600030101010101" pitchFamily="2" charset="-122"/>
              </a:rPr>
              <a:t>:</a:t>
            </a:r>
            <a:r>
              <a:rPr lang="zh-CN" altLang="zh-CN" sz="2100" dirty="0">
                <a:solidFill>
                  <a:srgbClr val="1353A2"/>
                </a:solidFill>
                <a:latin typeface="等线"/>
                <a:ea typeface="等线" panose="02010600030101010101" pitchFamily="2" charset="-122"/>
              </a:rPr>
              <a:t>可用</a:t>
            </a:r>
            <a:r>
              <a:rPr lang="en-US" altLang="zh-CN" sz="2100" dirty="0">
                <a:solidFill>
                  <a:srgbClr val="1353A2"/>
                </a:solidFill>
                <a:latin typeface="等线"/>
                <a:ea typeface="等线" panose="02010600030101010101" pitchFamily="2" charset="-122"/>
              </a:rPr>
              <a:t>-install</a:t>
            </a:r>
            <a:r>
              <a:rPr lang="zh-CN" altLang="zh-CN" sz="2100" dirty="0">
                <a:solidFill>
                  <a:srgbClr val="1353A2"/>
                </a:solidFill>
                <a:latin typeface="等线"/>
                <a:ea typeface="等线" panose="02010600030101010101" pitchFamily="2" charset="-122"/>
              </a:rPr>
              <a:t>代替</a:t>
            </a:r>
            <a:r>
              <a:rPr lang="en-US" altLang="zh-CN" sz="2100" dirty="0" err="1">
                <a:solidFill>
                  <a:srgbClr val="1353A2"/>
                </a:solidFill>
                <a:latin typeface="等线"/>
                <a:ea typeface="等线" panose="02010600030101010101" pitchFamily="2" charset="-122"/>
              </a:rPr>
              <a:t>i</a:t>
            </a:r>
            <a:r>
              <a:rPr lang="zh-CN" altLang="zh-CN" sz="2100" dirty="0">
                <a:solidFill>
                  <a:srgbClr val="1353A2"/>
                </a:solidFill>
                <a:latin typeface="等线"/>
                <a:ea typeface="等线" panose="02010600030101010101" pitchFamily="2" charset="-122"/>
              </a:rPr>
              <a:t>，效果相同。</a:t>
            </a:r>
          </a:p>
          <a:p>
            <a:pPr algn="just" defTabSz="685800" eaLnBrk="1" fontAlgn="auto" hangingPunct="1">
              <a:spcBef>
                <a:spcPct val="0"/>
              </a:spcBef>
              <a:spcAft>
                <a:spcPts val="0"/>
              </a:spcAft>
              <a:buNone/>
            </a:pPr>
            <a:endParaRPr kumimoji="1" lang="zh-CN" altLang="en-US" sz="2100" dirty="0">
              <a:solidFill>
                <a:prstClr val="black"/>
              </a:solidFill>
              <a:latin typeface="Tahoma" panose="020B0604030504040204" pitchFamily="34" charset="0"/>
            </a:endParaRPr>
          </a:p>
        </p:txBody>
      </p:sp>
      <p:sp>
        <p:nvSpPr>
          <p:cNvPr id="91140" name="Text Box 4">
            <a:extLst>
              <a:ext uri="{FF2B5EF4-FFF2-40B4-BE49-F238E27FC236}">
                <a16:creationId xmlns:a16="http://schemas.microsoft.com/office/drawing/2014/main" id="{5C1A1200-F3B7-45B6-B794-07595BDD8C9F}"/>
              </a:ext>
            </a:extLst>
          </p:cNvPr>
          <p:cNvSpPr txBox="1">
            <a:spLocks noChangeArrowheads="1"/>
          </p:cNvSpPr>
          <p:nvPr/>
        </p:nvSpPr>
        <p:spPr bwMode="auto">
          <a:xfrm>
            <a:off x="888546" y="1860267"/>
            <a:ext cx="2431018" cy="461665"/>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50000"/>
              </a:spcBef>
              <a:spcAft>
                <a:spcPts val="0"/>
              </a:spcAft>
              <a:buNone/>
            </a:pPr>
            <a:r>
              <a:rPr kumimoji="1" lang="en-US" altLang="zh-CN" sz="2400" b="0" dirty="0">
                <a:solidFill>
                  <a:prstClr val="black"/>
                </a:solidFill>
                <a:latin typeface="Times New Roman" panose="02020603050405020304" pitchFamily="18" charset="0"/>
                <a:ea typeface="楷体_GB2312" pitchFamily="49" charset="-122"/>
              </a:rPr>
              <a:t>1</a:t>
            </a:r>
            <a:r>
              <a:rPr kumimoji="1" lang="zh-CN" altLang="en-US" sz="2400" b="0" dirty="0">
                <a:solidFill>
                  <a:prstClr val="black"/>
                </a:solidFill>
                <a:latin typeface="Times New Roman" panose="02020603050405020304" pitchFamily="18" charset="0"/>
                <a:ea typeface="楷体_GB2312" pitchFamily="49" charset="-122"/>
              </a:rPr>
              <a:t>．安装</a:t>
            </a:r>
            <a:r>
              <a:rPr kumimoji="1" lang="en-US" altLang="zh-CN" sz="2400" b="0" dirty="0">
                <a:solidFill>
                  <a:prstClr val="black"/>
                </a:solidFill>
                <a:latin typeface="Times New Roman" panose="02020603050405020304" pitchFamily="18" charset="0"/>
                <a:ea typeface="楷体_GB2312" pitchFamily="49" charset="-122"/>
              </a:rPr>
              <a:t>RPM</a:t>
            </a:r>
            <a:r>
              <a:rPr kumimoji="1" lang="zh-CN" altLang="en-US" sz="2400" b="0" dirty="0">
                <a:solidFill>
                  <a:prstClr val="black"/>
                </a:solidFill>
                <a:latin typeface="Times New Roman" panose="02020603050405020304" pitchFamily="18" charset="0"/>
                <a:ea typeface="楷体_GB2312" pitchFamily="49" charset="-122"/>
              </a:rPr>
              <a:t>包</a:t>
            </a:r>
            <a:endParaRPr kumimoji="1" lang="zh-CN" altLang="en-US" sz="2400" dirty="0">
              <a:solidFill>
                <a:prstClr val="black"/>
              </a:solidFill>
              <a:latin typeface="宋体" panose="02010600030101010101" pitchFamily="2" charset="-122"/>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内容占位符 2">
            <a:extLst>
              <a:ext uri="{FF2B5EF4-FFF2-40B4-BE49-F238E27FC236}">
                <a16:creationId xmlns:a16="http://schemas.microsoft.com/office/drawing/2014/main" id="{64992472-D4E8-4191-A388-24C7C0AA38C1}"/>
              </a:ext>
            </a:extLst>
          </p:cNvPr>
          <p:cNvSpPr>
            <a:spLocks noGrp="1" noChangeArrowheads="1"/>
          </p:cNvSpPr>
          <p:nvPr>
            <p:ph idx="1"/>
          </p:nvPr>
        </p:nvSpPr>
        <p:spPr>
          <a:xfrm>
            <a:off x="956092" y="1736920"/>
            <a:ext cx="7543331" cy="4165997"/>
          </a:xfrm>
        </p:spPr>
        <p:txBody>
          <a:bodyPr>
            <a:normAutofit/>
          </a:bodyPr>
          <a:lstStyle/>
          <a:p>
            <a:r>
              <a:rPr lang="zh-CN" altLang="en-US" sz="1800" b="1" dirty="0"/>
              <a:t>例：</a:t>
            </a:r>
            <a:r>
              <a:rPr lang="en-US" altLang="zh-CN" sz="1800" b="1" dirty="0">
                <a:solidFill>
                  <a:srgbClr val="0000FF"/>
                </a:solidFill>
              </a:rPr>
              <a:t>rpm –</a:t>
            </a:r>
            <a:r>
              <a:rPr lang="en-US" altLang="zh-CN" sz="1800" b="1" dirty="0" err="1">
                <a:solidFill>
                  <a:srgbClr val="0000FF"/>
                </a:solidFill>
              </a:rPr>
              <a:t>ivh</a:t>
            </a:r>
            <a:r>
              <a:rPr lang="en-US" altLang="zh-CN" sz="1800" b="1" dirty="0">
                <a:solidFill>
                  <a:srgbClr val="0000FF"/>
                </a:solidFill>
              </a:rPr>
              <a:t> libtool-1.3.5-3.i586.rpm</a:t>
            </a:r>
          </a:p>
          <a:p>
            <a:pPr>
              <a:buFontTx/>
              <a:buNone/>
            </a:pPr>
            <a:r>
              <a:rPr lang="en-US" altLang="zh-CN" sz="1800" b="1" dirty="0"/>
              <a:t>   Preparing... ##################################  [100%]</a:t>
            </a:r>
          </a:p>
          <a:p>
            <a:pPr>
              <a:buFontTx/>
              <a:buNone/>
            </a:pPr>
            <a:r>
              <a:rPr lang="en-US" altLang="zh-CN" sz="1800" b="1" dirty="0"/>
              <a:t>   </a:t>
            </a:r>
            <a:r>
              <a:rPr lang="en-US" altLang="zh-CN" sz="1800" b="1" dirty="0" err="1"/>
              <a:t>libtool</a:t>
            </a:r>
            <a:r>
              <a:rPr lang="en-US" altLang="zh-CN" sz="1800" b="1" dirty="0"/>
              <a:t>   #################################  [100%]   </a:t>
            </a:r>
          </a:p>
          <a:p>
            <a:pPr>
              <a:buFontTx/>
              <a:buNone/>
            </a:pPr>
            <a:r>
              <a:rPr lang="en-US" altLang="zh-CN" sz="1800" b="1" dirty="0"/>
              <a:t>   package libtool-1.3.5-3 is already installed         </a:t>
            </a:r>
          </a:p>
          <a:p>
            <a:r>
              <a:rPr lang="zh-CN" altLang="en-US" sz="1800" b="1" dirty="0"/>
              <a:t>例：</a:t>
            </a:r>
            <a:r>
              <a:rPr lang="zh-CN" altLang="en-US" sz="1800" b="1" dirty="0">
                <a:solidFill>
                  <a:srgbClr val="0000FF"/>
                </a:solidFill>
              </a:rPr>
              <a:t>  </a:t>
            </a:r>
            <a:r>
              <a:rPr lang="en-US" altLang="zh-CN" sz="1800" b="1" dirty="0">
                <a:solidFill>
                  <a:srgbClr val="0000FF"/>
                </a:solidFill>
              </a:rPr>
              <a:t>rpm –</a:t>
            </a:r>
            <a:r>
              <a:rPr lang="en-US" altLang="zh-CN" sz="1800" b="1" dirty="0" err="1">
                <a:solidFill>
                  <a:srgbClr val="0000FF"/>
                </a:solidFill>
              </a:rPr>
              <a:t>ivh</a:t>
            </a:r>
            <a:r>
              <a:rPr lang="en-US" altLang="zh-CN" sz="1800" b="1" dirty="0">
                <a:solidFill>
                  <a:srgbClr val="0000FF"/>
                </a:solidFill>
              </a:rPr>
              <a:t> libtool-1.3.5-3.i586.rpm</a:t>
            </a:r>
          </a:p>
          <a:p>
            <a:r>
              <a:rPr lang="zh-CN" altLang="en-US" sz="1800" b="1" dirty="0"/>
              <a:t>如果将要安装的软件包以前</a:t>
            </a:r>
            <a:r>
              <a:rPr lang="zh-CN" altLang="en-US" sz="1800" b="1" dirty="0">
                <a:solidFill>
                  <a:srgbClr val="FF0000"/>
                </a:solidFill>
              </a:rPr>
              <a:t>已被安装</a:t>
            </a:r>
            <a:r>
              <a:rPr lang="en-US" altLang="zh-CN" sz="1800" b="1" dirty="0"/>
              <a:t>, </a:t>
            </a:r>
            <a:r>
              <a:rPr lang="zh-CN" altLang="en-US" sz="1800" b="1" dirty="0"/>
              <a:t>将会出现以下信息： </a:t>
            </a:r>
          </a:p>
          <a:p>
            <a:pPr>
              <a:buFontTx/>
              <a:buNone/>
            </a:pPr>
            <a:r>
              <a:rPr lang="en-US" altLang="zh-CN" sz="1800" b="1" dirty="0"/>
              <a:t>     package libtool-1.3.5-3 is already installed </a:t>
            </a:r>
          </a:p>
          <a:p>
            <a:pPr>
              <a:buFontTx/>
              <a:buNone/>
            </a:pPr>
            <a:r>
              <a:rPr lang="en-US" altLang="zh-CN" sz="1800" b="1" dirty="0"/>
              <a:t>     error: libtool-1.3.5-3.i586.rpm cannot be installed </a:t>
            </a:r>
          </a:p>
          <a:p>
            <a:r>
              <a:rPr lang="zh-CN" altLang="en-US" sz="1800" b="1" dirty="0"/>
              <a:t>如果您仍要安装该软件包，可以在命令行上使用</a:t>
            </a:r>
            <a:r>
              <a:rPr lang="en-US" altLang="zh-CN" sz="1800" b="1" dirty="0"/>
              <a:t>--</a:t>
            </a:r>
            <a:r>
              <a:rPr lang="en-US" altLang="zh-CN" sz="1800" b="1" dirty="0" err="1"/>
              <a:t>replacepkgs</a:t>
            </a:r>
            <a:r>
              <a:rPr lang="zh-CN" altLang="en-US" sz="1800" b="1" dirty="0"/>
              <a:t>选项，</a:t>
            </a:r>
            <a:r>
              <a:rPr lang="en-US" altLang="zh-CN" sz="1800" b="1" dirty="0"/>
              <a:t>RPM</a:t>
            </a:r>
            <a:r>
              <a:rPr lang="zh-CN" altLang="en-US" sz="1800" b="1" dirty="0"/>
              <a:t>将忽略该错误信息强行安装。 </a:t>
            </a:r>
          </a:p>
          <a:p>
            <a:endParaRPr lang="zh-CN" altLang="en-US" sz="1350"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a:extLst>
              <a:ext uri="{FF2B5EF4-FFF2-40B4-BE49-F238E27FC236}">
                <a16:creationId xmlns:a16="http://schemas.microsoft.com/office/drawing/2014/main" id="{E0585623-3902-45AE-B98F-03F0EBE248EC}"/>
              </a:ext>
            </a:extLst>
          </p:cNvPr>
          <p:cNvSpPr txBox="1">
            <a:spLocks noChangeArrowheads="1"/>
          </p:cNvSpPr>
          <p:nvPr/>
        </p:nvSpPr>
        <p:spPr bwMode="auto">
          <a:xfrm>
            <a:off x="1008203" y="1804189"/>
            <a:ext cx="7053595" cy="343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defTabSz="685800" eaLnBrk="1" fontAlgn="auto" hangingPunct="1">
              <a:spcBef>
                <a:spcPct val="50000"/>
              </a:spcBef>
              <a:spcAft>
                <a:spcPts val="0"/>
              </a:spcAft>
              <a:buNone/>
            </a:pPr>
            <a:r>
              <a:rPr kumimoji="1" lang="zh-CN" altLang="en-US" sz="2100" dirty="0">
                <a:solidFill>
                  <a:prstClr val="black"/>
                </a:solidFill>
                <a:latin typeface="宋体" panose="02010600030101010101" pitchFamily="2" charset="-122"/>
              </a:rPr>
              <a:t>命令格式：</a:t>
            </a:r>
            <a:r>
              <a:rPr kumimoji="1" lang="zh-CN" altLang="en-US" sz="2100" dirty="0">
                <a:solidFill>
                  <a:prstClr val="black"/>
                </a:solidFill>
                <a:latin typeface="Times New Roman" panose="02020603050405020304" pitchFamily="18" charset="0"/>
              </a:rPr>
              <a:t> </a:t>
            </a:r>
            <a:r>
              <a:rPr kumimoji="1" lang="zh-CN" altLang="en-US" sz="2100" dirty="0">
                <a:solidFill>
                  <a:prstClr val="black"/>
                </a:solidFill>
                <a:latin typeface="宋体" panose="02010600030101010101" pitchFamily="2" charset="-122"/>
              </a:rPr>
              <a:t>     </a:t>
            </a:r>
          </a:p>
          <a:p>
            <a:pPr algn="just" defTabSz="685800" eaLnBrk="1" fontAlgn="auto" hangingPunct="1">
              <a:spcBef>
                <a:spcPct val="0"/>
              </a:spcBef>
              <a:spcAft>
                <a:spcPts val="0"/>
              </a:spcAft>
              <a:buNone/>
            </a:pPr>
            <a:r>
              <a:rPr kumimoji="1" lang="zh-CN" altLang="en-US" sz="2100" dirty="0">
                <a:solidFill>
                  <a:srgbClr val="0000FF"/>
                </a:solidFill>
                <a:latin typeface="宋体" panose="02010600030101010101" pitchFamily="2" charset="-122"/>
              </a:rPr>
              <a:t>  </a:t>
            </a:r>
            <a:r>
              <a:rPr kumimoji="1" lang="en-US" altLang="zh-CN" sz="2100" dirty="0">
                <a:solidFill>
                  <a:srgbClr val="0000FF"/>
                </a:solidFill>
                <a:latin typeface="宋体" panose="02010600030101010101" pitchFamily="2" charset="-122"/>
              </a:rPr>
              <a:t>  rpm  </a:t>
            </a:r>
            <a:r>
              <a:rPr kumimoji="1" lang="en-US" altLang="zh-CN" sz="2100" dirty="0">
                <a:solidFill>
                  <a:srgbClr val="0000FF"/>
                </a:solidFill>
                <a:latin typeface="Times New Roman" panose="02020603050405020304" pitchFamily="18" charset="0"/>
              </a:rPr>
              <a:t>–</a:t>
            </a:r>
            <a:r>
              <a:rPr kumimoji="1" lang="en-US" altLang="zh-CN" sz="2100" dirty="0">
                <a:solidFill>
                  <a:srgbClr val="0000FF"/>
                </a:solidFill>
                <a:latin typeface="宋体" panose="02010600030101010101" pitchFamily="2" charset="-122"/>
              </a:rPr>
              <a:t>U  RPM</a:t>
            </a:r>
            <a:r>
              <a:rPr kumimoji="1" lang="zh-CN" altLang="en-US" sz="2100" dirty="0">
                <a:solidFill>
                  <a:srgbClr val="0000FF"/>
                </a:solidFill>
                <a:latin typeface="宋体" panose="02010600030101010101" pitchFamily="2" charset="-122"/>
              </a:rPr>
              <a:t>包的文件名</a:t>
            </a:r>
            <a:endParaRPr kumimoji="1" lang="en-US" altLang="zh-CN" sz="2100" dirty="0">
              <a:solidFill>
                <a:srgbClr val="0000FF"/>
              </a:solidFill>
              <a:latin typeface="宋体" panose="02010600030101010101" pitchFamily="2" charset="-122"/>
            </a:endParaRPr>
          </a:p>
          <a:p>
            <a:pPr algn="just" defTabSz="685800" eaLnBrk="1" fontAlgn="auto" hangingPunct="1">
              <a:spcBef>
                <a:spcPct val="0"/>
              </a:spcBef>
              <a:spcAft>
                <a:spcPts val="0"/>
              </a:spcAft>
              <a:buNone/>
            </a:pPr>
            <a:endParaRPr kumimoji="1" lang="zh-CN" altLang="en-US" sz="2100" dirty="0">
              <a:solidFill>
                <a:srgbClr val="0000FF"/>
              </a:solidFill>
              <a:latin typeface="宋体" panose="02010600030101010101" pitchFamily="2" charset="-122"/>
            </a:endParaRPr>
          </a:p>
          <a:p>
            <a:pPr algn="just" defTabSz="685800" eaLnBrk="1" fontAlgn="auto" hangingPunct="1">
              <a:spcBef>
                <a:spcPct val="0"/>
              </a:spcBef>
              <a:spcAft>
                <a:spcPts val="0"/>
              </a:spcAft>
              <a:buNone/>
            </a:pPr>
            <a:r>
              <a:rPr kumimoji="1" lang="zh-CN" altLang="en-US" sz="2100" dirty="0">
                <a:solidFill>
                  <a:srgbClr val="0000FF"/>
                </a:solidFill>
                <a:latin typeface="宋体" panose="02010600030101010101" pitchFamily="2" charset="-122"/>
              </a:rPr>
              <a:t>  </a:t>
            </a:r>
            <a:r>
              <a:rPr kumimoji="1" lang="en-US" altLang="zh-CN" sz="2100" dirty="0">
                <a:solidFill>
                  <a:srgbClr val="0000FF"/>
                </a:solidFill>
                <a:latin typeface="宋体" panose="02010600030101010101" pitchFamily="2" charset="-122"/>
              </a:rPr>
              <a:t>-U</a:t>
            </a:r>
            <a:r>
              <a:rPr kumimoji="1" lang="en-US" altLang="zh-CN" sz="2100" dirty="0">
                <a:solidFill>
                  <a:srgbClr val="954F72"/>
                </a:solidFill>
                <a:latin typeface="宋体" panose="02010600030101010101" pitchFamily="2" charset="-122"/>
              </a:rPr>
              <a:t> </a:t>
            </a:r>
            <a:r>
              <a:rPr kumimoji="1" lang="zh-CN" altLang="en-US" sz="2100" dirty="0">
                <a:solidFill>
                  <a:prstClr val="black"/>
                </a:solidFill>
                <a:latin typeface="宋体" panose="02010600030101010101" pitchFamily="2" charset="-122"/>
              </a:rPr>
              <a:t>参数表示</a:t>
            </a:r>
            <a:r>
              <a:rPr kumimoji="1" lang="en-US" altLang="zh-CN" sz="2100" dirty="0">
                <a:solidFill>
                  <a:prstClr val="black"/>
                </a:solidFill>
                <a:latin typeface="宋体" panose="02010600030101010101" pitchFamily="2" charset="-122"/>
              </a:rPr>
              <a:t>update</a:t>
            </a:r>
            <a:r>
              <a:rPr kumimoji="1" lang="zh-CN" altLang="en-US" sz="2100" dirty="0">
                <a:solidFill>
                  <a:prstClr val="black"/>
                </a:solidFill>
                <a:latin typeface="宋体" panose="02010600030101010101" pitchFamily="2" charset="-122"/>
              </a:rPr>
              <a:t>（更新）</a:t>
            </a:r>
            <a:r>
              <a:rPr kumimoji="1" lang="zh-CN" altLang="en-US" sz="2100" dirty="0">
                <a:solidFill>
                  <a:srgbClr val="FF6600"/>
                </a:solidFill>
                <a:latin typeface="Tahoma" panose="020B0604030504040204" pitchFamily="34" charset="0"/>
              </a:rPr>
              <a:t> </a:t>
            </a:r>
          </a:p>
          <a:p>
            <a:pPr defTabSz="685800" eaLnBrk="1" fontAlgn="auto" hangingPunct="1">
              <a:spcBef>
                <a:spcPct val="0"/>
              </a:spcBef>
              <a:spcAft>
                <a:spcPts val="0"/>
              </a:spcAft>
              <a:buNone/>
            </a:pPr>
            <a:r>
              <a:rPr kumimoji="1" lang="zh-CN" altLang="en-US" sz="2100" dirty="0">
                <a:solidFill>
                  <a:prstClr val="black"/>
                </a:solidFill>
                <a:latin typeface="宋体" panose="02010600030101010101" pitchFamily="2" charset="-122"/>
              </a:rPr>
              <a:t>   </a:t>
            </a:r>
            <a:endParaRPr kumimoji="1" lang="zh-CN" altLang="en-US" sz="2100" dirty="0">
              <a:solidFill>
                <a:prstClr val="black"/>
              </a:solidFill>
              <a:latin typeface="Tahoma" panose="020B0604030504040204" pitchFamily="34" charset="0"/>
            </a:endParaRPr>
          </a:p>
          <a:p>
            <a:pPr algn="just" defTabSz="685800" eaLnBrk="1" fontAlgn="auto" hangingPunct="1">
              <a:spcBef>
                <a:spcPct val="0"/>
              </a:spcBef>
              <a:spcAft>
                <a:spcPts val="0"/>
              </a:spcAft>
              <a:buNone/>
            </a:pPr>
            <a:r>
              <a:rPr kumimoji="1" lang="zh-CN" altLang="en-US" sz="2100" dirty="0">
                <a:solidFill>
                  <a:prstClr val="black"/>
                </a:solidFill>
                <a:latin typeface="宋体" panose="02010600030101010101" pitchFamily="2" charset="-122"/>
              </a:rPr>
              <a:t>例：</a:t>
            </a:r>
            <a:r>
              <a:rPr kumimoji="1" lang="en-US" altLang="zh-CN" sz="2100" dirty="0">
                <a:solidFill>
                  <a:srgbClr val="0000FF"/>
                </a:solidFill>
                <a:latin typeface="宋体" panose="02010600030101010101" pitchFamily="2" charset="-122"/>
              </a:rPr>
              <a:t>rpm -</a:t>
            </a:r>
            <a:r>
              <a:rPr kumimoji="1" lang="en-US" altLang="zh-CN" sz="2100" dirty="0" err="1">
                <a:solidFill>
                  <a:srgbClr val="0000FF"/>
                </a:solidFill>
                <a:latin typeface="宋体" panose="02010600030101010101" pitchFamily="2" charset="-122"/>
              </a:rPr>
              <a:t>Uvh</a:t>
            </a:r>
            <a:r>
              <a:rPr kumimoji="1" lang="en-US" altLang="zh-CN" sz="2100" dirty="0">
                <a:solidFill>
                  <a:srgbClr val="0000FF"/>
                </a:solidFill>
                <a:latin typeface="宋体" panose="02010600030101010101" pitchFamily="2" charset="-122"/>
              </a:rPr>
              <a:t> libtool-1.3.5-3.i586.rpm</a:t>
            </a:r>
            <a:endParaRPr kumimoji="1" lang="en-US" altLang="zh-CN" sz="2100" dirty="0">
              <a:solidFill>
                <a:srgbClr val="0000FF"/>
              </a:solidFill>
              <a:latin typeface="Tahoma" panose="020B0604030504040204" pitchFamily="34" charset="0"/>
            </a:endParaRPr>
          </a:p>
          <a:p>
            <a:pPr algn="just" defTabSz="685800" eaLnBrk="1" fontAlgn="auto" hangingPunct="1">
              <a:spcBef>
                <a:spcPct val="0"/>
              </a:spcBef>
              <a:spcAft>
                <a:spcPts val="0"/>
              </a:spcAft>
              <a:buNone/>
            </a:pPr>
            <a:endParaRPr kumimoji="1" lang="en-US" altLang="zh-CN" sz="2100" dirty="0">
              <a:solidFill>
                <a:srgbClr val="FF6600"/>
              </a:solidFill>
              <a:latin typeface="Tahoma" panose="020B0604030504040204" pitchFamily="34" charset="0"/>
            </a:endParaRPr>
          </a:p>
          <a:p>
            <a:pPr algn="just" defTabSz="685800" eaLnBrk="1" fontAlgn="auto" hangingPunct="1">
              <a:spcBef>
                <a:spcPct val="0"/>
              </a:spcBef>
              <a:spcAft>
                <a:spcPts val="0"/>
              </a:spcAft>
              <a:buNone/>
            </a:pPr>
            <a:r>
              <a:rPr kumimoji="1" lang="zh-CN" altLang="en-US" sz="2100" dirty="0">
                <a:solidFill>
                  <a:prstClr val="black"/>
                </a:solidFill>
                <a:latin typeface="宋体" panose="02010600030101010101" pitchFamily="2" charset="-122"/>
              </a:rPr>
              <a:t>要注意的是：软件包版本必须比当前</a:t>
            </a:r>
            <a:r>
              <a:rPr kumimoji="1" lang="zh-CN" altLang="en-US" sz="2100" dirty="0">
                <a:solidFill>
                  <a:srgbClr val="FF0000"/>
                </a:solidFill>
                <a:latin typeface="宋体" panose="02010600030101010101" pitchFamily="2" charset="-122"/>
              </a:rPr>
              <a:t>版本高</a:t>
            </a:r>
            <a:r>
              <a:rPr kumimoji="1" lang="zh-CN" altLang="en-US" sz="2100" dirty="0">
                <a:solidFill>
                  <a:prstClr val="black"/>
                </a:solidFill>
                <a:latin typeface="宋体" panose="02010600030101010101" pitchFamily="2" charset="-122"/>
              </a:rPr>
              <a:t>才能正确升级。</a:t>
            </a:r>
            <a:r>
              <a:rPr kumimoji="1" lang="zh-CN" altLang="en-US" sz="2100" dirty="0">
                <a:solidFill>
                  <a:prstClr val="black"/>
                </a:solidFill>
                <a:latin typeface="Tahoma" panose="020B0604030504040204" pitchFamily="34" charset="0"/>
              </a:rPr>
              <a:t> </a:t>
            </a:r>
          </a:p>
          <a:p>
            <a:pPr algn="just" defTabSz="685800" eaLnBrk="1" fontAlgn="auto" hangingPunct="1">
              <a:spcBef>
                <a:spcPct val="50000"/>
              </a:spcBef>
              <a:spcAft>
                <a:spcPts val="0"/>
              </a:spcAft>
              <a:buNone/>
            </a:pPr>
            <a:endParaRPr kumimoji="1" lang="zh-CN" altLang="en-US" sz="1650" dirty="0">
              <a:solidFill>
                <a:prstClr val="black"/>
              </a:solidFill>
              <a:latin typeface="Tahoma" panose="020B0604030504040204" pitchFamily="34" charset="0"/>
            </a:endParaRPr>
          </a:p>
          <a:p>
            <a:pPr defTabSz="685800" eaLnBrk="1" fontAlgn="auto" hangingPunct="1">
              <a:spcBef>
                <a:spcPct val="50000"/>
              </a:spcBef>
              <a:spcAft>
                <a:spcPts val="0"/>
              </a:spcAft>
              <a:buNone/>
            </a:pPr>
            <a:endParaRPr kumimoji="1" lang="en-US" altLang="zh-CN" sz="1650" dirty="0">
              <a:solidFill>
                <a:prstClr val="black"/>
              </a:solidFill>
              <a:latin typeface="Tahoma" panose="020B0604030504040204" pitchFamily="34" charset="0"/>
            </a:endParaRPr>
          </a:p>
        </p:txBody>
      </p:sp>
      <p:sp>
        <p:nvSpPr>
          <p:cNvPr id="93187" name="Text Box 3">
            <a:extLst>
              <a:ext uri="{FF2B5EF4-FFF2-40B4-BE49-F238E27FC236}">
                <a16:creationId xmlns:a16="http://schemas.microsoft.com/office/drawing/2014/main" id="{6BAC1CA7-9D01-422F-953C-63F79A063D5D}"/>
              </a:ext>
            </a:extLst>
          </p:cNvPr>
          <p:cNvSpPr txBox="1">
            <a:spLocks noChangeArrowheads="1"/>
          </p:cNvSpPr>
          <p:nvPr/>
        </p:nvSpPr>
        <p:spPr bwMode="auto">
          <a:xfrm>
            <a:off x="1761139" y="1101405"/>
            <a:ext cx="2383800" cy="461665"/>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50000"/>
              </a:spcBef>
              <a:spcAft>
                <a:spcPts val="0"/>
              </a:spcAft>
              <a:buNone/>
            </a:pPr>
            <a:r>
              <a:rPr kumimoji="1" lang="en-US" altLang="zh-CN" sz="2400" dirty="0">
                <a:solidFill>
                  <a:prstClr val="black"/>
                </a:solidFill>
                <a:latin typeface="Times New Roman" panose="02020603050405020304" pitchFamily="18" charset="0"/>
                <a:ea typeface="楷体_GB2312" pitchFamily="49" charset="-122"/>
              </a:rPr>
              <a:t>2</a:t>
            </a:r>
            <a:r>
              <a:rPr kumimoji="1" lang="zh-CN" altLang="en-US" sz="2400" dirty="0">
                <a:solidFill>
                  <a:prstClr val="black"/>
                </a:solidFill>
                <a:latin typeface="Times New Roman" panose="02020603050405020304" pitchFamily="18" charset="0"/>
                <a:ea typeface="楷体_GB2312" pitchFamily="49" charset="-122"/>
              </a:rPr>
              <a:t>．升级</a:t>
            </a:r>
            <a:r>
              <a:rPr kumimoji="1" lang="en-US" altLang="zh-CN" sz="2400" dirty="0">
                <a:solidFill>
                  <a:prstClr val="black"/>
                </a:solidFill>
                <a:latin typeface="Times New Roman" panose="02020603050405020304" pitchFamily="18" charset="0"/>
                <a:ea typeface="楷体_GB2312" pitchFamily="49" charset="-122"/>
              </a:rPr>
              <a:t>RPM</a:t>
            </a:r>
            <a:r>
              <a:rPr kumimoji="1" lang="zh-CN" altLang="en-US" sz="2400" dirty="0">
                <a:solidFill>
                  <a:prstClr val="black"/>
                </a:solidFill>
                <a:latin typeface="Times New Roman" panose="02020603050405020304" pitchFamily="18" charset="0"/>
                <a:ea typeface="楷体_GB2312" pitchFamily="49" charset="-122"/>
              </a:rPr>
              <a:t>包</a:t>
            </a:r>
            <a:endParaRPr kumimoji="1" lang="zh-CN" altLang="en-US" sz="2400" dirty="0">
              <a:solidFill>
                <a:prstClr val="black"/>
              </a:solidFill>
              <a:latin typeface="宋体" panose="02010600030101010101" pitchFamily="2" charset="-122"/>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a:extLst>
              <a:ext uri="{FF2B5EF4-FFF2-40B4-BE49-F238E27FC236}">
                <a16:creationId xmlns:a16="http://schemas.microsoft.com/office/drawing/2014/main" id="{6E00C2D5-68B1-4BC4-8DB8-6F3418D56483}"/>
              </a:ext>
            </a:extLst>
          </p:cNvPr>
          <p:cNvSpPr txBox="1">
            <a:spLocks noChangeArrowheads="1"/>
          </p:cNvSpPr>
          <p:nvPr/>
        </p:nvSpPr>
        <p:spPr bwMode="auto">
          <a:xfrm>
            <a:off x="474224" y="1791105"/>
            <a:ext cx="8039910" cy="308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defTabSz="685800" eaLnBrk="1" fontAlgn="auto" hangingPunct="1">
              <a:spcBef>
                <a:spcPct val="50000"/>
              </a:spcBef>
              <a:spcAft>
                <a:spcPts val="0"/>
              </a:spcAft>
              <a:buNone/>
            </a:pPr>
            <a:r>
              <a:rPr kumimoji="1" lang="zh-CN" altLang="en-US" sz="1800" dirty="0">
                <a:solidFill>
                  <a:prstClr val="black"/>
                </a:solidFill>
                <a:latin typeface="宋体" panose="02010600030101010101" pitchFamily="2" charset="-122"/>
              </a:rPr>
              <a:t>命令格式：</a:t>
            </a:r>
            <a:endParaRPr kumimoji="1" lang="en-US" altLang="zh-CN" sz="1800" dirty="0">
              <a:solidFill>
                <a:prstClr val="black"/>
              </a:solidFill>
              <a:latin typeface="宋体" panose="02010600030101010101" pitchFamily="2" charset="-122"/>
            </a:endParaRPr>
          </a:p>
          <a:p>
            <a:pPr algn="just" defTabSz="685800" eaLnBrk="1" fontAlgn="auto" hangingPunct="1">
              <a:spcBef>
                <a:spcPct val="50000"/>
              </a:spcBef>
              <a:spcAft>
                <a:spcPts val="0"/>
              </a:spcAft>
              <a:buNone/>
            </a:pPr>
            <a:r>
              <a:rPr kumimoji="1" lang="en-US" altLang="zh-CN" sz="1800" dirty="0">
                <a:solidFill>
                  <a:srgbClr val="0000FF"/>
                </a:solidFill>
                <a:latin typeface="宋体" panose="02010600030101010101" pitchFamily="2" charset="-122"/>
                <a:cs typeface="Times New Roman" panose="02020603050405020304" pitchFamily="18" charset="0"/>
              </a:rPr>
              <a:t>    rpm  -e  RPM</a:t>
            </a:r>
            <a:r>
              <a:rPr kumimoji="1" lang="zh-CN" altLang="en-US" sz="1800" dirty="0">
                <a:solidFill>
                  <a:srgbClr val="0000FF"/>
                </a:solidFill>
                <a:latin typeface="宋体" panose="02010600030101010101" pitchFamily="2" charset="-122"/>
                <a:cs typeface="Times New Roman" panose="02020603050405020304" pitchFamily="18" charset="0"/>
              </a:rPr>
              <a:t>包名称</a:t>
            </a:r>
            <a:r>
              <a:rPr kumimoji="1" lang="zh-CN" altLang="en-US" sz="1800" dirty="0">
                <a:solidFill>
                  <a:srgbClr val="0000FF"/>
                </a:solidFill>
                <a:latin typeface="宋体" panose="02010600030101010101" pitchFamily="2" charset="-122"/>
              </a:rPr>
              <a:t> </a:t>
            </a:r>
          </a:p>
          <a:p>
            <a:pPr algn="just" defTabSz="685800" eaLnBrk="1" fontAlgn="auto" hangingPunct="1">
              <a:spcBef>
                <a:spcPct val="0"/>
              </a:spcBef>
              <a:spcAft>
                <a:spcPts val="0"/>
              </a:spcAft>
              <a:buNone/>
            </a:pPr>
            <a:r>
              <a:rPr kumimoji="1" lang="en-US" altLang="zh-CN" sz="1800" dirty="0">
                <a:solidFill>
                  <a:srgbClr val="0000FF"/>
                </a:solidFill>
                <a:latin typeface="宋体" panose="02010600030101010101" pitchFamily="2" charset="-122"/>
                <a:cs typeface="Times New Roman" panose="02020603050405020304" pitchFamily="18" charset="0"/>
              </a:rPr>
              <a:t>    -e</a:t>
            </a:r>
            <a:r>
              <a:rPr kumimoji="1" lang="en-US" altLang="zh-CN" sz="1800" dirty="0">
                <a:solidFill>
                  <a:prstClr val="black"/>
                </a:solidFill>
                <a:latin typeface="宋体" panose="02010600030101010101" pitchFamily="2" charset="-122"/>
                <a:cs typeface="Times New Roman" panose="02020603050405020304" pitchFamily="18" charset="0"/>
              </a:rPr>
              <a:t> </a:t>
            </a:r>
            <a:r>
              <a:rPr kumimoji="1" lang="zh-CN" altLang="en-US" sz="1800" dirty="0">
                <a:solidFill>
                  <a:prstClr val="black"/>
                </a:solidFill>
                <a:latin typeface="宋体" panose="02010600030101010101" pitchFamily="2" charset="-122"/>
                <a:cs typeface="Times New Roman" panose="02020603050405020304" pitchFamily="18" charset="0"/>
              </a:rPr>
              <a:t>参数表示</a:t>
            </a:r>
            <a:r>
              <a:rPr kumimoji="1" lang="en-US" altLang="zh-CN" sz="1800" dirty="0">
                <a:solidFill>
                  <a:prstClr val="black"/>
                </a:solidFill>
                <a:latin typeface="宋体" panose="02010600030101010101" pitchFamily="2" charset="-122"/>
                <a:cs typeface="Times New Roman" panose="02020603050405020304" pitchFamily="18" charset="0"/>
              </a:rPr>
              <a:t>erase</a:t>
            </a:r>
            <a:r>
              <a:rPr kumimoji="1" lang="zh-CN" altLang="en-US" sz="1800" dirty="0">
                <a:solidFill>
                  <a:prstClr val="black"/>
                </a:solidFill>
                <a:latin typeface="宋体" panose="02010600030101010101" pitchFamily="2" charset="-122"/>
                <a:cs typeface="Times New Roman" panose="02020603050405020304" pitchFamily="18" charset="0"/>
              </a:rPr>
              <a:t>（删除），该命令用于删除已安装的软件包</a:t>
            </a:r>
            <a:r>
              <a:rPr kumimoji="1" lang="en-US" altLang="zh-CN" sz="1800" dirty="0">
                <a:solidFill>
                  <a:prstClr val="black"/>
                </a:solidFill>
                <a:latin typeface="宋体" panose="02010600030101010101" pitchFamily="2" charset="-122"/>
                <a:cs typeface="Times New Roman" panose="02020603050405020304" pitchFamily="18" charset="0"/>
              </a:rPr>
              <a:t>.</a:t>
            </a:r>
            <a:r>
              <a:rPr kumimoji="1" lang="en-US" altLang="zh-CN" sz="1800" dirty="0">
                <a:solidFill>
                  <a:srgbClr val="FF6600"/>
                </a:solidFill>
                <a:latin typeface="宋体" panose="02010600030101010101" pitchFamily="2" charset="-122"/>
                <a:cs typeface="Times New Roman" panose="02020603050405020304" pitchFamily="18" charset="0"/>
              </a:rPr>
              <a:t> </a:t>
            </a:r>
            <a:r>
              <a:rPr kumimoji="1" lang="en-US" altLang="zh-CN" sz="1800" dirty="0">
                <a:solidFill>
                  <a:srgbClr val="FF6600"/>
                </a:solidFill>
                <a:latin typeface="宋体" panose="02010600030101010101" pitchFamily="2" charset="-122"/>
              </a:rPr>
              <a:t> </a:t>
            </a:r>
          </a:p>
          <a:p>
            <a:pPr algn="just" defTabSz="685800" eaLnBrk="1" fontAlgn="auto" hangingPunct="1">
              <a:spcBef>
                <a:spcPct val="0"/>
              </a:spcBef>
              <a:spcAft>
                <a:spcPts val="0"/>
              </a:spcAft>
              <a:buNone/>
            </a:pPr>
            <a:endParaRPr kumimoji="1" lang="en-US" altLang="zh-CN" sz="1800" dirty="0">
              <a:solidFill>
                <a:srgbClr val="FF6600"/>
              </a:solidFill>
              <a:latin typeface="宋体" panose="02010600030101010101" pitchFamily="2" charset="-122"/>
            </a:endParaRPr>
          </a:p>
          <a:p>
            <a:pPr algn="just" defTabSz="685800" eaLnBrk="1" fontAlgn="auto" hangingPunct="1">
              <a:spcBef>
                <a:spcPct val="0"/>
              </a:spcBef>
              <a:spcAft>
                <a:spcPts val="0"/>
              </a:spcAft>
              <a:buNone/>
            </a:pPr>
            <a:r>
              <a:rPr kumimoji="1" lang="zh-CN" altLang="en-US" sz="1800" dirty="0">
                <a:solidFill>
                  <a:prstClr val="black"/>
                </a:solidFill>
                <a:latin typeface="宋体" panose="02010600030101010101" pitchFamily="2" charset="-122"/>
              </a:rPr>
              <a:t>例、</a:t>
            </a:r>
            <a:r>
              <a:rPr kumimoji="1" lang="en-US" altLang="zh-CN" sz="1800" dirty="0">
                <a:solidFill>
                  <a:srgbClr val="0000FF"/>
                </a:solidFill>
                <a:latin typeface="宋体" panose="02010600030101010101" pitchFamily="2" charset="-122"/>
              </a:rPr>
              <a:t>rpm -e </a:t>
            </a:r>
            <a:r>
              <a:rPr kumimoji="1" lang="en-US" altLang="zh-CN" sz="1800" dirty="0">
                <a:solidFill>
                  <a:srgbClr val="0000FF"/>
                </a:solidFill>
              </a:rPr>
              <a:t>libtool-1.3.5-3.i586.rpm</a:t>
            </a:r>
          </a:p>
          <a:p>
            <a:pPr algn="just" defTabSz="685800" eaLnBrk="1" fontAlgn="auto" hangingPunct="1">
              <a:spcBef>
                <a:spcPct val="0"/>
              </a:spcBef>
              <a:spcAft>
                <a:spcPts val="0"/>
              </a:spcAft>
              <a:buNone/>
            </a:pPr>
            <a:endParaRPr kumimoji="1" lang="en-US" altLang="zh-CN" sz="1800" dirty="0">
              <a:solidFill>
                <a:srgbClr val="FF6600"/>
              </a:solidFill>
              <a:latin typeface="宋体" panose="02010600030101010101" pitchFamily="2" charset="-122"/>
            </a:endParaRPr>
          </a:p>
          <a:p>
            <a:pPr algn="just" defTabSz="685800" eaLnBrk="1" fontAlgn="auto" hangingPunct="1">
              <a:lnSpc>
                <a:spcPct val="150000"/>
              </a:lnSpc>
              <a:spcBef>
                <a:spcPct val="0"/>
              </a:spcBef>
              <a:spcAft>
                <a:spcPts val="0"/>
              </a:spcAft>
              <a:buNone/>
            </a:pPr>
            <a:r>
              <a:rPr kumimoji="1" lang="en-US" altLang="zh-CN" sz="1800" dirty="0">
                <a:solidFill>
                  <a:prstClr val="black"/>
                </a:solidFill>
                <a:latin typeface="宋体" panose="02010600030101010101" pitchFamily="2" charset="-122"/>
              </a:rPr>
              <a:t>   </a:t>
            </a:r>
            <a:r>
              <a:rPr kumimoji="1" lang="zh-CN" altLang="en-US" sz="1800" dirty="0">
                <a:solidFill>
                  <a:prstClr val="black"/>
                </a:solidFill>
                <a:latin typeface="宋体" panose="02010600030101010101" pitchFamily="2" charset="-122"/>
              </a:rPr>
              <a:t>在删除过程中，有时会出现其它软件包</a:t>
            </a:r>
            <a:r>
              <a:rPr kumimoji="1" lang="zh-CN" altLang="en-US" sz="1800" dirty="0">
                <a:solidFill>
                  <a:srgbClr val="FF0000"/>
                </a:solidFill>
                <a:latin typeface="宋体" panose="02010600030101010101" pitchFamily="2" charset="-122"/>
              </a:rPr>
              <a:t>依赖于</a:t>
            </a:r>
            <a:r>
              <a:rPr kumimoji="1" lang="zh-CN" altLang="en-US" sz="1800" dirty="0">
                <a:solidFill>
                  <a:prstClr val="black"/>
                </a:solidFill>
                <a:latin typeface="宋体" panose="02010600030101010101" pitchFamily="2" charset="-122"/>
              </a:rPr>
              <a:t>要删除的软件包的情况，此时删除会产生错误信息。因此必须</a:t>
            </a:r>
            <a:r>
              <a:rPr kumimoji="1" lang="zh-CN" altLang="en-US" sz="1800" dirty="0">
                <a:solidFill>
                  <a:srgbClr val="FF0000"/>
                </a:solidFill>
                <a:latin typeface="宋体" panose="02010600030101010101" pitchFamily="2" charset="-122"/>
              </a:rPr>
              <a:t>先删除</a:t>
            </a:r>
            <a:r>
              <a:rPr kumimoji="1" lang="zh-CN" altLang="en-US" sz="1800" dirty="0">
                <a:solidFill>
                  <a:prstClr val="black"/>
                </a:solidFill>
                <a:latin typeface="宋体" panose="02010600030101010101" pitchFamily="2" charset="-122"/>
              </a:rPr>
              <a:t>依赖这个软件包的所有其他软件包，否则就不能正常完成删除任务。</a:t>
            </a:r>
            <a:endParaRPr kumimoji="1" lang="en-US" altLang="zh-CN" sz="1650" dirty="0">
              <a:solidFill>
                <a:prstClr val="black"/>
              </a:solidFill>
              <a:latin typeface="Tahoma" panose="020B0604030504040204" pitchFamily="34" charset="0"/>
            </a:endParaRPr>
          </a:p>
        </p:txBody>
      </p:sp>
      <p:sp>
        <p:nvSpPr>
          <p:cNvPr id="94211" name="Text Box 3">
            <a:extLst>
              <a:ext uri="{FF2B5EF4-FFF2-40B4-BE49-F238E27FC236}">
                <a16:creationId xmlns:a16="http://schemas.microsoft.com/office/drawing/2014/main" id="{26E809FD-774D-4CB0-B818-4778ED5C4181}"/>
              </a:ext>
            </a:extLst>
          </p:cNvPr>
          <p:cNvSpPr txBox="1">
            <a:spLocks noChangeArrowheads="1"/>
          </p:cNvSpPr>
          <p:nvPr/>
        </p:nvSpPr>
        <p:spPr bwMode="auto">
          <a:xfrm>
            <a:off x="1656161" y="1160860"/>
            <a:ext cx="2589963" cy="461665"/>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50000"/>
              </a:spcBef>
              <a:spcAft>
                <a:spcPts val="0"/>
              </a:spcAft>
              <a:buNone/>
            </a:pPr>
            <a:r>
              <a:rPr kumimoji="1" lang="en-US" altLang="zh-CN" sz="2400" b="0" dirty="0">
                <a:solidFill>
                  <a:prstClr val="black"/>
                </a:solidFill>
                <a:latin typeface="Times New Roman" panose="02020603050405020304" pitchFamily="18" charset="0"/>
                <a:ea typeface="楷体_GB2312" pitchFamily="49" charset="-122"/>
              </a:rPr>
              <a:t>3</a:t>
            </a:r>
            <a:r>
              <a:rPr kumimoji="1" lang="zh-CN" altLang="en-US" sz="2400" b="0" dirty="0">
                <a:solidFill>
                  <a:prstClr val="black"/>
                </a:solidFill>
                <a:latin typeface="Times New Roman" panose="02020603050405020304" pitchFamily="18" charset="0"/>
                <a:ea typeface="楷体_GB2312" pitchFamily="49" charset="-122"/>
              </a:rPr>
              <a:t>．</a:t>
            </a:r>
            <a:r>
              <a:rPr kumimoji="1" lang="zh-CN" altLang="en-US" sz="2400" dirty="0">
                <a:solidFill>
                  <a:prstClr val="black"/>
                </a:solidFill>
                <a:latin typeface="Times New Roman" panose="02020603050405020304" pitchFamily="18" charset="0"/>
                <a:ea typeface="楷体_GB2312" pitchFamily="49" charset="-122"/>
              </a:rPr>
              <a:t>删除</a:t>
            </a:r>
            <a:r>
              <a:rPr kumimoji="1" lang="en-US" altLang="zh-CN" sz="2400" dirty="0">
                <a:solidFill>
                  <a:prstClr val="black"/>
                </a:solidFill>
                <a:latin typeface="Times New Roman" panose="02020603050405020304" pitchFamily="18" charset="0"/>
                <a:ea typeface="楷体_GB2312" pitchFamily="49" charset="-122"/>
              </a:rPr>
              <a:t>RPM</a:t>
            </a:r>
            <a:r>
              <a:rPr kumimoji="1" lang="zh-CN" altLang="en-US" sz="2400" dirty="0">
                <a:solidFill>
                  <a:prstClr val="black"/>
                </a:solidFill>
                <a:latin typeface="Times New Roman" panose="02020603050405020304" pitchFamily="18" charset="0"/>
                <a:ea typeface="楷体_GB2312" pitchFamily="49" charset="-122"/>
              </a:rPr>
              <a:t>包</a:t>
            </a:r>
            <a:r>
              <a:rPr kumimoji="1" lang="zh-CN" altLang="en-US" sz="2400" b="0" dirty="0">
                <a:solidFill>
                  <a:prstClr val="white"/>
                </a:solidFill>
                <a:latin typeface="Times New Roman" panose="02020603050405020304" pitchFamily="18" charset="0"/>
                <a:ea typeface="楷体_GB2312" pitchFamily="49" charset="-122"/>
              </a:rPr>
              <a:t> </a:t>
            </a:r>
            <a:endParaRPr kumimoji="1" lang="zh-CN" altLang="en-US" sz="2400" dirty="0">
              <a:solidFill>
                <a:prstClr val="white"/>
              </a:solidFill>
              <a:latin typeface="宋体" panose="02010600030101010101" pitchFamily="2" charset="-122"/>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a:extLst>
              <a:ext uri="{FF2B5EF4-FFF2-40B4-BE49-F238E27FC236}">
                <a16:creationId xmlns:a16="http://schemas.microsoft.com/office/drawing/2014/main" id="{3AF0BA01-AD9B-441A-B790-F61A6FB3DAE6}"/>
              </a:ext>
            </a:extLst>
          </p:cNvPr>
          <p:cNvSpPr txBox="1">
            <a:spLocks noChangeArrowheads="1"/>
          </p:cNvSpPr>
          <p:nvPr/>
        </p:nvSpPr>
        <p:spPr bwMode="auto">
          <a:xfrm>
            <a:off x="605547" y="1703557"/>
            <a:ext cx="8054502" cy="355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defTabSz="685800" eaLnBrk="1" fontAlgn="auto" hangingPunct="1">
              <a:spcBef>
                <a:spcPct val="50000"/>
              </a:spcBef>
              <a:spcAft>
                <a:spcPts val="0"/>
              </a:spcAft>
              <a:buNone/>
            </a:pPr>
            <a:r>
              <a:rPr kumimoji="1" lang="zh-CN" altLang="en-US" sz="1800" dirty="0">
                <a:solidFill>
                  <a:prstClr val="black"/>
                </a:solidFill>
                <a:latin typeface="宋体" panose="02010600030101010101" pitchFamily="2" charset="-122"/>
              </a:rPr>
              <a:t>命令格式：</a:t>
            </a:r>
            <a:r>
              <a:rPr kumimoji="1" lang="zh-CN" altLang="en-US" sz="1800" dirty="0">
                <a:solidFill>
                  <a:prstClr val="black"/>
                </a:solidFill>
                <a:latin typeface="Times New Roman" panose="02020603050405020304" pitchFamily="18" charset="0"/>
              </a:rPr>
              <a:t> </a:t>
            </a:r>
            <a:r>
              <a:rPr kumimoji="1" lang="zh-CN" altLang="en-US" sz="1800" dirty="0">
                <a:solidFill>
                  <a:prstClr val="black"/>
                </a:solidFill>
                <a:latin typeface="宋体" panose="02010600030101010101" pitchFamily="2" charset="-122"/>
              </a:rPr>
              <a:t>     </a:t>
            </a:r>
          </a:p>
          <a:p>
            <a:pPr algn="just" defTabSz="685800" eaLnBrk="1" fontAlgn="auto" hangingPunct="1">
              <a:spcBef>
                <a:spcPct val="0"/>
              </a:spcBef>
              <a:spcAft>
                <a:spcPts val="0"/>
              </a:spcAft>
              <a:buNone/>
            </a:pPr>
            <a:r>
              <a:rPr kumimoji="1" lang="en-US" altLang="zh-CN" sz="1800" dirty="0">
                <a:solidFill>
                  <a:srgbClr val="0000FF"/>
                </a:solidFill>
                <a:latin typeface="宋体" panose="02010600030101010101" pitchFamily="2" charset="-122"/>
              </a:rPr>
              <a:t>    rpm  -q[ </a:t>
            </a:r>
            <a:r>
              <a:rPr kumimoji="1" lang="zh-CN" altLang="en-US" sz="1800" dirty="0">
                <a:solidFill>
                  <a:srgbClr val="0000FF"/>
                </a:solidFill>
                <a:latin typeface="宋体" panose="02010600030101010101" pitchFamily="2" charset="-122"/>
              </a:rPr>
              <a:t>选项 </a:t>
            </a:r>
            <a:r>
              <a:rPr kumimoji="1" lang="en-US" altLang="zh-CN" sz="1800" dirty="0">
                <a:solidFill>
                  <a:srgbClr val="0000FF"/>
                </a:solidFill>
                <a:latin typeface="宋体" panose="02010600030101010101" pitchFamily="2" charset="-122"/>
              </a:rPr>
              <a:t>]  RPM</a:t>
            </a:r>
            <a:r>
              <a:rPr kumimoji="1" lang="zh-CN" altLang="en-US" sz="1800" dirty="0">
                <a:solidFill>
                  <a:srgbClr val="0000FF"/>
                </a:solidFill>
                <a:latin typeface="宋体" panose="02010600030101010101" pitchFamily="2" charset="-122"/>
              </a:rPr>
              <a:t>包的文件名</a:t>
            </a:r>
            <a:r>
              <a:rPr kumimoji="1" lang="en-US" altLang="zh-CN" sz="1800" dirty="0">
                <a:solidFill>
                  <a:srgbClr val="0000FF"/>
                </a:solidFill>
                <a:latin typeface="宋体" panose="02010600030101010101" pitchFamily="2" charset="-122"/>
              </a:rPr>
              <a:t>/ RPM</a:t>
            </a:r>
            <a:r>
              <a:rPr kumimoji="1" lang="zh-CN" altLang="en-US" sz="1800" dirty="0">
                <a:solidFill>
                  <a:srgbClr val="0000FF"/>
                </a:solidFill>
                <a:latin typeface="宋体" panose="02010600030101010101" pitchFamily="2" charset="-122"/>
              </a:rPr>
              <a:t>包名称</a:t>
            </a:r>
            <a:r>
              <a:rPr kumimoji="1" lang="en-US" altLang="zh-CN" sz="1800" dirty="0">
                <a:solidFill>
                  <a:srgbClr val="0000FF"/>
                </a:solidFill>
                <a:latin typeface="宋体" panose="02010600030101010101" pitchFamily="2" charset="-122"/>
              </a:rPr>
              <a:t>/</a:t>
            </a:r>
            <a:r>
              <a:rPr kumimoji="1" lang="zh-CN" altLang="en-US" sz="1800" dirty="0">
                <a:solidFill>
                  <a:srgbClr val="0000FF"/>
                </a:solidFill>
                <a:latin typeface="宋体" panose="02010600030101010101" pitchFamily="2" charset="-122"/>
              </a:rPr>
              <a:t>指定文件  </a:t>
            </a:r>
            <a:endParaRPr kumimoji="1" lang="zh-CN" altLang="en-US" sz="1800" dirty="0">
              <a:solidFill>
                <a:srgbClr val="0000FF"/>
              </a:solidFill>
              <a:latin typeface="Tahoma" panose="020B0604030504040204" pitchFamily="34" charset="0"/>
            </a:endParaRPr>
          </a:p>
          <a:p>
            <a:pPr defTabSz="685800" eaLnBrk="1" fontAlgn="auto" hangingPunct="1">
              <a:spcBef>
                <a:spcPct val="0"/>
              </a:spcBef>
              <a:spcAft>
                <a:spcPts val="0"/>
              </a:spcAft>
              <a:buNone/>
            </a:pPr>
            <a:r>
              <a:rPr kumimoji="1" lang="zh-CN" altLang="en-US" sz="1800" dirty="0">
                <a:solidFill>
                  <a:prstClr val="black"/>
                </a:solidFill>
                <a:latin typeface="宋体" panose="02010600030101010101" pitchFamily="2" charset="-122"/>
                <a:cs typeface="Times New Roman" panose="02020603050405020304" pitchFamily="18" charset="0"/>
              </a:rPr>
              <a:t>参数</a:t>
            </a:r>
            <a:r>
              <a:rPr kumimoji="1" lang="zh-CN" altLang="en-US" sz="1800" dirty="0">
                <a:solidFill>
                  <a:prstClr val="black"/>
                </a:solidFill>
                <a:latin typeface="宋体" panose="02010600030101010101" pitchFamily="2" charset="-122"/>
              </a:rPr>
              <a:t> </a:t>
            </a:r>
            <a:r>
              <a:rPr kumimoji="1" lang="en-US" altLang="zh-CN" sz="1800" dirty="0">
                <a:solidFill>
                  <a:prstClr val="black"/>
                </a:solidFill>
                <a:latin typeface="宋体" panose="02010600030101010101" pitchFamily="2" charset="-122"/>
              </a:rPr>
              <a:t>:</a:t>
            </a:r>
          </a:p>
          <a:p>
            <a:pPr defTabSz="685800" eaLnBrk="1" fontAlgn="auto" hangingPunct="1">
              <a:spcBef>
                <a:spcPct val="0"/>
              </a:spcBef>
              <a:spcAft>
                <a:spcPts val="0"/>
              </a:spcAft>
              <a:buNone/>
            </a:pPr>
            <a:r>
              <a:rPr kumimoji="1" lang="en-US" altLang="zh-CN" sz="1800" dirty="0">
                <a:solidFill>
                  <a:srgbClr val="0000FF"/>
                </a:solidFill>
                <a:latin typeface="宋体" panose="02010600030101010101" pitchFamily="2" charset="-122"/>
                <a:cs typeface="Times New Roman" panose="02020603050405020304" pitchFamily="18" charset="0"/>
              </a:rPr>
              <a:t>-q</a:t>
            </a:r>
            <a:r>
              <a:rPr kumimoji="1" lang="en-US" altLang="zh-CN" sz="1800" dirty="0">
                <a:solidFill>
                  <a:prstClr val="black"/>
                </a:solidFill>
                <a:latin typeface="宋体" panose="02010600030101010101" pitchFamily="2" charset="-122"/>
              </a:rPr>
              <a:t>   </a:t>
            </a:r>
            <a:r>
              <a:rPr kumimoji="1" lang="zh-CN" altLang="en-US" sz="1800" dirty="0">
                <a:solidFill>
                  <a:prstClr val="black"/>
                </a:solidFill>
                <a:latin typeface="宋体" panose="02010600030101010101" pitchFamily="2" charset="-122"/>
              </a:rPr>
              <a:t>表示</a:t>
            </a:r>
            <a:r>
              <a:rPr kumimoji="1" lang="en-US" altLang="zh-CN" sz="1800" dirty="0">
                <a:solidFill>
                  <a:prstClr val="black"/>
                </a:solidFill>
                <a:latin typeface="宋体" panose="02010600030101010101" pitchFamily="2" charset="-122"/>
              </a:rPr>
              <a:t>query</a:t>
            </a:r>
            <a:r>
              <a:rPr kumimoji="1" lang="zh-CN" altLang="en-US" sz="1800" dirty="0">
                <a:solidFill>
                  <a:prstClr val="black"/>
                </a:solidFill>
                <a:latin typeface="宋体" panose="02010600030101010101" pitchFamily="2" charset="-122"/>
              </a:rPr>
              <a:t>（查询）</a:t>
            </a:r>
            <a:r>
              <a:rPr kumimoji="1" lang="zh-CN" altLang="en-US" sz="1800" dirty="0">
                <a:solidFill>
                  <a:prstClr val="black"/>
                </a:solidFill>
                <a:latin typeface="Tahoma" panose="020B0604030504040204" pitchFamily="34" charset="0"/>
              </a:rPr>
              <a:t> </a:t>
            </a:r>
          </a:p>
          <a:p>
            <a:pPr algn="just" defTabSz="685800" eaLnBrk="1" fontAlgn="auto" hangingPunct="1">
              <a:spcBef>
                <a:spcPct val="50000"/>
              </a:spcBef>
              <a:spcAft>
                <a:spcPts val="0"/>
              </a:spcAft>
              <a:buNone/>
            </a:pPr>
            <a:r>
              <a:rPr kumimoji="1" lang="en-US" altLang="zh-CN" sz="1800" dirty="0">
                <a:solidFill>
                  <a:srgbClr val="0000FF"/>
                </a:solidFill>
                <a:latin typeface="宋体" panose="02010600030101010101" pitchFamily="2" charset="-122"/>
                <a:cs typeface="Times New Roman" panose="02020603050405020304" pitchFamily="18" charset="0"/>
              </a:rPr>
              <a:t>-a</a:t>
            </a:r>
            <a:r>
              <a:rPr kumimoji="1" lang="en-US" altLang="zh-CN" sz="1800" dirty="0">
                <a:solidFill>
                  <a:prstClr val="black"/>
                </a:solidFill>
                <a:latin typeface="宋体" panose="02010600030101010101" pitchFamily="2" charset="-122"/>
              </a:rPr>
              <a:t>   </a:t>
            </a:r>
            <a:r>
              <a:rPr kumimoji="1" lang="zh-CN" altLang="en-US" sz="1800" dirty="0">
                <a:solidFill>
                  <a:prstClr val="black"/>
                </a:solidFill>
                <a:latin typeface="宋体" panose="02010600030101010101" pitchFamily="2" charset="-122"/>
              </a:rPr>
              <a:t>查询所有已安装的软件包</a:t>
            </a:r>
            <a:r>
              <a:rPr kumimoji="1" lang="en-US" altLang="zh-CN" sz="1800" dirty="0">
                <a:solidFill>
                  <a:prstClr val="black"/>
                </a:solidFill>
                <a:latin typeface="宋体" panose="02010600030101010101" pitchFamily="2" charset="-122"/>
              </a:rPr>
              <a:t>. </a:t>
            </a:r>
            <a:endParaRPr kumimoji="1" lang="en-US" altLang="zh-CN" sz="1800" dirty="0">
              <a:solidFill>
                <a:prstClr val="black"/>
              </a:solidFill>
              <a:latin typeface="Tahoma" panose="020B0604030504040204" pitchFamily="34" charset="0"/>
            </a:endParaRPr>
          </a:p>
          <a:p>
            <a:pPr algn="just" defTabSz="685800" eaLnBrk="1" fontAlgn="auto" hangingPunct="1">
              <a:spcBef>
                <a:spcPct val="50000"/>
              </a:spcBef>
              <a:spcAft>
                <a:spcPts val="0"/>
              </a:spcAft>
              <a:buNone/>
            </a:pPr>
            <a:r>
              <a:rPr kumimoji="1" lang="en-US" altLang="zh-CN" sz="1800" dirty="0">
                <a:solidFill>
                  <a:srgbClr val="0000FF"/>
                </a:solidFill>
                <a:latin typeface="宋体" panose="02010600030101010101" pitchFamily="2" charset="-122"/>
                <a:cs typeface="Times New Roman" panose="02020603050405020304" pitchFamily="18" charset="0"/>
              </a:rPr>
              <a:t>-f &lt;file&gt;</a:t>
            </a:r>
            <a:r>
              <a:rPr kumimoji="1" lang="en-US" altLang="zh-CN" sz="1800" dirty="0">
                <a:solidFill>
                  <a:prstClr val="black"/>
                </a:solidFill>
                <a:latin typeface="宋体" panose="02010600030101010101" pitchFamily="2" charset="-122"/>
              </a:rPr>
              <a:t> </a:t>
            </a:r>
            <a:r>
              <a:rPr kumimoji="1" lang="zh-CN" altLang="en-US" sz="1800" dirty="0">
                <a:solidFill>
                  <a:prstClr val="black"/>
                </a:solidFill>
                <a:latin typeface="宋体" panose="02010600030101010101" pitchFamily="2" charset="-122"/>
              </a:rPr>
              <a:t>查询包含有文件</a:t>
            </a:r>
            <a:r>
              <a:rPr kumimoji="1" lang="en-US" altLang="zh-CN" sz="1800" dirty="0">
                <a:solidFill>
                  <a:prstClr val="black"/>
                </a:solidFill>
                <a:latin typeface="宋体" panose="02010600030101010101" pitchFamily="2" charset="-122"/>
              </a:rPr>
              <a:t>&lt;file&gt;</a:t>
            </a:r>
            <a:r>
              <a:rPr kumimoji="1" lang="zh-CN" altLang="en-US" sz="1800" dirty="0">
                <a:solidFill>
                  <a:prstClr val="black"/>
                </a:solidFill>
                <a:latin typeface="宋体" panose="02010600030101010101" pitchFamily="2" charset="-122"/>
              </a:rPr>
              <a:t>的软件包 </a:t>
            </a:r>
            <a:endParaRPr kumimoji="1" lang="zh-CN" altLang="en-US" sz="1800" dirty="0">
              <a:solidFill>
                <a:prstClr val="black"/>
              </a:solidFill>
              <a:latin typeface="Tahoma" panose="020B0604030504040204" pitchFamily="34" charset="0"/>
            </a:endParaRPr>
          </a:p>
          <a:p>
            <a:pPr algn="just" defTabSz="685800" eaLnBrk="1" fontAlgn="auto" hangingPunct="1">
              <a:spcBef>
                <a:spcPct val="50000"/>
              </a:spcBef>
              <a:spcAft>
                <a:spcPts val="0"/>
              </a:spcAft>
              <a:buNone/>
            </a:pPr>
            <a:r>
              <a:rPr kumimoji="1" lang="en-US" altLang="zh-CN" sz="1800" dirty="0">
                <a:solidFill>
                  <a:srgbClr val="0563C1"/>
                </a:solidFill>
                <a:latin typeface="宋体" panose="02010600030101010101" pitchFamily="2" charset="-122"/>
              </a:rPr>
              <a:t>-</a:t>
            </a:r>
            <a:r>
              <a:rPr kumimoji="1" lang="en-US" altLang="zh-CN" sz="1800" dirty="0">
                <a:solidFill>
                  <a:srgbClr val="0000FF"/>
                </a:solidFill>
                <a:latin typeface="宋体" panose="02010600030101010101" pitchFamily="2" charset="-122"/>
                <a:cs typeface="Times New Roman" panose="02020603050405020304" pitchFamily="18" charset="0"/>
              </a:rPr>
              <a:t>p &lt;</a:t>
            </a:r>
            <a:r>
              <a:rPr kumimoji="1" lang="en-US" altLang="zh-CN" sz="1800" dirty="0" err="1">
                <a:solidFill>
                  <a:srgbClr val="0000FF"/>
                </a:solidFill>
                <a:latin typeface="宋体" panose="02010600030101010101" pitchFamily="2" charset="-122"/>
                <a:cs typeface="Times New Roman" panose="02020603050405020304" pitchFamily="18" charset="0"/>
              </a:rPr>
              <a:t>packagefile</a:t>
            </a:r>
            <a:r>
              <a:rPr kumimoji="1" lang="en-US" altLang="zh-CN" sz="1800" dirty="0">
                <a:solidFill>
                  <a:srgbClr val="0000FF"/>
                </a:solidFill>
                <a:latin typeface="宋体" panose="02010600030101010101" pitchFamily="2" charset="-122"/>
                <a:cs typeface="Times New Roman" panose="02020603050405020304" pitchFamily="18" charset="0"/>
              </a:rPr>
              <a:t>&gt;</a:t>
            </a:r>
            <a:r>
              <a:rPr kumimoji="1" lang="en-US" altLang="zh-CN" sz="1800" dirty="0">
                <a:solidFill>
                  <a:prstClr val="black"/>
                </a:solidFill>
                <a:latin typeface="宋体" panose="02010600030101010101" pitchFamily="2" charset="-122"/>
              </a:rPr>
              <a:t> </a:t>
            </a:r>
            <a:r>
              <a:rPr kumimoji="1" lang="zh-CN" altLang="en-US" sz="1800" dirty="0">
                <a:solidFill>
                  <a:prstClr val="black"/>
                </a:solidFill>
                <a:latin typeface="宋体" panose="02010600030101010101" pitchFamily="2" charset="-122"/>
              </a:rPr>
              <a:t>查询软件包文件名为</a:t>
            </a:r>
            <a:r>
              <a:rPr kumimoji="1" lang="en-US" altLang="zh-CN" sz="1800" dirty="0">
                <a:solidFill>
                  <a:prstClr val="black"/>
                </a:solidFill>
                <a:latin typeface="宋体" panose="02010600030101010101" pitchFamily="2" charset="-122"/>
              </a:rPr>
              <a:t>&lt;</a:t>
            </a:r>
            <a:r>
              <a:rPr kumimoji="1" lang="en-US" altLang="zh-CN" sz="1800" dirty="0" err="1">
                <a:solidFill>
                  <a:prstClr val="black"/>
                </a:solidFill>
                <a:latin typeface="宋体" panose="02010600030101010101" pitchFamily="2" charset="-122"/>
              </a:rPr>
              <a:t>packagefile</a:t>
            </a:r>
            <a:r>
              <a:rPr kumimoji="1" lang="en-US" altLang="zh-CN" sz="1800" dirty="0">
                <a:solidFill>
                  <a:prstClr val="black"/>
                </a:solidFill>
                <a:latin typeface="宋体" panose="02010600030101010101" pitchFamily="2" charset="-122"/>
              </a:rPr>
              <a:t>&gt;</a:t>
            </a:r>
            <a:r>
              <a:rPr kumimoji="1" lang="zh-CN" altLang="en-US" sz="1800" dirty="0">
                <a:solidFill>
                  <a:prstClr val="black"/>
                </a:solidFill>
                <a:latin typeface="宋体" panose="02010600030101010101" pitchFamily="2" charset="-122"/>
              </a:rPr>
              <a:t>的软件包 </a:t>
            </a:r>
            <a:endParaRPr kumimoji="1" lang="zh-CN" altLang="en-US" sz="1800" dirty="0">
              <a:solidFill>
                <a:prstClr val="black"/>
              </a:solidFill>
              <a:latin typeface="Tahoma" panose="020B0604030504040204" pitchFamily="34" charset="0"/>
            </a:endParaRPr>
          </a:p>
          <a:p>
            <a:pPr algn="just" defTabSz="685800" eaLnBrk="1" fontAlgn="auto" hangingPunct="1">
              <a:spcBef>
                <a:spcPct val="50000"/>
              </a:spcBef>
              <a:spcAft>
                <a:spcPts val="0"/>
              </a:spcAft>
              <a:buNone/>
            </a:pPr>
            <a:r>
              <a:rPr kumimoji="1" lang="en-US" altLang="zh-CN" sz="1800" dirty="0">
                <a:solidFill>
                  <a:srgbClr val="0000FF"/>
                </a:solidFill>
                <a:latin typeface="宋体" panose="02010600030101010101" pitchFamily="2" charset="-122"/>
                <a:cs typeface="Times New Roman" panose="02020603050405020304" pitchFamily="18" charset="0"/>
              </a:rPr>
              <a:t>-</a:t>
            </a:r>
            <a:r>
              <a:rPr kumimoji="1" lang="en-US" altLang="zh-CN" sz="1800" dirty="0" err="1">
                <a:solidFill>
                  <a:srgbClr val="0000FF"/>
                </a:solidFill>
                <a:latin typeface="宋体" panose="02010600030101010101" pitchFamily="2" charset="-122"/>
                <a:cs typeface="Times New Roman" panose="02020603050405020304" pitchFamily="18" charset="0"/>
              </a:rPr>
              <a:t>i</a:t>
            </a:r>
            <a:r>
              <a:rPr kumimoji="1" lang="en-US" altLang="zh-CN" sz="1800" dirty="0">
                <a:solidFill>
                  <a:prstClr val="black"/>
                </a:solidFill>
                <a:latin typeface="宋体" panose="02010600030101010101" pitchFamily="2" charset="-122"/>
              </a:rPr>
              <a:t> </a:t>
            </a:r>
            <a:r>
              <a:rPr kumimoji="1" lang="zh-CN" altLang="en-US" sz="1800" dirty="0">
                <a:solidFill>
                  <a:prstClr val="black"/>
                </a:solidFill>
                <a:latin typeface="宋体" panose="02010600030101010101" pitchFamily="2" charset="-122"/>
              </a:rPr>
              <a:t>显示软件包信息，如描述</a:t>
            </a:r>
            <a:r>
              <a:rPr kumimoji="1" lang="en-US" altLang="zh-CN" sz="1800" dirty="0">
                <a:solidFill>
                  <a:prstClr val="black"/>
                </a:solidFill>
                <a:latin typeface="宋体" panose="02010600030101010101" pitchFamily="2" charset="-122"/>
              </a:rPr>
              <a:t>, </a:t>
            </a:r>
            <a:r>
              <a:rPr kumimoji="1" lang="zh-CN" altLang="en-US" sz="1800" dirty="0">
                <a:solidFill>
                  <a:prstClr val="black"/>
                </a:solidFill>
                <a:latin typeface="宋体" panose="02010600030101010101" pitchFamily="2" charset="-122"/>
              </a:rPr>
              <a:t>发行号</a:t>
            </a:r>
            <a:r>
              <a:rPr kumimoji="1" lang="en-US" altLang="zh-CN" sz="1800" dirty="0">
                <a:solidFill>
                  <a:prstClr val="black"/>
                </a:solidFill>
                <a:latin typeface="宋体" panose="02010600030101010101" pitchFamily="2" charset="-122"/>
              </a:rPr>
              <a:t>, </a:t>
            </a:r>
            <a:r>
              <a:rPr kumimoji="1" lang="zh-CN" altLang="en-US" sz="1800" dirty="0">
                <a:solidFill>
                  <a:prstClr val="black"/>
                </a:solidFill>
                <a:latin typeface="宋体" panose="02010600030101010101" pitchFamily="2" charset="-122"/>
              </a:rPr>
              <a:t>尺寸</a:t>
            </a:r>
            <a:r>
              <a:rPr kumimoji="1" lang="en-US" altLang="zh-CN" sz="1800" dirty="0">
                <a:solidFill>
                  <a:prstClr val="black"/>
                </a:solidFill>
                <a:latin typeface="宋体" panose="02010600030101010101" pitchFamily="2" charset="-122"/>
              </a:rPr>
              <a:t>, </a:t>
            </a:r>
            <a:r>
              <a:rPr kumimoji="1" lang="zh-CN" altLang="en-US" sz="1800" dirty="0">
                <a:solidFill>
                  <a:prstClr val="black"/>
                </a:solidFill>
                <a:latin typeface="宋体" panose="02010600030101010101" pitchFamily="2" charset="-122"/>
              </a:rPr>
              <a:t>构建日期</a:t>
            </a:r>
            <a:r>
              <a:rPr kumimoji="1" lang="en-US" altLang="zh-CN" sz="1800" dirty="0">
                <a:solidFill>
                  <a:prstClr val="black"/>
                </a:solidFill>
                <a:latin typeface="宋体" panose="02010600030101010101" pitchFamily="2" charset="-122"/>
              </a:rPr>
              <a:t>, </a:t>
            </a:r>
            <a:r>
              <a:rPr kumimoji="1" lang="zh-CN" altLang="en-US" sz="1800" dirty="0">
                <a:solidFill>
                  <a:prstClr val="black"/>
                </a:solidFill>
                <a:latin typeface="宋体" panose="02010600030101010101" pitchFamily="2" charset="-122"/>
              </a:rPr>
              <a:t>安装日期</a:t>
            </a:r>
            <a:r>
              <a:rPr kumimoji="1" lang="en-US" altLang="zh-CN" sz="1800" dirty="0">
                <a:solidFill>
                  <a:prstClr val="black"/>
                </a:solidFill>
                <a:latin typeface="宋体" panose="02010600030101010101" pitchFamily="2" charset="-122"/>
              </a:rPr>
              <a:t>, </a:t>
            </a:r>
            <a:r>
              <a:rPr kumimoji="1" lang="zh-CN" altLang="en-US" sz="1800" dirty="0">
                <a:solidFill>
                  <a:prstClr val="black"/>
                </a:solidFill>
                <a:latin typeface="宋体" panose="02010600030101010101" pitchFamily="2" charset="-122"/>
              </a:rPr>
              <a:t>平台</a:t>
            </a:r>
            <a:r>
              <a:rPr kumimoji="1" lang="en-US" altLang="zh-CN" sz="1800" dirty="0">
                <a:solidFill>
                  <a:prstClr val="black"/>
                </a:solidFill>
                <a:latin typeface="宋体" panose="02010600030101010101" pitchFamily="2" charset="-122"/>
              </a:rPr>
              <a:t>, </a:t>
            </a:r>
            <a:r>
              <a:rPr kumimoji="1" lang="zh-CN" altLang="en-US" sz="1800" dirty="0">
                <a:solidFill>
                  <a:prstClr val="black"/>
                </a:solidFill>
                <a:latin typeface="宋体" panose="02010600030101010101" pitchFamily="2" charset="-122"/>
              </a:rPr>
              <a:t>以及其它一些各类信息。 </a:t>
            </a:r>
            <a:endParaRPr kumimoji="1" lang="zh-CN" altLang="en-US" sz="1800" dirty="0">
              <a:solidFill>
                <a:prstClr val="black"/>
              </a:solidFill>
              <a:latin typeface="Tahoma" panose="020B0604030504040204" pitchFamily="34" charset="0"/>
            </a:endParaRPr>
          </a:p>
          <a:p>
            <a:pPr algn="just" defTabSz="685800" eaLnBrk="1" fontAlgn="auto" hangingPunct="1">
              <a:spcBef>
                <a:spcPct val="50000"/>
              </a:spcBef>
              <a:spcAft>
                <a:spcPts val="0"/>
              </a:spcAft>
              <a:buNone/>
            </a:pPr>
            <a:r>
              <a:rPr kumimoji="1" lang="en-US" altLang="zh-CN" sz="1800" dirty="0">
                <a:solidFill>
                  <a:srgbClr val="0000FF"/>
                </a:solidFill>
                <a:latin typeface="宋体" panose="02010600030101010101" pitchFamily="2" charset="-122"/>
                <a:cs typeface="Times New Roman" panose="02020603050405020304" pitchFamily="18" charset="0"/>
              </a:rPr>
              <a:t>-l</a:t>
            </a:r>
            <a:r>
              <a:rPr kumimoji="1" lang="en-US" altLang="zh-CN" sz="1800" dirty="0">
                <a:solidFill>
                  <a:prstClr val="black"/>
                </a:solidFill>
                <a:latin typeface="宋体" panose="02010600030101010101" pitchFamily="2" charset="-122"/>
              </a:rPr>
              <a:t> </a:t>
            </a:r>
            <a:r>
              <a:rPr kumimoji="1" lang="zh-CN" altLang="en-US" sz="1800" dirty="0">
                <a:solidFill>
                  <a:prstClr val="black"/>
                </a:solidFill>
                <a:latin typeface="宋体" panose="02010600030101010101" pitchFamily="2" charset="-122"/>
              </a:rPr>
              <a:t>显示软件包中的文件列表。</a:t>
            </a:r>
            <a:r>
              <a:rPr kumimoji="1" lang="zh-CN" altLang="en-US" sz="1800" dirty="0">
                <a:solidFill>
                  <a:prstClr val="black"/>
                </a:solidFill>
                <a:latin typeface="Tahoma" panose="020B0604030504040204" pitchFamily="34" charset="0"/>
              </a:rPr>
              <a:t> </a:t>
            </a:r>
          </a:p>
        </p:txBody>
      </p:sp>
      <p:sp>
        <p:nvSpPr>
          <p:cNvPr id="95235" name="Text Box 3">
            <a:extLst>
              <a:ext uri="{FF2B5EF4-FFF2-40B4-BE49-F238E27FC236}">
                <a16:creationId xmlns:a16="http://schemas.microsoft.com/office/drawing/2014/main" id="{4B10F125-4F72-409D-8956-2EF5E817A4D0}"/>
              </a:ext>
            </a:extLst>
          </p:cNvPr>
          <p:cNvSpPr txBox="1">
            <a:spLocks noChangeArrowheads="1"/>
          </p:cNvSpPr>
          <p:nvPr/>
        </p:nvSpPr>
        <p:spPr bwMode="auto">
          <a:xfrm>
            <a:off x="1709737" y="1160860"/>
            <a:ext cx="2383175" cy="461665"/>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50000"/>
              </a:spcBef>
              <a:spcAft>
                <a:spcPts val="0"/>
              </a:spcAft>
              <a:buNone/>
            </a:pPr>
            <a:r>
              <a:rPr kumimoji="1" lang="en-US" altLang="zh-CN" sz="2400" dirty="0">
                <a:solidFill>
                  <a:prstClr val="black"/>
                </a:solidFill>
                <a:latin typeface="Times New Roman" panose="02020603050405020304" pitchFamily="18" charset="0"/>
                <a:ea typeface="楷体_GB2312" pitchFamily="49" charset="-122"/>
              </a:rPr>
              <a:t>4</a:t>
            </a:r>
            <a:r>
              <a:rPr kumimoji="1" lang="zh-CN" altLang="en-US" sz="2400" dirty="0">
                <a:solidFill>
                  <a:prstClr val="black"/>
                </a:solidFill>
                <a:latin typeface="Times New Roman" panose="02020603050405020304" pitchFamily="18" charset="0"/>
                <a:ea typeface="楷体_GB2312" pitchFamily="49" charset="-122"/>
              </a:rPr>
              <a:t>．查询</a:t>
            </a:r>
            <a:r>
              <a:rPr kumimoji="1" lang="en-US" altLang="zh-CN" sz="2400" dirty="0">
                <a:solidFill>
                  <a:prstClr val="black"/>
                </a:solidFill>
                <a:latin typeface="Times New Roman" panose="02020603050405020304" pitchFamily="18" charset="0"/>
                <a:ea typeface="楷体_GB2312" pitchFamily="49" charset="-122"/>
              </a:rPr>
              <a:t>RPM</a:t>
            </a:r>
            <a:r>
              <a:rPr kumimoji="1" lang="zh-CN" altLang="en-US" sz="2400" dirty="0">
                <a:solidFill>
                  <a:prstClr val="black"/>
                </a:solidFill>
                <a:latin typeface="Times New Roman" panose="02020603050405020304" pitchFamily="18" charset="0"/>
                <a:ea typeface="楷体_GB2312" pitchFamily="49" charset="-122"/>
              </a:rPr>
              <a:t>包</a:t>
            </a:r>
            <a:endParaRPr kumimoji="1" lang="zh-CN" altLang="en-US" sz="2400" dirty="0">
              <a:solidFill>
                <a:prstClr val="black"/>
              </a:solidFill>
              <a:latin typeface="宋体" panose="02010600030101010101" pitchFamily="2" charset="-122"/>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a:extLst>
              <a:ext uri="{FF2B5EF4-FFF2-40B4-BE49-F238E27FC236}">
                <a16:creationId xmlns:a16="http://schemas.microsoft.com/office/drawing/2014/main" id="{3878F0AD-4721-43F6-9C76-AC293BCFDDC3}"/>
              </a:ext>
            </a:extLst>
          </p:cNvPr>
          <p:cNvSpPr txBox="1">
            <a:spLocks noChangeArrowheads="1"/>
          </p:cNvSpPr>
          <p:nvPr/>
        </p:nvSpPr>
        <p:spPr bwMode="auto">
          <a:xfrm>
            <a:off x="491280" y="1728722"/>
            <a:ext cx="6343650" cy="364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defTabSz="685800" eaLnBrk="1" fontAlgn="auto" hangingPunct="1">
              <a:spcBef>
                <a:spcPts val="0"/>
              </a:spcBef>
              <a:spcAft>
                <a:spcPts val="0"/>
              </a:spcAft>
              <a:buNone/>
            </a:pPr>
            <a:r>
              <a:rPr kumimoji="1" lang="zh-CN" altLang="en-US" sz="2100" dirty="0">
                <a:solidFill>
                  <a:prstClr val="black"/>
                </a:solidFill>
                <a:latin typeface="宋体" panose="02010600030101010101" pitchFamily="2" charset="-122"/>
              </a:rPr>
              <a:t>实例：</a:t>
            </a:r>
            <a:r>
              <a:rPr kumimoji="1" lang="zh-CN" altLang="en-US" sz="2100" dirty="0">
                <a:solidFill>
                  <a:prstClr val="black"/>
                </a:solidFill>
                <a:latin typeface="Times New Roman" panose="02020603050405020304" pitchFamily="18" charset="0"/>
              </a:rPr>
              <a:t> </a:t>
            </a:r>
            <a:r>
              <a:rPr kumimoji="1" lang="zh-CN" altLang="en-US" sz="2100" dirty="0">
                <a:solidFill>
                  <a:prstClr val="black"/>
                </a:solidFill>
                <a:latin typeface="宋体" panose="02010600030101010101" pitchFamily="2" charset="-122"/>
              </a:rPr>
              <a:t>     </a:t>
            </a:r>
          </a:p>
          <a:p>
            <a:pPr algn="just" defTabSz="685800" eaLnBrk="1" fontAlgn="auto" hangingPunct="1">
              <a:spcBef>
                <a:spcPts val="0"/>
              </a:spcBef>
              <a:spcAft>
                <a:spcPts val="0"/>
              </a:spcAft>
              <a:buNone/>
            </a:pPr>
            <a:r>
              <a:rPr kumimoji="1" lang="zh-CN" altLang="en-US" sz="2100" dirty="0">
                <a:solidFill>
                  <a:prstClr val="black"/>
                </a:solidFill>
                <a:latin typeface="宋体" panose="02010600030101010101" pitchFamily="2" charset="-122"/>
              </a:rPr>
              <a:t>查询系统中所有包含</a:t>
            </a:r>
            <a:r>
              <a:rPr kumimoji="1" lang="zh-CN" altLang="en-US" sz="2100" dirty="0">
                <a:solidFill>
                  <a:prstClr val="black"/>
                </a:solidFill>
                <a:latin typeface="Times New Roman" panose="02020603050405020304" pitchFamily="18" charset="0"/>
              </a:rPr>
              <a:t>“</a:t>
            </a:r>
            <a:r>
              <a:rPr kumimoji="1" lang="en-US" altLang="zh-CN" sz="2100" dirty="0">
                <a:solidFill>
                  <a:prstClr val="black"/>
                </a:solidFill>
                <a:latin typeface="宋体" panose="02010600030101010101" pitchFamily="2" charset="-122"/>
              </a:rPr>
              <a:t>X</a:t>
            </a:r>
            <a:r>
              <a:rPr kumimoji="1" lang="en-US" altLang="zh-CN" sz="2100" dirty="0">
                <a:solidFill>
                  <a:prstClr val="black"/>
                </a:solidFill>
                <a:latin typeface="Times New Roman" panose="02020603050405020304" pitchFamily="18" charset="0"/>
              </a:rPr>
              <a:t>”</a:t>
            </a:r>
            <a:r>
              <a:rPr kumimoji="1" lang="zh-CN" altLang="en-US" sz="2100" dirty="0">
                <a:solidFill>
                  <a:prstClr val="black"/>
                </a:solidFill>
                <a:latin typeface="宋体" panose="02010600030101010101" pitchFamily="2" charset="-122"/>
              </a:rPr>
              <a:t>的软件包</a:t>
            </a:r>
          </a:p>
          <a:p>
            <a:pPr algn="just" defTabSz="685800" eaLnBrk="1" fontAlgn="auto" hangingPunct="1">
              <a:spcBef>
                <a:spcPts val="0"/>
              </a:spcBef>
              <a:spcAft>
                <a:spcPts val="0"/>
              </a:spcAft>
              <a:buNone/>
            </a:pPr>
            <a:r>
              <a:rPr kumimoji="1" lang="en-US" altLang="zh-CN" sz="2100" dirty="0">
                <a:solidFill>
                  <a:srgbClr val="FF6600"/>
                </a:solidFill>
                <a:latin typeface="宋体" panose="02010600030101010101" pitchFamily="2" charset="-122"/>
              </a:rPr>
              <a:t>$ rpm </a:t>
            </a:r>
            <a:r>
              <a:rPr kumimoji="1" lang="en-US" altLang="zh-CN" sz="2100" dirty="0">
                <a:solidFill>
                  <a:srgbClr val="FF6600"/>
                </a:solidFill>
                <a:latin typeface="Times New Roman" panose="02020603050405020304" pitchFamily="18" charset="0"/>
              </a:rPr>
              <a:t>–</a:t>
            </a:r>
            <a:r>
              <a:rPr kumimoji="1" lang="en-US" altLang="zh-CN" sz="2100" dirty="0" err="1">
                <a:solidFill>
                  <a:srgbClr val="FF6600"/>
                </a:solidFill>
                <a:latin typeface="宋体" panose="02010600030101010101" pitchFamily="2" charset="-122"/>
              </a:rPr>
              <a:t>qa|grep</a:t>
            </a:r>
            <a:r>
              <a:rPr kumimoji="1" lang="en-US" altLang="zh-CN" sz="2100" dirty="0">
                <a:solidFill>
                  <a:srgbClr val="FF6600"/>
                </a:solidFill>
                <a:latin typeface="宋体" panose="02010600030101010101" pitchFamily="2" charset="-122"/>
              </a:rPr>
              <a:t> X</a:t>
            </a:r>
            <a:r>
              <a:rPr kumimoji="1" lang="en-US" altLang="zh-CN" sz="2100" dirty="0">
                <a:solidFill>
                  <a:prstClr val="black"/>
                </a:solidFill>
                <a:latin typeface="宋体" panose="02010600030101010101" pitchFamily="2" charset="-122"/>
              </a:rPr>
              <a:t>             </a:t>
            </a:r>
            <a:endParaRPr kumimoji="1" lang="en-US" altLang="zh-CN" sz="2100" dirty="0">
              <a:solidFill>
                <a:prstClr val="black"/>
              </a:solidFill>
              <a:latin typeface="Tahoma" panose="020B0604030504040204" pitchFamily="34" charset="0"/>
            </a:endParaRPr>
          </a:p>
          <a:p>
            <a:pPr algn="just" defTabSz="685800" eaLnBrk="1" fontAlgn="auto" hangingPunct="1">
              <a:spcBef>
                <a:spcPts val="0"/>
              </a:spcBef>
              <a:spcAft>
                <a:spcPts val="0"/>
              </a:spcAft>
              <a:buNone/>
            </a:pPr>
            <a:r>
              <a:rPr kumimoji="1" lang="zh-CN" altLang="en-US" sz="2100" dirty="0">
                <a:solidFill>
                  <a:prstClr val="black"/>
                </a:solidFill>
                <a:latin typeface="宋体" panose="02010600030101010101" pitchFamily="2" charset="-122"/>
              </a:rPr>
              <a:t>查询软件包是否安装</a:t>
            </a:r>
            <a:endParaRPr kumimoji="1" lang="zh-CN" altLang="en-US" sz="2100" dirty="0">
              <a:solidFill>
                <a:prstClr val="black"/>
              </a:solidFill>
              <a:latin typeface="Tahoma" panose="020B0604030504040204" pitchFamily="34" charset="0"/>
            </a:endParaRPr>
          </a:p>
          <a:p>
            <a:pPr algn="just" defTabSz="685800" eaLnBrk="1" fontAlgn="auto" hangingPunct="1">
              <a:spcBef>
                <a:spcPts val="0"/>
              </a:spcBef>
              <a:spcAft>
                <a:spcPts val="0"/>
              </a:spcAft>
              <a:buNone/>
            </a:pPr>
            <a:r>
              <a:rPr kumimoji="1" lang="en-US" altLang="zh-CN" sz="2100" dirty="0">
                <a:solidFill>
                  <a:srgbClr val="FF6600"/>
                </a:solidFill>
                <a:latin typeface="宋体" panose="02010600030101010101" pitchFamily="2" charset="-122"/>
              </a:rPr>
              <a:t>$rpm </a:t>
            </a:r>
            <a:r>
              <a:rPr kumimoji="1" lang="en-US" altLang="zh-CN" sz="2100" dirty="0">
                <a:solidFill>
                  <a:srgbClr val="FF6600"/>
                </a:solidFill>
                <a:latin typeface="Times New Roman" panose="02020603050405020304" pitchFamily="18" charset="0"/>
              </a:rPr>
              <a:t>–</a:t>
            </a:r>
            <a:r>
              <a:rPr kumimoji="1" lang="en-US" altLang="zh-CN" sz="2100" dirty="0">
                <a:solidFill>
                  <a:srgbClr val="FF6600"/>
                </a:solidFill>
                <a:latin typeface="宋体" panose="02010600030101010101" pitchFamily="2" charset="-122"/>
              </a:rPr>
              <a:t>q apache</a:t>
            </a:r>
          </a:p>
          <a:p>
            <a:pPr algn="just" defTabSz="685800" eaLnBrk="1" fontAlgn="auto" hangingPunct="1">
              <a:spcBef>
                <a:spcPts val="0"/>
              </a:spcBef>
              <a:spcAft>
                <a:spcPts val="0"/>
              </a:spcAft>
              <a:buNone/>
            </a:pPr>
            <a:r>
              <a:rPr kumimoji="1" lang="zh-CN" altLang="en-US" sz="2100" dirty="0">
                <a:solidFill>
                  <a:prstClr val="black"/>
                </a:solidFill>
                <a:latin typeface="宋体" panose="02010600030101010101" pitchFamily="2" charset="-122"/>
              </a:rPr>
              <a:t>查询系统中已安装软件包的描述信息</a:t>
            </a:r>
            <a:endParaRPr kumimoji="1" lang="zh-CN" altLang="en-US" sz="2100" dirty="0">
              <a:solidFill>
                <a:prstClr val="black"/>
              </a:solidFill>
              <a:latin typeface="Tahoma" panose="020B0604030504040204" pitchFamily="34" charset="0"/>
            </a:endParaRPr>
          </a:p>
          <a:p>
            <a:pPr defTabSz="685800" eaLnBrk="1" fontAlgn="auto" hangingPunct="1">
              <a:spcBef>
                <a:spcPts val="0"/>
              </a:spcBef>
              <a:spcAft>
                <a:spcPts val="0"/>
              </a:spcAft>
              <a:buNone/>
            </a:pPr>
            <a:r>
              <a:rPr kumimoji="1" lang="zh-CN" altLang="en-US" sz="2100" dirty="0">
                <a:solidFill>
                  <a:prstClr val="black"/>
                </a:solidFill>
                <a:latin typeface="宋体" panose="02010600030101010101" pitchFamily="2" charset="-122"/>
              </a:rPr>
              <a:t> </a:t>
            </a:r>
            <a:r>
              <a:rPr kumimoji="1" lang="en-US" altLang="zh-CN" sz="2100" dirty="0">
                <a:solidFill>
                  <a:srgbClr val="FF6600"/>
                </a:solidFill>
                <a:latin typeface="宋体" panose="02010600030101010101" pitchFamily="2" charset="-122"/>
              </a:rPr>
              <a:t>$rpm -qi apache</a:t>
            </a:r>
            <a:r>
              <a:rPr kumimoji="1" lang="en-US" altLang="zh-CN" sz="2100" dirty="0">
                <a:solidFill>
                  <a:prstClr val="black"/>
                </a:solidFill>
                <a:latin typeface="宋体" panose="02010600030101010101" pitchFamily="2" charset="-122"/>
              </a:rPr>
              <a:t> </a:t>
            </a:r>
          </a:p>
          <a:p>
            <a:pPr algn="just" defTabSz="685800" eaLnBrk="1" fontAlgn="auto" hangingPunct="1">
              <a:spcBef>
                <a:spcPts val="0"/>
              </a:spcBef>
              <a:spcAft>
                <a:spcPts val="0"/>
              </a:spcAft>
              <a:buNone/>
            </a:pPr>
            <a:r>
              <a:rPr kumimoji="1" lang="zh-CN" altLang="en-US" sz="2100" dirty="0">
                <a:solidFill>
                  <a:prstClr val="black"/>
                </a:solidFill>
                <a:latin typeface="宋体" panose="02010600030101010101" pitchFamily="2" charset="-122"/>
              </a:rPr>
              <a:t>查询系统中的指定文件所属的软件包</a:t>
            </a:r>
          </a:p>
          <a:p>
            <a:pPr algn="just" defTabSz="685800" eaLnBrk="1" fontAlgn="auto" hangingPunct="1">
              <a:spcBef>
                <a:spcPts val="0"/>
              </a:spcBef>
              <a:spcAft>
                <a:spcPts val="0"/>
              </a:spcAft>
              <a:buNone/>
            </a:pPr>
            <a:r>
              <a:rPr kumimoji="1" lang="zh-CN" altLang="en-US" sz="2100" dirty="0">
                <a:solidFill>
                  <a:prstClr val="black"/>
                </a:solidFill>
                <a:latin typeface="宋体" panose="02010600030101010101" pitchFamily="2" charset="-122"/>
              </a:rPr>
              <a:t>  </a:t>
            </a:r>
            <a:r>
              <a:rPr kumimoji="1" lang="en-US" altLang="zh-CN" sz="2100" dirty="0">
                <a:solidFill>
                  <a:srgbClr val="FF6600"/>
                </a:solidFill>
                <a:latin typeface="宋体" panose="02010600030101010101" pitchFamily="2" charset="-122"/>
              </a:rPr>
              <a:t>$rpm </a:t>
            </a:r>
            <a:r>
              <a:rPr kumimoji="1" lang="en-US" altLang="zh-CN" sz="2100" dirty="0">
                <a:solidFill>
                  <a:srgbClr val="FF6600"/>
                </a:solidFill>
                <a:latin typeface="Times New Roman" panose="02020603050405020304" pitchFamily="18" charset="0"/>
              </a:rPr>
              <a:t>–</a:t>
            </a:r>
            <a:r>
              <a:rPr kumimoji="1" lang="en-US" altLang="zh-CN" sz="2100" dirty="0" err="1">
                <a:solidFill>
                  <a:srgbClr val="FF6600"/>
                </a:solidFill>
                <a:latin typeface="宋体" panose="02010600030101010101" pitchFamily="2" charset="-122"/>
              </a:rPr>
              <a:t>qf</a:t>
            </a:r>
            <a:r>
              <a:rPr kumimoji="1" lang="en-US" altLang="zh-CN" sz="2100" dirty="0">
                <a:solidFill>
                  <a:srgbClr val="FF6600"/>
                </a:solidFill>
                <a:latin typeface="宋体" panose="02010600030101010101" pitchFamily="2" charset="-122"/>
              </a:rPr>
              <a:t>  /</a:t>
            </a:r>
            <a:r>
              <a:rPr kumimoji="1" lang="en-US" altLang="zh-CN" sz="2100" dirty="0" err="1">
                <a:solidFill>
                  <a:srgbClr val="FF6600"/>
                </a:solidFill>
                <a:latin typeface="宋体" panose="02010600030101010101" pitchFamily="2" charset="-122"/>
              </a:rPr>
              <a:t>etc</a:t>
            </a:r>
            <a:r>
              <a:rPr kumimoji="1" lang="en-US" altLang="zh-CN" sz="2100" dirty="0">
                <a:solidFill>
                  <a:srgbClr val="FF6600"/>
                </a:solidFill>
                <a:latin typeface="宋体" panose="02010600030101010101" pitchFamily="2" charset="-122"/>
              </a:rPr>
              <a:t>/</a:t>
            </a:r>
            <a:r>
              <a:rPr kumimoji="1" lang="en-US" altLang="zh-CN" sz="2100" dirty="0" err="1">
                <a:solidFill>
                  <a:srgbClr val="FF6600"/>
                </a:solidFill>
                <a:latin typeface="宋体" panose="02010600030101010101" pitchFamily="2" charset="-122"/>
              </a:rPr>
              <a:t>inittab</a:t>
            </a:r>
            <a:endParaRPr kumimoji="1" lang="en-US" altLang="zh-CN" sz="2100" dirty="0">
              <a:solidFill>
                <a:srgbClr val="FF6600"/>
              </a:solidFill>
              <a:latin typeface="宋体" panose="02010600030101010101" pitchFamily="2" charset="-122"/>
            </a:endParaRPr>
          </a:p>
          <a:p>
            <a:pPr algn="just" defTabSz="685800" eaLnBrk="1" fontAlgn="auto" hangingPunct="1">
              <a:spcBef>
                <a:spcPts val="0"/>
              </a:spcBef>
              <a:spcAft>
                <a:spcPts val="0"/>
              </a:spcAft>
              <a:buNone/>
            </a:pPr>
            <a:r>
              <a:rPr kumimoji="1" lang="zh-CN" altLang="en-US" sz="2100" dirty="0">
                <a:solidFill>
                  <a:prstClr val="black"/>
                </a:solidFill>
                <a:latin typeface="宋体" panose="02010600030101010101" pitchFamily="2" charset="-122"/>
              </a:rPr>
              <a:t>查询系统中已安装软件包中的所属文件列表</a:t>
            </a:r>
          </a:p>
          <a:p>
            <a:pPr algn="just" defTabSz="685800" eaLnBrk="1" fontAlgn="auto" hangingPunct="1">
              <a:spcBef>
                <a:spcPts val="0"/>
              </a:spcBef>
              <a:spcAft>
                <a:spcPts val="0"/>
              </a:spcAft>
              <a:buNone/>
            </a:pPr>
            <a:r>
              <a:rPr kumimoji="1" lang="zh-CN" altLang="en-US" sz="2100" dirty="0">
                <a:solidFill>
                  <a:prstClr val="black"/>
                </a:solidFill>
                <a:latin typeface="宋体" panose="02010600030101010101" pitchFamily="2" charset="-122"/>
              </a:rPr>
              <a:t> </a:t>
            </a:r>
            <a:r>
              <a:rPr kumimoji="1" lang="en-US" altLang="zh-CN" sz="2100" dirty="0">
                <a:solidFill>
                  <a:srgbClr val="FF6600"/>
                </a:solidFill>
                <a:latin typeface="宋体" panose="02010600030101010101" pitchFamily="2" charset="-122"/>
              </a:rPr>
              <a:t>$rpm </a:t>
            </a:r>
            <a:r>
              <a:rPr kumimoji="1" lang="en-US" altLang="zh-CN" sz="2100" dirty="0">
                <a:solidFill>
                  <a:srgbClr val="FF6600"/>
                </a:solidFill>
                <a:latin typeface="Times New Roman" panose="02020603050405020304" pitchFamily="18" charset="0"/>
              </a:rPr>
              <a:t>–</a:t>
            </a:r>
            <a:r>
              <a:rPr kumimoji="1" lang="en-US" altLang="zh-CN" sz="2100" dirty="0" err="1">
                <a:solidFill>
                  <a:srgbClr val="FF6600"/>
                </a:solidFill>
                <a:latin typeface="宋体" panose="02010600030101010101" pitchFamily="2" charset="-122"/>
              </a:rPr>
              <a:t>ql</a:t>
            </a:r>
            <a:r>
              <a:rPr kumimoji="1" lang="en-US" altLang="zh-CN" sz="2100" dirty="0">
                <a:solidFill>
                  <a:srgbClr val="FF6600"/>
                </a:solidFill>
                <a:latin typeface="宋体" panose="02010600030101010101" pitchFamily="2" charset="-122"/>
              </a:rPr>
              <a:t> </a:t>
            </a:r>
            <a:r>
              <a:rPr kumimoji="1" lang="en-US" altLang="zh-CN" sz="2100" dirty="0" err="1">
                <a:solidFill>
                  <a:srgbClr val="FF6600"/>
                </a:solidFill>
                <a:latin typeface="宋体" panose="02010600030101010101" pitchFamily="2" charset="-122"/>
              </a:rPr>
              <a:t>apache|more</a:t>
            </a:r>
            <a:endParaRPr kumimoji="1" lang="en-US" altLang="zh-CN" sz="2100" dirty="0">
              <a:solidFill>
                <a:srgbClr val="FF6600"/>
              </a:solidFill>
              <a:latin typeface="宋体" panose="02010600030101010101" pitchFamily="2" charset="-122"/>
            </a:endParaRPr>
          </a:p>
        </p:txBody>
      </p:sp>
      <p:sp>
        <p:nvSpPr>
          <p:cNvPr id="96259" name="Text Box 3">
            <a:extLst>
              <a:ext uri="{FF2B5EF4-FFF2-40B4-BE49-F238E27FC236}">
                <a16:creationId xmlns:a16="http://schemas.microsoft.com/office/drawing/2014/main" id="{FB1F647F-131E-44A7-B176-D4E2899D6109}"/>
              </a:ext>
            </a:extLst>
          </p:cNvPr>
          <p:cNvSpPr txBox="1">
            <a:spLocks noChangeArrowheads="1"/>
          </p:cNvSpPr>
          <p:nvPr/>
        </p:nvSpPr>
        <p:spPr bwMode="auto">
          <a:xfrm>
            <a:off x="1763316" y="1214438"/>
            <a:ext cx="1728788" cy="369332"/>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50000"/>
              </a:spcBef>
              <a:spcAft>
                <a:spcPts val="0"/>
              </a:spcAft>
              <a:buNone/>
            </a:pPr>
            <a:r>
              <a:rPr kumimoji="1" lang="en-US" altLang="zh-CN" sz="1800" b="0">
                <a:solidFill>
                  <a:prstClr val="black"/>
                </a:solidFill>
                <a:latin typeface="Times New Roman" panose="02020603050405020304" pitchFamily="18" charset="0"/>
                <a:ea typeface="楷体_GB2312" pitchFamily="49" charset="-122"/>
              </a:rPr>
              <a:t>4</a:t>
            </a:r>
            <a:r>
              <a:rPr kumimoji="1" lang="zh-CN" altLang="en-US" sz="1800" b="0">
                <a:solidFill>
                  <a:prstClr val="black"/>
                </a:solidFill>
                <a:latin typeface="Times New Roman" panose="02020603050405020304" pitchFamily="18" charset="0"/>
                <a:ea typeface="楷体_GB2312" pitchFamily="49" charset="-122"/>
              </a:rPr>
              <a:t>．查询</a:t>
            </a:r>
            <a:r>
              <a:rPr kumimoji="1" lang="en-US" altLang="zh-CN" sz="1800" b="0">
                <a:solidFill>
                  <a:prstClr val="black"/>
                </a:solidFill>
                <a:latin typeface="Times New Roman" panose="02020603050405020304" pitchFamily="18" charset="0"/>
                <a:ea typeface="楷体_GB2312" pitchFamily="49" charset="-122"/>
              </a:rPr>
              <a:t>RPM</a:t>
            </a:r>
            <a:r>
              <a:rPr kumimoji="1" lang="zh-CN" altLang="en-US" sz="1800" b="0">
                <a:solidFill>
                  <a:prstClr val="black"/>
                </a:solidFill>
                <a:latin typeface="Times New Roman" panose="02020603050405020304" pitchFamily="18" charset="0"/>
                <a:ea typeface="楷体_GB2312" pitchFamily="49" charset="-122"/>
              </a:rPr>
              <a:t>包</a:t>
            </a:r>
            <a:endParaRPr kumimoji="1" lang="zh-CN" altLang="en-US" sz="1800">
              <a:solidFill>
                <a:prstClr val="black"/>
              </a:solidFill>
              <a:latin typeface="宋体" panose="02010600030101010101" pitchFamily="2" charset="-122"/>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72437" y="1821734"/>
            <a:ext cx="7886700" cy="3263504"/>
          </a:xfrm>
        </p:spPr>
        <p:txBody>
          <a:bodyPr/>
          <a:lstStyle/>
          <a:p>
            <a:r>
              <a:rPr lang="zh-CN" altLang="en-US" dirty="0"/>
              <a:t>实例：使用</a:t>
            </a:r>
            <a:r>
              <a:rPr lang="en-US" altLang="zh-CN" dirty="0"/>
              <a:t>rpm</a:t>
            </a:r>
            <a:r>
              <a:rPr lang="zh-CN" altLang="en-US" dirty="0"/>
              <a:t>查询</a:t>
            </a:r>
            <a:r>
              <a:rPr lang="en-US" altLang="zh-CN" dirty="0"/>
              <a:t>ftp</a:t>
            </a:r>
            <a:r>
              <a:rPr lang="zh-CN" altLang="en-US" dirty="0"/>
              <a:t>软件</a:t>
            </a:r>
          </a:p>
          <a:p>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81" y="2397489"/>
            <a:ext cx="8804954" cy="719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8937" y="3617119"/>
            <a:ext cx="3073004" cy="370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4101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2">
            <a:extLst>
              <a:ext uri="{FF2B5EF4-FFF2-40B4-BE49-F238E27FC236}">
                <a16:creationId xmlns:a16="http://schemas.microsoft.com/office/drawing/2014/main" id="{A09F475E-BB88-4150-9E47-0C3E1944B2FE}"/>
              </a:ext>
            </a:extLst>
          </p:cNvPr>
          <p:cNvSpPr>
            <a:spLocks noGrp="1"/>
          </p:cNvSpPr>
          <p:nvPr>
            <p:ph idx="1"/>
          </p:nvPr>
        </p:nvSpPr>
        <p:spPr>
          <a:xfrm>
            <a:off x="500063" y="919261"/>
            <a:ext cx="8229600" cy="4525963"/>
          </a:xfrm>
        </p:spPr>
        <p:txBody>
          <a:bodyPr/>
          <a:lstStyle/>
          <a:p>
            <a:pPr eaLnBrk="1" hangingPunct="1">
              <a:lnSpc>
                <a:spcPct val="150000"/>
              </a:lnSpc>
            </a:pPr>
            <a:r>
              <a:rPr lang="en-US" altLang="zh-CN" dirty="0"/>
              <a:t>Objective-C</a:t>
            </a:r>
            <a:r>
              <a:rPr lang="zh-CN" altLang="en-US" dirty="0"/>
              <a:t>主要用于</a:t>
            </a:r>
            <a:r>
              <a:rPr lang="en-US" altLang="zh-CN" dirty="0"/>
              <a:t>iOS</a:t>
            </a:r>
            <a:r>
              <a:rPr lang="zh-CN" altLang="en-US" dirty="0"/>
              <a:t>开发。</a:t>
            </a:r>
            <a:r>
              <a:rPr lang="en-US" altLang="zh-CN" dirty="0"/>
              <a:t>Objective-C</a:t>
            </a:r>
            <a:r>
              <a:rPr lang="zh-CN" altLang="en-US" dirty="0"/>
              <a:t>在</a:t>
            </a:r>
            <a:r>
              <a:rPr lang="en-US" altLang="zh-CN" dirty="0"/>
              <a:t>C</a:t>
            </a:r>
            <a:r>
              <a:rPr lang="zh-CN" altLang="en-US" dirty="0"/>
              <a:t>的基础上，加入面向对象特性而成的编程语言。</a:t>
            </a:r>
          </a:p>
          <a:p>
            <a:pPr eaLnBrk="1" hangingPunct="1">
              <a:lnSpc>
                <a:spcPct val="150000"/>
              </a:lnSpc>
            </a:pPr>
            <a:r>
              <a:rPr lang="en-US" altLang="zh-CN" dirty="0"/>
              <a:t>Swift</a:t>
            </a:r>
            <a:r>
              <a:rPr lang="zh-CN" altLang="en-US" dirty="0"/>
              <a:t>是苹果公司在</a:t>
            </a:r>
            <a:r>
              <a:rPr lang="en-US" altLang="zh-CN" dirty="0"/>
              <a:t>2014</a:t>
            </a:r>
            <a:r>
              <a:rPr lang="zh-CN" altLang="en-US" dirty="0"/>
              <a:t>上发布的全新开发语言。</a:t>
            </a:r>
            <a:r>
              <a:rPr lang="en-US" altLang="zh-CN" dirty="0"/>
              <a:t>Swift</a:t>
            </a:r>
            <a:r>
              <a:rPr lang="zh-CN" altLang="en-US" dirty="0"/>
              <a:t>内在依然是</a:t>
            </a:r>
            <a:r>
              <a:rPr lang="en-US" altLang="zh-CN" dirty="0"/>
              <a:t>Object-C</a:t>
            </a:r>
            <a:r>
              <a:rPr lang="zh-CN" altLang="en-US" dirty="0"/>
              <a:t>，但</a:t>
            </a:r>
            <a:r>
              <a:rPr lang="en-US" altLang="zh-CN" dirty="0"/>
              <a:t>Swift</a:t>
            </a:r>
            <a:r>
              <a:rPr lang="zh-CN" altLang="en-US" dirty="0"/>
              <a:t>大大地降低了开发门槛。</a:t>
            </a:r>
          </a:p>
          <a:p>
            <a:pPr eaLnBrk="1" hangingPunct="1">
              <a:lnSpc>
                <a:spcPct val="150000"/>
              </a:lnSpc>
            </a:pPr>
            <a:r>
              <a:rPr lang="zh-CN" altLang="en-US" dirty="0"/>
              <a:t>常规的</a:t>
            </a:r>
            <a:r>
              <a:rPr lang="en-US" altLang="zh-CN" dirty="0"/>
              <a:t>C</a:t>
            </a:r>
            <a:r>
              <a:rPr lang="zh-CN" altLang="en-US" dirty="0"/>
              <a:t>和</a:t>
            </a:r>
            <a:r>
              <a:rPr lang="en-US" altLang="zh-CN" dirty="0"/>
              <a:t>C++</a:t>
            </a:r>
            <a:r>
              <a:rPr lang="zh-CN" altLang="en-US" dirty="0"/>
              <a:t>亦可用于</a:t>
            </a:r>
            <a:r>
              <a:rPr lang="en-US" altLang="zh-CN" dirty="0"/>
              <a:t>iOS</a:t>
            </a:r>
            <a:r>
              <a:rPr lang="zh-CN" altLang="en-US" dirty="0"/>
              <a:t>开发。但使用</a:t>
            </a:r>
            <a:r>
              <a:rPr lang="en-US" altLang="zh-CN" dirty="0"/>
              <a:t>C</a:t>
            </a:r>
            <a:r>
              <a:rPr lang="zh-CN" altLang="en-US" dirty="0"/>
              <a:t>和</a:t>
            </a:r>
            <a:r>
              <a:rPr lang="en-US" altLang="zh-CN" dirty="0"/>
              <a:t>C++</a:t>
            </a:r>
            <a:r>
              <a:rPr lang="zh-CN" altLang="en-US" dirty="0"/>
              <a:t>做</a:t>
            </a:r>
            <a:r>
              <a:rPr lang="en-US" altLang="zh-CN" dirty="0"/>
              <a:t>iOS</a:t>
            </a:r>
            <a:r>
              <a:rPr lang="zh-CN" altLang="en-US" dirty="0"/>
              <a:t>开发的人越来也少</a:t>
            </a:r>
          </a:p>
          <a:p>
            <a:pPr eaLnBrk="1" hangingPunct="1">
              <a:lnSpc>
                <a:spcPct val="150000"/>
              </a:lnSpc>
            </a:pPr>
            <a:endParaRPr lang="zh-CN" altLang="en-US" dirty="0"/>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3997496"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6.2.3  URL</a:t>
            </a:r>
            <a:r>
              <a:rPr lang="zh-CN" altLang="zh-CN" sz="2400" b="0" dirty="0">
                <a:solidFill>
                  <a:srgbClr val="1353A2"/>
                </a:solidFill>
                <a:latin typeface="微软雅黑" pitchFamily="34" charset="-122"/>
                <a:ea typeface="微软雅黑" pitchFamily="34" charset="-122"/>
              </a:rPr>
              <a:t>方式的命名方式</a:t>
            </a:r>
            <a:endParaRPr lang="zh-CN" altLang="en-US" sz="2400" b="0" dirty="0">
              <a:solidFill>
                <a:srgbClr val="1353A2"/>
              </a:solidFill>
              <a:latin typeface="微软雅黑" pitchFamily="34" charset="-122"/>
              <a:ea typeface="微软雅黑" pitchFamily="34" charset="-122"/>
            </a:endParaRPr>
          </a:p>
        </p:txBody>
      </p:sp>
      <p:sp>
        <p:nvSpPr>
          <p:cNvPr id="11" name="Text Box 44"/>
          <p:cNvSpPr txBox="1">
            <a:spLocks noChangeArrowheads="1"/>
          </p:cNvSpPr>
          <p:nvPr/>
        </p:nvSpPr>
        <p:spPr bwMode="auto">
          <a:xfrm>
            <a:off x="197963" y="1780644"/>
            <a:ext cx="8653806" cy="3791038"/>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pPr>
            <a:r>
              <a:rPr lang="en-US" altLang="zh-CN" sz="2100" dirty="0">
                <a:solidFill>
                  <a:srgbClr val="1353A2"/>
                </a:solidFill>
              </a:rPr>
              <a:t>FTP</a:t>
            </a:r>
            <a:r>
              <a:rPr lang="zh-CN" altLang="zh-CN" sz="2100" dirty="0">
                <a:solidFill>
                  <a:srgbClr val="1353A2"/>
                </a:solidFill>
              </a:rPr>
              <a:t>方式的命名格式</a:t>
            </a:r>
            <a:endParaRPr lang="en-US" altLang="zh-CN" sz="2100" dirty="0">
              <a:solidFill>
                <a:srgbClr val="1353A2"/>
              </a:solidFill>
            </a:endParaRPr>
          </a:p>
          <a:p>
            <a:pPr indent="0" defTabSz="540544" eaLnBrk="1" fontAlgn="auto" hangingPunct="1">
              <a:lnSpc>
                <a:spcPct val="150000"/>
              </a:lnSpc>
              <a:spcBef>
                <a:spcPts val="0"/>
              </a:spcBef>
              <a:spcAft>
                <a:spcPts val="0"/>
              </a:spcAft>
            </a:pPr>
            <a:r>
              <a:rPr lang="en-US" altLang="zh-CN" sz="2100" dirty="0">
                <a:solidFill>
                  <a:srgbClr val="1353A2"/>
                </a:solidFill>
              </a:rPr>
              <a:t>        </a:t>
            </a:r>
            <a:r>
              <a:rPr lang="en-US" altLang="zh-CN" sz="1800" dirty="0">
                <a:solidFill>
                  <a:srgbClr val="1353A2"/>
                </a:solidFill>
              </a:rPr>
              <a:t>ftp</a:t>
            </a:r>
            <a:r>
              <a:rPr lang="zh-CN" altLang="zh-CN" sz="1800" dirty="0">
                <a:solidFill>
                  <a:srgbClr val="1353A2"/>
                </a:solidFill>
              </a:rPr>
              <a:t>：</a:t>
            </a:r>
            <a:r>
              <a:rPr lang="en-US" altLang="zh-CN" sz="1800" dirty="0">
                <a:solidFill>
                  <a:srgbClr val="1353A2"/>
                </a:solidFill>
              </a:rPr>
              <a:t>//[</a:t>
            </a:r>
            <a:r>
              <a:rPr lang="zh-CN" altLang="zh-CN" sz="1800" dirty="0">
                <a:solidFill>
                  <a:srgbClr val="1353A2"/>
                </a:solidFill>
              </a:rPr>
              <a:t>用户名</a:t>
            </a:r>
            <a:r>
              <a:rPr lang="en-US" altLang="zh-CN" sz="1800" dirty="0">
                <a:solidFill>
                  <a:srgbClr val="1353A2"/>
                </a:solidFill>
              </a:rPr>
              <a:t>[</a:t>
            </a:r>
            <a:r>
              <a:rPr lang="zh-CN" altLang="zh-CN" sz="1800" dirty="0">
                <a:solidFill>
                  <a:srgbClr val="1353A2"/>
                </a:solidFill>
              </a:rPr>
              <a:t>：密码</a:t>
            </a:r>
            <a:r>
              <a:rPr lang="en-US" altLang="zh-CN" sz="1800" dirty="0">
                <a:solidFill>
                  <a:srgbClr val="1353A2"/>
                </a:solidFill>
              </a:rPr>
              <a:t>]@]</a:t>
            </a:r>
            <a:r>
              <a:rPr lang="zh-CN" altLang="zh-CN" sz="1800" dirty="0">
                <a:solidFill>
                  <a:srgbClr val="1353A2"/>
                </a:solidFill>
              </a:rPr>
              <a:t>主机</a:t>
            </a:r>
            <a:r>
              <a:rPr lang="en-US" altLang="zh-CN" sz="1800" dirty="0">
                <a:solidFill>
                  <a:srgbClr val="1353A2"/>
                </a:solidFill>
              </a:rPr>
              <a:t>[</a:t>
            </a:r>
            <a:r>
              <a:rPr lang="zh-CN" altLang="zh-CN" sz="1800" dirty="0">
                <a:solidFill>
                  <a:srgbClr val="1353A2"/>
                </a:solidFill>
              </a:rPr>
              <a:t>：端口</a:t>
            </a:r>
            <a:r>
              <a:rPr lang="en-US" altLang="zh-CN" sz="1800" dirty="0">
                <a:solidFill>
                  <a:srgbClr val="1353A2"/>
                </a:solidFill>
              </a:rPr>
              <a:t>]/</a:t>
            </a:r>
            <a:r>
              <a:rPr lang="zh-CN" altLang="zh-CN" sz="1800" dirty="0">
                <a:solidFill>
                  <a:srgbClr val="1353A2"/>
                </a:solidFill>
              </a:rPr>
              <a:t>包文件</a:t>
            </a:r>
            <a:endParaRPr lang="en-US" altLang="zh-CN" sz="1800" dirty="0">
              <a:solidFill>
                <a:srgbClr val="1353A2"/>
              </a:solidFill>
            </a:endParaRPr>
          </a:p>
          <a:p>
            <a:pPr marL="214313" indent="-214313" defTabSz="540544" eaLnBrk="1" fontAlgn="auto" hangingPunct="1">
              <a:lnSpc>
                <a:spcPct val="150000"/>
              </a:lnSpc>
              <a:spcBef>
                <a:spcPts val="0"/>
              </a:spcBef>
              <a:spcAft>
                <a:spcPts val="0"/>
              </a:spcAft>
              <a:buFont typeface="Arial" pitchFamily="34" charset="0"/>
              <a:buChar char="•"/>
            </a:pPr>
            <a:r>
              <a:rPr lang="en-US" altLang="zh-CN" sz="1500" dirty="0">
                <a:solidFill>
                  <a:prstClr val="black"/>
                </a:solidFill>
              </a:rPr>
              <a:t> [ ]</a:t>
            </a:r>
            <a:r>
              <a:rPr lang="zh-CN" altLang="zh-CN" sz="1500" dirty="0">
                <a:solidFill>
                  <a:prstClr val="black"/>
                </a:solidFill>
              </a:rPr>
              <a:t>括住的内容可选。</a:t>
            </a:r>
            <a:endParaRPr lang="en-US" altLang="zh-CN" sz="1500" dirty="0">
              <a:solidFill>
                <a:prstClr val="black"/>
              </a:solidFill>
            </a:endParaRPr>
          </a:p>
          <a:p>
            <a:pPr marL="214313" indent="-214313" defTabSz="540544" eaLnBrk="1" fontAlgn="auto" hangingPunct="1">
              <a:lnSpc>
                <a:spcPct val="150000"/>
              </a:lnSpc>
              <a:spcBef>
                <a:spcPts val="0"/>
              </a:spcBef>
              <a:spcAft>
                <a:spcPts val="0"/>
              </a:spcAft>
              <a:buFont typeface="Arial" pitchFamily="34" charset="0"/>
              <a:buChar char="•"/>
            </a:pPr>
            <a:r>
              <a:rPr lang="zh-CN" altLang="zh-CN" sz="1500" dirty="0">
                <a:solidFill>
                  <a:prstClr val="black"/>
                </a:solidFill>
              </a:rPr>
              <a:t>主机可以是主机名，也可是</a:t>
            </a:r>
            <a:r>
              <a:rPr lang="en-US" altLang="zh-CN" sz="1500" dirty="0">
                <a:solidFill>
                  <a:prstClr val="black"/>
                </a:solidFill>
              </a:rPr>
              <a:t>IP</a:t>
            </a:r>
            <a:r>
              <a:rPr lang="zh-CN" altLang="zh-CN" sz="1500" dirty="0">
                <a:solidFill>
                  <a:prstClr val="black"/>
                </a:solidFill>
              </a:rPr>
              <a:t>地址。</a:t>
            </a:r>
            <a:endParaRPr lang="en-US" altLang="zh-CN" sz="1500" dirty="0">
              <a:solidFill>
                <a:prstClr val="black"/>
              </a:solidFill>
            </a:endParaRPr>
          </a:p>
          <a:p>
            <a:pPr marL="214313" indent="-214313" defTabSz="540544" eaLnBrk="1" fontAlgn="auto" hangingPunct="1">
              <a:lnSpc>
                <a:spcPct val="150000"/>
              </a:lnSpc>
              <a:spcBef>
                <a:spcPts val="0"/>
              </a:spcBef>
              <a:spcAft>
                <a:spcPts val="0"/>
              </a:spcAft>
              <a:buFont typeface="Arial" pitchFamily="34" charset="0"/>
              <a:buChar char="•"/>
            </a:pPr>
            <a:r>
              <a:rPr lang="zh-CN" altLang="zh-CN" sz="1500" dirty="0">
                <a:solidFill>
                  <a:prstClr val="black"/>
                </a:solidFill>
              </a:rPr>
              <a:t>包文件可含目录信息</a:t>
            </a:r>
            <a:r>
              <a:rPr lang="zh-CN" altLang="en-US" sz="1500" dirty="0">
                <a:solidFill>
                  <a:prstClr val="black"/>
                </a:solidFill>
              </a:rPr>
              <a:t>。</a:t>
            </a:r>
            <a:r>
              <a:rPr lang="zh-CN" altLang="zh-CN" sz="1500" dirty="0">
                <a:solidFill>
                  <a:prstClr val="black"/>
                </a:solidFill>
              </a:rPr>
              <a:t>如未指定用户名，则</a:t>
            </a:r>
            <a:r>
              <a:rPr lang="en-US" altLang="zh-CN" sz="1500" dirty="0">
                <a:solidFill>
                  <a:prstClr val="black"/>
                </a:solidFill>
              </a:rPr>
              <a:t>RPM</a:t>
            </a:r>
            <a:r>
              <a:rPr lang="zh-CN" altLang="zh-CN" sz="1500" dirty="0">
                <a:solidFill>
                  <a:prstClr val="black"/>
                </a:solidFill>
              </a:rPr>
              <a:t>采用匿名方式传输数据</a:t>
            </a:r>
            <a:r>
              <a:rPr lang="en-US" altLang="zh-CN" sz="1500" dirty="0">
                <a:solidFill>
                  <a:prstClr val="black"/>
                </a:solidFill>
              </a:rPr>
              <a:t>(</a:t>
            </a:r>
            <a:r>
              <a:rPr lang="zh-CN" altLang="zh-CN" sz="1500" dirty="0">
                <a:solidFill>
                  <a:prstClr val="black"/>
                </a:solidFill>
              </a:rPr>
              <a:t>用户名为</a:t>
            </a:r>
            <a:r>
              <a:rPr lang="en-US" altLang="zh-CN" sz="1500" dirty="0">
                <a:solidFill>
                  <a:prstClr val="black"/>
                </a:solidFill>
              </a:rPr>
              <a:t>anonymous)</a:t>
            </a:r>
            <a:r>
              <a:rPr lang="zh-CN" altLang="zh-CN" sz="1500" dirty="0">
                <a:solidFill>
                  <a:prstClr val="black"/>
                </a:solidFill>
              </a:rPr>
              <a:t>。</a:t>
            </a:r>
            <a:endParaRPr lang="en-US" altLang="zh-CN" sz="1500" dirty="0">
              <a:solidFill>
                <a:prstClr val="black"/>
              </a:solidFill>
            </a:endParaRPr>
          </a:p>
          <a:p>
            <a:pPr marL="214313" indent="-214313" defTabSz="540544" eaLnBrk="1" fontAlgn="auto" hangingPunct="1">
              <a:lnSpc>
                <a:spcPct val="150000"/>
              </a:lnSpc>
              <a:spcBef>
                <a:spcPts val="0"/>
              </a:spcBef>
              <a:spcAft>
                <a:spcPts val="0"/>
              </a:spcAft>
              <a:buFont typeface="Arial" pitchFamily="34" charset="0"/>
              <a:buChar char="•"/>
            </a:pPr>
            <a:r>
              <a:rPr lang="zh-CN" altLang="zh-CN" sz="1500" dirty="0">
                <a:solidFill>
                  <a:prstClr val="black"/>
                </a:solidFill>
              </a:rPr>
              <a:t>如未指定密码，则</a:t>
            </a:r>
            <a:r>
              <a:rPr lang="en-US" altLang="zh-CN" sz="1500" dirty="0">
                <a:solidFill>
                  <a:prstClr val="black"/>
                </a:solidFill>
              </a:rPr>
              <a:t>RPM</a:t>
            </a:r>
            <a:r>
              <a:rPr lang="zh-CN" altLang="zh-CN" sz="1500" dirty="0">
                <a:solidFill>
                  <a:prstClr val="black"/>
                </a:solidFill>
              </a:rPr>
              <a:t>会根据实际情况提示用户输人密码。如未指定端口，则</a:t>
            </a:r>
            <a:r>
              <a:rPr lang="en-US" altLang="zh-CN" sz="1500" dirty="0">
                <a:solidFill>
                  <a:prstClr val="black"/>
                </a:solidFill>
              </a:rPr>
              <a:t>RPM</a:t>
            </a:r>
            <a:r>
              <a:rPr lang="zh-CN" altLang="zh-CN" sz="1500" dirty="0">
                <a:solidFill>
                  <a:prstClr val="black"/>
                </a:solidFill>
              </a:rPr>
              <a:t>使用默认端口</a:t>
            </a:r>
            <a:r>
              <a:rPr lang="en-US" altLang="zh-CN" sz="1500" dirty="0">
                <a:solidFill>
                  <a:prstClr val="black"/>
                </a:solidFill>
              </a:rPr>
              <a:t>(</a:t>
            </a:r>
            <a:r>
              <a:rPr lang="zh-CN" altLang="zh-CN" sz="1500" dirty="0">
                <a:solidFill>
                  <a:prstClr val="black"/>
                </a:solidFill>
              </a:rPr>
              <a:t>一般为</a:t>
            </a:r>
            <a:r>
              <a:rPr lang="en-US" altLang="zh-CN" sz="1500" dirty="0">
                <a:solidFill>
                  <a:prstClr val="black"/>
                </a:solidFill>
              </a:rPr>
              <a:t>21)</a:t>
            </a:r>
          </a:p>
          <a:p>
            <a:pPr indent="342900" defTabSz="540544" eaLnBrk="1" fontAlgn="auto" hangingPunct="1">
              <a:lnSpc>
                <a:spcPct val="150000"/>
              </a:lnSpc>
              <a:spcBef>
                <a:spcPts val="0"/>
              </a:spcBef>
              <a:spcAft>
                <a:spcPts val="0"/>
              </a:spcAft>
            </a:pPr>
            <a:endParaRPr lang="en-US" altLang="zh-CN" sz="1500" b="0" dirty="0">
              <a:solidFill>
                <a:prstClr val="black"/>
              </a:solidFill>
            </a:endParaRPr>
          </a:p>
          <a:p>
            <a:pPr indent="342900" defTabSz="540544" eaLnBrk="1" fontAlgn="auto" hangingPunct="1">
              <a:lnSpc>
                <a:spcPct val="150000"/>
              </a:lnSpc>
              <a:spcBef>
                <a:spcPts val="0"/>
              </a:spcBef>
              <a:spcAft>
                <a:spcPts val="0"/>
              </a:spcAft>
            </a:pPr>
            <a:endParaRPr lang="zh-CN" altLang="zh-CN" sz="1500" b="0" dirty="0">
              <a:solidFill>
                <a:prstClr val="black"/>
              </a:solidFill>
            </a:endParaRPr>
          </a:p>
          <a:p>
            <a:pPr indent="0" defTabSz="540544" eaLnBrk="1" fontAlgn="auto" hangingPunct="1">
              <a:lnSpc>
                <a:spcPct val="150000"/>
              </a:lnSpc>
              <a:spcBef>
                <a:spcPts val="0"/>
              </a:spcBef>
              <a:spcAft>
                <a:spcPts val="0"/>
              </a:spcAft>
            </a:pPr>
            <a:endParaRPr lang="zh-CN" altLang="zh-CN" sz="1500" b="0" dirty="0">
              <a:solidFill>
                <a:prstClr val="black"/>
              </a:solidFill>
            </a:endParaRPr>
          </a:p>
        </p:txBody>
      </p:sp>
    </p:spTree>
    <p:extLst>
      <p:ext uri="{BB962C8B-B14F-4D97-AF65-F5344CB8AC3E}">
        <p14:creationId xmlns:p14="http://schemas.microsoft.com/office/powerpoint/2010/main" val="343181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72438" y="1866704"/>
            <a:ext cx="7886700" cy="3263504"/>
          </a:xfrm>
        </p:spPr>
        <p:txBody>
          <a:bodyPr>
            <a:normAutofit fontScale="92500" lnSpcReduction="20000"/>
          </a:bodyPr>
          <a:lstStyle/>
          <a:p>
            <a:pPr>
              <a:lnSpc>
                <a:spcPct val="150000"/>
              </a:lnSpc>
            </a:pPr>
            <a:r>
              <a:rPr lang="zh-CN" altLang="zh-CN" b="1" dirty="0"/>
              <a:t>【例</a:t>
            </a:r>
            <a:r>
              <a:rPr lang="en-US" altLang="zh-CN" b="1" dirty="0"/>
              <a:t>1</a:t>
            </a:r>
            <a:r>
              <a:rPr lang="zh-CN" altLang="zh-CN" b="1" dirty="0"/>
              <a:t>】：</a:t>
            </a:r>
            <a:r>
              <a:rPr lang="en-US" altLang="zh-CN" b="1" dirty="0"/>
              <a:t>ftp://ftp. xxx. com/ </a:t>
            </a:r>
            <a:r>
              <a:rPr lang="en-US" altLang="zh-CN" b="1" dirty="0" err="1"/>
              <a:t>yyy</a:t>
            </a:r>
            <a:r>
              <a:rPr lang="en-US" altLang="zh-CN" b="1" dirty="0"/>
              <a:t>. rpm(</a:t>
            </a:r>
            <a:r>
              <a:rPr lang="zh-CN" altLang="zh-CN" b="1" dirty="0"/>
              <a:t>使用匿名传输</a:t>
            </a:r>
            <a:r>
              <a:rPr lang="en-US" altLang="zh-CN" b="1" dirty="0"/>
              <a:t>,</a:t>
            </a:r>
            <a:r>
              <a:rPr lang="zh-CN" altLang="zh-CN" b="1" dirty="0"/>
              <a:t>主机</a:t>
            </a:r>
            <a:r>
              <a:rPr lang="en-US" altLang="zh-CN" b="1" dirty="0"/>
              <a:t>ftp. xxx. com,</a:t>
            </a:r>
            <a:r>
              <a:rPr lang="zh-CN" altLang="zh-CN" b="1" dirty="0"/>
              <a:t>包文件</a:t>
            </a:r>
            <a:r>
              <a:rPr lang="en-US" altLang="zh-CN" b="1" dirty="0" err="1"/>
              <a:t>yyy</a:t>
            </a:r>
            <a:r>
              <a:rPr lang="en-US" altLang="zh-CN" b="1" dirty="0"/>
              <a:t>. rpm)</a:t>
            </a:r>
          </a:p>
          <a:p>
            <a:pPr>
              <a:lnSpc>
                <a:spcPct val="150000"/>
              </a:lnSpc>
            </a:pPr>
            <a:r>
              <a:rPr lang="zh-CN" altLang="zh-CN" b="1" dirty="0"/>
              <a:t>【例</a:t>
            </a:r>
            <a:r>
              <a:rPr lang="en-US" altLang="zh-CN" b="1" dirty="0"/>
              <a:t>2</a:t>
            </a:r>
            <a:r>
              <a:rPr lang="zh-CN" altLang="zh-CN" b="1" dirty="0"/>
              <a:t>】</a:t>
            </a:r>
            <a:r>
              <a:rPr lang="zh-CN" altLang="en-US" b="1" dirty="0"/>
              <a:t>：</a:t>
            </a:r>
            <a:r>
              <a:rPr lang="en-US" altLang="zh-CN" b="1" dirty="0"/>
              <a:t>ftp://11. 22. 33.44: 1100/ pub/</a:t>
            </a:r>
            <a:r>
              <a:rPr lang="en-US" altLang="zh-CN" b="1" dirty="0" err="1"/>
              <a:t>yyy</a:t>
            </a:r>
            <a:r>
              <a:rPr lang="en-US" altLang="zh-CN" b="1" dirty="0"/>
              <a:t>. rpm(</a:t>
            </a:r>
            <a:r>
              <a:rPr lang="zh-CN" altLang="zh-CN" b="1" dirty="0"/>
              <a:t>匿名</a:t>
            </a:r>
            <a:r>
              <a:rPr lang="en-US" altLang="zh-CN" b="1" dirty="0"/>
              <a:t>FTP</a:t>
            </a:r>
            <a:r>
              <a:rPr lang="zh-CN" altLang="zh-CN" b="1" dirty="0"/>
              <a:t>传输，主机</a:t>
            </a:r>
            <a:r>
              <a:rPr lang="en-US" altLang="zh-CN" b="1" dirty="0"/>
              <a:t>IP</a:t>
            </a:r>
            <a:r>
              <a:rPr lang="zh-CN" altLang="zh-CN" b="1" dirty="0"/>
              <a:t>为</a:t>
            </a:r>
            <a:r>
              <a:rPr lang="en-US" altLang="zh-CN" b="1" dirty="0"/>
              <a:t>11. 22. 33.44,</a:t>
            </a:r>
            <a:r>
              <a:rPr lang="zh-CN" altLang="zh-CN" b="1" dirty="0"/>
              <a:t>使用</a:t>
            </a:r>
            <a:r>
              <a:rPr lang="en-US" altLang="zh-CN" b="1" dirty="0"/>
              <a:t>1100</a:t>
            </a:r>
            <a:r>
              <a:rPr lang="zh-CN" altLang="zh-CN" b="1" dirty="0"/>
              <a:t>端口</a:t>
            </a:r>
            <a:r>
              <a:rPr lang="en-US" altLang="zh-CN" b="1" dirty="0"/>
              <a:t>,</a:t>
            </a:r>
            <a:r>
              <a:rPr lang="zh-CN" altLang="zh-CN" b="1" dirty="0"/>
              <a:t>包文件在</a:t>
            </a:r>
            <a:r>
              <a:rPr lang="en-US" altLang="zh-CN" b="1" dirty="0"/>
              <a:t>/pub</a:t>
            </a:r>
            <a:r>
              <a:rPr lang="zh-CN" altLang="zh-CN" b="1" dirty="0"/>
              <a:t>目录下</a:t>
            </a:r>
            <a:r>
              <a:rPr lang="en-US" altLang="zh-CN" b="1" dirty="0"/>
              <a:t>)</a:t>
            </a:r>
          </a:p>
          <a:p>
            <a:pPr>
              <a:lnSpc>
                <a:spcPct val="150000"/>
              </a:lnSpc>
            </a:pPr>
            <a:r>
              <a:rPr lang="zh-CN" altLang="zh-CN" b="1" dirty="0"/>
              <a:t>用户要安装这类</a:t>
            </a:r>
            <a:r>
              <a:rPr lang="en-US" altLang="zh-CN" b="1" dirty="0"/>
              <a:t>RPM</a:t>
            </a:r>
            <a:r>
              <a:rPr lang="zh-CN" altLang="zh-CN" b="1" dirty="0"/>
              <a:t>软件包，必须使用如下命令</a:t>
            </a:r>
            <a:r>
              <a:rPr lang="en-US" altLang="zh-CN" b="1" dirty="0"/>
              <a:t>:      </a:t>
            </a:r>
            <a:endParaRPr lang="zh-CN" altLang="zh-CN" b="1" dirty="0"/>
          </a:p>
          <a:p>
            <a:pPr latinLnBrk="1">
              <a:lnSpc>
                <a:spcPct val="150000"/>
              </a:lnSpc>
            </a:pPr>
            <a:r>
              <a:rPr lang="en-US" altLang="zh-CN" b="1" dirty="0"/>
              <a:t>#rpm -</a:t>
            </a:r>
            <a:r>
              <a:rPr lang="en-US" altLang="zh-CN" b="1" dirty="0" err="1"/>
              <a:t>ivh</a:t>
            </a:r>
            <a:r>
              <a:rPr lang="en-US" altLang="zh-CN" b="1" dirty="0"/>
              <a:t> ftp://ftp. xxx.com/</a:t>
            </a:r>
            <a:r>
              <a:rPr lang="en-US" altLang="zh-CN" b="1" dirty="0" err="1"/>
              <a:t>yyy.rpm</a:t>
            </a:r>
            <a:endParaRPr lang="zh-CN" altLang="zh-CN" b="1" dirty="0"/>
          </a:p>
          <a:p>
            <a:pPr latinLnBrk="1">
              <a:lnSpc>
                <a:spcPct val="150000"/>
              </a:lnSpc>
            </a:pPr>
            <a:r>
              <a:rPr lang="en-US" altLang="zh-CN" b="1" dirty="0"/>
              <a:t>#rpm- </a:t>
            </a:r>
            <a:r>
              <a:rPr lang="en-US" altLang="zh-CN" b="1" dirty="0" err="1"/>
              <a:t>ivh</a:t>
            </a:r>
            <a:r>
              <a:rPr lang="en-US" altLang="zh-CN" b="1" dirty="0"/>
              <a:t> ftp://11.22.33.44:1100/pub/yyy. Rpm</a:t>
            </a:r>
            <a:endParaRPr lang="zh-CN" altLang="zh-CN" b="1" dirty="0"/>
          </a:p>
          <a:p>
            <a:endParaRPr lang="zh-CN" altLang="en-US" dirty="0"/>
          </a:p>
        </p:txBody>
      </p:sp>
    </p:spTree>
    <p:extLst>
      <p:ext uri="{BB962C8B-B14F-4D97-AF65-F5344CB8AC3E}">
        <p14:creationId xmlns:p14="http://schemas.microsoft.com/office/powerpoint/2010/main" val="329147427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A5BD08D-2DDC-4F2E-8988-FC567D259BF2}"/>
              </a:ext>
            </a:extLst>
          </p:cNvPr>
          <p:cNvSpPr txBox="1"/>
          <p:nvPr/>
        </p:nvSpPr>
        <p:spPr>
          <a:xfrm>
            <a:off x="1768533" y="1274964"/>
            <a:ext cx="3784369" cy="461665"/>
          </a:xfrm>
          <a:prstGeom prst="rect">
            <a:avLst/>
          </a:prstGeom>
          <a:noFill/>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6.2.3  URL</a:t>
            </a:r>
            <a:r>
              <a:rPr lang="zh-CN" altLang="zh-CN" sz="2400" b="0" dirty="0">
                <a:solidFill>
                  <a:srgbClr val="1353A2"/>
                </a:solidFill>
                <a:latin typeface="微软雅黑" pitchFamily="34" charset="-122"/>
                <a:ea typeface="微软雅黑" pitchFamily="34" charset="-122"/>
              </a:rPr>
              <a:t>方式的命名方式</a:t>
            </a:r>
            <a:endParaRPr lang="zh-CN" altLang="en-US" sz="2400" b="0" dirty="0">
              <a:solidFill>
                <a:srgbClr val="1353A2"/>
              </a:solidFill>
              <a:latin typeface="微软雅黑" pitchFamily="34" charset="-122"/>
              <a:ea typeface="微软雅黑" pitchFamily="34" charset="-122"/>
            </a:endParaRPr>
          </a:p>
        </p:txBody>
      </p:sp>
      <p:sp>
        <p:nvSpPr>
          <p:cNvPr id="4" name="文本框 3">
            <a:extLst>
              <a:ext uri="{FF2B5EF4-FFF2-40B4-BE49-F238E27FC236}">
                <a16:creationId xmlns:a16="http://schemas.microsoft.com/office/drawing/2014/main" id="{566E6D7A-DD01-4789-8CB6-39C8DB5BBF63}"/>
              </a:ext>
            </a:extLst>
          </p:cNvPr>
          <p:cNvSpPr txBox="1"/>
          <p:nvPr/>
        </p:nvSpPr>
        <p:spPr>
          <a:xfrm>
            <a:off x="176646" y="1713545"/>
            <a:ext cx="8323118" cy="3721788"/>
          </a:xfrm>
          <a:prstGeom prst="rect">
            <a:avLst/>
          </a:prstGeom>
          <a:noFill/>
        </p:spPr>
        <p:txBody>
          <a:bodyPr wrap="square" rtlCol="0">
            <a:spAutoFit/>
          </a:bodyPr>
          <a:lstStyle/>
          <a:p>
            <a:pPr defTabSz="685800" eaLnBrk="1" fontAlgn="auto" hangingPunct="1">
              <a:lnSpc>
                <a:spcPct val="150000"/>
              </a:lnSpc>
              <a:spcBef>
                <a:spcPts val="0"/>
              </a:spcBef>
              <a:spcAft>
                <a:spcPts val="0"/>
              </a:spcAft>
            </a:pPr>
            <a:r>
              <a:rPr lang="en-US" altLang="zh-CN" sz="2100" dirty="0">
                <a:solidFill>
                  <a:srgbClr val="1353A2"/>
                </a:solidFill>
                <a:latin typeface="微软雅黑" pitchFamily="34" charset="-122"/>
                <a:ea typeface="微软雅黑" pitchFamily="34" charset="-122"/>
              </a:rPr>
              <a:t>HTTP</a:t>
            </a:r>
            <a:r>
              <a:rPr lang="zh-CN" altLang="zh-CN" sz="2100" dirty="0">
                <a:solidFill>
                  <a:srgbClr val="1353A2"/>
                </a:solidFill>
                <a:latin typeface="微软雅黑" pitchFamily="34" charset="-122"/>
                <a:ea typeface="微软雅黑" pitchFamily="34" charset="-122"/>
              </a:rPr>
              <a:t>方式的命名格式</a:t>
            </a:r>
            <a:endParaRPr lang="en-US" altLang="zh-CN" sz="2100" dirty="0">
              <a:solidFill>
                <a:srgbClr val="1353A2"/>
              </a:solidFill>
              <a:latin typeface="微软雅黑" pitchFamily="34" charset="-122"/>
              <a:ea typeface="微软雅黑" pitchFamily="34" charset="-122"/>
            </a:endParaRPr>
          </a:p>
          <a:p>
            <a:pPr defTabSz="685800" eaLnBrk="1" fontAlgn="auto" hangingPunct="1">
              <a:lnSpc>
                <a:spcPct val="150000"/>
              </a:lnSpc>
              <a:spcBef>
                <a:spcPts val="0"/>
              </a:spcBef>
              <a:spcAft>
                <a:spcPts val="0"/>
              </a:spcAft>
            </a:pPr>
            <a:r>
              <a:rPr lang="en-US" altLang="zh-CN" sz="2100" dirty="0">
                <a:solidFill>
                  <a:srgbClr val="1353A2"/>
                </a:solidFill>
                <a:latin typeface="微软雅黑" pitchFamily="34" charset="-122"/>
                <a:ea typeface="微软雅黑" pitchFamily="34" charset="-122"/>
              </a:rPr>
              <a:t>        </a:t>
            </a:r>
            <a:r>
              <a:rPr lang="en-US" altLang="zh-CN" dirty="0">
                <a:solidFill>
                  <a:srgbClr val="1353A2"/>
                </a:solidFill>
                <a:latin typeface="微软雅黑" pitchFamily="34" charset="-122"/>
                <a:ea typeface="微软雅黑" pitchFamily="34" charset="-122"/>
              </a:rPr>
              <a:t> http://</a:t>
            </a:r>
            <a:r>
              <a:rPr lang="zh-CN" altLang="zh-CN" dirty="0">
                <a:solidFill>
                  <a:srgbClr val="1353A2"/>
                </a:solidFill>
                <a:latin typeface="微软雅黑" pitchFamily="34" charset="-122"/>
                <a:ea typeface="微软雅黑" pitchFamily="34" charset="-122"/>
              </a:rPr>
              <a:t>主机</a:t>
            </a:r>
            <a:r>
              <a:rPr lang="en-US" altLang="zh-CN" dirty="0">
                <a:solidFill>
                  <a:srgbClr val="1353A2"/>
                </a:solidFill>
                <a:latin typeface="微软雅黑" pitchFamily="34" charset="-122"/>
                <a:ea typeface="微软雅黑" pitchFamily="34" charset="-122"/>
              </a:rPr>
              <a:t>[</a:t>
            </a:r>
            <a:r>
              <a:rPr lang="zh-CN" altLang="zh-CN" dirty="0">
                <a:solidFill>
                  <a:srgbClr val="1353A2"/>
                </a:solidFill>
                <a:latin typeface="微软雅黑" pitchFamily="34" charset="-122"/>
                <a:ea typeface="微软雅黑" pitchFamily="34" charset="-122"/>
              </a:rPr>
              <a:t>：端口</a:t>
            </a:r>
            <a:r>
              <a:rPr lang="en-US" altLang="zh-CN" dirty="0">
                <a:solidFill>
                  <a:srgbClr val="1353A2"/>
                </a:solidFill>
                <a:latin typeface="微软雅黑" pitchFamily="34" charset="-122"/>
                <a:ea typeface="微软雅黑" pitchFamily="34" charset="-122"/>
              </a:rPr>
              <a:t>]/</a:t>
            </a:r>
            <a:r>
              <a:rPr lang="zh-CN" altLang="zh-CN" dirty="0">
                <a:solidFill>
                  <a:srgbClr val="1353A2"/>
                </a:solidFill>
                <a:latin typeface="微软雅黑" pitchFamily="34" charset="-122"/>
                <a:ea typeface="微软雅黑" pitchFamily="34" charset="-122"/>
              </a:rPr>
              <a:t>包文件</a:t>
            </a:r>
            <a:endParaRPr lang="en-US" altLang="zh-CN" dirty="0">
              <a:solidFill>
                <a:srgbClr val="1353A2"/>
              </a:solidFill>
              <a:latin typeface="微软雅黑" pitchFamily="34" charset="-122"/>
              <a:ea typeface="微软雅黑" pitchFamily="34" charset="-122"/>
            </a:endParaRPr>
          </a:p>
          <a:p>
            <a:pPr marL="257175" indent="-257175" defTabSz="540544" eaLnBrk="1" fontAlgn="auto" hangingPunct="1">
              <a:lnSpc>
                <a:spcPct val="150000"/>
              </a:lnSpc>
              <a:spcBef>
                <a:spcPts val="0"/>
              </a:spcBef>
              <a:spcAft>
                <a:spcPts val="0"/>
              </a:spcAft>
              <a:buFont typeface="Arial" pitchFamily="34" charset="0"/>
              <a:buChar char="•"/>
            </a:pPr>
            <a:r>
              <a:rPr lang="en-US" altLang="zh-CN" dirty="0">
                <a:solidFill>
                  <a:srgbClr val="1353A2"/>
                </a:solidFill>
                <a:latin typeface="微软雅黑" pitchFamily="34" charset="-122"/>
                <a:ea typeface="微软雅黑" pitchFamily="34" charset="-122"/>
              </a:rPr>
              <a:t> </a:t>
            </a:r>
            <a:r>
              <a:rPr lang="en-US" altLang="zh-CN" dirty="0">
                <a:solidFill>
                  <a:prstClr val="black"/>
                </a:solidFill>
                <a:latin typeface="微软雅黑" pitchFamily="34" charset="-122"/>
                <a:ea typeface="微软雅黑" pitchFamily="34" charset="-122"/>
              </a:rPr>
              <a:t>[ ]</a:t>
            </a:r>
            <a:r>
              <a:rPr lang="zh-CN" altLang="zh-CN" dirty="0">
                <a:solidFill>
                  <a:prstClr val="black"/>
                </a:solidFill>
                <a:latin typeface="微软雅黑" pitchFamily="34" charset="-122"/>
                <a:ea typeface="微软雅黑" pitchFamily="34" charset="-122"/>
              </a:rPr>
              <a:t>括住的内容可选。</a:t>
            </a:r>
            <a:endParaRPr lang="en-US" altLang="zh-CN" dirty="0">
              <a:solidFill>
                <a:prstClr val="black"/>
              </a:solidFill>
              <a:latin typeface="微软雅黑" pitchFamily="34" charset="-122"/>
              <a:ea typeface="微软雅黑" pitchFamily="34" charset="-122"/>
            </a:endParaRPr>
          </a:p>
          <a:p>
            <a:pPr marL="257175" indent="-257175" defTabSz="540544" eaLnBrk="1" fontAlgn="auto" hangingPunct="1">
              <a:lnSpc>
                <a:spcPct val="150000"/>
              </a:lnSpc>
              <a:spcBef>
                <a:spcPts val="0"/>
              </a:spcBef>
              <a:spcAft>
                <a:spcPts val="0"/>
              </a:spcAft>
              <a:buFont typeface="Arial" pitchFamily="34" charset="0"/>
              <a:buChar char="•"/>
            </a:pPr>
            <a:r>
              <a:rPr lang="zh-CN" altLang="zh-CN" dirty="0">
                <a:solidFill>
                  <a:prstClr val="black"/>
                </a:solidFill>
                <a:latin typeface="微软雅黑" pitchFamily="34" charset="-122"/>
                <a:ea typeface="微软雅黑" pitchFamily="34" charset="-122"/>
              </a:rPr>
              <a:t>主机可以是主机名，也可是</a:t>
            </a:r>
            <a:r>
              <a:rPr lang="en-US" altLang="zh-CN" dirty="0">
                <a:solidFill>
                  <a:prstClr val="black"/>
                </a:solidFill>
                <a:latin typeface="微软雅黑" pitchFamily="34" charset="-122"/>
                <a:ea typeface="微软雅黑" pitchFamily="34" charset="-122"/>
              </a:rPr>
              <a:t>IP</a:t>
            </a:r>
            <a:r>
              <a:rPr lang="zh-CN" altLang="zh-CN" dirty="0">
                <a:solidFill>
                  <a:prstClr val="black"/>
                </a:solidFill>
                <a:latin typeface="微软雅黑" pitchFamily="34" charset="-122"/>
                <a:ea typeface="微软雅黑" pitchFamily="34" charset="-122"/>
              </a:rPr>
              <a:t>地址。</a:t>
            </a:r>
            <a:endParaRPr lang="en-US" altLang="zh-CN" dirty="0">
              <a:solidFill>
                <a:prstClr val="black"/>
              </a:solidFill>
              <a:latin typeface="微软雅黑" pitchFamily="34" charset="-122"/>
              <a:ea typeface="微软雅黑" pitchFamily="34" charset="-122"/>
            </a:endParaRPr>
          </a:p>
          <a:p>
            <a:pPr marL="257175" indent="-257175" defTabSz="540544" eaLnBrk="1" fontAlgn="auto" hangingPunct="1">
              <a:lnSpc>
                <a:spcPct val="150000"/>
              </a:lnSpc>
              <a:spcBef>
                <a:spcPts val="0"/>
              </a:spcBef>
              <a:spcAft>
                <a:spcPts val="0"/>
              </a:spcAft>
              <a:buFont typeface="Arial" pitchFamily="34" charset="0"/>
              <a:buChar char="•"/>
            </a:pPr>
            <a:r>
              <a:rPr lang="zh-CN" altLang="zh-CN" dirty="0">
                <a:solidFill>
                  <a:prstClr val="black"/>
                </a:solidFill>
                <a:latin typeface="微软雅黑" pitchFamily="34" charset="-122"/>
                <a:ea typeface="微软雅黑" pitchFamily="34" charset="-122"/>
              </a:rPr>
              <a:t>包文件可含目录信息。</a:t>
            </a:r>
            <a:endParaRPr lang="en-US" altLang="zh-CN" dirty="0">
              <a:solidFill>
                <a:prstClr val="black"/>
              </a:solidFill>
              <a:latin typeface="微软雅黑" pitchFamily="34" charset="-122"/>
              <a:ea typeface="微软雅黑" pitchFamily="34" charset="-122"/>
            </a:endParaRPr>
          </a:p>
          <a:p>
            <a:pPr marL="257175" indent="-257175" defTabSz="540544" eaLnBrk="1" fontAlgn="auto" hangingPunct="1">
              <a:lnSpc>
                <a:spcPct val="150000"/>
              </a:lnSpc>
              <a:spcBef>
                <a:spcPts val="0"/>
              </a:spcBef>
              <a:spcAft>
                <a:spcPts val="0"/>
              </a:spcAft>
              <a:buFont typeface="Arial" pitchFamily="34" charset="0"/>
              <a:buChar char="•"/>
            </a:pPr>
            <a:r>
              <a:rPr lang="zh-CN" altLang="zh-CN" dirty="0">
                <a:solidFill>
                  <a:prstClr val="black"/>
                </a:solidFill>
                <a:latin typeface="微软雅黑" pitchFamily="34" charset="-122"/>
                <a:ea typeface="微软雅黑" pitchFamily="34" charset="-122"/>
              </a:rPr>
              <a:t>如未指定端口</a:t>
            </a:r>
            <a:r>
              <a:rPr lang="en-US" altLang="zh-CN" dirty="0">
                <a:solidFill>
                  <a:prstClr val="black"/>
                </a:solidFill>
                <a:latin typeface="微软雅黑" pitchFamily="34" charset="-122"/>
                <a:ea typeface="微软雅黑" pitchFamily="34" charset="-122"/>
              </a:rPr>
              <a:t>,</a:t>
            </a:r>
            <a:r>
              <a:rPr lang="zh-CN" altLang="zh-CN" dirty="0">
                <a:solidFill>
                  <a:prstClr val="black"/>
                </a:solidFill>
                <a:latin typeface="微软雅黑" pitchFamily="34" charset="-122"/>
                <a:ea typeface="微软雅黑" pitchFamily="34" charset="-122"/>
              </a:rPr>
              <a:t>则</a:t>
            </a:r>
            <a:r>
              <a:rPr lang="en-US" altLang="zh-CN" dirty="0">
                <a:solidFill>
                  <a:prstClr val="black"/>
                </a:solidFill>
                <a:latin typeface="微软雅黑" pitchFamily="34" charset="-122"/>
                <a:ea typeface="微软雅黑" pitchFamily="34" charset="-122"/>
              </a:rPr>
              <a:t>RPM</a:t>
            </a:r>
            <a:r>
              <a:rPr lang="zh-CN" altLang="zh-CN" dirty="0">
                <a:solidFill>
                  <a:prstClr val="black"/>
                </a:solidFill>
                <a:latin typeface="微软雅黑" pitchFamily="34" charset="-122"/>
                <a:ea typeface="微软雅黑" pitchFamily="34" charset="-122"/>
              </a:rPr>
              <a:t>默认使用</a:t>
            </a:r>
            <a:r>
              <a:rPr lang="en-US" altLang="zh-CN" dirty="0">
                <a:solidFill>
                  <a:prstClr val="black"/>
                </a:solidFill>
                <a:latin typeface="微软雅黑" pitchFamily="34" charset="-122"/>
                <a:ea typeface="微软雅黑" pitchFamily="34" charset="-122"/>
              </a:rPr>
              <a:t>80</a:t>
            </a:r>
            <a:r>
              <a:rPr lang="zh-CN" altLang="zh-CN" dirty="0">
                <a:solidFill>
                  <a:prstClr val="black"/>
                </a:solidFill>
                <a:latin typeface="微软雅黑" pitchFamily="34" charset="-122"/>
                <a:ea typeface="微软雅黑" pitchFamily="34" charset="-122"/>
              </a:rPr>
              <a:t>端口。</a:t>
            </a:r>
            <a:endParaRPr lang="en-US" altLang="zh-CN" dirty="0">
              <a:solidFill>
                <a:prstClr val="black"/>
              </a:solidFill>
              <a:latin typeface="微软雅黑" pitchFamily="34" charset="-122"/>
              <a:ea typeface="微软雅黑" pitchFamily="34" charset="-122"/>
            </a:endParaRPr>
          </a:p>
          <a:p>
            <a:pPr defTabSz="540544" eaLnBrk="1" fontAlgn="auto" hangingPunct="1">
              <a:lnSpc>
                <a:spcPct val="150000"/>
              </a:lnSpc>
              <a:spcBef>
                <a:spcPts val="0"/>
              </a:spcBef>
              <a:spcAft>
                <a:spcPts val="0"/>
              </a:spcAft>
            </a:pPr>
            <a:endParaRPr lang="en-US" altLang="zh-CN" sz="1500" b="0" dirty="0">
              <a:solidFill>
                <a:prstClr val="black"/>
              </a:solidFill>
              <a:latin typeface="微软雅黑" pitchFamily="34" charset="-122"/>
              <a:ea typeface="微软雅黑" pitchFamily="34" charset="-122"/>
            </a:endParaRPr>
          </a:p>
          <a:p>
            <a:pPr defTabSz="540544" eaLnBrk="1" fontAlgn="auto" hangingPunct="1">
              <a:lnSpc>
                <a:spcPct val="150000"/>
              </a:lnSpc>
              <a:spcBef>
                <a:spcPts val="0"/>
              </a:spcBef>
              <a:spcAft>
                <a:spcPts val="0"/>
              </a:spcAft>
            </a:pPr>
            <a:endParaRPr lang="zh-CN" altLang="zh-CN" sz="1500" b="0" dirty="0">
              <a:solidFill>
                <a:prstClr val="white">
                  <a:lumMod val="50000"/>
                </a:prstClr>
              </a:solidFill>
              <a:latin typeface="微软雅黑" pitchFamily="34" charset="-122"/>
              <a:ea typeface="微软雅黑" pitchFamily="34" charset="-122"/>
            </a:endParaRPr>
          </a:p>
          <a:p>
            <a:pPr defTabSz="685800" eaLnBrk="1" fontAlgn="auto" hangingPunct="1">
              <a:lnSpc>
                <a:spcPct val="150000"/>
              </a:lnSpc>
              <a:spcBef>
                <a:spcPts val="0"/>
              </a:spcBef>
              <a:spcAft>
                <a:spcPts val="0"/>
              </a:spcAft>
            </a:pPr>
            <a:r>
              <a:rPr lang="zh-CN" altLang="en-US" sz="1500" b="0" dirty="0">
                <a:solidFill>
                  <a:prstClr val="white">
                    <a:lumMod val="50000"/>
                  </a:prstClr>
                </a:solidFill>
                <a:latin typeface="微软雅黑" pitchFamily="34" charset="-122"/>
                <a:ea typeface="微软雅黑" pitchFamily="34" charset="-122"/>
              </a:rPr>
              <a:t> </a:t>
            </a:r>
          </a:p>
        </p:txBody>
      </p:sp>
    </p:spTree>
    <p:extLst>
      <p:ext uri="{BB962C8B-B14F-4D97-AF65-F5344CB8AC3E}">
        <p14:creationId xmlns:p14="http://schemas.microsoft.com/office/powerpoint/2010/main" val="262333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49952" y="1754278"/>
            <a:ext cx="7886700" cy="3263504"/>
          </a:xfrm>
        </p:spPr>
        <p:txBody>
          <a:bodyPr>
            <a:normAutofit fontScale="92500"/>
          </a:bodyPr>
          <a:lstStyle/>
          <a:p>
            <a:pPr defTabSz="540544">
              <a:lnSpc>
                <a:spcPct val="135000"/>
              </a:lnSpc>
            </a:pPr>
            <a:r>
              <a:rPr lang="en-US" altLang="zh-CN" dirty="0">
                <a:latin typeface="微软雅黑" pitchFamily="34" charset="-122"/>
                <a:ea typeface="微软雅黑" pitchFamily="34" charset="-122"/>
              </a:rPr>
              <a:t> </a:t>
            </a:r>
            <a:r>
              <a:rPr lang="zh-CN" altLang="zh-CN" dirty="0"/>
              <a:t>【例</a:t>
            </a:r>
            <a:r>
              <a:rPr lang="en-US" altLang="zh-CN" dirty="0"/>
              <a:t>1</a:t>
            </a:r>
            <a:r>
              <a:rPr lang="zh-CN" altLang="zh-CN" dirty="0"/>
              <a:t>】：</a:t>
            </a:r>
            <a:r>
              <a:rPr lang="en-US" altLang="zh-CN" dirty="0"/>
              <a:t> </a:t>
            </a:r>
            <a:r>
              <a:rPr lang="en-US" altLang="zh-CN" dirty="0">
                <a:latin typeface="微软雅黑" pitchFamily="34" charset="-122"/>
                <a:ea typeface="微软雅黑" pitchFamily="34" charset="-122"/>
              </a:rPr>
              <a:t>http://www. xxx. com/</a:t>
            </a:r>
            <a:r>
              <a:rPr lang="en-US" altLang="zh-CN" dirty="0" err="1">
                <a:latin typeface="微软雅黑" pitchFamily="34" charset="-122"/>
                <a:ea typeface="微软雅黑" pitchFamily="34" charset="-122"/>
              </a:rPr>
              <a:t>yyy</a:t>
            </a:r>
            <a:r>
              <a:rPr lang="en-US" altLang="zh-CN" dirty="0">
                <a:latin typeface="微软雅黑" pitchFamily="34" charset="-122"/>
                <a:ea typeface="微软雅黑" pitchFamily="34" charset="-122"/>
              </a:rPr>
              <a:t>. rpm(</a:t>
            </a:r>
            <a:r>
              <a:rPr lang="zh-CN" altLang="zh-CN" dirty="0">
                <a:latin typeface="微软雅黑" pitchFamily="34" charset="-122"/>
                <a:ea typeface="微软雅黑" pitchFamily="34" charset="-122"/>
              </a:rPr>
              <a:t>用</a:t>
            </a:r>
            <a:r>
              <a:rPr lang="en-US" altLang="zh-CN" dirty="0">
                <a:latin typeface="微软雅黑" pitchFamily="34" charset="-122"/>
                <a:ea typeface="微软雅黑" pitchFamily="34" charset="-122"/>
              </a:rPr>
              <a:t>HTTP</a:t>
            </a:r>
            <a:r>
              <a:rPr lang="zh-CN" altLang="zh-CN" dirty="0">
                <a:latin typeface="微软雅黑" pitchFamily="34" charset="-122"/>
                <a:ea typeface="微软雅黑" pitchFamily="34" charset="-122"/>
              </a:rPr>
              <a:t>获取</a:t>
            </a:r>
            <a:r>
              <a:rPr lang="en-US" altLang="zh-CN" dirty="0">
                <a:latin typeface="微软雅黑" pitchFamily="34" charset="-122"/>
                <a:ea typeface="微软雅黑" pitchFamily="34" charset="-122"/>
              </a:rPr>
              <a:t>www. xxx. com</a:t>
            </a:r>
            <a:r>
              <a:rPr lang="zh-CN" altLang="zh-CN" dirty="0">
                <a:latin typeface="微软雅黑" pitchFamily="34" charset="-122"/>
                <a:ea typeface="微软雅黑" pitchFamily="34" charset="-122"/>
              </a:rPr>
              <a:t>主机上的</a:t>
            </a:r>
            <a:r>
              <a:rPr lang="en-US" altLang="zh-CN" dirty="0" err="1">
                <a:latin typeface="微软雅黑" pitchFamily="34" charset="-122"/>
                <a:ea typeface="微软雅黑" pitchFamily="34" charset="-122"/>
              </a:rPr>
              <a:t>yyy</a:t>
            </a:r>
            <a:r>
              <a:rPr lang="en-US" altLang="zh-CN" dirty="0">
                <a:latin typeface="微软雅黑" pitchFamily="34" charset="-122"/>
                <a:ea typeface="微软雅黑" pitchFamily="34" charset="-122"/>
              </a:rPr>
              <a:t>. rpm</a:t>
            </a:r>
            <a:r>
              <a:rPr lang="zh-CN" altLang="zh-CN" dirty="0">
                <a:latin typeface="微软雅黑" pitchFamily="34" charset="-122"/>
                <a:ea typeface="微软雅黑" pitchFamily="34" charset="-122"/>
              </a:rPr>
              <a:t>文件</a:t>
            </a:r>
            <a:r>
              <a:rPr lang="en-US" altLang="zh-CN" dirty="0">
                <a:latin typeface="微软雅黑" pitchFamily="34" charset="-122"/>
                <a:ea typeface="微软雅黑" pitchFamily="34" charset="-122"/>
              </a:rPr>
              <a:t>);</a:t>
            </a:r>
          </a:p>
          <a:p>
            <a:pPr defTabSz="540544">
              <a:lnSpc>
                <a:spcPct val="135000"/>
              </a:lnSpc>
            </a:pPr>
            <a:r>
              <a:rPr lang="en-US" altLang="zh-CN" dirty="0">
                <a:latin typeface="微软雅黑" pitchFamily="34" charset="-122"/>
                <a:ea typeface="微软雅黑" pitchFamily="34" charset="-122"/>
              </a:rPr>
              <a:t>  </a:t>
            </a:r>
            <a:r>
              <a:rPr lang="zh-CN" altLang="zh-CN" dirty="0"/>
              <a:t>【例</a:t>
            </a:r>
            <a:r>
              <a:rPr lang="en-US" altLang="zh-CN" dirty="0"/>
              <a:t>2</a:t>
            </a:r>
            <a:r>
              <a:rPr lang="zh-CN" altLang="zh-CN" dirty="0"/>
              <a:t>】：</a:t>
            </a:r>
            <a:r>
              <a:rPr lang="en-US" altLang="zh-CN" dirty="0"/>
              <a:t> </a:t>
            </a:r>
            <a:r>
              <a:rPr lang="en-US" altLang="zh-CN" dirty="0">
                <a:latin typeface="微软雅黑" pitchFamily="34" charset="-122"/>
                <a:ea typeface="微软雅黑" pitchFamily="34" charset="-122"/>
              </a:rPr>
              <a:t>http://www. xxx. com: 8080/ pub/</a:t>
            </a:r>
            <a:r>
              <a:rPr lang="en-US" altLang="zh-CN" dirty="0" err="1">
                <a:latin typeface="微软雅黑" pitchFamily="34" charset="-122"/>
                <a:ea typeface="微软雅黑" pitchFamily="34" charset="-122"/>
              </a:rPr>
              <a:t>yyy</a:t>
            </a:r>
            <a:r>
              <a:rPr lang="en-US" altLang="zh-CN" dirty="0">
                <a:latin typeface="微软雅黑" pitchFamily="34" charset="-122"/>
                <a:ea typeface="微软雅黑" pitchFamily="34" charset="-122"/>
              </a:rPr>
              <a:t>. rpm(</a:t>
            </a:r>
            <a:r>
              <a:rPr lang="zh-CN" altLang="zh-CN" dirty="0">
                <a:latin typeface="微软雅黑" pitchFamily="34" charset="-122"/>
                <a:ea typeface="微软雅黑" pitchFamily="34" charset="-122"/>
              </a:rPr>
              <a:t>用</a:t>
            </a:r>
            <a:r>
              <a:rPr lang="en-US" altLang="zh-CN" dirty="0">
                <a:latin typeface="微软雅黑" pitchFamily="34" charset="-122"/>
                <a:ea typeface="微软雅黑" pitchFamily="34" charset="-122"/>
              </a:rPr>
              <a:t>HTTP</a:t>
            </a:r>
            <a:r>
              <a:rPr lang="zh-CN" altLang="zh-CN" dirty="0">
                <a:latin typeface="微软雅黑" pitchFamily="34" charset="-122"/>
                <a:ea typeface="微软雅黑" pitchFamily="34" charset="-122"/>
              </a:rPr>
              <a:t>获取</a:t>
            </a:r>
            <a:r>
              <a:rPr lang="en-US" altLang="zh-CN" dirty="0">
                <a:latin typeface="微软雅黑" pitchFamily="34" charset="-122"/>
                <a:ea typeface="微软雅黑" pitchFamily="34" charset="-122"/>
              </a:rPr>
              <a:t>www. xxx. com</a:t>
            </a:r>
            <a:r>
              <a:rPr lang="zh-CN" altLang="zh-CN" dirty="0">
                <a:latin typeface="微软雅黑" pitchFamily="34" charset="-122"/>
                <a:ea typeface="微软雅黑" pitchFamily="34" charset="-122"/>
              </a:rPr>
              <a:t>主机上</a:t>
            </a:r>
            <a:r>
              <a:rPr lang="en-US" altLang="zh-CN" dirty="0">
                <a:latin typeface="微软雅黑" pitchFamily="34" charset="-122"/>
                <a:ea typeface="微软雅黑" pitchFamily="34" charset="-122"/>
              </a:rPr>
              <a:t>/pub</a:t>
            </a:r>
            <a:r>
              <a:rPr lang="zh-CN" altLang="zh-CN" dirty="0">
                <a:latin typeface="微软雅黑" pitchFamily="34" charset="-122"/>
                <a:ea typeface="微软雅黑" pitchFamily="34" charset="-122"/>
              </a:rPr>
              <a:t>目录下的</a:t>
            </a:r>
            <a:r>
              <a:rPr lang="en-US" altLang="zh-CN" dirty="0" err="1">
                <a:latin typeface="微软雅黑" pitchFamily="34" charset="-122"/>
                <a:ea typeface="微软雅黑" pitchFamily="34" charset="-122"/>
              </a:rPr>
              <a:t>yyy.rpm</a:t>
            </a:r>
            <a:r>
              <a:rPr lang="zh-CN" altLang="zh-CN" dirty="0">
                <a:latin typeface="微软雅黑" pitchFamily="34" charset="-122"/>
                <a:ea typeface="微软雅黑" pitchFamily="34" charset="-122"/>
              </a:rPr>
              <a:t>文件</a:t>
            </a:r>
            <a:r>
              <a:rPr lang="en-US" altLang="zh-CN" dirty="0">
                <a:latin typeface="微软雅黑" pitchFamily="34" charset="-122"/>
                <a:ea typeface="微软雅黑" pitchFamily="34" charset="-122"/>
              </a:rPr>
              <a:t>,</a:t>
            </a:r>
            <a:r>
              <a:rPr lang="zh-CN" altLang="zh-CN" dirty="0">
                <a:latin typeface="微软雅黑" pitchFamily="34" charset="-122"/>
                <a:ea typeface="微软雅黑" pitchFamily="34" charset="-122"/>
              </a:rPr>
              <a:t>使用端口</a:t>
            </a:r>
            <a:r>
              <a:rPr lang="en-US" altLang="zh-CN" dirty="0">
                <a:latin typeface="微软雅黑" pitchFamily="34" charset="-122"/>
                <a:ea typeface="微软雅黑" pitchFamily="34" charset="-122"/>
              </a:rPr>
              <a:t>8080)</a:t>
            </a:r>
            <a:r>
              <a:rPr lang="zh-CN" altLang="zh-CN"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pPr>
              <a:lnSpc>
                <a:spcPct val="135000"/>
              </a:lnSpc>
            </a:pPr>
            <a:r>
              <a:rPr lang="en-US" altLang="zh-CN" dirty="0"/>
              <a:t> </a:t>
            </a:r>
            <a:r>
              <a:rPr lang="zh-CN" altLang="zh-CN" dirty="0"/>
              <a:t>用户要安装这类</a:t>
            </a:r>
            <a:r>
              <a:rPr lang="en-US" altLang="zh-CN" dirty="0">
                <a:latin typeface="微软雅黑" pitchFamily="34" charset="-122"/>
                <a:ea typeface="微软雅黑" pitchFamily="34" charset="-122"/>
              </a:rPr>
              <a:t>RPM</a:t>
            </a:r>
            <a:r>
              <a:rPr lang="zh-CN" altLang="zh-CN" dirty="0"/>
              <a:t>软件包</a:t>
            </a:r>
            <a:r>
              <a:rPr lang="en-US" altLang="zh-CN" dirty="0"/>
              <a:t>,</a:t>
            </a:r>
            <a:r>
              <a:rPr lang="zh-CN" altLang="zh-CN" dirty="0"/>
              <a:t>必须使用命令</a:t>
            </a:r>
            <a:r>
              <a:rPr lang="en-US" altLang="zh-CN" dirty="0"/>
              <a:t>:</a:t>
            </a:r>
            <a:endParaRPr lang="zh-CN" altLang="zh-CN" dirty="0"/>
          </a:p>
          <a:p>
            <a:pPr marL="0" indent="0" defTabSz="540544">
              <a:lnSpc>
                <a:spcPct val="135000"/>
              </a:lnSpc>
              <a:buNone/>
            </a:pPr>
            <a:r>
              <a:rPr lang="en-US" altLang="zh-CN" dirty="0"/>
              <a:t> </a:t>
            </a:r>
            <a:r>
              <a:rPr lang="en-US" altLang="zh-CN" dirty="0">
                <a:latin typeface="微软雅黑" pitchFamily="34" charset="-122"/>
                <a:ea typeface="微软雅黑" pitchFamily="34" charset="-122"/>
              </a:rPr>
              <a:t>#rpm - </a:t>
            </a:r>
            <a:r>
              <a:rPr lang="en-US" altLang="zh-CN" dirty="0" err="1">
                <a:latin typeface="微软雅黑" pitchFamily="34" charset="-122"/>
                <a:ea typeface="微软雅黑" pitchFamily="34" charset="-122"/>
              </a:rPr>
              <a:t>ivh</a:t>
            </a:r>
            <a:r>
              <a:rPr lang="en-US" altLang="zh-CN" dirty="0">
                <a:latin typeface="微软雅黑" pitchFamily="34" charset="-122"/>
                <a:ea typeface="微软雅黑" pitchFamily="34" charset="-122"/>
              </a:rPr>
              <a:t>  http:/ /www. XXX . com/</a:t>
            </a:r>
            <a:r>
              <a:rPr lang="en-US" altLang="zh-CN" dirty="0" err="1">
                <a:latin typeface="微软雅黑" pitchFamily="34" charset="-122"/>
                <a:ea typeface="微软雅黑" pitchFamily="34" charset="-122"/>
              </a:rPr>
              <a:t>yyy</a:t>
            </a:r>
            <a:r>
              <a:rPr lang="en-US" altLang="zh-CN" dirty="0">
                <a:latin typeface="微软雅黑" pitchFamily="34" charset="-122"/>
                <a:ea typeface="微软雅黑" pitchFamily="34" charset="-122"/>
              </a:rPr>
              <a:t>. rpm</a:t>
            </a:r>
            <a:endParaRPr lang="zh-CN" altLang="zh-CN" dirty="0">
              <a:latin typeface="微软雅黑" pitchFamily="34" charset="-122"/>
              <a:ea typeface="微软雅黑" pitchFamily="34" charset="-122"/>
            </a:endParaRPr>
          </a:p>
          <a:p>
            <a:pPr marL="0" indent="0" defTabSz="540544">
              <a:lnSpc>
                <a:spcPct val="135000"/>
              </a:lnSpc>
              <a:buNone/>
            </a:pPr>
            <a:r>
              <a:rPr lang="en-US" altLang="zh-CN" dirty="0">
                <a:latin typeface="微软雅黑" pitchFamily="34" charset="-122"/>
                <a:ea typeface="微软雅黑" pitchFamily="34" charset="-122"/>
              </a:rPr>
              <a:t> #rpm -</a:t>
            </a:r>
            <a:r>
              <a:rPr lang="en-US" altLang="zh-CN" dirty="0" err="1">
                <a:latin typeface="微软雅黑" pitchFamily="34" charset="-122"/>
                <a:ea typeface="微软雅黑" pitchFamily="34" charset="-122"/>
              </a:rPr>
              <a:t>ivh</a:t>
            </a:r>
            <a:r>
              <a:rPr lang="en-US" altLang="zh-CN" dirty="0">
                <a:latin typeface="微软雅黑" pitchFamily="34" charset="-122"/>
                <a:ea typeface="微软雅黑" pitchFamily="34" charset="-122"/>
              </a:rPr>
              <a:t> http://www. XXX. com: 8080/pub/</a:t>
            </a:r>
            <a:r>
              <a:rPr lang="en-US" altLang="zh-CN" dirty="0" err="1">
                <a:latin typeface="微软雅黑" pitchFamily="34" charset="-122"/>
                <a:ea typeface="微软雅黑" pitchFamily="34" charset="-122"/>
              </a:rPr>
              <a:t>yyy</a:t>
            </a:r>
            <a:r>
              <a:rPr lang="en-US" altLang="zh-CN" dirty="0">
                <a:latin typeface="微软雅黑" pitchFamily="34" charset="-122"/>
                <a:ea typeface="微软雅黑" pitchFamily="34" charset="-122"/>
              </a:rPr>
              <a:t>. Rpm</a:t>
            </a:r>
            <a:endParaRPr lang="zh-CN" altLang="en-US" dirty="0"/>
          </a:p>
        </p:txBody>
      </p:sp>
    </p:spTree>
    <p:extLst>
      <p:ext uri="{BB962C8B-B14F-4D97-AF65-F5344CB8AC3E}">
        <p14:creationId xmlns:p14="http://schemas.microsoft.com/office/powerpoint/2010/main" val="354714224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zh-CN" dirty="0"/>
              <a:t>yum </a:t>
            </a:r>
            <a:r>
              <a:rPr lang="zh-CN" altLang="en-US" dirty="0"/>
              <a:t>软件包管理器</a:t>
            </a:r>
          </a:p>
        </p:txBody>
      </p:sp>
      <p:sp>
        <p:nvSpPr>
          <p:cNvPr id="22531" name="Rectangle 3"/>
          <p:cNvSpPr>
            <a:spLocks noGrp="1" noChangeArrowheads="1"/>
          </p:cNvSpPr>
          <p:nvPr>
            <p:ph type="body" idx="1"/>
          </p:nvPr>
        </p:nvSpPr>
        <p:spPr>
          <a:xfrm>
            <a:off x="549952" y="1877947"/>
            <a:ext cx="7886700" cy="3263504"/>
          </a:xfrm>
        </p:spPr>
        <p:txBody>
          <a:bodyPr>
            <a:normAutofit/>
          </a:bodyPr>
          <a:lstStyle/>
          <a:p>
            <a:pPr>
              <a:lnSpc>
                <a:spcPct val="150000"/>
              </a:lnSpc>
            </a:pPr>
            <a:r>
              <a:rPr lang="en-US" altLang="zh-CN" sz="1800" b="1" dirty="0">
                <a:solidFill>
                  <a:srgbClr val="1353A2"/>
                </a:solidFill>
                <a:latin typeface="微软雅黑" pitchFamily="34" charset="-122"/>
                <a:ea typeface="微软雅黑" pitchFamily="34" charset="-122"/>
              </a:rPr>
              <a:t>yum</a:t>
            </a:r>
            <a:r>
              <a:rPr lang="zh-CN" altLang="en-US" sz="1800" b="1" dirty="0">
                <a:solidFill>
                  <a:srgbClr val="1353A2"/>
                </a:solidFill>
                <a:latin typeface="微软雅黑" pitchFamily="34" charset="-122"/>
                <a:ea typeface="微软雅黑" pitchFamily="34" charset="-122"/>
              </a:rPr>
              <a:t>（全称为 </a:t>
            </a:r>
            <a:r>
              <a:rPr lang="en-US" altLang="zh-CN" sz="1800" b="1" dirty="0">
                <a:solidFill>
                  <a:srgbClr val="1353A2"/>
                </a:solidFill>
                <a:latin typeface="微软雅黑" pitchFamily="34" charset="-122"/>
                <a:ea typeface="微软雅黑" pitchFamily="34" charset="-122"/>
              </a:rPr>
              <a:t>Yellow dog Updater, Modified</a:t>
            </a:r>
            <a:r>
              <a:rPr lang="zh-CN" altLang="en-US" sz="1800" b="1" dirty="0">
                <a:solidFill>
                  <a:srgbClr val="1353A2"/>
                </a:solidFill>
                <a:latin typeface="微软雅黑" pitchFamily="34" charset="-122"/>
                <a:ea typeface="微软雅黑" pitchFamily="34" charset="-122"/>
              </a:rPr>
              <a:t>）是一个在</a:t>
            </a:r>
            <a:r>
              <a:rPr lang="en-US" altLang="zh-CN" sz="1800" b="1" dirty="0">
                <a:solidFill>
                  <a:srgbClr val="1353A2"/>
                </a:solidFill>
                <a:latin typeface="微软雅黑" pitchFamily="34" charset="-122"/>
                <a:ea typeface="微软雅黑" pitchFamily="34" charset="-122"/>
              </a:rPr>
              <a:t>Fedora</a:t>
            </a:r>
            <a:r>
              <a:rPr lang="zh-CN" altLang="en-US" sz="1800" b="1" dirty="0">
                <a:solidFill>
                  <a:srgbClr val="1353A2"/>
                </a:solidFill>
                <a:latin typeface="微软雅黑" pitchFamily="34" charset="-122"/>
                <a:ea typeface="微软雅黑" pitchFamily="34" charset="-122"/>
              </a:rPr>
              <a:t>和</a:t>
            </a:r>
            <a:r>
              <a:rPr lang="en-US" altLang="zh-CN" sz="1800" b="1" dirty="0" err="1">
                <a:solidFill>
                  <a:srgbClr val="1353A2"/>
                </a:solidFill>
                <a:latin typeface="微软雅黑" pitchFamily="34" charset="-122"/>
                <a:ea typeface="微软雅黑" pitchFamily="34" charset="-122"/>
              </a:rPr>
              <a:t>RedHat</a:t>
            </a:r>
            <a:r>
              <a:rPr lang="zh-CN" altLang="en-US" sz="1800" b="1" dirty="0">
                <a:solidFill>
                  <a:srgbClr val="1353A2"/>
                </a:solidFill>
                <a:latin typeface="微软雅黑" pitchFamily="34" charset="-122"/>
                <a:ea typeface="微软雅黑" pitchFamily="34" charset="-122"/>
              </a:rPr>
              <a:t>以及</a:t>
            </a:r>
            <a:r>
              <a:rPr lang="en-US" altLang="zh-CN" sz="1800" b="1" dirty="0">
                <a:solidFill>
                  <a:srgbClr val="1353A2"/>
                </a:solidFill>
                <a:latin typeface="微软雅黑" pitchFamily="34" charset="-122"/>
                <a:ea typeface="微软雅黑" pitchFamily="34" charset="-122"/>
              </a:rPr>
              <a:t>SUSE</a:t>
            </a:r>
            <a:r>
              <a:rPr lang="zh-CN" altLang="en-US" sz="1800" b="1" dirty="0">
                <a:solidFill>
                  <a:srgbClr val="1353A2"/>
                </a:solidFill>
                <a:latin typeface="微软雅黑" pitchFamily="34" charset="-122"/>
                <a:ea typeface="微软雅黑" pitchFamily="34" charset="-122"/>
              </a:rPr>
              <a:t>、</a:t>
            </a:r>
            <a:r>
              <a:rPr lang="en-US" altLang="zh-CN" sz="1800" b="1" dirty="0" err="1">
                <a:solidFill>
                  <a:srgbClr val="1353A2"/>
                </a:solidFill>
                <a:latin typeface="微软雅黑" pitchFamily="34" charset="-122"/>
                <a:ea typeface="微软雅黑" pitchFamily="34" charset="-122"/>
              </a:rPr>
              <a:t>CentOS</a:t>
            </a:r>
            <a:r>
              <a:rPr lang="zh-CN" altLang="en-US" sz="1800" b="1" dirty="0">
                <a:solidFill>
                  <a:srgbClr val="1353A2"/>
                </a:solidFill>
                <a:latin typeface="微软雅黑" pitchFamily="34" charset="-122"/>
                <a:ea typeface="微软雅黑" pitchFamily="34" charset="-122"/>
              </a:rPr>
              <a:t>中的</a:t>
            </a:r>
            <a:r>
              <a:rPr lang="en-US" altLang="zh-CN" sz="1800" b="1" dirty="0">
                <a:solidFill>
                  <a:srgbClr val="1353A2"/>
                </a:solidFill>
                <a:latin typeface="微软雅黑" pitchFamily="34" charset="-122"/>
                <a:ea typeface="微软雅黑" pitchFamily="34" charset="-122"/>
              </a:rPr>
              <a:t>Shell</a:t>
            </a:r>
            <a:r>
              <a:rPr lang="zh-CN" altLang="en-US" sz="1800" b="1" dirty="0">
                <a:solidFill>
                  <a:srgbClr val="1353A2"/>
                </a:solidFill>
                <a:latin typeface="微软雅黑" pitchFamily="34" charset="-122"/>
                <a:ea typeface="微软雅黑" pitchFamily="34" charset="-122"/>
              </a:rPr>
              <a:t>前端软件包管理器。</a:t>
            </a:r>
          </a:p>
          <a:p>
            <a:pPr>
              <a:lnSpc>
                <a:spcPct val="150000"/>
              </a:lnSpc>
            </a:pPr>
            <a:r>
              <a:rPr lang="zh-CN" altLang="en-US" sz="1800" b="1" dirty="0">
                <a:solidFill>
                  <a:srgbClr val="1353A2"/>
                </a:solidFill>
                <a:latin typeface="微软雅黑" pitchFamily="34" charset="-122"/>
                <a:ea typeface="微软雅黑" pitchFamily="34" charset="-122"/>
              </a:rPr>
              <a:t>基於</a:t>
            </a:r>
            <a:r>
              <a:rPr lang="en-US" altLang="zh-CN" sz="1800" b="1" dirty="0">
                <a:solidFill>
                  <a:srgbClr val="1353A2"/>
                </a:solidFill>
                <a:latin typeface="微软雅黑" pitchFamily="34" charset="-122"/>
                <a:ea typeface="微软雅黑" pitchFamily="34" charset="-122"/>
              </a:rPr>
              <a:t>RPM</a:t>
            </a:r>
            <a:r>
              <a:rPr lang="zh-CN" altLang="en-US" sz="1800" b="1" dirty="0">
                <a:solidFill>
                  <a:srgbClr val="1353A2"/>
                </a:solidFill>
                <a:latin typeface="微软雅黑" pitchFamily="34" charset="-122"/>
                <a:ea typeface="微软雅黑" pitchFamily="34" charset="-122"/>
              </a:rPr>
              <a:t>包管理，能够从指定的服务器自动下载</a:t>
            </a:r>
            <a:r>
              <a:rPr lang="en-US" altLang="zh-CN" sz="1800" b="1" dirty="0">
                <a:solidFill>
                  <a:srgbClr val="1353A2"/>
                </a:solidFill>
                <a:latin typeface="微软雅黑" pitchFamily="34" charset="-122"/>
                <a:ea typeface="微软雅黑" pitchFamily="34" charset="-122"/>
              </a:rPr>
              <a:t>RPM</a:t>
            </a:r>
            <a:r>
              <a:rPr lang="zh-CN" altLang="en-US" sz="1800" b="1" dirty="0">
                <a:solidFill>
                  <a:srgbClr val="1353A2"/>
                </a:solidFill>
                <a:latin typeface="微软雅黑" pitchFamily="34" charset="-122"/>
                <a:ea typeface="微软雅黑" pitchFamily="34" charset="-122"/>
              </a:rPr>
              <a:t>包并且安装，可以自动处理依赖性关系，并且一次安装所有依赖的软件包，无须繁琐地一次次下载、安装。</a:t>
            </a:r>
          </a:p>
        </p:txBody>
      </p:sp>
    </p:spTree>
    <p:extLst>
      <p:ext uri="{BB962C8B-B14F-4D97-AF65-F5344CB8AC3E}">
        <p14:creationId xmlns:p14="http://schemas.microsoft.com/office/powerpoint/2010/main" val="164028326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3940559"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6.2.4  YUM</a:t>
            </a:r>
            <a:r>
              <a:rPr lang="zh-CN" altLang="en-US" sz="2400" b="0" dirty="0">
                <a:solidFill>
                  <a:srgbClr val="1353A2"/>
                </a:solidFill>
                <a:latin typeface="微软雅黑" pitchFamily="34" charset="-122"/>
                <a:ea typeface="微软雅黑" pitchFamily="34" charset="-122"/>
              </a:rPr>
              <a:t>简介</a:t>
            </a:r>
          </a:p>
        </p:txBody>
      </p:sp>
      <p:sp>
        <p:nvSpPr>
          <p:cNvPr id="11" name="Text Box 44"/>
          <p:cNvSpPr txBox="1">
            <a:spLocks noChangeArrowheads="1"/>
          </p:cNvSpPr>
          <p:nvPr/>
        </p:nvSpPr>
        <p:spPr bwMode="auto">
          <a:xfrm>
            <a:off x="110185" y="1816900"/>
            <a:ext cx="8760244" cy="384393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214313" indent="-214313" defTabSz="540544" eaLnBrk="1" fontAlgn="auto" hangingPunct="1">
              <a:lnSpc>
                <a:spcPct val="150000"/>
              </a:lnSpc>
              <a:spcBef>
                <a:spcPts val="0"/>
              </a:spcBef>
              <a:spcAft>
                <a:spcPts val="0"/>
              </a:spcAft>
              <a:buFont typeface="Wingdings" panose="05000000000000000000" pitchFamily="2" charset="2"/>
              <a:buChar char="l"/>
            </a:pPr>
            <a:r>
              <a:rPr lang="en-US" altLang="zh-CN" sz="1800" dirty="0">
                <a:solidFill>
                  <a:srgbClr val="1353A2"/>
                </a:solidFill>
              </a:rPr>
              <a:t>yum</a:t>
            </a:r>
            <a:r>
              <a:rPr lang="zh-CN" altLang="zh-CN" sz="1800" dirty="0">
                <a:solidFill>
                  <a:srgbClr val="1353A2"/>
                </a:solidFill>
              </a:rPr>
              <a:t>的宗旨是收集</a:t>
            </a:r>
            <a:r>
              <a:rPr lang="en-US" altLang="zh-CN" sz="1800" dirty="0">
                <a:solidFill>
                  <a:srgbClr val="FF0000"/>
                </a:solidFill>
              </a:rPr>
              <a:t>rpm</a:t>
            </a:r>
            <a:r>
              <a:rPr lang="zh-CN" altLang="zh-CN" sz="1800" dirty="0">
                <a:solidFill>
                  <a:srgbClr val="FF0000"/>
                </a:solidFill>
              </a:rPr>
              <a:t>软件包</a:t>
            </a:r>
            <a:r>
              <a:rPr lang="zh-CN" altLang="zh-CN" sz="1800" dirty="0">
                <a:solidFill>
                  <a:srgbClr val="1353A2"/>
                </a:solidFill>
              </a:rPr>
              <a:t>的相关信息，检查依赖关系，自动化地升级、安装、删除</a:t>
            </a:r>
            <a:r>
              <a:rPr lang="en-US" altLang="zh-CN" sz="1800" dirty="0">
                <a:solidFill>
                  <a:srgbClr val="1353A2"/>
                </a:solidFill>
              </a:rPr>
              <a:t>rpm</a:t>
            </a:r>
            <a:r>
              <a:rPr lang="zh-CN" altLang="zh-CN" sz="1800" dirty="0">
                <a:solidFill>
                  <a:srgbClr val="1353A2"/>
                </a:solidFill>
              </a:rPr>
              <a:t>软件包</a:t>
            </a:r>
            <a:endParaRPr lang="en-US" altLang="zh-CN" sz="1800" dirty="0">
              <a:solidFill>
                <a:srgbClr val="1353A2"/>
              </a:solidFill>
            </a:endParaRPr>
          </a:p>
          <a:p>
            <a:pPr marL="214313" indent="-214313" defTabSz="540544" eaLnBrk="1" fontAlgn="auto" hangingPunct="1">
              <a:lnSpc>
                <a:spcPct val="150000"/>
              </a:lnSpc>
              <a:spcBef>
                <a:spcPts val="0"/>
              </a:spcBef>
              <a:spcAft>
                <a:spcPts val="0"/>
              </a:spcAft>
              <a:buFont typeface="Wingdings" panose="05000000000000000000" pitchFamily="2" charset="2"/>
              <a:buChar char="l"/>
            </a:pPr>
            <a:r>
              <a:rPr lang="en-US" altLang="zh-CN" sz="1800" dirty="0">
                <a:solidFill>
                  <a:srgbClr val="1353A2"/>
                </a:solidFill>
              </a:rPr>
              <a:t>yum</a:t>
            </a:r>
            <a:r>
              <a:rPr lang="zh-CN" altLang="zh-CN" sz="1800" dirty="0">
                <a:solidFill>
                  <a:srgbClr val="1353A2"/>
                </a:solidFill>
              </a:rPr>
              <a:t>的关键之处是要有可靠的</a:t>
            </a:r>
            <a:r>
              <a:rPr lang="en-US" altLang="zh-CN" sz="1800" dirty="0">
                <a:solidFill>
                  <a:srgbClr val="FF0000"/>
                </a:solidFill>
              </a:rPr>
              <a:t>repository(</a:t>
            </a:r>
            <a:r>
              <a:rPr lang="zh-CN" altLang="zh-CN" sz="1800" dirty="0">
                <a:solidFill>
                  <a:srgbClr val="FF0000"/>
                </a:solidFill>
              </a:rPr>
              <a:t>仓库</a:t>
            </a:r>
            <a:r>
              <a:rPr lang="en-US" altLang="zh-CN" sz="1800" dirty="0">
                <a:solidFill>
                  <a:srgbClr val="FF0000"/>
                </a:solidFill>
              </a:rPr>
              <a:t>)</a:t>
            </a:r>
            <a:r>
              <a:rPr lang="zh-CN" altLang="zh-CN" sz="1800" dirty="0">
                <a:solidFill>
                  <a:srgbClr val="1353A2"/>
                </a:solidFill>
              </a:rPr>
              <a:t>，</a:t>
            </a:r>
            <a:r>
              <a:rPr lang="en-US" altLang="zh-CN" sz="1800" dirty="0">
                <a:solidFill>
                  <a:srgbClr val="1353A2"/>
                </a:solidFill>
              </a:rPr>
              <a:t>repository</a:t>
            </a:r>
            <a:r>
              <a:rPr lang="zh-CN" altLang="zh-CN" sz="1800" dirty="0">
                <a:solidFill>
                  <a:srgbClr val="1353A2"/>
                </a:solidFill>
              </a:rPr>
              <a:t>管理一部分甚至一个</a:t>
            </a:r>
            <a:r>
              <a:rPr lang="en-US" altLang="zh-CN" sz="1800" dirty="0">
                <a:solidFill>
                  <a:srgbClr val="1353A2"/>
                </a:solidFill>
              </a:rPr>
              <a:t>Linux</a:t>
            </a:r>
            <a:r>
              <a:rPr lang="zh-CN" altLang="zh-CN" sz="1800" dirty="0">
                <a:solidFill>
                  <a:srgbClr val="1353A2"/>
                </a:solidFill>
              </a:rPr>
              <a:t>发行版的应用程序的依赖关系，根据计算出来的依赖关系进行相关软件包的升级、安装、删除等操作</a:t>
            </a:r>
            <a:r>
              <a:rPr lang="en-US" altLang="zh-CN" sz="1800" dirty="0">
                <a:solidFill>
                  <a:srgbClr val="1353A2"/>
                </a:solidFill>
              </a:rPr>
              <a:t>,</a:t>
            </a:r>
            <a:r>
              <a:rPr lang="zh-CN" altLang="zh-CN" sz="1800" dirty="0">
                <a:solidFill>
                  <a:srgbClr val="1353A2"/>
                </a:solidFill>
              </a:rPr>
              <a:t>解决了</a:t>
            </a:r>
            <a:r>
              <a:rPr lang="en-US" altLang="zh-CN" sz="1800" dirty="0">
                <a:solidFill>
                  <a:srgbClr val="1353A2"/>
                </a:solidFill>
              </a:rPr>
              <a:t>Linux</a:t>
            </a:r>
            <a:r>
              <a:rPr lang="zh-CN" altLang="zh-CN" sz="1800" dirty="0">
                <a:solidFill>
                  <a:srgbClr val="1353A2"/>
                </a:solidFill>
              </a:rPr>
              <a:t>用户一直头痛的依赖关系问题。</a:t>
            </a:r>
          </a:p>
          <a:p>
            <a:pPr marL="214313" indent="-214313" defTabSz="540544" eaLnBrk="1" fontAlgn="auto" hangingPunct="1">
              <a:lnSpc>
                <a:spcPct val="150000"/>
              </a:lnSpc>
              <a:spcBef>
                <a:spcPts val="0"/>
              </a:spcBef>
              <a:spcAft>
                <a:spcPts val="0"/>
              </a:spcAft>
              <a:buFont typeface="Wingdings" panose="05000000000000000000" pitchFamily="2" charset="2"/>
              <a:buChar char="l"/>
            </a:pPr>
            <a:r>
              <a:rPr lang="en-US" altLang="zh-CN" sz="1800" dirty="0">
                <a:solidFill>
                  <a:srgbClr val="1353A2"/>
                </a:solidFill>
              </a:rPr>
              <a:t> repository</a:t>
            </a:r>
            <a:r>
              <a:rPr lang="zh-CN" altLang="zh-CN" sz="1800" dirty="0">
                <a:solidFill>
                  <a:srgbClr val="1353A2"/>
                </a:solidFill>
              </a:rPr>
              <a:t>可以是</a:t>
            </a:r>
            <a:r>
              <a:rPr lang="en-US" altLang="zh-CN" sz="1800" dirty="0">
                <a:solidFill>
                  <a:srgbClr val="FF0000"/>
                </a:solidFill>
              </a:rPr>
              <a:t>http </a:t>
            </a:r>
            <a:r>
              <a:rPr lang="zh-CN" altLang="zh-CN" sz="1800" dirty="0">
                <a:solidFill>
                  <a:srgbClr val="FF0000"/>
                </a:solidFill>
              </a:rPr>
              <a:t>或</a:t>
            </a:r>
            <a:r>
              <a:rPr lang="en-US" altLang="zh-CN" sz="1800" dirty="0">
                <a:solidFill>
                  <a:srgbClr val="FF0000"/>
                </a:solidFill>
              </a:rPr>
              <a:t>ftp </a:t>
            </a:r>
            <a:r>
              <a:rPr lang="zh-CN" altLang="zh-CN" sz="1800" dirty="0">
                <a:solidFill>
                  <a:srgbClr val="FF0000"/>
                </a:solidFill>
              </a:rPr>
              <a:t>站点</a:t>
            </a:r>
            <a:r>
              <a:rPr lang="zh-CN" altLang="zh-CN" sz="1800" dirty="0">
                <a:solidFill>
                  <a:srgbClr val="1353A2"/>
                </a:solidFill>
              </a:rPr>
              <a:t>，也可以是</a:t>
            </a:r>
            <a:r>
              <a:rPr lang="zh-CN" altLang="zh-CN" sz="1800" dirty="0">
                <a:solidFill>
                  <a:srgbClr val="FF0000"/>
                </a:solidFill>
              </a:rPr>
              <a:t>本地软件池</a:t>
            </a:r>
            <a:r>
              <a:rPr lang="zh-CN" altLang="zh-CN" sz="1800" dirty="0">
                <a:solidFill>
                  <a:srgbClr val="1353A2"/>
                </a:solidFill>
              </a:rPr>
              <a:t>，但必须包含</a:t>
            </a:r>
            <a:r>
              <a:rPr lang="en-US" altLang="zh-CN" sz="1800" dirty="0">
                <a:solidFill>
                  <a:srgbClr val="1353A2"/>
                </a:solidFill>
              </a:rPr>
              <a:t>rpm</a:t>
            </a:r>
            <a:r>
              <a:rPr lang="zh-CN" altLang="zh-CN" sz="1800" dirty="0">
                <a:solidFill>
                  <a:srgbClr val="1353A2"/>
                </a:solidFill>
              </a:rPr>
              <a:t>的</a:t>
            </a:r>
            <a:r>
              <a:rPr lang="en-US" altLang="zh-CN" sz="1800" dirty="0" err="1">
                <a:solidFill>
                  <a:srgbClr val="1353A2"/>
                </a:solidFill>
              </a:rPr>
              <a:t>header,header</a:t>
            </a:r>
            <a:r>
              <a:rPr lang="zh-CN" altLang="zh-CN" sz="1800" dirty="0">
                <a:solidFill>
                  <a:srgbClr val="1353A2"/>
                </a:solidFill>
              </a:rPr>
              <a:t>包括了</a:t>
            </a:r>
            <a:r>
              <a:rPr lang="en-US" altLang="zh-CN" sz="1800" dirty="0">
                <a:solidFill>
                  <a:srgbClr val="1353A2"/>
                </a:solidFill>
              </a:rPr>
              <a:t>rpm</a:t>
            </a:r>
            <a:r>
              <a:rPr lang="zh-CN" altLang="zh-CN" sz="1800" dirty="0">
                <a:solidFill>
                  <a:srgbClr val="1353A2"/>
                </a:solidFill>
              </a:rPr>
              <a:t>包的各种信息</a:t>
            </a:r>
            <a:r>
              <a:rPr lang="en-US" altLang="zh-CN" sz="1800" dirty="0">
                <a:solidFill>
                  <a:srgbClr val="1353A2"/>
                </a:solidFill>
              </a:rPr>
              <a:t>,</a:t>
            </a:r>
            <a:r>
              <a:rPr lang="zh-CN" altLang="zh-CN" sz="1800" dirty="0">
                <a:solidFill>
                  <a:srgbClr val="1353A2"/>
                </a:solidFill>
              </a:rPr>
              <a:t>包括描述、功能、提供的文件、依赖性等。正是收集了这些</a:t>
            </a:r>
            <a:r>
              <a:rPr lang="en-US" altLang="zh-CN" sz="1800" dirty="0">
                <a:solidFill>
                  <a:srgbClr val="1353A2"/>
                </a:solidFill>
              </a:rPr>
              <a:t>header</a:t>
            </a:r>
            <a:r>
              <a:rPr lang="zh-CN" altLang="zh-CN" sz="1800" dirty="0">
                <a:solidFill>
                  <a:srgbClr val="1353A2"/>
                </a:solidFill>
              </a:rPr>
              <a:t>并加以分析</a:t>
            </a:r>
            <a:r>
              <a:rPr lang="en-US" altLang="zh-CN" sz="1800" dirty="0">
                <a:solidFill>
                  <a:srgbClr val="1353A2"/>
                </a:solidFill>
              </a:rPr>
              <a:t>,</a:t>
            </a:r>
            <a:r>
              <a:rPr lang="zh-CN" altLang="zh-CN" sz="1800" dirty="0">
                <a:solidFill>
                  <a:srgbClr val="1353A2"/>
                </a:solidFill>
              </a:rPr>
              <a:t>才能自动化地完成升级、安装软件包等任务。</a:t>
            </a:r>
          </a:p>
          <a:p>
            <a:pPr indent="0" defTabSz="540544" eaLnBrk="1" fontAlgn="auto" hangingPunct="1">
              <a:lnSpc>
                <a:spcPct val="150000"/>
              </a:lnSpc>
              <a:spcBef>
                <a:spcPts val="0"/>
              </a:spcBef>
              <a:spcAft>
                <a:spcPts val="0"/>
              </a:spcAft>
            </a:pPr>
            <a:endParaRPr lang="en-US" altLang="zh-CN" sz="2100" b="0" dirty="0">
              <a:solidFill>
                <a:srgbClr val="1353A2"/>
              </a:solidFill>
            </a:endParaRPr>
          </a:p>
        </p:txBody>
      </p:sp>
    </p:spTree>
    <p:extLst>
      <p:ext uri="{BB962C8B-B14F-4D97-AF65-F5344CB8AC3E}">
        <p14:creationId xmlns:p14="http://schemas.microsoft.com/office/powerpoint/2010/main" val="18497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1"/>
          </p:nvPr>
        </p:nvSpPr>
        <p:spPr>
          <a:xfrm>
            <a:off x="356016" y="1802139"/>
            <a:ext cx="8229600" cy="3826669"/>
          </a:xfrm>
        </p:spPr>
        <p:txBody>
          <a:bodyPr/>
          <a:lstStyle/>
          <a:p>
            <a:pPr>
              <a:lnSpc>
                <a:spcPct val="90000"/>
              </a:lnSpc>
            </a:pPr>
            <a:r>
              <a:rPr lang="zh-CN" altLang="en-US" b="1" dirty="0"/>
              <a:t>安装软件</a:t>
            </a:r>
            <a:r>
              <a:rPr lang="en-US" altLang="zh-CN" b="1" dirty="0"/>
              <a:t>(</a:t>
            </a:r>
            <a:r>
              <a:rPr lang="zh-CN" altLang="en-US" b="1" dirty="0"/>
              <a:t>以</a:t>
            </a:r>
            <a:r>
              <a:rPr lang="en-US" altLang="zh-CN" b="1" dirty="0" err="1"/>
              <a:t>x.x.x.rpm</a:t>
            </a:r>
            <a:r>
              <a:rPr lang="zh-CN" altLang="en-US" b="1" dirty="0"/>
              <a:t>为例）</a:t>
            </a:r>
          </a:p>
          <a:p>
            <a:pPr lvl="1">
              <a:lnSpc>
                <a:spcPct val="90000"/>
              </a:lnSpc>
            </a:pPr>
            <a:r>
              <a:rPr lang="en-US" altLang="zh-CN" b="1" dirty="0"/>
              <a:t>yum install </a:t>
            </a:r>
            <a:r>
              <a:rPr lang="en-US" altLang="zh-CN" b="1" dirty="0" err="1"/>
              <a:t>x.x.x.rpm</a:t>
            </a:r>
            <a:r>
              <a:rPr lang="en-US" altLang="zh-CN" b="1" dirty="0"/>
              <a:t>  </a:t>
            </a:r>
          </a:p>
          <a:p>
            <a:pPr>
              <a:lnSpc>
                <a:spcPct val="90000"/>
              </a:lnSpc>
            </a:pPr>
            <a:r>
              <a:rPr lang="zh-CN" altLang="en-US" b="1" dirty="0"/>
              <a:t>删除软件：</a:t>
            </a:r>
          </a:p>
          <a:p>
            <a:pPr lvl="1">
              <a:lnSpc>
                <a:spcPct val="90000"/>
              </a:lnSpc>
            </a:pPr>
            <a:r>
              <a:rPr lang="en-US" altLang="zh-CN" b="1" dirty="0"/>
              <a:t>yum remove </a:t>
            </a:r>
            <a:r>
              <a:rPr lang="en-US" altLang="zh-CN" b="1" dirty="0" err="1"/>
              <a:t>x.x.x.rpm</a:t>
            </a:r>
            <a:endParaRPr lang="en-US" altLang="zh-CN" b="1" dirty="0"/>
          </a:p>
          <a:p>
            <a:pPr>
              <a:lnSpc>
                <a:spcPct val="90000"/>
              </a:lnSpc>
            </a:pPr>
            <a:r>
              <a:rPr lang="zh-CN" altLang="en-US" b="1" dirty="0"/>
              <a:t>升级软件：</a:t>
            </a:r>
          </a:p>
          <a:p>
            <a:pPr lvl="1">
              <a:lnSpc>
                <a:spcPct val="90000"/>
              </a:lnSpc>
            </a:pPr>
            <a:r>
              <a:rPr lang="en-US" altLang="zh-CN" b="1" dirty="0"/>
              <a:t>yum upgrade </a:t>
            </a:r>
            <a:r>
              <a:rPr lang="en-US" altLang="zh-CN" b="1" dirty="0" err="1"/>
              <a:t>x.x.x</a:t>
            </a:r>
            <a:endParaRPr lang="en-US" altLang="zh-CN" b="1" dirty="0"/>
          </a:p>
          <a:p>
            <a:pPr>
              <a:lnSpc>
                <a:spcPct val="90000"/>
              </a:lnSpc>
            </a:pPr>
            <a:r>
              <a:rPr lang="zh-CN" altLang="en-US" b="1" dirty="0"/>
              <a:t>查询所有可更新的软件信息：</a:t>
            </a:r>
          </a:p>
          <a:p>
            <a:pPr lvl="1">
              <a:lnSpc>
                <a:spcPct val="90000"/>
              </a:lnSpc>
            </a:pPr>
            <a:r>
              <a:rPr lang="en-US" altLang="zh-CN" b="1" dirty="0"/>
              <a:t>yum info  updates</a:t>
            </a:r>
            <a:r>
              <a:rPr lang="zh-CN" altLang="en-US" b="1" dirty="0"/>
              <a:t>　　</a:t>
            </a:r>
          </a:p>
          <a:p>
            <a:pPr>
              <a:lnSpc>
                <a:spcPct val="90000"/>
              </a:lnSpc>
            </a:pPr>
            <a:r>
              <a:rPr lang="zh-CN" altLang="en-US" b="1" dirty="0"/>
              <a:t>搜索特定字符的软件包：</a:t>
            </a:r>
          </a:p>
          <a:p>
            <a:pPr lvl="1">
              <a:lnSpc>
                <a:spcPct val="90000"/>
              </a:lnSpc>
            </a:pPr>
            <a:r>
              <a:rPr lang="en-US" altLang="zh-CN" b="1" dirty="0"/>
              <a:t>yum search </a:t>
            </a:r>
            <a:r>
              <a:rPr lang="en-US" altLang="zh-CN" b="1" dirty="0" err="1"/>
              <a:t>x.x.x</a:t>
            </a:r>
            <a:r>
              <a:rPr lang="en-US" altLang="zh-CN" b="1" dirty="0"/>
              <a:t> </a:t>
            </a:r>
          </a:p>
        </p:txBody>
      </p:sp>
    </p:spTree>
    <p:extLst>
      <p:ext uri="{BB962C8B-B14F-4D97-AF65-F5344CB8AC3E}">
        <p14:creationId xmlns:p14="http://schemas.microsoft.com/office/powerpoint/2010/main" val="11861834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3940559"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6.3.2  YUM</a:t>
            </a:r>
            <a:r>
              <a:rPr lang="zh-CN" altLang="en-US" sz="2400" b="0" dirty="0">
                <a:solidFill>
                  <a:srgbClr val="1353A2"/>
                </a:solidFill>
                <a:latin typeface="微软雅黑" pitchFamily="34" charset="-122"/>
                <a:ea typeface="微软雅黑" pitchFamily="34" charset="-122"/>
              </a:rPr>
              <a:t>项目实施</a:t>
            </a:r>
          </a:p>
        </p:txBody>
      </p:sp>
      <p:sp>
        <p:nvSpPr>
          <p:cNvPr id="11" name="Text Box 44"/>
          <p:cNvSpPr txBox="1">
            <a:spLocks noChangeArrowheads="1"/>
          </p:cNvSpPr>
          <p:nvPr/>
        </p:nvSpPr>
        <p:spPr bwMode="auto">
          <a:xfrm>
            <a:off x="194027" y="1741386"/>
            <a:ext cx="8653806" cy="37183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342900" defTabSz="540544" eaLnBrk="1" fontAlgn="auto" hangingPunct="1">
              <a:spcBef>
                <a:spcPts val="0"/>
              </a:spcBef>
              <a:spcAft>
                <a:spcPts val="0"/>
              </a:spcAft>
            </a:pPr>
            <a:r>
              <a:rPr lang="zh-CN" altLang="zh-CN" sz="1500" dirty="0">
                <a:solidFill>
                  <a:srgbClr val="1353A2"/>
                </a:solidFill>
              </a:rPr>
              <a:t>用</a:t>
            </a:r>
            <a:r>
              <a:rPr lang="en-US" altLang="zh-CN" sz="1500" dirty="0">
                <a:solidFill>
                  <a:srgbClr val="1353A2"/>
                </a:solidFill>
              </a:rPr>
              <a:t>yum</a:t>
            </a:r>
            <a:r>
              <a:rPr lang="zh-CN" altLang="zh-CN" sz="1500" dirty="0">
                <a:solidFill>
                  <a:srgbClr val="1353A2"/>
                </a:solidFill>
              </a:rPr>
              <a:t>安装、删除软件</a:t>
            </a:r>
            <a:endParaRPr lang="en-US" altLang="zh-CN" sz="1500" dirty="0">
              <a:solidFill>
                <a:srgbClr val="1353A2"/>
              </a:solidFill>
            </a:endParaRPr>
          </a:p>
        </p:txBody>
      </p:sp>
      <p:pic>
        <p:nvPicPr>
          <p:cNvPr id="2" name="图片 1">
            <a:extLst>
              <a:ext uri="{FF2B5EF4-FFF2-40B4-BE49-F238E27FC236}">
                <a16:creationId xmlns:a16="http://schemas.microsoft.com/office/drawing/2014/main" id="{7730CF69-81DA-499F-8BF5-3F3F0C242EB2}"/>
              </a:ext>
            </a:extLst>
          </p:cNvPr>
          <p:cNvPicPr>
            <a:picLocks noChangeAspect="1"/>
          </p:cNvPicPr>
          <p:nvPr/>
        </p:nvPicPr>
        <p:blipFill>
          <a:blip r:embed="rId2"/>
          <a:stretch>
            <a:fillRect/>
          </a:stretch>
        </p:blipFill>
        <p:spPr>
          <a:xfrm>
            <a:off x="799027" y="2090135"/>
            <a:ext cx="7109561" cy="3450367"/>
          </a:xfrm>
          <a:prstGeom prst="rect">
            <a:avLst/>
          </a:prstGeom>
        </p:spPr>
      </p:pic>
    </p:spTree>
    <p:extLst>
      <p:ext uri="{BB962C8B-B14F-4D97-AF65-F5344CB8AC3E}">
        <p14:creationId xmlns:p14="http://schemas.microsoft.com/office/powerpoint/2010/main" val="162833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3940559"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6.3.2  YUM</a:t>
            </a:r>
            <a:r>
              <a:rPr lang="zh-CN" altLang="en-US" sz="2400" b="0" dirty="0">
                <a:solidFill>
                  <a:srgbClr val="1353A2"/>
                </a:solidFill>
                <a:latin typeface="微软雅黑" pitchFamily="34" charset="-122"/>
                <a:ea typeface="微软雅黑" pitchFamily="34" charset="-122"/>
              </a:rPr>
              <a:t>项目实施</a:t>
            </a:r>
          </a:p>
        </p:txBody>
      </p:sp>
      <p:sp>
        <p:nvSpPr>
          <p:cNvPr id="11" name="Text Box 44"/>
          <p:cNvSpPr txBox="1">
            <a:spLocks noChangeArrowheads="1"/>
          </p:cNvSpPr>
          <p:nvPr/>
        </p:nvSpPr>
        <p:spPr bwMode="auto">
          <a:xfrm>
            <a:off x="245097" y="1809458"/>
            <a:ext cx="8653806" cy="62754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342900" defTabSz="540544" eaLnBrk="1" fontAlgn="auto" hangingPunct="1">
              <a:spcBef>
                <a:spcPts val="0"/>
              </a:spcBef>
              <a:spcAft>
                <a:spcPts val="0"/>
              </a:spcAft>
            </a:pPr>
            <a:r>
              <a:rPr lang="en-US" altLang="zh-CN" sz="1500" b="0" dirty="0">
                <a:solidFill>
                  <a:srgbClr val="1353A2"/>
                </a:solidFill>
              </a:rPr>
              <a:t>yum</a:t>
            </a:r>
            <a:r>
              <a:rPr lang="zh-CN" altLang="zh-CN" sz="1500" b="0" dirty="0">
                <a:solidFill>
                  <a:srgbClr val="1353A2"/>
                </a:solidFill>
              </a:rPr>
              <a:t>搜索、查询软件的命令表</a:t>
            </a:r>
            <a:endParaRPr lang="en-US" altLang="zh-CN" sz="1500" b="0" dirty="0">
              <a:solidFill>
                <a:srgbClr val="1353A2"/>
              </a:solidFill>
            </a:endParaRPr>
          </a:p>
          <a:p>
            <a:pPr indent="342900" defTabSz="540544" eaLnBrk="1" fontAlgn="auto" hangingPunct="1">
              <a:spcBef>
                <a:spcPts val="0"/>
              </a:spcBef>
              <a:spcAft>
                <a:spcPts val="0"/>
              </a:spcAft>
            </a:pPr>
            <a:endParaRPr lang="en-US" altLang="zh-CN" sz="1200" dirty="0">
              <a:solidFill>
                <a:prstClr val="white">
                  <a:lumMod val="50000"/>
                </a:prstClr>
              </a:solidFill>
            </a:endParaRPr>
          </a:p>
        </p:txBody>
      </p:sp>
      <p:pic>
        <p:nvPicPr>
          <p:cNvPr id="2" name="图片 1">
            <a:extLst>
              <a:ext uri="{FF2B5EF4-FFF2-40B4-BE49-F238E27FC236}">
                <a16:creationId xmlns:a16="http://schemas.microsoft.com/office/drawing/2014/main" id="{F6180AAD-D335-4CA4-8F6A-481E6D4EE0F6}"/>
              </a:ext>
            </a:extLst>
          </p:cNvPr>
          <p:cNvPicPr>
            <a:picLocks noChangeAspect="1"/>
          </p:cNvPicPr>
          <p:nvPr/>
        </p:nvPicPr>
        <p:blipFill>
          <a:blip r:embed="rId3"/>
          <a:stretch>
            <a:fillRect/>
          </a:stretch>
        </p:blipFill>
        <p:spPr>
          <a:xfrm>
            <a:off x="688768" y="2216151"/>
            <a:ext cx="6095999" cy="3608771"/>
          </a:xfrm>
          <a:prstGeom prst="rect">
            <a:avLst/>
          </a:prstGeom>
        </p:spPr>
      </p:pic>
    </p:spTree>
    <p:extLst>
      <p:ext uri="{BB962C8B-B14F-4D97-AF65-F5344CB8AC3E}">
        <p14:creationId xmlns:p14="http://schemas.microsoft.com/office/powerpoint/2010/main" val="316467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73E857-A312-40B7-A621-CA4BDCE936CD}"/>
              </a:ext>
            </a:extLst>
          </p:cNvPr>
          <p:cNvSpPr txBox="1"/>
          <p:nvPr/>
        </p:nvSpPr>
        <p:spPr>
          <a:xfrm>
            <a:off x="1766489" y="1225809"/>
            <a:ext cx="3940559"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6.3.2  YUM</a:t>
            </a:r>
            <a:r>
              <a:rPr lang="zh-CN" altLang="en-US" sz="2400" b="0" dirty="0">
                <a:solidFill>
                  <a:srgbClr val="1353A2"/>
                </a:solidFill>
                <a:latin typeface="微软雅黑" pitchFamily="34" charset="-122"/>
                <a:ea typeface="微软雅黑" pitchFamily="34" charset="-122"/>
              </a:rPr>
              <a:t>项目实施</a:t>
            </a:r>
          </a:p>
        </p:txBody>
      </p:sp>
      <p:sp>
        <p:nvSpPr>
          <p:cNvPr id="3" name="矩形 2">
            <a:extLst>
              <a:ext uri="{FF2B5EF4-FFF2-40B4-BE49-F238E27FC236}">
                <a16:creationId xmlns:a16="http://schemas.microsoft.com/office/drawing/2014/main" id="{A36009E4-9325-46CA-B1E1-B666B87655B2}"/>
              </a:ext>
            </a:extLst>
          </p:cNvPr>
          <p:cNvSpPr/>
          <p:nvPr/>
        </p:nvSpPr>
        <p:spPr>
          <a:xfrm>
            <a:off x="545318" y="1664391"/>
            <a:ext cx="7613784" cy="1125373"/>
          </a:xfrm>
          <a:prstGeom prst="rect">
            <a:avLst/>
          </a:prstGeom>
        </p:spPr>
        <p:txBody>
          <a:bodyPr wrap="square">
            <a:spAutoFit/>
          </a:bodyPr>
          <a:lstStyle/>
          <a:p>
            <a:pPr defTabSz="685800" eaLnBrk="1" fontAlgn="auto" hangingPunct="1">
              <a:lnSpc>
                <a:spcPct val="135000"/>
              </a:lnSpc>
              <a:spcBef>
                <a:spcPts val="0"/>
              </a:spcBef>
              <a:spcAft>
                <a:spcPts val="0"/>
              </a:spcAft>
            </a:pPr>
            <a:r>
              <a:rPr lang="en-US" altLang="zh-CN" sz="2100" b="0" kern="100" dirty="0">
                <a:solidFill>
                  <a:srgbClr val="1353A2"/>
                </a:solidFill>
                <a:latin typeface="Calibri" panose="020F0502020204030204" pitchFamily="34" charset="0"/>
                <a:cs typeface="Times New Roman" panose="02020603050405020304" pitchFamily="18" charset="0"/>
              </a:rPr>
              <a:t>3.</a:t>
            </a:r>
            <a:r>
              <a:rPr lang="zh-CN" altLang="zh-CN" sz="2100" b="0" kern="100" dirty="0">
                <a:solidFill>
                  <a:srgbClr val="1353A2"/>
                </a:solidFill>
                <a:latin typeface="Calibri" panose="020F0502020204030204" pitchFamily="34" charset="0"/>
                <a:cs typeface="Times New Roman" panose="02020603050405020304" pitchFamily="18" charset="0"/>
              </a:rPr>
              <a:t>清除</a:t>
            </a:r>
            <a:r>
              <a:rPr lang="en-US" altLang="zh-CN" sz="2100" b="0" kern="100" dirty="0">
                <a:solidFill>
                  <a:srgbClr val="1353A2"/>
                </a:solidFill>
                <a:latin typeface="Calibri" panose="020F0502020204030204" pitchFamily="34" charset="0"/>
                <a:cs typeface="Times New Roman" panose="02020603050405020304" pitchFamily="18" charset="0"/>
              </a:rPr>
              <a:t>yum</a:t>
            </a:r>
            <a:r>
              <a:rPr lang="zh-CN" altLang="zh-CN" sz="2100" b="0" kern="100" dirty="0">
                <a:solidFill>
                  <a:srgbClr val="1353A2"/>
                </a:solidFill>
                <a:latin typeface="Calibri" panose="020F0502020204030204" pitchFamily="34" charset="0"/>
                <a:cs typeface="Times New Roman" panose="02020603050405020304" pitchFamily="18" charset="0"/>
              </a:rPr>
              <a:t>缓存</a:t>
            </a:r>
            <a:endParaRPr lang="en-US" altLang="zh-CN" sz="2100" b="0" kern="100" dirty="0">
              <a:solidFill>
                <a:srgbClr val="1353A2"/>
              </a:solidFill>
              <a:latin typeface="Calibri" panose="020F0502020204030204" pitchFamily="34" charset="0"/>
              <a:cs typeface="Times New Roman" panose="02020603050405020304" pitchFamily="18" charset="0"/>
            </a:endParaRPr>
          </a:p>
          <a:p>
            <a:pPr indent="342900" defTabSz="685800" eaLnBrk="1" fontAlgn="auto" hangingPunct="1">
              <a:lnSpc>
                <a:spcPct val="135000"/>
              </a:lnSpc>
              <a:spcBef>
                <a:spcPts val="0"/>
              </a:spcBef>
              <a:spcAft>
                <a:spcPts val="0"/>
              </a:spcAft>
            </a:pPr>
            <a:r>
              <a:rPr lang="en-US" altLang="zh-CN" sz="1500" b="0" dirty="0">
                <a:solidFill>
                  <a:srgbClr val="1353A2"/>
                </a:solidFill>
                <a:latin typeface="等线"/>
                <a:ea typeface="等线" panose="02010600030101010101" pitchFamily="2" charset="-122"/>
              </a:rPr>
              <a:t>yum</a:t>
            </a:r>
            <a:r>
              <a:rPr lang="zh-CN" altLang="zh-CN" sz="1500" b="0" dirty="0">
                <a:solidFill>
                  <a:srgbClr val="1353A2"/>
                </a:solidFill>
                <a:latin typeface="等线"/>
                <a:ea typeface="等线" panose="02010600030101010101" pitchFamily="2" charset="-122"/>
              </a:rPr>
              <a:t>会把下载的软件包和</a:t>
            </a:r>
            <a:r>
              <a:rPr lang="en-US" altLang="zh-CN" sz="1500" b="0" dirty="0">
                <a:solidFill>
                  <a:srgbClr val="1353A2"/>
                </a:solidFill>
                <a:latin typeface="等线"/>
                <a:ea typeface="等线" panose="02010600030101010101" pitchFamily="2" charset="-122"/>
              </a:rPr>
              <a:t>header</a:t>
            </a:r>
            <a:r>
              <a:rPr lang="zh-CN" altLang="zh-CN" sz="1500" b="0" dirty="0">
                <a:solidFill>
                  <a:srgbClr val="1353A2"/>
                </a:solidFill>
                <a:latin typeface="等线"/>
                <a:ea typeface="等线" panose="02010600030101010101" pitchFamily="2" charset="-122"/>
              </a:rPr>
              <a:t>存储在缓存中，而不会自动删除。如果觉得他们占了磁盘空间，可以对他们进行清理。清除</a:t>
            </a:r>
            <a:r>
              <a:rPr lang="en-US" altLang="zh-CN" sz="1500" b="0" dirty="0">
                <a:solidFill>
                  <a:srgbClr val="1353A2"/>
                </a:solidFill>
                <a:latin typeface="等线"/>
                <a:ea typeface="等线" panose="02010600030101010101" pitchFamily="2" charset="-122"/>
              </a:rPr>
              <a:t>yum</a:t>
            </a:r>
            <a:r>
              <a:rPr lang="zh-CN" altLang="zh-CN" sz="1500" b="0" dirty="0">
                <a:solidFill>
                  <a:srgbClr val="1353A2"/>
                </a:solidFill>
                <a:latin typeface="等线"/>
                <a:ea typeface="等线" panose="02010600030101010101" pitchFamily="2" charset="-122"/>
              </a:rPr>
              <a:t>缓存的命令见表</a:t>
            </a:r>
            <a:endParaRPr lang="en-US" altLang="zh-CN" sz="1350" dirty="0">
              <a:solidFill>
                <a:prstClr val="black"/>
              </a:solidFill>
              <a:latin typeface="等线"/>
              <a:ea typeface="等线" panose="02010600030101010101" pitchFamily="2" charset="-122"/>
            </a:endParaRPr>
          </a:p>
        </p:txBody>
      </p:sp>
      <p:pic>
        <p:nvPicPr>
          <p:cNvPr id="4" name="图片 3">
            <a:extLst>
              <a:ext uri="{FF2B5EF4-FFF2-40B4-BE49-F238E27FC236}">
                <a16:creationId xmlns:a16="http://schemas.microsoft.com/office/drawing/2014/main" id="{E2257D3C-50B6-40BF-911C-0C7B7A23C9BF}"/>
              </a:ext>
            </a:extLst>
          </p:cNvPr>
          <p:cNvPicPr>
            <a:picLocks noChangeAspect="1"/>
          </p:cNvPicPr>
          <p:nvPr/>
        </p:nvPicPr>
        <p:blipFill>
          <a:blip r:embed="rId2"/>
          <a:stretch>
            <a:fillRect/>
          </a:stretch>
        </p:blipFill>
        <p:spPr>
          <a:xfrm>
            <a:off x="622879" y="2958368"/>
            <a:ext cx="7358771" cy="2669836"/>
          </a:xfrm>
          <a:prstGeom prst="rect">
            <a:avLst/>
          </a:prstGeom>
        </p:spPr>
      </p:pic>
    </p:spTree>
    <p:extLst>
      <p:ext uri="{BB962C8B-B14F-4D97-AF65-F5344CB8AC3E}">
        <p14:creationId xmlns:p14="http://schemas.microsoft.com/office/powerpoint/2010/main" val="112206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19872" y="1295213"/>
            <a:ext cx="5400600" cy="5114713"/>
          </a:xfrm>
        </p:spPr>
        <p:txBody>
          <a:bodyPr/>
          <a:lstStyle/>
          <a:p>
            <a:pPr eaLnBrk="1" hangingPunct="1">
              <a:lnSpc>
                <a:spcPct val="150000"/>
              </a:lnSpc>
            </a:pPr>
            <a:r>
              <a:rPr lang="en-US" altLang="zh-CN" sz="2800" b="1" dirty="0">
                <a:latin typeface="华文楷体" panose="02010600040101010101" pitchFamily="2" charset="-122"/>
                <a:ea typeface="华文楷体" panose="02010600040101010101" pitchFamily="2" charset="-122"/>
              </a:rPr>
              <a:t>GNU</a:t>
            </a:r>
            <a:r>
              <a:rPr lang="zh-CN" altLang="en-US" sz="2800" b="1" dirty="0">
                <a:latin typeface="华文楷体" panose="02010600040101010101" pitchFamily="2" charset="-122"/>
                <a:ea typeface="华文楷体" panose="02010600040101010101" pitchFamily="2" charset="-122"/>
              </a:rPr>
              <a:t>计划，又称革奴计划，是由</a:t>
            </a:r>
            <a:r>
              <a:rPr lang="en-US" altLang="zh-CN" sz="2800" b="1" dirty="0">
                <a:latin typeface="华文楷体" panose="02010600040101010101" pitchFamily="2" charset="-122"/>
                <a:ea typeface="华文楷体" panose="02010600040101010101" pitchFamily="2" charset="-122"/>
              </a:rPr>
              <a:t>Richard Stallman</a:t>
            </a:r>
            <a:r>
              <a:rPr lang="zh-CN" altLang="en-US" sz="2800" b="1" dirty="0">
                <a:latin typeface="华文楷体" panose="02010600040101010101" pitchFamily="2" charset="-122"/>
                <a:ea typeface="华文楷体" panose="02010600040101010101" pitchFamily="2" charset="-122"/>
              </a:rPr>
              <a:t>在</a:t>
            </a:r>
            <a:r>
              <a:rPr lang="en-US" altLang="zh-CN" sz="2800" b="1" dirty="0">
                <a:latin typeface="华文楷体" panose="02010600040101010101" pitchFamily="2" charset="-122"/>
                <a:ea typeface="华文楷体" panose="02010600040101010101" pitchFamily="2" charset="-122"/>
              </a:rPr>
              <a:t>1983</a:t>
            </a:r>
            <a:r>
              <a:rPr lang="zh-CN" altLang="en-US" sz="2800" b="1" dirty="0">
                <a:latin typeface="华文楷体" panose="02010600040101010101" pitchFamily="2" charset="-122"/>
                <a:ea typeface="华文楷体" panose="02010600040101010101" pitchFamily="2" charset="-122"/>
              </a:rPr>
              <a:t>年</a:t>
            </a:r>
            <a:r>
              <a:rPr lang="en-US" altLang="zh-CN" sz="2800" b="1" dirty="0">
                <a:latin typeface="华文楷体" panose="02010600040101010101" pitchFamily="2" charset="-122"/>
                <a:ea typeface="华文楷体" panose="02010600040101010101" pitchFamily="2" charset="-122"/>
              </a:rPr>
              <a:t>9</a:t>
            </a:r>
            <a:r>
              <a:rPr lang="zh-CN" altLang="en-US" sz="2800" b="1" dirty="0">
                <a:latin typeface="华文楷体" panose="02010600040101010101" pitchFamily="2" charset="-122"/>
                <a:ea typeface="华文楷体" panose="02010600040101010101" pitchFamily="2" charset="-122"/>
              </a:rPr>
              <a:t>月</a:t>
            </a:r>
            <a:r>
              <a:rPr lang="en-US" altLang="zh-CN" sz="2800" b="1" dirty="0">
                <a:latin typeface="华文楷体" panose="02010600040101010101" pitchFamily="2" charset="-122"/>
                <a:ea typeface="华文楷体" panose="02010600040101010101" pitchFamily="2" charset="-122"/>
              </a:rPr>
              <a:t>27</a:t>
            </a:r>
            <a:r>
              <a:rPr lang="zh-CN" altLang="en-US" sz="2800" b="1" dirty="0">
                <a:latin typeface="华文楷体" panose="02010600040101010101" pitchFamily="2" charset="-122"/>
                <a:ea typeface="华文楷体" panose="02010600040101010101" pitchFamily="2" charset="-122"/>
              </a:rPr>
              <a:t>日公开发起的。它的</a:t>
            </a:r>
            <a:r>
              <a:rPr lang="zh-CN" altLang="en-US" sz="2800" b="1" dirty="0">
                <a:solidFill>
                  <a:srgbClr val="FF0000"/>
                </a:solidFill>
                <a:latin typeface="华文楷体" panose="02010600040101010101" pitchFamily="2" charset="-122"/>
                <a:ea typeface="华文楷体" panose="02010600040101010101" pitchFamily="2" charset="-122"/>
              </a:rPr>
              <a:t>目标</a:t>
            </a:r>
            <a:r>
              <a:rPr lang="zh-CN" altLang="en-US" sz="2800" b="1" dirty="0">
                <a:latin typeface="华文楷体" panose="02010600040101010101" pitchFamily="2" charset="-122"/>
                <a:ea typeface="华文楷体" panose="02010600040101010101" pitchFamily="2" charset="-122"/>
              </a:rPr>
              <a:t>是创建一套</a:t>
            </a:r>
            <a:r>
              <a:rPr lang="zh-CN" altLang="en-US" sz="2800" b="1" dirty="0">
                <a:solidFill>
                  <a:srgbClr val="FF0000"/>
                </a:solidFill>
                <a:latin typeface="华文楷体" panose="02010600040101010101" pitchFamily="2" charset="-122"/>
                <a:ea typeface="华文楷体" panose="02010600040101010101" pitchFamily="2" charset="-122"/>
              </a:rPr>
              <a:t>完全自由的操作系统</a:t>
            </a:r>
            <a:r>
              <a:rPr lang="zh-CN" altLang="en-US" sz="2800" b="1" dirty="0">
                <a:latin typeface="华文楷体" panose="02010600040101010101" pitchFamily="2" charset="-122"/>
                <a:ea typeface="华文楷体" panose="02010600040101010101" pitchFamily="2" charset="-122"/>
              </a:rPr>
              <a:t>。</a:t>
            </a:r>
          </a:p>
          <a:p>
            <a:pPr eaLnBrk="1" hangingPunct="1">
              <a:lnSpc>
                <a:spcPct val="150000"/>
              </a:lnSpc>
            </a:pPr>
            <a:r>
              <a:rPr lang="en-US" altLang="zh-CN" sz="2800" b="1" dirty="0">
                <a:latin typeface="华文楷体" panose="02010600040101010101" pitchFamily="2" charset="-122"/>
                <a:ea typeface="华文楷体" panose="02010600040101010101" pitchFamily="2" charset="-122"/>
              </a:rPr>
              <a:t>1985</a:t>
            </a:r>
            <a:r>
              <a:rPr lang="zh-CN" altLang="en-US" sz="2800" b="1" dirty="0">
                <a:latin typeface="华文楷体" panose="02010600040101010101" pitchFamily="2" charset="-122"/>
                <a:ea typeface="华文楷体" panose="02010600040101010101" pitchFamily="2" charset="-122"/>
              </a:rPr>
              <a:t>年</a:t>
            </a:r>
            <a:r>
              <a:rPr lang="en-US" altLang="zh-CN" sz="2800" b="1" dirty="0">
                <a:latin typeface="华文楷体" panose="02010600040101010101" pitchFamily="2" charset="-122"/>
                <a:ea typeface="华文楷体" panose="02010600040101010101" pitchFamily="2" charset="-122"/>
              </a:rPr>
              <a:t>Richard Stallman</a:t>
            </a:r>
            <a:r>
              <a:rPr lang="zh-CN" altLang="en-US" sz="2800" b="1" dirty="0">
                <a:latin typeface="华文楷体" panose="02010600040101010101" pitchFamily="2" charset="-122"/>
                <a:ea typeface="华文楷体" panose="02010600040101010101" pitchFamily="2" charset="-122"/>
              </a:rPr>
              <a:t>又创立了自由软件基金会（</a:t>
            </a:r>
            <a:r>
              <a:rPr lang="en-US" altLang="zh-CN" sz="2800" b="1" dirty="0">
                <a:latin typeface="华文楷体" panose="02010600040101010101" pitchFamily="2" charset="-122"/>
                <a:ea typeface="华文楷体" panose="02010600040101010101" pitchFamily="2" charset="-122"/>
              </a:rPr>
              <a:t>Free Software Foundation</a:t>
            </a:r>
            <a:r>
              <a:rPr lang="zh-CN" altLang="en-US" sz="2800" b="1" dirty="0">
                <a:latin typeface="华文楷体" panose="02010600040101010101" pitchFamily="2" charset="-122"/>
                <a:ea typeface="华文楷体" panose="02010600040101010101" pitchFamily="2" charset="-122"/>
              </a:rPr>
              <a:t>）来为</a:t>
            </a:r>
            <a:r>
              <a:rPr lang="en-US" altLang="zh-CN" sz="2800" b="1" dirty="0">
                <a:latin typeface="华文楷体" panose="02010600040101010101" pitchFamily="2" charset="-122"/>
                <a:ea typeface="华文楷体" panose="02010600040101010101" pitchFamily="2" charset="-122"/>
              </a:rPr>
              <a:t>GNU</a:t>
            </a:r>
            <a:r>
              <a:rPr lang="zh-CN" altLang="en-US" sz="2800" b="1" dirty="0">
                <a:latin typeface="华文楷体" panose="02010600040101010101" pitchFamily="2" charset="-122"/>
                <a:ea typeface="华文楷体" panose="02010600040101010101" pitchFamily="2" charset="-122"/>
              </a:rPr>
              <a:t>计划提供技术、法律以及财政支持。  </a:t>
            </a:r>
          </a:p>
          <a:p>
            <a:endParaRPr lang="zh-CN" altLang="en-US" dirty="0"/>
          </a:p>
        </p:txBody>
      </p:sp>
      <p:sp>
        <p:nvSpPr>
          <p:cNvPr id="3" name="标题 2"/>
          <p:cNvSpPr>
            <a:spLocks noGrp="1"/>
          </p:cNvSpPr>
          <p:nvPr>
            <p:ph type="title"/>
          </p:nvPr>
        </p:nvSpPr>
        <p:spPr>
          <a:xfrm>
            <a:off x="5004048" y="388925"/>
            <a:ext cx="2520280" cy="836712"/>
          </a:xfrm>
        </p:spPr>
        <p:txBody>
          <a:bodyPr/>
          <a:lstStyle/>
          <a:p>
            <a:r>
              <a:rPr lang="en-US" altLang="zh-CN" dirty="0"/>
              <a:t>GNU</a:t>
            </a:r>
            <a:endParaRPr lang="zh-CN" altLang="en-US" dirty="0"/>
          </a:p>
        </p:txBody>
      </p:sp>
      <p:pic>
        <p:nvPicPr>
          <p:cNvPr id="4" name="Picture 3">
            <a:extLst>
              <a:ext uri="{FF2B5EF4-FFF2-40B4-BE49-F238E27FC236}">
                <a16:creationId xmlns:a16="http://schemas.microsoft.com/office/drawing/2014/main" id="{F5F9D0DB-62DB-47E5-BFEB-A8B4ADD2D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082" y="3212976"/>
            <a:ext cx="197802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51520" y="692696"/>
            <a:ext cx="3041049" cy="2677656"/>
          </a:xfrm>
          <a:prstGeom prst="rect">
            <a:avLst/>
          </a:prstGeom>
        </p:spPr>
        <p:txBody>
          <a:bodyPr wrap="square">
            <a:spAutoFit/>
          </a:bodyPr>
          <a:lstStyle/>
          <a:p>
            <a:r>
              <a:rPr lang="en-US" altLang="zh-CN" sz="2800" dirty="0"/>
              <a:t>Linux</a:t>
            </a:r>
            <a:r>
              <a:rPr lang="zh-CN" altLang="en-US" sz="2800" dirty="0"/>
              <a:t>是一个一体化内核，而不是操作系统。</a:t>
            </a:r>
            <a:r>
              <a:rPr lang="en-US" altLang="zh-CN" sz="2800" dirty="0"/>
              <a:t>Linux</a:t>
            </a:r>
            <a:r>
              <a:rPr lang="zh-CN" altLang="en-US" sz="2800" dirty="0"/>
              <a:t>操作系统实际上是</a:t>
            </a:r>
            <a:r>
              <a:rPr lang="en-US" altLang="zh-CN" sz="2800" dirty="0"/>
              <a:t>Linux</a:t>
            </a:r>
            <a:r>
              <a:rPr lang="zh-CN" altLang="en-US" sz="2800" dirty="0"/>
              <a:t>与其他</a:t>
            </a:r>
            <a:r>
              <a:rPr lang="en-US" altLang="zh-CN" sz="2800" dirty="0"/>
              <a:t>GNU</a:t>
            </a:r>
            <a:r>
              <a:rPr lang="zh-CN" altLang="en-US" sz="2800" dirty="0"/>
              <a:t>软件结合。</a:t>
            </a:r>
          </a:p>
        </p:txBody>
      </p:sp>
    </p:spTree>
    <p:extLst>
      <p:ext uri="{BB962C8B-B14F-4D97-AF65-F5344CB8AC3E}">
        <p14:creationId xmlns:p14="http://schemas.microsoft.com/office/powerpoint/2010/main" val="395324378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C30302A1-A066-454C-BA32-6B498CABA893}"/>
              </a:ext>
            </a:extLst>
          </p:cNvPr>
          <p:cNvSpPr txBox="1"/>
          <p:nvPr/>
        </p:nvSpPr>
        <p:spPr>
          <a:xfrm>
            <a:off x="1754242" y="1225809"/>
            <a:ext cx="5246633" cy="830997"/>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6.3  </a:t>
            </a:r>
            <a:r>
              <a:rPr lang="zh-CN" altLang="en-US" sz="2400" b="0" dirty="0">
                <a:solidFill>
                  <a:srgbClr val="1353A2"/>
                </a:solidFill>
                <a:latin typeface="微软雅黑" pitchFamily="34" charset="-122"/>
                <a:ea typeface="微软雅黑" pitchFamily="34" charset="-122"/>
              </a:rPr>
              <a:t>使用</a:t>
            </a:r>
            <a:r>
              <a:rPr lang="en-US" altLang="zh-CN" sz="2400" b="0" dirty="0">
                <a:solidFill>
                  <a:srgbClr val="1353A2"/>
                </a:solidFill>
                <a:latin typeface="微软雅黑" pitchFamily="34" charset="-122"/>
                <a:ea typeface="微软雅黑" pitchFamily="34" charset="-122"/>
              </a:rPr>
              <a:t>YUM</a:t>
            </a:r>
            <a:r>
              <a:rPr lang="zh-CN" altLang="en-US" sz="2400" b="0" dirty="0">
                <a:solidFill>
                  <a:srgbClr val="1353A2"/>
                </a:solidFill>
                <a:latin typeface="微软雅黑" pitchFamily="34" charset="-122"/>
                <a:ea typeface="微软雅黑" pitchFamily="34" charset="-122"/>
              </a:rPr>
              <a:t>安装</a:t>
            </a:r>
            <a:r>
              <a:rPr lang="en-US" altLang="zh-CN" sz="2400" b="0" dirty="0">
                <a:solidFill>
                  <a:srgbClr val="1353A2"/>
                </a:solidFill>
                <a:latin typeface="微软雅黑" pitchFamily="34" charset="-122"/>
                <a:ea typeface="微软雅黑" pitchFamily="34" charset="-122"/>
              </a:rPr>
              <a:t>Apache</a:t>
            </a:r>
            <a:r>
              <a:rPr lang="zh-CN" altLang="en-US" sz="2400" b="0" dirty="0">
                <a:solidFill>
                  <a:srgbClr val="1353A2"/>
                </a:solidFill>
                <a:latin typeface="微软雅黑" pitchFamily="34" charset="-122"/>
                <a:ea typeface="微软雅黑" pitchFamily="34" charset="-122"/>
              </a:rPr>
              <a:t>服务器</a:t>
            </a:r>
            <a:endParaRPr lang="en-US" altLang="zh-CN" sz="2400" b="0" dirty="0">
              <a:solidFill>
                <a:srgbClr val="1353A2"/>
              </a:solidFill>
              <a:latin typeface="微软雅黑" pitchFamily="34" charset="-122"/>
              <a:ea typeface="微软雅黑" pitchFamily="34" charset="-122"/>
            </a:endParaRPr>
          </a:p>
          <a:p>
            <a:pPr defTabSz="685800" eaLnBrk="1" fontAlgn="auto" hangingPunct="1">
              <a:spcBef>
                <a:spcPts val="0"/>
              </a:spcBef>
              <a:spcAft>
                <a:spcPts val="0"/>
              </a:spcAft>
            </a:pPr>
            <a:endParaRPr lang="zh-CN" altLang="en-US" sz="2400" b="0" dirty="0">
              <a:solidFill>
                <a:srgbClr val="1353A2"/>
              </a:solidFill>
              <a:latin typeface="微软雅黑" pitchFamily="34" charset="-122"/>
              <a:ea typeface="微软雅黑" pitchFamily="34" charset="-122"/>
            </a:endParaRPr>
          </a:p>
        </p:txBody>
      </p:sp>
      <p:sp>
        <p:nvSpPr>
          <p:cNvPr id="7" name="内容占位符 6">
            <a:extLst>
              <a:ext uri="{FF2B5EF4-FFF2-40B4-BE49-F238E27FC236}">
                <a16:creationId xmlns:a16="http://schemas.microsoft.com/office/drawing/2014/main" id="{A64AA3A4-5ACC-41FF-AFE6-0EBBF96C665F}"/>
              </a:ext>
            </a:extLst>
          </p:cNvPr>
          <p:cNvSpPr>
            <a:spLocks noGrp="1"/>
          </p:cNvSpPr>
          <p:nvPr>
            <p:ph idx="1"/>
          </p:nvPr>
        </p:nvSpPr>
        <p:spPr>
          <a:xfrm>
            <a:off x="547007" y="1842747"/>
            <a:ext cx="7886700" cy="3263504"/>
          </a:xfrm>
        </p:spPr>
        <p:txBody>
          <a:bodyPr/>
          <a:lstStyle/>
          <a:p>
            <a:pPr marL="342900" indent="-342900">
              <a:lnSpc>
                <a:spcPct val="150000"/>
              </a:lnSpc>
              <a:buFont typeface="+mj-lt"/>
              <a:buAutoNum type="arabicPeriod"/>
            </a:pPr>
            <a:r>
              <a:rPr lang="zh-CN" altLang="en-US" sz="1800" dirty="0">
                <a:solidFill>
                  <a:srgbClr val="1353A2"/>
                </a:solidFill>
                <a:latin typeface="微软雅黑" pitchFamily="34" charset="-122"/>
                <a:ea typeface="微软雅黑" pitchFamily="34" charset="-122"/>
              </a:rPr>
              <a:t>使用</a:t>
            </a:r>
            <a:r>
              <a:rPr lang="en-US" altLang="zh-CN" sz="1800" dirty="0">
                <a:solidFill>
                  <a:srgbClr val="1353A2"/>
                </a:solidFill>
                <a:latin typeface="微软雅黑" pitchFamily="34" charset="-122"/>
                <a:ea typeface="微软雅黑" pitchFamily="34" charset="-122"/>
              </a:rPr>
              <a:t>rpm</a:t>
            </a:r>
            <a:r>
              <a:rPr lang="zh-CN" altLang="en-US" sz="1800" dirty="0">
                <a:solidFill>
                  <a:srgbClr val="1353A2"/>
                </a:solidFill>
                <a:latin typeface="微软雅黑" pitchFamily="34" charset="-122"/>
                <a:ea typeface="微软雅黑" pitchFamily="34" charset="-122"/>
              </a:rPr>
              <a:t>查询是否安装</a:t>
            </a:r>
            <a:endParaRPr lang="en-US" altLang="zh-CN" sz="1800" dirty="0">
              <a:solidFill>
                <a:srgbClr val="1353A2"/>
              </a:solidFill>
              <a:latin typeface="微软雅黑" pitchFamily="34" charset="-122"/>
              <a:ea typeface="微软雅黑" pitchFamily="34" charset="-122"/>
            </a:endParaRPr>
          </a:p>
          <a:p>
            <a:pPr marL="514350" lvl="2">
              <a:lnSpc>
                <a:spcPct val="150000"/>
              </a:lnSpc>
              <a:spcBef>
                <a:spcPts val="750"/>
              </a:spcBef>
            </a:pPr>
            <a:r>
              <a:rPr lang="en-US" altLang="zh-CN" dirty="0">
                <a:solidFill>
                  <a:srgbClr val="1353A2"/>
                </a:solidFill>
                <a:latin typeface="微软雅黑" pitchFamily="34" charset="-122"/>
                <a:ea typeface="微软雅黑" pitchFamily="34" charset="-122"/>
              </a:rPr>
              <a:t>rpm –</a:t>
            </a:r>
            <a:r>
              <a:rPr lang="en-US" altLang="zh-CN" dirty="0" err="1">
                <a:solidFill>
                  <a:srgbClr val="1353A2"/>
                </a:solidFill>
                <a:latin typeface="微软雅黑" pitchFamily="34" charset="-122"/>
                <a:ea typeface="微软雅黑" pitchFamily="34" charset="-122"/>
              </a:rPr>
              <a:t>aq</a:t>
            </a:r>
            <a:r>
              <a:rPr lang="en-US" altLang="zh-CN" dirty="0">
                <a:solidFill>
                  <a:srgbClr val="1353A2"/>
                </a:solidFill>
                <a:latin typeface="微软雅黑" pitchFamily="34" charset="-122"/>
                <a:ea typeface="微软雅黑" pitchFamily="34" charset="-122"/>
              </a:rPr>
              <a:t> | grep httpd</a:t>
            </a:r>
          </a:p>
          <a:p>
            <a:pPr marL="342900" indent="-342900">
              <a:lnSpc>
                <a:spcPct val="150000"/>
              </a:lnSpc>
              <a:buFont typeface="+mj-lt"/>
              <a:buAutoNum type="arabicPeriod"/>
            </a:pPr>
            <a:r>
              <a:rPr lang="zh-CN" altLang="en-US" sz="1800" dirty="0">
                <a:solidFill>
                  <a:srgbClr val="1353A2"/>
                </a:solidFill>
                <a:latin typeface="微软雅黑" pitchFamily="34" charset="-122"/>
                <a:ea typeface="微软雅黑" pitchFamily="34" charset="-122"/>
              </a:rPr>
              <a:t>使用</a:t>
            </a:r>
            <a:r>
              <a:rPr lang="en-US" altLang="zh-CN" sz="1800" dirty="0">
                <a:solidFill>
                  <a:srgbClr val="1353A2"/>
                </a:solidFill>
                <a:latin typeface="微软雅黑" pitchFamily="34" charset="-122"/>
                <a:ea typeface="微软雅黑" pitchFamily="34" charset="-122"/>
              </a:rPr>
              <a:t>yum</a:t>
            </a:r>
            <a:r>
              <a:rPr lang="zh-CN" altLang="en-US" sz="1800" dirty="0">
                <a:solidFill>
                  <a:srgbClr val="1353A2"/>
                </a:solidFill>
                <a:latin typeface="微软雅黑" pitchFamily="34" charset="-122"/>
                <a:ea typeface="微软雅黑" pitchFamily="34" charset="-122"/>
              </a:rPr>
              <a:t>安装</a:t>
            </a:r>
            <a:r>
              <a:rPr lang="en-US" altLang="zh-CN" sz="1800" dirty="0">
                <a:solidFill>
                  <a:srgbClr val="1353A2"/>
                </a:solidFill>
                <a:latin typeface="微软雅黑" pitchFamily="34" charset="-122"/>
                <a:ea typeface="微软雅黑" pitchFamily="34" charset="-122"/>
              </a:rPr>
              <a:t>http </a:t>
            </a:r>
          </a:p>
          <a:p>
            <a:pPr marL="514350" lvl="2">
              <a:lnSpc>
                <a:spcPct val="150000"/>
              </a:lnSpc>
              <a:spcBef>
                <a:spcPts val="750"/>
              </a:spcBef>
            </a:pPr>
            <a:r>
              <a:rPr lang="en-US" altLang="zh-CN" dirty="0">
                <a:solidFill>
                  <a:srgbClr val="1353A2"/>
                </a:solidFill>
                <a:latin typeface="微软雅黑" pitchFamily="34" charset="-122"/>
                <a:ea typeface="微软雅黑" pitchFamily="34" charset="-122"/>
              </a:rPr>
              <a:t>yum install httpd</a:t>
            </a:r>
          </a:p>
          <a:p>
            <a:pPr marL="342900" indent="-342900">
              <a:lnSpc>
                <a:spcPct val="150000"/>
              </a:lnSpc>
              <a:buFont typeface="+mj-lt"/>
              <a:buAutoNum type="arabicPeriod"/>
            </a:pPr>
            <a:r>
              <a:rPr lang="zh-CN" altLang="en-US" sz="1800" dirty="0">
                <a:solidFill>
                  <a:srgbClr val="1353A2"/>
                </a:solidFill>
                <a:latin typeface="微软雅黑" pitchFamily="34" charset="-122"/>
                <a:ea typeface="微软雅黑" pitchFamily="34" charset="-122"/>
              </a:rPr>
              <a:t>安装完成后再次查询</a:t>
            </a:r>
            <a:endParaRPr lang="en-US" altLang="zh-CN" sz="1800" dirty="0">
              <a:solidFill>
                <a:srgbClr val="1353A2"/>
              </a:solidFill>
              <a:latin typeface="微软雅黑" pitchFamily="34" charset="-122"/>
              <a:ea typeface="微软雅黑" pitchFamily="34" charset="-122"/>
            </a:endParaRPr>
          </a:p>
          <a:p>
            <a:pPr marL="385763" indent="-385763">
              <a:buFont typeface="+mj-lt"/>
              <a:buAutoNum type="arabicPeriod"/>
            </a:pPr>
            <a:endParaRPr lang="zh-CN" altLang="en-US" dirty="0"/>
          </a:p>
        </p:txBody>
      </p:sp>
    </p:spTree>
    <p:extLst>
      <p:ext uri="{BB962C8B-B14F-4D97-AF65-F5344CB8AC3E}">
        <p14:creationId xmlns:p14="http://schemas.microsoft.com/office/powerpoint/2010/main" val="22282395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C30302A1-A066-454C-BA32-6B498CABA893}"/>
              </a:ext>
            </a:extLst>
          </p:cNvPr>
          <p:cNvSpPr txBox="1"/>
          <p:nvPr/>
        </p:nvSpPr>
        <p:spPr>
          <a:xfrm>
            <a:off x="1754242" y="1225809"/>
            <a:ext cx="5246633" cy="830997"/>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6.3  </a:t>
            </a:r>
            <a:r>
              <a:rPr lang="zh-CN" altLang="en-US" sz="2400" b="0" dirty="0">
                <a:solidFill>
                  <a:srgbClr val="1353A2"/>
                </a:solidFill>
                <a:latin typeface="微软雅黑" pitchFamily="34" charset="-122"/>
                <a:ea typeface="微软雅黑" pitchFamily="34" charset="-122"/>
              </a:rPr>
              <a:t>使用</a:t>
            </a:r>
            <a:r>
              <a:rPr lang="en-US" altLang="zh-CN" sz="2400" b="0" dirty="0">
                <a:solidFill>
                  <a:srgbClr val="1353A2"/>
                </a:solidFill>
                <a:latin typeface="微软雅黑" pitchFamily="34" charset="-122"/>
                <a:ea typeface="微软雅黑" pitchFamily="34" charset="-122"/>
              </a:rPr>
              <a:t>YUM</a:t>
            </a:r>
            <a:r>
              <a:rPr lang="zh-CN" altLang="en-US" sz="2400" b="0" dirty="0">
                <a:solidFill>
                  <a:srgbClr val="1353A2"/>
                </a:solidFill>
                <a:latin typeface="微软雅黑" pitchFamily="34" charset="-122"/>
                <a:ea typeface="微软雅黑" pitchFamily="34" charset="-122"/>
              </a:rPr>
              <a:t>安装</a:t>
            </a:r>
            <a:r>
              <a:rPr lang="en-US" altLang="zh-CN" sz="2400" b="0" dirty="0">
                <a:solidFill>
                  <a:srgbClr val="1353A2"/>
                </a:solidFill>
                <a:latin typeface="微软雅黑" pitchFamily="34" charset="-122"/>
                <a:ea typeface="微软雅黑" pitchFamily="34" charset="-122"/>
              </a:rPr>
              <a:t>ftp</a:t>
            </a:r>
            <a:r>
              <a:rPr lang="zh-CN" altLang="en-US" sz="2400" b="0" dirty="0">
                <a:solidFill>
                  <a:srgbClr val="1353A2"/>
                </a:solidFill>
                <a:latin typeface="微软雅黑" pitchFamily="34" charset="-122"/>
                <a:ea typeface="微软雅黑" pitchFamily="34" charset="-122"/>
              </a:rPr>
              <a:t>服务器</a:t>
            </a:r>
            <a:endParaRPr lang="en-US" altLang="zh-CN" sz="2400" b="0" dirty="0">
              <a:solidFill>
                <a:srgbClr val="1353A2"/>
              </a:solidFill>
              <a:latin typeface="微软雅黑" pitchFamily="34" charset="-122"/>
              <a:ea typeface="微软雅黑" pitchFamily="34" charset="-122"/>
            </a:endParaRPr>
          </a:p>
          <a:p>
            <a:pPr defTabSz="685800" eaLnBrk="1" fontAlgn="auto" hangingPunct="1">
              <a:spcBef>
                <a:spcPts val="0"/>
              </a:spcBef>
              <a:spcAft>
                <a:spcPts val="0"/>
              </a:spcAft>
            </a:pPr>
            <a:endParaRPr lang="zh-CN" altLang="en-US" sz="2400" b="0" dirty="0">
              <a:solidFill>
                <a:srgbClr val="1353A2"/>
              </a:solidFill>
              <a:latin typeface="微软雅黑" pitchFamily="34" charset="-122"/>
              <a:ea typeface="微软雅黑" pitchFamily="34" charset="-122"/>
            </a:endParaRPr>
          </a:p>
        </p:txBody>
      </p:sp>
      <p:sp>
        <p:nvSpPr>
          <p:cNvPr id="7" name="内容占位符 6">
            <a:extLst>
              <a:ext uri="{FF2B5EF4-FFF2-40B4-BE49-F238E27FC236}">
                <a16:creationId xmlns:a16="http://schemas.microsoft.com/office/drawing/2014/main" id="{A64AA3A4-5ACC-41FF-AFE6-0EBBF96C665F}"/>
              </a:ext>
            </a:extLst>
          </p:cNvPr>
          <p:cNvSpPr>
            <a:spLocks noGrp="1"/>
          </p:cNvSpPr>
          <p:nvPr>
            <p:ph idx="1"/>
          </p:nvPr>
        </p:nvSpPr>
        <p:spPr>
          <a:xfrm>
            <a:off x="547007" y="1842747"/>
            <a:ext cx="7886700" cy="3263504"/>
          </a:xfrm>
        </p:spPr>
        <p:txBody>
          <a:bodyPr/>
          <a:lstStyle/>
          <a:p>
            <a:pPr marL="342900" indent="-342900">
              <a:lnSpc>
                <a:spcPct val="150000"/>
              </a:lnSpc>
              <a:buFont typeface="+mj-lt"/>
              <a:buAutoNum type="arabicPeriod"/>
            </a:pPr>
            <a:r>
              <a:rPr lang="zh-CN" altLang="en-US" sz="1800" b="1" dirty="0">
                <a:solidFill>
                  <a:srgbClr val="1353A2"/>
                </a:solidFill>
                <a:latin typeface="微软雅黑" pitchFamily="34" charset="-122"/>
                <a:ea typeface="微软雅黑" pitchFamily="34" charset="-122"/>
              </a:rPr>
              <a:t>使用</a:t>
            </a:r>
            <a:r>
              <a:rPr lang="en-US" altLang="zh-CN" sz="1800" b="1" dirty="0">
                <a:solidFill>
                  <a:srgbClr val="1353A2"/>
                </a:solidFill>
                <a:latin typeface="微软雅黑" pitchFamily="34" charset="-122"/>
                <a:ea typeface="微软雅黑" pitchFamily="34" charset="-122"/>
              </a:rPr>
              <a:t>rpm</a:t>
            </a:r>
            <a:r>
              <a:rPr lang="zh-CN" altLang="en-US" sz="1800" b="1" dirty="0">
                <a:solidFill>
                  <a:srgbClr val="1353A2"/>
                </a:solidFill>
                <a:latin typeface="微软雅黑" pitchFamily="34" charset="-122"/>
                <a:ea typeface="微软雅黑" pitchFamily="34" charset="-122"/>
              </a:rPr>
              <a:t>查询是否安装</a:t>
            </a:r>
            <a:endParaRPr lang="en-US" altLang="zh-CN" sz="1800" b="1" dirty="0">
              <a:solidFill>
                <a:srgbClr val="1353A2"/>
              </a:solidFill>
              <a:latin typeface="微软雅黑" pitchFamily="34" charset="-122"/>
              <a:ea typeface="微软雅黑" pitchFamily="34" charset="-122"/>
            </a:endParaRPr>
          </a:p>
          <a:p>
            <a:pPr marL="514350" lvl="2">
              <a:lnSpc>
                <a:spcPct val="150000"/>
              </a:lnSpc>
              <a:spcBef>
                <a:spcPts val="750"/>
              </a:spcBef>
            </a:pPr>
            <a:r>
              <a:rPr lang="en-US" altLang="zh-CN" b="1" dirty="0">
                <a:solidFill>
                  <a:srgbClr val="1353A2"/>
                </a:solidFill>
                <a:latin typeface="微软雅黑" pitchFamily="34" charset="-122"/>
                <a:ea typeface="微软雅黑" pitchFamily="34" charset="-122"/>
              </a:rPr>
              <a:t>rpm –</a:t>
            </a:r>
            <a:r>
              <a:rPr lang="en-US" altLang="zh-CN" b="1" dirty="0" err="1">
                <a:solidFill>
                  <a:srgbClr val="1353A2"/>
                </a:solidFill>
                <a:latin typeface="微软雅黑" pitchFamily="34" charset="-122"/>
                <a:ea typeface="微软雅黑" pitchFamily="34" charset="-122"/>
              </a:rPr>
              <a:t>aq</a:t>
            </a:r>
            <a:r>
              <a:rPr lang="en-US" altLang="zh-CN" b="1" dirty="0">
                <a:solidFill>
                  <a:srgbClr val="1353A2"/>
                </a:solidFill>
                <a:latin typeface="微软雅黑" pitchFamily="34" charset="-122"/>
                <a:ea typeface="微软雅黑" pitchFamily="34" charset="-122"/>
              </a:rPr>
              <a:t> | grep </a:t>
            </a:r>
            <a:r>
              <a:rPr lang="en-US" altLang="zh-CN" b="1" dirty="0" err="1">
                <a:solidFill>
                  <a:srgbClr val="1353A2"/>
                </a:solidFill>
                <a:latin typeface="微软雅黑" pitchFamily="34" charset="-122"/>
                <a:ea typeface="微软雅黑" pitchFamily="34" charset="-122"/>
              </a:rPr>
              <a:t>vsftpd</a:t>
            </a:r>
            <a:endParaRPr lang="en-US" altLang="zh-CN" b="1" dirty="0">
              <a:solidFill>
                <a:srgbClr val="1353A2"/>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800" b="1" dirty="0">
                <a:solidFill>
                  <a:srgbClr val="1353A2"/>
                </a:solidFill>
                <a:latin typeface="微软雅黑" pitchFamily="34" charset="-122"/>
                <a:ea typeface="微软雅黑" pitchFamily="34" charset="-122"/>
              </a:rPr>
              <a:t>使用</a:t>
            </a:r>
            <a:r>
              <a:rPr lang="en-US" altLang="zh-CN" sz="1800" b="1" dirty="0">
                <a:solidFill>
                  <a:srgbClr val="1353A2"/>
                </a:solidFill>
                <a:latin typeface="微软雅黑" pitchFamily="34" charset="-122"/>
                <a:ea typeface="微软雅黑" pitchFamily="34" charset="-122"/>
              </a:rPr>
              <a:t>yum</a:t>
            </a:r>
            <a:r>
              <a:rPr lang="zh-CN" altLang="en-US" sz="1800" b="1" dirty="0">
                <a:solidFill>
                  <a:srgbClr val="1353A2"/>
                </a:solidFill>
                <a:latin typeface="微软雅黑" pitchFamily="34" charset="-122"/>
                <a:ea typeface="微软雅黑" pitchFamily="34" charset="-122"/>
              </a:rPr>
              <a:t>安装</a:t>
            </a:r>
            <a:r>
              <a:rPr lang="en-US" altLang="zh-CN" sz="1800" b="1" dirty="0">
                <a:solidFill>
                  <a:srgbClr val="1353A2"/>
                </a:solidFill>
                <a:latin typeface="微软雅黑" pitchFamily="34" charset="-122"/>
                <a:ea typeface="微软雅黑" pitchFamily="34" charset="-122"/>
              </a:rPr>
              <a:t>ftp </a:t>
            </a:r>
          </a:p>
          <a:p>
            <a:pPr marL="514350" lvl="2">
              <a:lnSpc>
                <a:spcPct val="150000"/>
              </a:lnSpc>
              <a:spcBef>
                <a:spcPts val="750"/>
              </a:spcBef>
            </a:pPr>
            <a:r>
              <a:rPr lang="en-US" altLang="zh-CN" b="1" dirty="0">
                <a:solidFill>
                  <a:srgbClr val="1353A2"/>
                </a:solidFill>
                <a:latin typeface="微软雅黑" pitchFamily="34" charset="-122"/>
                <a:ea typeface="微软雅黑" pitchFamily="34" charset="-122"/>
              </a:rPr>
              <a:t>yum install </a:t>
            </a:r>
            <a:r>
              <a:rPr lang="en-US" altLang="zh-CN" b="1" dirty="0" err="1">
                <a:solidFill>
                  <a:srgbClr val="1353A2"/>
                </a:solidFill>
                <a:latin typeface="微软雅黑" pitchFamily="34" charset="-122"/>
                <a:ea typeface="微软雅黑" pitchFamily="34" charset="-122"/>
              </a:rPr>
              <a:t>vsftpd</a:t>
            </a:r>
            <a:endParaRPr lang="en-US" altLang="zh-CN" b="1" dirty="0">
              <a:solidFill>
                <a:srgbClr val="1353A2"/>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800" b="1" dirty="0">
                <a:solidFill>
                  <a:srgbClr val="1353A2"/>
                </a:solidFill>
                <a:latin typeface="微软雅黑" pitchFamily="34" charset="-122"/>
                <a:ea typeface="微软雅黑" pitchFamily="34" charset="-122"/>
              </a:rPr>
              <a:t>安装完成后再次查询</a:t>
            </a:r>
            <a:endParaRPr lang="en-US" altLang="zh-CN" sz="1800" b="1" dirty="0">
              <a:solidFill>
                <a:srgbClr val="1353A2"/>
              </a:solidFill>
              <a:latin typeface="微软雅黑" pitchFamily="34" charset="-122"/>
              <a:ea typeface="微软雅黑" pitchFamily="34" charset="-122"/>
            </a:endParaRPr>
          </a:p>
          <a:p>
            <a:pPr marL="385763" indent="-385763">
              <a:buFont typeface="+mj-lt"/>
              <a:buAutoNum type="arabicPeriod"/>
            </a:pPr>
            <a:endParaRPr lang="zh-CN" altLang="en-US" dirty="0"/>
          </a:p>
        </p:txBody>
      </p:sp>
    </p:spTree>
    <p:extLst>
      <p:ext uri="{BB962C8B-B14F-4D97-AF65-F5344CB8AC3E}">
        <p14:creationId xmlns:p14="http://schemas.microsoft.com/office/powerpoint/2010/main" val="289506224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EB1131-D566-4F1A-AC87-8720B6FA33E6}"/>
              </a:ext>
            </a:extLst>
          </p:cNvPr>
          <p:cNvSpPr>
            <a:spLocks noGrp="1"/>
          </p:cNvSpPr>
          <p:nvPr>
            <p:ph type="title"/>
          </p:nvPr>
        </p:nvSpPr>
        <p:spPr/>
        <p:txBody>
          <a:bodyPr>
            <a:normAutofit/>
          </a:bodyPr>
          <a:lstStyle/>
          <a:p>
            <a:r>
              <a:rPr lang="zh-CN" altLang="en-US" sz="1800" dirty="0">
                <a:cs typeface="+mn-cs"/>
              </a:rPr>
              <a:t>网络问题解决方案</a:t>
            </a:r>
          </a:p>
        </p:txBody>
      </p:sp>
      <p:sp>
        <p:nvSpPr>
          <p:cNvPr id="3" name="内容占位符 2">
            <a:extLst>
              <a:ext uri="{FF2B5EF4-FFF2-40B4-BE49-F238E27FC236}">
                <a16:creationId xmlns:a16="http://schemas.microsoft.com/office/drawing/2014/main" id="{940AC224-843B-4F51-ABDF-39A170C5993E}"/>
              </a:ext>
            </a:extLst>
          </p:cNvPr>
          <p:cNvSpPr>
            <a:spLocks noGrp="1"/>
          </p:cNvSpPr>
          <p:nvPr>
            <p:ph idx="1"/>
          </p:nvPr>
        </p:nvSpPr>
        <p:spPr/>
        <p:txBody>
          <a:bodyPr>
            <a:normAutofit/>
          </a:bodyPr>
          <a:lstStyle/>
          <a:p>
            <a:r>
              <a:rPr lang="zh-CN" altLang="en-US" sz="1800" dirty="0">
                <a:solidFill>
                  <a:srgbClr val="1353A2"/>
                </a:solidFill>
                <a:latin typeface="微软雅黑" pitchFamily="34" charset="-122"/>
                <a:ea typeface="微软雅黑" pitchFamily="34" charset="-122"/>
              </a:rPr>
              <a:t>安装出现错误提示</a:t>
            </a:r>
            <a:endParaRPr lang="en-US" altLang="zh-CN" sz="1800" dirty="0">
              <a:solidFill>
                <a:srgbClr val="1353A2"/>
              </a:solidFill>
              <a:latin typeface="微软雅黑" pitchFamily="34" charset="-122"/>
              <a:ea typeface="微软雅黑" pitchFamily="34" charset="-122"/>
            </a:endParaRPr>
          </a:p>
          <a:p>
            <a:endParaRPr lang="zh-CN" altLang="en-US" sz="1800" dirty="0">
              <a:solidFill>
                <a:srgbClr val="1353A2"/>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2CE975D7-B71C-4AE2-A4A7-DC627FAAD4C6}"/>
              </a:ext>
            </a:extLst>
          </p:cNvPr>
          <p:cNvPicPr>
            <a:picLocks noChangeAspect="1"/>
          </p:cNvPicPr>
          <p:nvPr/>
        </p:nvPicPr>
        <p:blipFill>
          <a:blip r:embed="rId2"/>
          <a:stretch>
            <a:fillRect/>
          </a:stretch>
        </p:blipFill>
        <p:spPr>
          <a:xfrm>
            <a:off x="2990579" y="1791106"/>
            <a:ext cx="5372665" cy="3141149"/>
          </a:xfrm>
          <a:prstGeom prst="rect">
            <a:avLst/>
          </a:prstGeom>
        </p:spPr>
      </p:pic>
      <p:sp>
        <p:nvSpPr>
          <p:cNvPr id="5" name="文本框 4">
            <a:extLst>
              <a:ext uri="{FF2B5EF4-FFF2-40B4-BE49-F238E27FC236}">
                <a16:creationId xmlns:a16="http://schemas.microsoft.com/office/drawing/2014/main" id="{FEC4ECE8-E8F9-4627-AC41-C8BF10917B76}"/>
              </a:ext>
            </a:extLst>
          </p:cNvPr>
          <p:cNvSpPr txBox="1"/>
          <p:nvPr/>
        </p:nvSpPr>
        <p:spPr>
          <a:xfrm flipH="1">
            <a:off x="628650" y="4086225"/>
            <a:ext cx="2361929" cy="369332"/>
          </a:xfrm>
          <a:prstGeom prst="rect">
            <a:avLst/>
          </a:prstGeom>
          <a:noFill/>
        </p:spPr>
        <p:txBody>
          <a:bodyPr wrap="square" rtlCol="0">
            <a:spAutoFit/>
          </a:bodyPr>
          <a:lstStyle/>
          <a:p>
            <a:pPr defTabSz="685800" eaLnBrk="1" fontAlgn="auto" hangingPunct="1">
              <a:spcBef>
                <a:spcPts val="0"/>
              </a:spcBef>
              <a:spcAft>
                <a:spcPts val="0"/>
              </a:spcAft>
            </a:pPr>
            <a:r>
              <a:rPr lang="zh-CN" altLang="en-US" dirty="0">
                <a:solidFill>
                  <a:srgbClr val="FF0000"/>
                </a:solidFill>
                <a:latin typeface="等线"/>
                <a:ea typeface="等线" panose="02010600030101010101" pitchFamily="2" charset="-122"/>
              </a:rPr>
              <a:t>网络未连接造成</a:t>
            </a:r>
          </a:p>
        </p:txBody>
      </p:sp>
    </p:spTree>
    <p:extLst>
      <p:ext uri="{BB962C8B-B14F-4D97-AF65-F5344CB8AC3E}">
        <p14:creationId xmlns:p14="http://schemas.microsoft.com/office/powerpoint/2010/main" val="66214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7E85F-6D18-4EC0-B119-946F9B0F9FF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D2EE929-53CD-4FE2-BEEB-992BAAAA1F06}"/>
              </a:ext>
            </a:extLst>
          </p:cNvPr>
          <p:cNvSpPr>
            <a:spLocks noGrp="1"/>
          </p:cNvSpPr>
          <p:nvPr>
            <p:ph idx="1"/>
          </p:nvPr>
        </p:nvSpPr>
        <p:spPr>
          <a:xfrm>
            <a:off x="571500" y="1895815"/>
            <a:ext cx="7886700" cy="3263504"/>
          </a:xfrm>
        </p:spPr>
        <p:txBody>
          <a:bodyPr/>
          <a:lstStyle/>
          <a:p>
            <a:r>
              <a:rPr lang="zh-CN" altLang="en-US" dirty="0"/>
              <a:t>查询网络状态 </a:t>
            </a:r>
            <a:r>
              <a:rPr lang="en-US" altLang="zh-CN" dirty="0"/>
              <a:t>ifconfig</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enp0s3</a:t>
            </a:r>
            <a:r>
              <a:rPr lang="zh-CN" altLang="en-US" dirty="0"/>
              <a:t>没有</a:t>
            </a:r>
            <a:r>
              <a:rPr lang="en-US" altLang="zh-CN" dirty="0"/>
              <a:t>Ip</a:t>
            </a:r>
            <a:r>
              <a:rPr lang="zh-CN" altLang="en-US" dirty="0"/>
              <a:t>地址，表示没有连接网络</a:t>
            </a:r>
            <a:endParaRPr lang="en-US" altLang="zh-CN" dirty="0"/>
          </a:p>
          <a:p>
            <a:endParaRPr lang="en-US" altLang="zh-CN" dirty="0"/>
          </a:p>
          <a:p>
            <a:pPr marL="0" indent="0">
              <a:buNone/>
            </a:pPr>
            <a:endParaRPr lang="zh-CN" altLang="en-US" dirty="0"/>
          </a:p>
        </p:txBody>
      </p:sp>
      <p:pic>
        <p:nvPicPr>
          <p:cNvPr id="4" name="图片 3">
            <a:extLst>
              <a:ext uri="{FF2B5EF4-FFF2-40B4-BE49-F238E27FC236}">
                <a16:creationId xmlns:a16="http://schemas.microsoft.com/office/drawing/2014/main" id="{5440C639-74BF-4B40-ABBC-C83C0E5EA167}"/>
              </a:ext>
            </a:extLst>
          </p:cNvPr>
          <p:cNvPicPr>
            <a:picLocks noChangeAspect="1"/>
          </p:cNvPicPr>
          <p:nvPr/>
        </p:nvPicPr>
        <p:blipFill>
          <a:blip r:embed="rId2"/>
          <a:stretch>
            <a:fillRect/>
          </a:stretch>
        </p:blipFill>
        <p:spPr>
          <a:xfrm>
            <a:off x="876525" y="2328126"/>
            <a:ext cx="7580344" cy="1440126"/>
          </a:xfrm>
          <a:prstGeom prst="rect">
            <a:avLst/>
          </a:prstGeom>
        </p:spPr>
      </p:pic>
    </p:spTree>
    <p:extLst>
      <p:ext uri="{BB962C8B-B14F-4D97-AF65-F5344CB8AC3E}">
        <p14:creationId xmlns:p14="http://schemas.microsoft.com/office/powerpoint/2010/main" val="154605426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3616E-8FD5-4B01-B9F9-1DDFE831BE95}"/>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D2805396-B5C8-4387-AC43-BE268A0664B0}"/>
              </a:ext>
            </a:extLst>
          </p:cNvPr>
          <p:cNvPicPr>
            <a:picLocks noChangeAspect="1"/>
          </p:cNvPicPr>
          <p:nvPr/>
        </p:nvPicPr>
        <p:blipFill>
          <a:blip r:embed="rId2"/>
          <a:stretch>
            <a:fillRect/>
          </a:stretch>
        </p:blipFill>
        <p:spPr>
          <a:xfrm>
            <a:off x="749561" y="2088775"/>
            <a:ext cx="7240159" cy="2389337"/>
          </a:xfrm>
          <a:prstGeom prst="rect">
            <a:avLst/>
          </a:prstGeom>
        </p:spPr>
      </p:pic>
    </p:spTree>
    <p:extLst>
      <p:ext uri="{BB962C8B-B14F-4D97-AF65-F5344CB8AC3E}">
        <p14:creationId xmlns:p14="http://schemas.microsoft.com/office/powerpoint/2010/main" val="31596974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55268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ctrTitle"/>
          </p:nvPr>
        </p:nvSpPr>
        <p:spPr>
          <a:xfrm>
            <a:off x="1143000" y="2054985"/>
            <a:ext cx="7105389" cy="1434737"/>
          </a:xfrm>
        </p:spPr>
        <p:txBody>
          <a:bodyPr/>
          <a:lstStyle/>
          <a:p>
            <a:r>
              <a:rPr lang="zh-CN" altLang="en-US" b="1" dirty="0">
                <a:latin typeface="方正细倩简体"/>
                <a:ea typeface="方正细倩简体"/>
                <a:cs typeface="方正细倩简体"/>
              </a:rPr>
              <a:t>第</a:t>
            </a:r>
            <a:r>
              <a:rPr lang="en-US" altLang="zh-CN" b="1" dirty="0">
                <a:latin typeface="方正细倩简体"/>
                <a:ea typeface="方正细倩简体"/>
                <a:cs typeface="方正细倩简体"/>
              </a:rPr>
              <a:t>7</a:t>
            </a:r>
            <a:r>
              <a:rPr lang="zh-CN" altLang="en-US" b="1" dirty="0">
                <a:latin typeface="方正细倩简体"/>
                <a:ea typeface="方正细倩简体"/>
                <a:cs typeface="方正细倩简体"/>
              </a:rPr>
              <a:t>章  </a:t>
            </a:r>
            <a:r>
              <a:rPr lang="en-US" altLang="zh-CN" dirty="0"/>
              <a:t>Linux</a:t>
            </a:r>
            <a:r>
              <a:rPr lang="zh-CN" altLang="zh-CN" dirty="0"/>
              <a:t>系统监视与进程管理</a:t>
            </a:r>
            <a:endParaRPr lang="zh-CN" altLang="zh-CN" b="1" dirty="0"/>
          </a:p>
        </p:txBody>
      </p:sp>
      <p:sp>
        <p:nvSpPr>
          <p:cNvPr id="11" name="矩形 10"/>
          <p:cNvSpPr/>
          <p:nvPr/>
        </p:nvSpPr>
        <p:spPr>
          <a:xfrm>
            <a:off x="3310618" y="4789868"/>
            <a:ext cx="1574533" cy="678904"/>
          </a:xfrm>
          <a:prstGeom prst="rect">
            <a:avLst/>
          </a:prstGeom>
        </p:spPr>
        <p:txBody>
          <a:bodyPr wrap="square">
            <a:spAutoFit/>
          </a:bodyPr>
          <a:lstStyle/>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 </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项目背景</a:t>
            </a:r>
            <a:endParaRPr lang="en-US" altLang="zh-CN" sz="1350" dirty="0">
              <a:solidFill>
                <a:srgbClr val="5B9BD5">
                  <a:lumMod val="75000"/>
                </a:srgbClr>
              </a:solidFill>
              <a:latin typeface="微软雅黑" pitchFamily="34" charset="-122"/>
              <a:ea typeface="微软雅黑" pitchFamily="34" charset="-122"/>
              <a:sym typeface="微软雅黑" pitchFamily="34" charset="-122"/>
            </a:endParaRPr>
          </a:p>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 </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项目知识准备</a:t>
            </a:r>
            <a:endParaRPr lang="en-US" altLang="zh-CN" sz="1350" dirty="0">
              <a:solidFill>
                <a:srgbClr val="5B9BD5">
                  <a:lumMod val="75000"/>
                </a:srgbClr>
              </a:solidFill>
              <a:latin typeface="微软雅黑" pitchFamily="34" charset="-122"/>
              <a:ea typeface="微软雅黑" pitchFamily="34" charset="-122"/>
              <a:sym typeface="微软雅黑" pitchFamily="34" charset="-122"/>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532" y="4590234"/>
            <a:ext cx="1607344" cy="112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5717181" y="4770972"/>
            <a:ext cx="2164822" cy="678904"/>
          </a:xfrm>
          <a:prstGeom prst="rect">
            <a:avLst/>
          </a:prstGeom>
        </p:spPr>
        <p:txBody>
          <a:bodyPr wrap="square">
            <a:spAutoFit/>
          </a:bodyPr>
          <a:lstStyle/>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项目实施</a:t>
            </a:r>
            <a:endParaRPr lang="en-US" altLang="zh-CN" sz="1350" dirty="0">
              <a:solidFill>
                <a:srgbClr val="5B9BD5">
                  <a:lumMod val="75000"/>
                </a:srgbClr>
              </a:solidFill>
              <a:latin typeface="微软雅黑" pitchFamily="34" charset="-122"/>
              <a:ea typeface="微软雅黑" pitchFamily="34" charset="-122"/>
              <a:sym typeface="微软雅黑" pitchFamily="34" charset="-122"/>
            </a:endParaRPr>
          </a:p>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项目实训</a:t>
            </a:r>
          </a:p>
        </p:txBody>
      </p:sp>
    </p:spTree>
    <p:extLst>
      <p:ext uri="{BB962C8B-B14F-4D97-AF65-F5344CB8AC3E}">
        <p14:creationId xmlns:p14="http://schemas.microsoft.com/office/powerpoint/2010/main" val="283942884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298070" y="1847864"/>
            <a:ext cx="8238958" cy="354866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342900" defTabSz="540544" eaLnBrk="1" fontAlgn="auto" hangingPunct="1">
              <a:spcBef>
                <a:spcPts val="0"/>
              </a:spcBef>
              <a:spcAft>
                <a:spcPts val="0"/>
              </a:spcAft>
            </a:pPr>
            <a:r>
              <a:rPr lang="zh-CN" altLang="en-US" sz="1500" dirty="0">
                <a:solidFill>
                  <a:srgbClr val="FF0000"/>
                </a:solidFill>
              </a:rPr>
              <a:t>项目导入</a:t>
            </a:r>
            <a:r>
              <a:rPr lang="zh-CN" altLang="en-US" sz="1500" dirty="0">
                <a:solidFill>
                  <a:prstClr val="black"/>
                </a:solidFill>
              </a:rPr>
              <a:t>：</a:t>
            </a:r>
            <a:r>
              <a:rPr lang="zh-CN" altLang="zh-CN" sz="1500" dirty="0">
                <a:solidFill>
                  <a:prstClr val="black"/>
                </a:solidFill>
              </a:rPr>
              <a:t>作为一个系统管理员，</a:t>
            </a:r>
            <a:r>
              <a:rPr lang="zh-CN" altLang="zh-CN" sz="1500" dirty="0">
                <a:solidFill>
                  <a:srgbClr val="FF0000"/>
                </a:solidFill>
              </a:rPr>
              <a:t>定时查看</a:t>
            </a:r>
            <a:r>
              <a:rPr lang="zh-CN" altLang="zh-CN" sz="1500" dirty="0">
                <a:solidFill>
                  <a:prstClr val="black"/>
                </a:solidFill>
              </a:rPr>
              <a:t>当前系统中各个进程的具体</a:t>
            </a:r>
            <a:r>
              <a:rPr lang="zh-CN" altLang="zh-CN" sz="1500" dirty="0">
                <a:solidFill>
                  <a:srgbClr val="FF0000"/>
                </a:solidFill>
              </a:rPr>
              <a:t>状态</a:t>
            </a:r>
            <a:r>
              <a:rPr lang="zh-CN" altLang="zh-CN" sz="1500" dirty="0">
                <a:solidFill>
                  <a:prstClr val="black"/>
                </a:solidFill>
              </a:rPr>
              <a:t>，</a:t>
            </a:r>
            <a:r>
              <a:rPr lang="zh-CN" altLang="zh-CN" sz="1500" dirty="0">
                <a:solidFill>
                  <a:srgbClr val="FF0000"/>
                </a:solidFill>
              </a:rPr>
              <a:t>捕捉</a:t>
            </a:r>
            <a:r>
              <a:rPr lang="zh-CN" altLang="zh-CN" sz="1500" dirty="0">
                <a:solidFill>
                  <a:prstClr val="black"/>
                </a:solidFill>
              </a:rPr>
              <a:t>各种进程运行的</a:t>
            </a:r>
            <a:r>
              <a:rPr lang="zh-CN" altLang="zh-CN" sz="1500" dirty="0">
                <a:solidFill>
                  <a:srgbClr val="FF0000"/>
                </a:solidFill>
              </a:rPr>
              <a:t>异常</a:t>
            </a:r>
            <a:r>
              <a:rPr lang="zh-CN" altLang="zh-CN" sz="1500" dirty="0">
                <a:solidFill>
                  <a:prstClr val="black"/>
                </a:solidFill>
              </a:rPr>
              <a:t>，合理</a:t>
            </a:r>
            <a:r>
              <a:rPr lang="zh-CN" altLang="zh-CN" sz="1500" dirty="0">
                <a:solidFill>
                  <a:srgbClr val="FF0000"/>
                </a:solidFill>
              </a:rPr>
              <a:t>分配</a:t>
            </a:r>
            <a:r>
              <a:rPr lang="zh-CN" altLang="zh-CN" sz="1500" dirty="0">
                <a:solidFill>
                  <a:prstClr val="black"/>
                </a:solidFill>
              </a:rPr>
              <a:t>各类</a:t>
            </a:r>
            <a:r>
              <a:rPr lang="zh-CN" altLang="zh-CN" sz="1500" dirty="0">
                <a:solidFill>
                  <a:srgbClr val="FF0000"/>
                </a:solidFill>
              </a:rPr>
              <a:t>资源</a:t>
            </a:r>
            <a:r>
              <a:rPr lang="zh-CN" altLang="en-US" sz="1500" dirty="0">
                <a:solidFill>
                  <a:prstClr val="black"/>
                </a:solidFill>
              </a:rPr>
              <a:t>，</a:t>
            </a:r>
            <a:r>
              <a:rPr lang="zh-CN" altLang="zh-CN" sz="1500" dirty="0">
                <a:solidFill>
                  <a:prstClr val="black"/>
                </a:solidFill>
              </a:rPr>
              <a:t>特别是</a:t>
            </a:r>
            <a:r>
              <a:rPr lang="en-US" altLang="zh-CN" sz="1500" dirty="0">
                <a:solidFill>
                  <a:prstClr val="black"/>
                </a:solidFill>
              </a:rPr>
              <a:t>CPU</a:t>
            </a:r>
            <a:r>
              <a:rPr lang="zh-CN" altLang="zh-CN" sz="1500" dirty="0">
                <a:solidFill>
                  <a:prstClr val="black"/>
                </a:solidFill>
              </a:rPr>
              <a:t>资源给不同的进程，对各类进程有计划地</a:t>
            </a:r>
            <a:r>
              <a:rPr lang="zh-CN" altLang="zh-CN" sz="1500" dirty="0">
                <a:solidFill>
                  <a:srgbClr val="FF0000"/>
                </a:solidFill>
              </a:rPr>
              <a:t>控制</a:t>
            </a:r>
            <a:r>
              <a:rPr lang="zh-CN" altLang="zh-CN" sz="1500" dirty="0">
                <a:solidFill>
                  <a:prstClr val="black"/>
                </a:solidFill>
              </a:rPr>
              <a:t>等等，都属于进程管理的内容。系统为管理员提供了一系列的工具和命令，以让管理员完成管理工作。通过本单元的学习，学生将达到以下职业能力目标和要求：</a:t>
            </a:r>
          </a:p>
          <a:p>
            <a:pPr indent="342900" defTabSz="540544" eaLnBrk="1" fontAlgn="auto" hangingPunct="1">
              <a:spcBef>
                <a:spcPts val="0"/>
              </a:spcBef>
              <a:spcAft>
                <a:spcPts val="0"/>
              </a:spcAft>
            </a:pPr>
            <a:r>
              <a:rPr lang="zh-CN" altLang="zh-CN" sz="1500" dirty="0">
                <a:solidFill>
                  <a:srgbClr val="FF0000"/>
                </a:solidFill>
              </a:rPr>
              <a:t>职业能力目标和要求</a:t>
            </a:r>
            <a:r>
              <a:rPr lang="zh-CN" altLang="zh-CN" sz="1500" dirty="0">
                <a:solidFill>
                  <a:prstClr val="white">
                    <a:lumMod val="50000"/>
                  </a:prstClr>
                </a:solidFill>
              </a:rPr>
              <a:t>：</a:t>
            </a:r>
          </a:p>
          <a:p>
            <a:pPr marL="214313" indent="-214313" defTabSz="540544" eaLnBrk="1" fontAlgn="auto" hangingPunct="1">
              <a:spcBef>
                <a:spcPts val="0"/>
              </a:spcBef>
              <a:spcAft>
                <a:spcPts val="0"/>
              </a:spcAft>
              <a:buFont typeface="Arial" panose="020B0604020202020204" pitchFamily="34" charset="0"/>
              <a:buChar char="•"/>
            </a:pPr>
            <a:r>
              <a:rPr lang="zh-CN" altLang="zh-CN" sz="1500" dirty="0">
                <a:solidFill>
                  <a:prstClr val="black"/>
                </a:solidFill>
              </a:rPr>
              <a:t>进程和作业的概念、进程的状态和优先级</a:t>
            </a:r>
          </a:p>
          <a:p>
            <a:pPr marL="214313" indent="-214313" defTabSz="540544" eaLnBrk="1" fontAlgn="auto" hangingPunct="1">
              <a:spcBef>
                <a:spcPts val="0"/>
              </a:spcBef>
              <a:spcAft>
                <a:spcPts val="0"/>
              </a:spcAft>
              <a:buFont typeface="Arial" panose="020B0604020202020204" pitchFamily="34" charset="0"/>
              <a:buChar char="•"/>
            </a:pPr>
            <a:r>
              <a:rPr lang="zh-CN" altLang="zh-CN" sz="1500" dirty="0">
                <a:solidFill>
                  <a:prstClr val="black"/>
                </a:solidFill>
              </a:rPr>
              <a:t>进程或作业的启动与前后台切换方法</a:t>
            </a:r>
          </a:p>
          <a:p>
            <a:pPr marL="214313" indent="-214313" defTabSz="540544" eaLnBrk="1" fontAlgn="auto" hangingPunct="1">
              <a:spcBef>
                <a:spcPts val="0"/>
              </a:spcBef>
              <a:spcAft>
                <a:spcPts val="0"/>
              </a:spcAft>
              <a:buFont typeface="Arial" panose="020B0604020202020204" pitchFamily="34" charset="0"/>
              <a:buChar char="•"/>
            </a:pPr>
            <a:r>
              <a:rPr lang="zh-CN" altLang="zh-CN" sz="1500" dirty="0">
                <a:solidFill>
                  <a:prstClr val="black"/>
                </a:solidFill>
              </a:rPr>
              <a:t>“系统监视器”的使用方法</a:t>
            </a:r>
          </a:p>
          <a:p>
            <a:pPr marL="214313" indent="-214313" defTabSz="540544" eaLnBrk="1" fontAlgn="auto" hangingPunct="1">
              <a:spcBef>
                <a:spcPts val="0"/>
              </a:spcBef>
              <a:spcAft>
                <a:spcPts val="0"/>
              </a:spcAft>
              <a:buFont typeface="Arial" panose="020B0604020202020204" pitchFamily="34" charset="0"/>
              <a:buChar char="•"/>
            </a:pPr>
            <a:r>
              <a:rPr lang="zh-CN" altLang="zh-CN" sz="1500" dirty="0">
                <a:solidFill>
                  <a:prstClr val="black"/>
                </a:solidFill>
              </a:rPr>
              <a:t>系统日志的查看</a:t>
            </a:r>
          </a:p>
          <a:p>
            <a:pPr marL="214313" indent="-214313" defTabSz="540544" eaLnBrk="1" fontAlgn="auto" hangingPunct="1">
              <a:lnSpc>
                <a:spcPct val="150000"/>
              </a:lnSpc>
              <a:spcBef>
                <a:spcPts val="0"/>
              </a:spcBef>
              <a:spcAft>
                <a:spcPts val="0"/>
              </a:spcAft>
              <a:buFont typeface="Arial" panose="020B0604020202020204" pitchFamily="34" charset="0"/>
              <a:buChar char="•"/>
            </a:pPr>
            <a:r>
              <a:rPr lang="zh-CN" altLang="zh-CN" sz="1500" dirty="0">
                <a:solidFill>
                  <a:prstClr val="black"/>
                </a:solidFill>
              </a:rPr>
              <a:t>监视系统、管理进程与作业的</a:t>
            </a:r>
            <a:r>
              <a:rPr lang="en-US" altLang="zh-CN" sz="1500" dirty="0">
                <a:solidFill>
                  <a:prstClr val="black"/>
                </a:solidFill>
              </a:rPr>
              <a:t>Shell</a:t>
            </a:r>
            <a:r>
              <a:rPr lang="zh-CN" altLang="zh-CN" sz="1500" dirty="0">
                <a:solidFill>
                  <a:prstClr val="black"/>
                </a:solidFill>
              </a:rPr>
              <a:t>命令</a:t>
            </a:r>
          </a:p>
          <a:p>
            <a:pPr marL="214313" indent="-214313" defTabSz="540544" eaLnBrk="1" fontAlgn="auto" hangingPunct="1">
              <a:lnSpc>
                <a:spcPct val="150000"/>
              </a:lnSpc>
              <a:spcBef>
                <a:spcPts val="0"/>
              </a:spcBef>
              <a:spcAft>
                <a:spcPts val="0"/>
              </a:spcAft>
              <a:buFont typeface="Arial" panose="020B0604020202020204" pitchFamily="34" charset="0"/>
              <a:buChar char="•"/>
            </a:pPr>
            <a:r>
              <a:rPr lang="en-US" altLang="zh-CN" sz="1500" dirty="0">
                <a:solidFill>
                  <a:prstClr val="black"/>
                </a:solidFill>
              </a:rPr>
              <a:t>3</a:t>
            </a:r>
            <a:r>
              <a:rPr lang="zh-CN" altLang="zh-CN" sz="1500" dirty="0">
                <a:solidFill>
                  <a:prstClr val="black"/>
                </a:solidFill>
              </a:rPr>
              <a:t>种进程调度的基本知识</a:t>
            </a:r>
          </a:p>
        </p:txBody>
      </p:sp>
      <p:sp>
        <p:nvSpPr>
          <p:cNvPr id="8" name="TextBox 1"/>
          <p:cNvSpPr txBox="1"/>
          <p:nvPr/>
        </p:nvSpPr>
        <p:spPr>
          <a:xfrm>
            <a:off x="1733548" y="1014234"/>
            <a:ext cx="388742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7.1 </a:t>
            </a:r>
            <a:r>
              <a:rPr lang="zh-CN" altLang="en-US" sz="2400" dirty="0">
                <a:solidFill>
                  <a:srgbClr val="1353A2"/>
                </a:solidFill>
                <a:latin typeface="微软雅黑" pitchFamily="34" charset="-122"/>
                <a:ea typeface="微软雅黑" pitchFamily="34" charset="-122"/>
              </a:rPr>
              <a:t>项目背景</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98" y="4146295"/>
            <a:ext cx="1690151" cy="1267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29746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200"/>
                                  </p:stCondLst>
                                  <p:iterate type="lt">
                                    <p:tmPct val="0"/>
                                  </p:iterate>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p:cNvSpPr txBox="1"/>
          <p:nvPr/>
        </p:nvSpPr>
        <p:spPr>
          <a:xfrm>
            <a:off x="1748993" y="1203726"/>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7.2 </a:t>
            </a:r>
            <a:r>
              <a:rPr lang="zh-CN" altLang="en-US" sz="2400" b="0" dirty="0">
                <a:solidFill>
                  <a:srgbClr val="1353A2"/>
                </a:solidFill>
                <a:latin typeface="微软雅黑" pitchFamily="34" charset="-122"/>
                <a:ea typeface="微软雅黑" pitchFamily="34" charset="-122"/>
              </a:rPr>
              <a:t>项目知识准备</a:t>
            </a:r>
          </a:p>
        </p:txBody>
      </p:sp>
      <p:grpSp>
        <p:nvGrpSpPr>
          <p:cNvPr id="5" name="Group 38">
            <a:extLst>
              <a:ext uri="{FF2B5EF4-FFF2-40B4-BE49-F238E27FC236}">
                <a16:creationId xmlns:a16="http://schemas.microsoft.com/office/drawing/2014/main" id="{31C8C714-8A0B-4FA9-89C7-127A543A04D6}"/>
              </a:ext>
            </a:extLst>
          </p:cNvPr>
          <p:cNvGrpSpPr>
            <a:grpSpLocks/>
          </p:cNvGrpSpPr>
          <p:nvPr/>
        </p:nvGrpSpPr>
        <p:grpSpPr bwMode="auto">
          <a:xfrm>
            <a:off x="2077108" y="2184466"/>
            <a:ext cx="4115990" cy="470297"/>
            <a:chOff x="907" y="1225"/>
            <a:chExt cx="3457" cy="395"/>
          </a:xfrm>
        </p:grpSpPr>
        <p:grpSp>
          <p:nvGrpSpPr>
            <p:cNvPr id="6" name="Group 4">
              <a:extLst>
                <a:ext uri="{FF2B5EF4-FFF2-40B4-BE49-F238E27FC236}">
                  <a16:creationId xmlns:a16="http://schemas.microsoft.com/office/drawing/2014/main" id="{BF07E653-2758-4AAF-BD2E-AA2FEDA906E8}"/>
                </a:ext>
              </a:extLst>
            </p:cNvPr>
            <p:cNvGrpSpPr>
              <a:grpSpLocks/>
            </p:cNvGrpSpPr>
            <p:nvPr/>
          </p:nvGrpSpPr>
          <p:grpSpPr bwMode="auto">
            <a:xfrm>
              <a:off x="907" y="1225"/>
              <a:ext cx="3457" cy="395"/>
              <a:chOff x="1247" y="982"/>
              <a:chExt cx="3457" cy="395"/>
            </a:xfrm>
          </p:grpSpPr>
          <p:sp>
            <p:nvSpPr>
              <p:cNvPr id="8" name="AutoShape 5">
                <a:extLst>
                  <a:ext uri="{FF2B5EF4-FFF2-40B4-BE49-F238E27FC236}">
                    <a16:creationId xmlns:a16="http://schemas.microsoft.com/office/drawing/2014/main" id="{52BBDA7A-B1BD-40ED-8F7C-D5259B6C76A9}"/>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9" name="Line 6">
                <a:extLst>
                  <a:ext uri="{FF2B5EF4-FFF2-40B4-BE49-F238E27FC236}">
                    <a16:creationId xmlns:a16="http://schemas.microsoft.com/office/drawing/2014/main" id="{59E0AC47-3BD6-4DA3-9E95-0239A2D02E0B}"/>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10" name="Line 7">
                <a:extLst>
                  <a:ext uri="{FF2B5EF4-FFF2-40B4-BE49-F238E27FC236}">
                    <a16:creationId xmlns:a16="http://schemas.microsoft.com/office/drawing/2014/main" id="{D71605F1-27B9-45A3-9948-859D42B10A4E}"/>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7" name="Rectangle 8">
              <a:extLst>
                <a:ext uri="{FF2B5EF4-FFF2-40B4-BE49-F238E27FC236}">
                  <a16:creationId xmlns:a16="http://schemas.microsoft.com/office/drawing/2014/main" id="{1C32DEE0-74EE-497F-8FE4-37AC56D40CA0}"/>
                </a:ext>
              </a:extLst>
            </p:cNvPr>
            <p:cNvSpPr>
              <a:spLocks noChangeArrowheads="1"/>
            </p:cNvSpPr>
            <p:nvPr/>
          </p:nvSpPr>
          <p:spPr bwMode="auto">
            <a:xfrm>
              <a:off x="1234" y="1225"/>
              <a:ext cx="1448"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35075"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defTabSz="1235075"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defTabSz="1235075"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defTabSz="1235075"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defTabSz="1235075"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926306"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7.2.1</a:t>
              </a:r>
              <a:r>
                <a:rPr lang="en-US" altLang="zh-CN" sz="2400" b="0" dirty="0">
                  <a:solidFill>
                    <a:prstClr val="black"/>
                  </a:solidFill>
                  <a:latin typeface="黑体" panose="02010609060101010101" pitchFamily="49" charset="-122"/>
                  <a:ea typeface="黑体" panose="02010609060101010101" pitchFamily="49" charset="-122"/>
                </a:rPr>
                <a:t> </a:t>
              </a:r>
              <a:r>
                <a:rPr lang="zh-CN" altLang="en-US" sz="2400" b="0" dirty="0">
                  <a:solidFill>
                    <a:prstClr val="white"/>
                  </a:solidFill>
                  <a:ea typeface="黑体" panose="02010609060101010101" pitchFamily="49" charset="-122"/>
                </a:rPr>
                <a:t>进程</a:t>
              </a:r>
            </a:p>
          </p:txBody>
        </p:sp>
      </p:grpSp>
      <p:grpSp>
        <p:nvGrpSpPr>
          <p:cNvPr id="14" name="Group 9">
            <a:extLst>
              <a:ext uri="{FF2B5EF4-FFF2-40B4-BE49-F238E27FC236}">
                <a16:creationId xmlns:a16="http://schemas.microsoft.com/office/drawing/2014/main" id="{CD6DB0B7-9836-4CD6-8908-ACDA2167E7D0}"/>
              </a:ext>
            </a:extLst>
          </p:cNvPr>
          <p:cNvGrpSpPr>
            <a:grpSpLocks/>
          </p:cNvGrpSpPr>
          <p:nvPr/>
        </p:nvGrpSpPr>
        <p:grpSpPr bwMode="auto">
          <a:xfrm>
            <a:off x="2077108" y="2778588"/>
            <a:ext cx="4115990" cy="470297"/>
            <a:chOff x="1247" y="982"/>
            <a:chExt cx="3457" cy="395"/>
          </a:xfrm>
        </p:grpSpPr>
        <p:sp>
          <p:nvSpPr>
            <p:cNvPr id="15" name="AutoShape 10">
              <a:extLst>
                <a:ext uri="{FF2B5EF4-FFF2-40B4-BE49-F238E27FC236}">
                  <a16:creationId xmlns:a16="http://schemas.microsoft.com/office/drawing/2014/main" id="{BD330A8F-BB2E-4DCB-8B80-F6279889E479}"/>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16" name="Line 11">
              <a:extLst>
                <a:ext uri="{FF2B5EF4-FFF2-40B4-BE49-F238E27FC236}">
                  <a16:creationId xmlns:a16="http://schemas.microsoft.com/office/drawing/2014/main" id="{8DC6CFDE-8806-41AE-B4C2-AC9FC21D1F44}"/>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17" name="Line 12">
              <a:extLst>
                <a:ext uri="{FF2B5EF4-FFF2-40B4-BE49-F238E27FC236}">
                  <a16:creationId xmlns:a16="http://schemas.microsoft.com/office/drawing/2014/main" id="{075CF064-9BF7-4E0B-BF1C-5EE00E6922EA}"/>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26" name="Rectangle 37">
            <a:extLst>
              <a:ext uri="{FF2B5EF4-FFF2-40B4-BE49-F238E27FC236}">
                <a16:creationId xmlns:a16="http://schemas.microsoft.com/office/drawing/2014/main" id="{07E6AFA6-E169-44C1-B7B0-B5F8719C1D1E}"/>
              </a:ext>
            </a:extLst>
          </p:cNvPr>
          <p:cNvSpPr>
            <a:spLocks noChangeArrowheads="1"/>
          </p:cNvSpPr>
          <p:nvPr/>
        </p:nvSpPr>
        <p:spPr bwMode="auto">
          <a:xfrm>
            <a:off x="2455727" y="2765044"/>
            <a:ext cx="38933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7.2.2</a:t>
            </a:r>
            <a:r>
              <a:rPr lang="zh-CN" altLang="en-US" sz="2400" b="0" dirty="0">
                <a:solidFill>
                  <a:prstClr val="white"/>
                </a:solidFill>
                <a:ea typeface="黑体" panose="02010609060101010101" pitchFamily="49" charset="-122"/>
              </a:rPr>
              <a:t>  作业</a:t>
            </a:r>
            <a:endParaRPr lang="zh-CN" altLang="en-US" sz="1800" b="0" dirty="0">
              <a:solidFill>
                <a:prstClr val="black"/>
              </a:solidFill>
            </a:endParaRPr>
          </a:p>
        </p:txBody>
      </p:sp>
      <p:grpSp>
        <p:nvGrpSpPr>
          <p:cNvPr id="29" name="Group 21">
            <a:extLst>
              <a:ext uri="{FF2B5EF4-FFF2-40B4-BE49-F238E27FC236}">
                <a16:creationId xmlns:a16="http://schemas.microsoft.com/office/drawing/2014/main" id="{B73605E0-7C8F-46F3-82B8-D29890623858}"/>
              </a:ext>
            </a:extLst>
          </p:cNvPr>
          <p:cNvGrpSpPr>
            <a:grpSpLocks/>
          </p:cNvGrpSpPr>
          <p:nvPr/>
        </p:nvGrpSpPr>
        <p:grpSpPr bwMode="auto">
          <a:xfrm>
            <a:off x="2096035" y="3428803"/>
            <a:ext cx="4115990" cy="470297"/>
            <a:chOff x="1247" y="982"/>
            <a:chExt cx="3457" cy="395"/>
          </a:xfrm>
        </p:grpSpPr>
        <p:sp>
          <p:nvSpPr>
            <p:cNvPr id="30" name="AutoShape 22">
              <a:extLst>
                <a:ext uri="{FF2B5EF4-FFF2-40B4-BE49-F238E27FC236}">
                  <a16:creationId xmlns:a16="http://schemas.microsoft.com/office/drawing/2014/main" id="{D64C2578-657D-4E5B-85E8-D63301A057B1}"/>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31" name="Line 23">
              <a:extLst>
                <a:ext uri="{FF2B5EF4-FFF2-40B4-BE49-F238E27FC236}">
                  <a16:creationId xmlns:a16="http://schemas.microsoft.com/office/drawing/2014/main" id="{CD29B527-3540-4163-ADEA-3D1121199D11}"/>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32" name="Line 24">
              <a:extLst>
                <a:ext uri="{FF2B5EF4-FFF2-40B4-BE49-F238E27FC236}">
                  <a16:creationId xmlns:a16="http://schemas.microsoft.com/office/drawing/2014/main" id="{B641C618-939C-4FB6-8E11-7811FAAE69B4}"/>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grpSp>
        <p:nvGrpSpPr>
          <p:cNvPr id="33" name="Group 25">
            <a:extLst>
              <a:ext uri="{FF2B5EF4-FFF2-40B4-BE49-F238E27FC236}">
                <a16:creationId xmlns:a16="http://schemas.microsoft.com/office/drawing/2014/main" id="{46BCAACD-4388-4630-A7F6-7BB653F6FB7B}"/>
              </a:ext>
            </a:extLst>
          </p:cNvPr>
          <p:cNvGrpSpPr>
            <a:grpSpLocks/>
          </p:cNvGrpSpPr>
          <p:nvPr/>
        </p:nvGrpSpPr>
        <p:grpSpPr bwMode="auto">
          <a:xfrm>
            <a:off x="2107941" y="4063407"/>
            <a:ext cx="4115990" cy="470297"/>
            <a:chOff x="1247" y="982"/>
            <a:chExt cx="3457" cy="395"/>
          </a:xfrm>
        </p:grpSpPr>
        <p:sp>
          <p:nvSpPr>
            <p:cNvPr id="34" name="AutoShape 26">
              <a:extLst>
                <a:ext uri="{FF2B5EF4-FFF2-40B4-BE49-F238E27FC236}">
                  <a16:creationId xmlns:a16="http://schemas.microsoft.com/office/drawing/2014/main" id="{C371E978-DFFE-4DD5-8E14-616C48E9C347}"/>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35" name="Line 27">
              <a:extLst>
                <a:ext uri="{FF2B5EF4-FFF2-40B4-BE49-F238E27FC236}">
                  <a16:creationId xmlns:a16="http://schemas.microsoft.com/office/drawing/2014/main" id="{249A9D68-E0E7-46A2-9129-996A26B8D473}"/>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36" name="Line 28">
              <a:extLst>
                <a:ext uri="{FF2B5EF4-FFF2-40B4-BE49-F238E27FC236}">
                  <a16:creationId xmlns:a16="http://schemas.microsoft.com/office/drawing/2014/main" id="{3F6E0ABC-1E50-4A3B-9FED-7F2283E45C93}"/>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45" name="Rectangle 41">
            <a:extLst>
              <a:ext uri="{FF2B5EF4-FFF2-40B4-BE49-F238E27FC236}">
                <a16:creationId xmlns:a16="http://schemas.microsoft.com/office/drawing/2014/main" id="{5D0A7C30-97AC-47D7-8DAC-6740BE5D90CD}"/>
              </a:ext>
            </a:extLst>
          </p:cNvPr>
          <p:cNvSpPr>
            <a:spLocks noChangeArrowheads="1"/>
          </p:cNvSpPr>
          <p:nvPr/>
        </p:nvSpPr>
        <p:spPr bwMode="auto">
          <a:xfrm>
            <a:off x="2431790" y="3353809"/>
            <a:ext cx="264687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7.2.3 </a:t>
            </a:r>
            <a:r>
              <a:rPr lang="zh-CN" altLang="en-US" sz="2400" b="0" dirty="0">
                <a:solidFill>
                  <a:prstClr val="white"/>
                </a:solidFill>
                <a:latin typeface="黑体" panose="02010609060101010101" pitchFamily="49" charset="-122"/>
                <a:ea typeface="黑体" panose="02010609060101010101" pitchFamily="49" charset="-122"/>
              </a:rPr>
              <a:t>进程的状态</a:t>
            </a:r>
            <a:endParaRPr lang="en-US" altLang="zh-CN" sz="2400" b="0" dirty="0">
              <a:solidFill>
                <a:prstClr val="white"/>
              </a:solidFill>
              <a:latin typeface="黑体" panose="02010609060101010101" pitchFamily="49" charset="-122"/>
              <a:ea typeface="黑体" panose="02010609060101010101" pitchFamily="49" charset="-122"/>
            </a:endParaRPr>
          </a:p>
        </p:txBody>
      </p:sp>
      <p:sp>
        <p:nvSpPr>
          <p:cNvPr id="46" name="Rectangle 42">
            <a:extLst>
              <a:ext uri="{FF2B5EF4-FFF2-40B4-BE49-F238E27FC236}">
                <a16:creationId xmlns:a16="http://schemas.microsoft.com/office/drawing/2014/main" id="{F06A1581-A17E-4B4F-8A22-BE1490FC8A1E}"/>
              </a:ext>
            </a:extLst>
          </p:cNvPr>
          <p:cNvSpPr>
            <a:spLocks noChangeArrowheads="1"/>
          </p:cNvSpPr>
          <p:nvPr/>
        </p:nvSpPr>
        <p:spPr bwMode="auto">
          <a:xfrm>
            <a:off x="2431791" y="3996285"/>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7.2.4 </a:t>
            </a:r>
            <a:r>
              <a:rPr lang="zh-CN" altLang="en-US" sz="2400" b="0" dirty="0">
                <a:solidFill>
                  <a:prstClr val="white"/>
                </a:solidFill>
                <a:latin typeface="黑体" panose="02010609060101010101" pitchFamily="49" charset="-122"/>
                <a:ea typeface="黑体" panose="02010609060101010101" pitchFamily="49" charset="-122"/>
              </a:rPr>
              <a:t>进程的优先级</a:t>
            </a:r>
          </a:p>
        </p:txBody>
      </p:sp>
      <p:pic>
        <p:nvPicPr>
          <p:cNvPr id="59" name="Picture 4">
            <a:extLst>
              <a:ext uri="{FF2B5EF4-FFF2-40B4-BE49-F238E27FC236}">
                <a16:creationId xmlns:a16="http://schemas.microsoft.com/office/drawing/2014/main" id="{A2C2ED77-A278-48D9-980B-5CE57CBC8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29" y="4533704"/>
            <a:ext cx="1496855" cy="1085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 name="Group 38">
            <a:extLst>
              <a:ext uri="{FF2B5EF4-FFF2-40B4-BE49-F238E27FC236}">
                <a16:creationId xmlns:a16="http://schemas.microsoft.com/office/drawing/2014/main" id="{E88C512E-91FF-4862-90CE-D11226AE9238}"/>
              </a:ext>
            </a:extLst>
          </p:cNvPr>
          <p:cNvGrpSpPr>
            <a:grpSpLocks/>
          </p:cNvGrpSpPr>
          <p:nvPr/>
        </p:nvGrpSpPr>
        <p:grpSpPr bwMode="auto">
          <a:xfrm>
            <a:off x="2107941" y="4680150"/>
            <a:ext cx="4115990" cy="470297"/>
            <a:chOff x="907" y="1225"/>
            <a:chExt cx="3457" cy="395"/>
          </a:xfrm>
        </p:grpSpPr>
        <p:grpSp>
          <p:nvGrpSpPr>
            <p:cNvPr id="27" name="Group 4">
              <a:extLst>
                <a:ext uri="{FF2B5EF4-FFF2-40B4-BE49-F238E27FC236}">
                  <a16:creationId xmlns:a16="http://schemas.microsoft.com/office/drawing/2014/main" id="{98E70233-76CB-4F8E-8767-28B543426988}"/>
                </a:ext>
              </a:extLst>
            </p:cNvPr>
            <p:cNvGrpSpPr>
              <a:grpSpLocks/>
            </p:cNvGrpSpPr>
            <p:nvPr/>
          </p:nvGrpSpPr>
          <p:grpSpPr bwMode="auto">
            <a:xfrm>
              <a:off x="907" y="1225"/>
              <a:ext cx="3457" cy="395"/>
              <a:chOff x="1247" y="982"/>
              <a:chExt cx="3457" cy="395"/>
            </a:xfrm>
          </p:grpSpPr>
          <p:sp>
            <p:nvSpPr>
              <p:cNvPr id="37" name="AutoShape 5">
                <a:extLst>
                  <a:ext uri="{FF2B5EF4-FFF2-40B4-BE49-F238E27FC236}">
                    <a16:creationId xmlns:a16="http://schemas.microsoft.com/office/drawing/2014/main" id="{B417E3CF-62B4-4221-A9B0-F620CC5424D1}"/>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38" name="Line 6">
                <a:extLst>
                  <a:ext uri="{FF2B5EF4-FFF2-40B4-BE49-F238E27FC236}">
                    <a16:creationId xmlns:a16="http://schemas.microsoft.com/office/drawing/2014/main" id="{3ECACFA9-55D2-4243-8C2A-40B268443601}"/>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39" name="Line 7">
                <a:extLst>
                  <a:ext uri="{FF2B5EF4-FFF2-40B4-BE49-F238E27FC236}">
                    <a16:creationId xmlns:a16="http://schemas.microsoft.com/office/drawing/2014/main" id="{7AF8F643-4C62-4F81-BEFC-31E1942E9CFD}"/>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28" name="Rectangle 8">
              <a:extLst>
                <a:ext uri="{FF2B5EF4-FFF2-40B4-BE49-F238E27FC236}">
                  <a16:creationId xmlns:a16="http://schemas.microsoft.com/office/drawing/2014/main" id="{55D49289-7927-420B-901E-4BEFE270CCA3}"/>
                </a:ext>
              </a:extLst>
            </p:cNvPr>
            <p:cNvSpPr>
              <a:spLocks noChangeArrowheads="1"/>
            </p:cNvSpPr>
            <p:nvPr/>
          </p:nvSpPr>
          <p:spPr bwMode="auto">
            <a:xfrm>
              <a:off x="1234" y="1225"/>
              <a:ext cx="196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35075"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defTabSz="1235075"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defTabSz="1235075"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defTabSz="1235075"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defTabSz="1235075"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926306"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7.2.5</a:t>
              </a:r>
              <a:r>
                <a:rPr lang="en-US" altLang="zh-CN" sz="2400" b="0" dirty="0">
                  <a:solidFill>
                    <a:prstClr val="black"/>
                  </a:solidFill>
                  <a:latin typeface="黑体" panose="02010609060101010101" pitchFamily="49" charset="-122"/>
                  <a:ea typeface="黑体" panose="02010609060101010101" pitchFamily="49" charset="-122"/>
                </a:rPr>
                <a:t> </a:t>
              </a:r>
              <a:r>
                <a:rPr lang="zh-CN" altLang="en-US" sz="2400" b="0" dirty="0">
                  <a:solidFill>
                    <a:prstClr val="white"/>
                  </a:solidFill>
                  <a:latin typeface="黑体" panose="02010609060101010101" pitchFamily="49" charset="-122"/>
                  <a:ea typeface="黑体" panose="02010609060101010101" pitchFamily="49" charset="-122"/>
                </a:rPr>
                <a:t>进程调度</a:t>
              </a:r>
              <a:endParaRPr lang="zh-CN" altLang="en-US" sz="2400" b="0" dirty="0">
                <a:solidFill>
                  <a:prstClr val="white"/>
                </a:solidFill>
                <a:ea typeface="黑体" panose="02010609060101010101" pitchFamily="49" charset="-122"/>
              </a:endParaRPr>
            </a:p>
          </p:txBody>
        </p:sp>
      </p:grpSp>
    </p:spTree>
    <p:extLst>
      <p:ext uri="{BB962C8B-B14F-4D97-AF65-F5344CB8AC3E}">
        <p14:creationId xmlns:p14="http://schemas.microsoft.com/office/powerpoint/2010/main" val="22199419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linds(horizontal)">
                                      <p:cBhvr>
                                        <p:cTn id="16" dur="500"/>
                                        <p:tgtEl>
                                          <p:spTgt spid="29"/>
                                        </p:tgtEl>
                                      </p:cBhvr>
                                    </p:animEffect>
                                  </p:childTnLst>
                                </p:cTn>
                              </p:par>
                              <p:par>
                                <p:cTn id="17" presetID="3" presetClass="entr" presetSubtype="1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blinds(horizontal)">
                                      <p:cBhvr>
                                        <p:cTn id="19" dur="500"/>
                                        <p:tgtEl>
                                          <p:spTgt spid="3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linds(horizontal)">
                                      <p:cBhvr>
                                        <p:cTn id="22" dur="500"/>
                                        <p:tgtEl>
                                          <p:spTgt spid="4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blinds(horizontal)">
                                      <p:cBhvr>
                                        <p:cTn id="25" dur="500"/>
                                        <p:tgtEl>
                                          <p:spTgt spid="46"/>
                                        </p:tgtEl>
                                      </p:cBhvr>
                                    </p:animEffect>
                                  </p:childTnLst>
                                </p:cTn>
                              </p:par>
                              <p:par>
                                <p:cTn id="26" presetID="3" presetClass="entr" presetSubtype="1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blinds(horizontal)">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5" grpId="0"/>
      <p:bldP spid="46"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3617460" cy="507831"/>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700" dirty="0">
                <a:solidFill>
                  <a:srgbClr val="1353A2"/>
                </a:solidFill>
                <a:latin typeface="微软雅黑" pitchFamily="34" charset="-122"/>
                <a:ea typeface="微软雅黑" pitchFamily="34" charset="-122"/>
              </a:rPr>
              <a:t>7.2.1</a:t>
            </a:r>
            <a:r>
              <a:rPr lang="zh-CN" altLang="zh-CN" sz="2700" dirty="0">
                <a:solidFill>
                  <a:srgbClr val="1353A2"/>
                </a:solidFill>
                <a:latin typeface="微软雅黑" pitchFamily="34" charset="-122"/>
                <a:ea typeface="微软雅黑" pitchFamily="34" charset="-122"/>
              </a:rPr>
              <a:t>进程</a:t>
            </a:r>
            <a:endParaRPr lang="zh-CN" altLang="en-US" sz="2700" dirty="0">
              <a:solidFill>
                <a:srgbClr val="1353A2"/>
              </a:solidFill>
              <a:latin typeface="微软雅黑" pitchFamily="34" charset="-122"/>
              <a:ea typeface="微软雅黑" pitchFamily="34" charset="-122"/>
            </a:endParaRPr>
          </a:p>
        </p:txBody>
      </p:sp>
      <p:sp>
        <p:nvSpPr>
          <p:cNvPr id="11" name="Text Box 44"/>
          <p:cNvSpPr txBox="1">
            <a:spLocks noChangeArrowheads="1"/>
          </p:cNvSpPr>
          <p:nvPr/>
        </p:nvSpPr>
        <p:spPr bwMode="auto">
          <a:xfrm>
            <a:off x="354854" y="1808925"/>
            <a:ext cx="8496915" cy="391318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342900" indent="-342900" defTabSz="540544" eaLnBrk="1" fontAlgn="auto" hangingPunct="1">
              <a:lnSpc>
                <a:spcPct val="150000"/>
              </a:lnSpc>
              <a:spcBef>
                <a:spcPts val="0"/>
              </a:spcBef>
              <a:spcAft>
                <a:spcPts val="0"/>
              </a:spcAft>
              <a:buFont typeface="Wingdings" panose="05000000000000000000" pitchFamily="2" charset="2"/>
              <a:buChar char="l"/>
            </a:pPr>
            <a:r>
              <a:rPr lang="zh-CN" altLang="zh-CN" sz="2100" dirty="0">
                <a:solidFill>
                  <a:srgbClr val="FF0000"/>
                </a:solidFill>
              </a:rPr>
              <a:t>进程</a:t>
            </a:r>
            <a:r>
              <a:rPr lang="zh-CN" altLang="en-US" sz="2100" dirty="0">
                <a:solidFill>
                  <a:srgbClr val="FF0000"/>
                </a:solidFill>
              </a:rPr>
              <a:t>：</a:t>
            </a:r>
            <a:r>
              <a:rPr lang="zh-CN" altLang="zh-CN" sz="2100" dirty="0">
                <a:solidFill>
                  <a:srgbClr val="1353A2"/>
                </a:solidFill>
              </a:rPr>
              <a:t>具有独立功能的程序的一次</a:t>
            </a:r>
            <a:r>
              <a:rPr lang="zh-CN" altLang="zh-CN" sz="2100" dirty="0">
                <a:solidFill>
                  <a:srgbClr val="FF0000"/>
                </a:solidFill>
              </a:rPr>
              <a:t>运行过程</a:t>
            </a:r>
            <a:r>
              <a:rPr lang="zh-CN" altLang="zh-CN" sz="2100" dirty="0">
                <a:solidFill>
                  <a:srgbClr val="1353A2"/>
                </a:solidFill>
              </a:rPr>
              <a:t>，是系统进行资源分配和调度的基本单位。</a:t>
            </a:r>
            <a:r>
              <a:rPr lang="en-US" altLang="zh-CN" sz="2100" dirty="0">
                <a:solidFill>
                  <a:srgbClr val="1353A2"/>
                </a:solidFill>
              </a:rPr>
              <a:t>Linux</a:t>
            </a:r>
            <a:r>
              <a:rPr lang="zh-CN" altLang="zh-CN" sz="2100" dirty="0">
                <a:solidFill>
                  <a:srgbClr val="1353A2"/>
                </a:solidFill>
              </a:rPr>
              <a:t>创建新进程时会为其指定一个唯一的号码，即</a:t>
            </a:r>
            <a:r>
              <a:rPr lang="zh-CN" altLang="zh-CN" sz="2100" dirty="0">
                <a:solidFill>
                  <a:srgbClr val="FF0000"/>
                </a:solidFill>
              </a:rPr>
              <a:t>进程号</a:t>
            </a:r>
            <a:r>
              <a:rPr lang="zh-CN" altLang="zh-CN" sz="2100" dirty="0">
                <a:solidFill>
                  <a:srgbClr val="1353A2"/>
                </a:solidFill>
              </a:rPr>
              <a:t>（</a:t>
            </a:r>
            <a:r>
              <a:rPr lang="en-US" altLang="zh-CN" sz="2100" dirty="0">
                <a:solidFill>
                  <a:srgbClr val="1353A2"/>
                </a:solidFill>
              </a:rPr>
              <a:t>PID</a:t>
            </a:r>
            <a:r>
              <a:rPr lang="zh-CN" altLang="zh-CN" sz="2100" dirty="0">
                <a:solidFill>
                  <a:srgbClr val="1353A2"/>
                </a:solidFill>
              </a:rPr>
              <a:t>），以此区别不同的进程。</a:t>
            </a:r>
          </a:p>
          <a:p>
            <a:pPr marL="342900" indent="-342900" defTabSz="540544" eaLnBrk="1" fontAlgn="auto" hangingPunct="1">
              <a:lnSpc>
                <a:spcPct val="150000"/>
              </a:lnSpc>
              <a:spcBef>
                <a:spcPts val="0"/>
              </a:spcBef>
              <a:spcAft>
                <a:spcPts val="0"/>
              </a:spcAft>
              <a:buFont typeface="Wingdings" panose="05000000000000000000" pitchFamily="2" charset="2"/>
              <a:buChar char="l"/>
            </a:pPr>
            <a:r>
              <a:rPr lang="zh-CN" altLang="zh-CN" sz="2100" dirty="0">
                <a:solidFill>
                  <a:srgbClr val="1353A2"/>
                </a:solidFill>
              </a:rPr>
              <a:t>进程不是程序，但由程序产生。</a:t>
            </a:r>
            <a:r>
              <a:rPr lang="zh-CN" altLang="zh-CN" sz="2100" dirty="0">
                <a:solidFill>
                  <a:srgbClr val="FF0000"/>
                </a:solidFill>
              </a:rPr>
              <a:t>程序</a:t>
            </a:r>
            <a:r>
              <a:rPr lang="zh-CN" altLang="zh-CN" sz="2100" dirty="0">
                <a:solidFill>
                  <a:srgbClr val="1353A2"/>
                </a:solidFill>
              </a:rPr>
              <a:t>是一系列指令的集合，是</a:t>
            </a:r>
            <a:r>
              <a:rPr lang="zh-CN" altLang="zh-CN" sz="2100" dirty="0">
                <a:solidFill>
                  <a:srgbClr val="FF0000"/>
                </a:solidFill>
              </a:rPr>
              <a:t>静态</a:t>
            </a:r>
            <a:r>
              <a:rPr lang="zh-CN" altLang="zh-CN" sz="2100" dirty="0">
                <a:solidFill>
                  <a:srgbClr val="1353A2"/>
                </a:solidFill>
              </a:rPr>
              <a:t>的概念；而</a:t>
            </a:r>
            <a:r>
              <a:rPr lang="zh-CN" altLang="zh-CN" sz="2100" dirty="0">
                <a:solidFill>
                  <a:srgbClr val="FF0000"/>
                </a:solidFill>
              </a:rPr>
              <a:t>进程</a:t>
            </a:r>
            <a:r>
              <a:rPr lang="zh-CN" altLang="zh-CN" sz="2100" dirty="0">
                <a:solidFill>
                  <a:srgbClr val="1353A2"/>
                </a:solidFill>
              </a:rPr>
              <a:t>是程序的一次执行过程，是</a:t>
            </a:r>
            <a:r>
              <a:rPr lang="zh-CN" altLang="zh-CN" sz="2100" dirty="0">
                <a:solidFill>
                  <a:srgbClr val="FF0000"/>
                </a:solidFill>
              </a:rPr>
              <a:t>动态</a:t>
            </a:r>
            <a:r>
              <a:rPr lang="zh-CN" altLang="zh-CN" sz="2100" dirty="0">
                <a:solidFill>
                  <a:srgbClr val="1353A2"/>
                </a:solidFill>
              </a:rPr>
              <a:t>的概念。程序可长期保存；而进程只能暂时存在，动态地产生、变化和消亡。进程与程序并不一一对应，</a:t>
            </a:r>
            <a:r>
              <a:rPr lang="zh-CN" altLang="zh-CN" sz="2100" dirty="0">
                <a:solidFill>
                  <a:srgbClr val="FF0000"/>
                </a:solidFill>
              </a:rPr>
              <a:t>一个程序可启动多个进程</a:t>
            </a:r>
            <a:r>
              <a:rPr lang="en-US" altLang="zh-CN" sz="2100" dirty="0">
                <a:solidFill>
                  <a:srgbClr val="FF0000"/>
                </a:solidFill>
              </a:rPr>
              <a:t>; </a:t>
            </a:r>
            <a:r>
              <a:rPr lang="zh-CN" altLang="zh-CN" sz="2100" dirty="0">
                <a:solidFill>
                  <a:srgbClr val="FF0000"/>
                </a:solidFill>
              </a:rPr>
              <a:t>一个进程可调用多个程序</a:t>
            </a:r>
            <a:endParaRPr lang="en-US" altLang="zh-CN" sz="2100" dirty="0">
              <a:solidFill>
                <a:srgbClr val="FF0000"/>
              </a:solidFill>
            </a:endParaRPr>
          </a:p>
        </p:txBody>
      </p:sp>
    </p:spTree>
    <p:extLst>
      <p:ext uri="{BB962C8B-B14F-4D97-AF65-F5344CB8AC3E}">
        <p14:creationId xmlns:p14="http://schemas.microsoft.com/office/powerpoint/2010/main" val="317358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a:extLst>
              <a:ext uri="{FF2B5EF4-FFF2-40B4-BE49-F238E27FC236}">
                <a16:creationId xmlns:a16="http://schemas.microsoft.com/office/drawing/2014/main" id="{11F4F478-6E0D-42FA-B607-A3952DD3BDE5}"/>
              </a:ext>
            </a:extLst>
          </p:cNvPr>
          <p:cNvSpPr>
            <a:spLocks noGrp="1"/>
          </p:cNvSpPr>
          <p:nvPr>
            <p:ph idx="1"/>
          </p:nvPr>
        </p:nvSpPr>
        <p:spPr>
          <a:xfrm>
            <a:off x="468313" y="1554163"/>
            <a:ext cx="7926387" cy="4189412"/>
          </a:xfrm>
        </p:spPr>
        <p:txBody>
          <a:bodyPr/>
          <a:lstStyle/>
          <a:p>
            <a:pPr eaLnBrk="1" hangingPunct="1"/>
            <a:r>
              <a:rPr lang="en-US" altLang="zh-CN" sz="3000" dirty="0"/>
              <a:t>GNU</a:t>
            </a:r>
            <a:r>
              <a:rPr lang="zh-CN" altLang="en-US" sz="3000" dirty="0"/>
              <a:t>是“</a:t>
            </a:r>
            <a:r>
              <a:rPr lang="en-US" altLang="zh-CN" sz="3000" dirty="0"/>
              <a:t>GNU’s Not UNIX”</a:t>
            </a:r>
            <a:r>
              <a:rPr lang="zh-CN" altLang="en-US" sz="3000" dirty="0"/>
              <a:t>的首字母的递归缩写，</a:t>
            </a:r>
            <a:r>
              <a:rPr lang="en-US" altLang="zh-CN" sz="3000" dirty="0"/>
              <a:t>Gnu</a:t>
            </a:r>
            <a:r>
              <a:rPr lang="zh-CN" altLang="en-US" sz="3000" dirty="0"/>
              <a:t>在英文中原意为非洲牛羚（发音与</a:t>
            </a:r>
            <a:r>
              <a:rPr lang="en-US" altLang="zh-CN" sz="3000" dirty="0"/>
              <a:t>new</a:t>
            </a:r>
            <a:r>
              <a:rPr lang="zh-CN" altLang="en-US" sz="3000" dirty="0"/>
              <a:t>相同） </a:t>
            </a:r>
          </a:p>
          <a:p>
            <a:pPr eaLnBrk="1" hangingPunct="1"/>
            <a:r>
              <a:rPr lang="zh-CN" altLang="en-US" sz="3000" dirty="0"/>
              <a:t>所有的</a:t>
            </a:r>
            <a:r>
              <a:rPr lang="en-US" altLang="zh-CN" sz="3000" dirty="0"/>
              <a:t>GNU</a:t>
            </a:r>
            <a:r>
              <a:rPr lang="zh-CN" altLang="en-US" sz="3000" dirty="0"/>
              <a:t>软件和派生工作均遵循</a:t>
            </a:r>
            <a:r>
              <a:rPr lang="en-US" altLang="zh-CN" sz="3000" dirty="0"/>
              <a:t>GNU</a:t>
            </a:r>
            <a:r>
              <a:rPr lang="zh-CN" altLang="en-US" sz="3000" dirty="0"/>
              <a:t>通用公共许可证，即</a:t>
            </a:r>
            <a:r>
              <a:rPr lang="en-US" altLang="zh-CN" sz="3000" dirty="0"/>
              <a:t>GPL</a:t>
            </a:r>
            <a:r>
              <a:rPr lang="zh-CN" altLang="en-US" sz="3000" dirty="0"/>
              <a:t>。</a:t>
            </a:r>
          </a:p>
          <a:p>
            <a:pPr eaLnBrk="1" hangingPunct="1"/>
            <a:r>
              <a:rPr lang="en-US" altLang="zh-CN" sz="3000" dirty="0"/>
              <a:t>1992</a:t>
            </a:r>
            <a:r>
              <a:rPr lang="zh-CN" altLang="en-US" sz="3000" dirty="0"/>
              <a:t>年</a:t>
            </a:r>
            <a:r>
              <a:rPr lang="en-US" altLang="zh-CN" sz="3000" dirty="0"/>
              <a:t>Linux</a:t>
            </a:r>
            <a:r>
              <a:rPr lang="zh-CN" altLang="en-US" sz="3000" dirty="0"/>
              <a:t>与其他</a:t>
            </a:r>
            <a:r>
              <a:rPr lang="en-US" altLang="zh-CN" sz="3000" dirty="0"/>
              <a:t>GNU</a:t>
            </a:r>
            <a:r>
              <a:rPr lang="zh-CN" altLang="en-US" sz="3000" dirty="0"/>
              <a:t>软件结合，完全自由的操作系统正式诞生。该操作系统往往被称为“</a:t>
            </a:r>
            <a:r>
              <a:rPr lang="en-US" altLang="zh-CN" sz="3000" dirty="0"/>
              <a:t>GNU/Linux”</a:t>
            </a:r>
            <a:r>
              <a:rPr lang="zh-CN" altLang="en-US" sz="3000" dirty="0"/>
              <a:t>或简称</a:t>
            </a:r>
            <a:r>
              <a:rPr lang="en-US" altLang="zh-CN" sz="3000" dirty="0"/>
              <a:t>Linux</a:t>
            </a:r>
            <a:r>
              <a:rPr lang="zh-CN" altLang="en-US" sz="3000" dirty="0"/>
              <a:t>。</a:t>
            </a:r>
            <a:r>
              <a:rPr lang="zh-CN" altLang="en-US" dirty="0"/>
              <a:t> </a:t>
            </a:r>
          </a:p>
        </p:txBody>
      </p:sp>
      <p:sp>
        <p:nvSpPr>
          <p:cNvPr id="32770" name="Rectangle 2">
            <a:extLst>
              <a:ext uri="{FF2B5EF4-FFF2-40B4-BE49-F238E27FC236}">
                <a16:creationId xmlns:a16="http://schemas.microsoft.com/office/drawing/2014/main" id="{236EAA44-FE69-4548-858F-7C1893FE7FCB}"/>
              </a:ext>
            </a:extLst>
          </p:cNvPr>
          <p:cNvSpPr>
            <a:spLocks noGrp="1" noChangeArrowheads="1"/>
          </p:cNvSpPr>
          <p:nvPr>
            <p:ph type="title"/>
          </p:nvPr>
        </p:nvSpPr>
        <p:spPr>
          <a:xfrm>
            <a:off x="353059" y="548680"/>
            <a:ext cx="8229600" cy="1143000"/>
          </a:xfrm>
        </p:spPr>
        <p:txBody>
          <a:bodyPr/>
          <a:lstStyle/>
          <a:p>
            <a:pPr eaLnBrk="1" fontAlgn="auto" hangingPunct="1">
              <a:spcAft>
                <a:spcPts val="0"/>
              </a:spcAft>
              <a:defRPr/>
            </a:pPr>
            <a:r>
              <a:rPr lang="en-US" altLang="zh-CN" sz="4000" dirty="0"/>
              <a:t>GNU </a:t>
            </a:r>
          </a:p>
        </p:txBody>
      </p:sp>
      <p:pic>
        <p:nvPicPr>
          <p:cNvPr id="40964" name="Picture 4">
            <a:extLst>
              <a:ext uri="{FF2B5EF4-FFF2-40B4-BE49-F238E27FC236}">
                <a16:creationId xmlns:a16="http://schemas.microsoft.com/office/drawing/2014/main" id="{F6D0B271-13FB-4845-8018-B75B5A64B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0384" y="136496"/>
            <a:ext cx="1387475"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578085" y="2186257"/>
            <a:ext cx="1382839" cy="1124335"/>
          </a:xfrm>
          <a:prstGeom prst="rect">
            <a:avLst/>
          </a:prstGeom>
        </p:spPr>
      </p:pic>
      <p:sp>
        <p:nvSpPr>
          <p:cNvPr id="8" name="Text Box 44"/>
          <p:cNvSpPr txBox="1">
            <a:spLocks noChangeArrowheads="1"/>
          </p:cNvSpPr>
          <p:nvPr/>
        </p:nvSpPr>
        <p:spPr bwMode="auto">
          <a:xfrm>
            <a:off x="625343" y="1652349"/>
            <a:ext cx="7861616" cy="391318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342900" indent="-342900" defTabSz="540544" eaLnBrk="1" fontAlgn="auto" hangingPunct="1">
              <a:lnSpc>
                <a:spcPct val="150000"/>
              </a:lnSpc>
              <a:spcBef>
                <a:spcPts val="0"/>
              </a:spcBef>
              <a:spcAft>
                <a:spcPts val="0"/>
              </a:spcAft>
              <a:buFont typeface="Arial" pitchFamily="34" charset="0"/>
              <a:buChar char="•"/>
            </a:pPr>
            <a:r>
              <a:rPr lang="zh-CN" altLang="zh-CN" sz="2100" dirty="0">
                <a:solidFill>
                  <a:srgbClr val="1353A2"/>
                </a:solidFill>
              </a:rPr>
              <a:t>正在执行的</a:t>
            </a:r>
            <a:r>
              <a:rPr lang="zh-CN" altLang="zh-CN" sz="2100" dirty="0">
                <a:solidFill>
                  <a:srgbClr val="FF0000"/>
                </a:solidFill>
              </a:rPr>
              <a:t>一个</a:t>
            </a:r>
            <a:r>
              <a:rPr lang="zh-CN" altLang="zh-CN" sz="2100" dirty="0">
                <a:solidFill>
                  <a:srgbClr val="1353A2"/>
                </a:solidFill>
              </a:rPr>
              <a:t>或</a:t>
            </a:r>
            <a:r>
              <a:rPr lang="zh-CN" altLang="zh-CN" sz="2100" dirty="0">
                <a:solidFill>
                  <a:srgbClr val="FF0000"/>
                </a:solidFill>
              </a:rPr>
              <a:t>多个</a:t>
            </a:r>
            <a:r>
              <a:rPr lang="zh-CN" altLang="zh-CN" sz="2100" dirty="0">
                <a:solidFill>
                  <a:srgbClr val="1353A2"/>
                </a:solidFill>
              </a:rPr>
              <a:t>相关进程可形成一个</a:t>
            </a:r>
            <a:r>
              <a:rPr lang="zh-CN" altLang="zh-CN" sz="2100" dirty="0">
                <a:solidFill>
                  <a:srgbClr val="FF0000"/>
                </a:solidFill>
              </a:rPr>
              <a:t>作业</a:t>
            </a:r>
            <a:r>
              <a:rPr lang="zh-CN" altLang="zh-CN" sz="2100" dirty="0">
                <a:solidFill>
                  <a:srgbClr val="1353A2"/>
                </a:solidFill>
              </a:rPr>
              <a:t>。使用管道和重定向命令，一个作业可启动多个进程。</a:t>
            </a:r>
            <a:endParaRPr lang="en-US" altLang="zh-CN" sz="2100" dirty="0">
              <a:solidFill>
                <a:srgbClr val="1353A2"/>
              </a:solidFill>
            </a:endParaRPr>
          </a:p>
          <a:p>
            <a:pPr marL="342900" indent="-342900" defTabSz="540544" eaLnBrk="1" fontAlgn="auto" hangingPunct="1">
              <a:lnSpc>
                <a:spcPct val="150000"/>
              </a:lnSpc>
              <a:spcBef>
                <a:spcPts val="0"/>
              </a:spcBef>
              <a:spcAft>
                <a:spcPts val="0"/>
              </a:spcAft>
              <a:buFont typeface="Arial" pitchFamily="34" charset="0"/>
              <a:buChar char="•"/>
            </a:pPr>
            <a:r>
              <a:rPr lang="zh-CN" altLang="zh-CN" sz="2100" dirty="0">
                <a:solidFill>
                  <a:srgbClr val="1353A2"/>
                </a:solidFill>
              </a:rPr>
              <a:t>根据运行方式的不同，可将作业分为两大类</a:t>
            </a:r>
            <a:r>
              <a:rPr lang="en-US" altLang="zh-CN" sz="2100" dirty="0">
                <a:solidFill>
                  <a:srgbClr val="1353A2"/>
                </a:solidFill>
              </a:rPr>
              <a:t>:</a:t>
            </a:r>
          </a:p>
          <a:p>
            <a:pPr marL="685800" lvl="1" indent="-342900" defTabSz="540544" fontAlgn="auto">
              <a:lnSpc>
                <a:spcPct val="150000"/>
              </a:lnSpc>
              <a:spcBef>
                <a:spcPts val="0"/>
              </a:spcBef>
              <a:spcAft>
                <a:spcPts val="0"/>
              </a:spcAft>
              <a:buFont typeface="Arial" pitchFamily="34" charset="0"/>
              <a:buChar char="•"/>
            </a:pPr>
            <a:r>
              <a:rPr lang="zh-CN" altLang="zh-CN" sz="2100" dirty="0">
                <a:solidFill>
                  <a:srgbClr val="1353A2"/>
                </a:solidFill>
              </a:rPr>
              <a:t>前台作业：运行于前台，用户可对其进行交互操作</a:t>
            </a:r>
            <a:r>
              <a:rPr lang="zh-CN" altLang="en-US" sz="2100" dirty="0">
                <a:solidFill>
                  <a:srgbClr val="1353A2"/>
                </a:solidFill>
              </a:rPr>
              <a:t>；</a:t>
            </a:r>
          </a:p>
          <a:p>
            <a:pPr marL="685800" lvl="1" indent="-342900" defTabSz="540544" fontAlgn="auto">
              <a:lnSpc>
                <a:spcPct val="150000"/>
              </a:lnSpc>
              <a:spcBef>
                <a:spcPts val="0"/>
              </a:spcBef>
              <a:spcAft>
                <a:spcPts val="0"/>
              </a:spcAft>
              <a:buFont typeface="Arial" pitchFamily="34" charset="0"/>
              <a:buChar char="•"/>
            </a:pPr>
            <a:r>
              <a:rPr lang="zh-CN" altLang="zh-CN" sz="2100" dirty="0">
                <a:solidFill>
                  <a:srgbClr val="1353A2"/>
                </a:solidFill>
              </a:rPr>
              <a:t>后台作业：运行于后台，不接收终端的输入，但向终端输出执行结果</a:t>
            </a:r>
            <a:r>
              <a:rPr lang="zh-CN" altLang="en-US" sz="2100" dirty="0">
                <a:solidFill>
                  <a:srgbClr val="1353A2"/>
                </a:solidFill>
              </a:rPr>
              <a:t>；</a:t>
            </a:r>
            <a:endParaRPr lang="en-US" altLang="zh-CN" sz="2100" dirty="0">
              <a:solidFill>
                <a:srgbClr val="1353A2"/>
              </a:solidFill>
            </a:endParaRPr>
          </a:p>
          <a:p>
            <a:pPr indent="342900" defTabSz="540544" eaLnBrk="1" fontAlgn="auto" hangingPunct="1">
              <a:lnSpc>
                <a:spcPct val="150000"/>
              </a:lnSpc>
              <a:spcBef>
                <a:spcPts val="0"/>
              </a:spcBef>
              <a:spcAft>
                <a:spcPts val="0"/>
              </a:spcAft>
            </a:pPr>
            <a:r>
              <a:rPr lang="zh-CN" altLang="en-US" sz="2100" dirty="0">
                <a:solidFill>
                  <a:srgbClr val="FF0000"/>
                </a:solidFill>
              </a:rPr>
              <a:t>注</a:t>
            </a:r>
            <a:r>
              <a:rPr lang="en-US" altLang="zh-CN" sz="2100" dirty="0">
                <a:solidFill>
                  <a:srgbClr val="FF0000"/>
                </a:solidFill>
              </a:rPr>
              <a:t>: </a:t>
            </a:r>
            <a:r>
              <a:rPr lang="zh-CN" altLang="zh-CN" sz="2100" dirty="0">
                <a:solidFill>
                  <a:srgbClr val="FF0000"/>
                </a:solidFill>
              </a:rPr>
              <a:t>作业既可在前台运行也可在后台运行，但同一时刻每个用户只能有一个前台作业</a:t>
            </a:r>
            <a:endParaRPr lang="zh-CN" altLang="en-US" sz="2100" dirty="0">
              <a:solidFill>
                <a:srgbClr val="FF0000"/>
              </a:solidFill>
            </a:endParaRPr>
          </a:p>
        </p:txBody>
      </p:sp>
      <p:sp>
        <p:nvSpPr>
          <p:cNvPr id="5" name="TextBox 1"/>
          <p:cNvSpPr txBox="1"/>
          <p:nvPr/>
        </p:nvSpPr>
        <p:spPr>
          <a:xfrm>
            <a:off x="1647392" y="988011"/>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7.2.2  </a:t>
            </a:r>
            <a:r>
              <a:rPr lang="zh-CN" altLang="en-US" sz="2400" dirty="0">
                <a:solidFill>
                  <a:srgbClr val="1353A2"/>
                </a:solidFill>
                <a:latin typeface="微软雅黑" pitchFamily="34" charset="-122"/>
                <a:ea typeface="微软雅黑" pitchFamily="34" charset="-122"/>
              </a:rPr>
              <a:t>作 业</a:t>
            </a:r>
          </a:p>
        </p:txBody>
      </p:sp>
    </p:spTree>
    <p:extLst>
      <p:ext uri="{BB962C8B-B14F-4D97-AF65-F5344CB8AC3E}">
        <p14:creationId xmlns:p14="http://schemas.microsoft.com/office/powerpoint/2010/main" val="31552091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7.2.3 </a:t>
            </a:r>
            <a:r>
              <a:rPr lang="zh-CN" altLang="zh-CN" sz="2400" b="0" dirty="0">
                <a:solidFill>
                  <a:srgbClr val="1353A2"/>
                </a:solidFill>
                <a:latin typeface="微软雅黑" pitchFamily="34" charset="-122"/>
                <a:ea typeface="微软雅黑" pitchFamily="34" charset="-122"/>
              </a:rPr>
              <a:t>进程的状态</a:t>
            </a:r>
            <a:endParaRPr lang="zh-CN" altLang="en-US" sz="2400" b="0" dirty="0">
              <a:solidFill>
                <a:srgbClr val="1353A2"/>
              </a:solidFill>
              <a:latin typeface="微软雅黑" pitchFamily="34" charset="-122"/>
              <a:ea typeface="微软雅黑" pitchFamily="34" charset="-122"/>
            </a:endParaRPr>
          </a:p>
        </p:txBody>
      </p:sp>
      <p:sp>
        <p:nvSpPr>
          <p:cNvPr id="11" name="Text Box 44"/>
          <p:cNvSpPr txBox="1">
            <a:spLocks noChangeArrowheads="1"/>
          </p:cNvSpPr>
          <p:nvPr/>
        </p:nvSpPr>
        <p:spPr bwMode="auto">
          <a:xfrm>
            <a:off x="197963" y="1780644"/>
            <a:ext cx="8653806" cy="378289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257175" indent="-257175" defTabSz="540544" eaLnBrk="1" fontAlgn="auto" hangingPunct="1">
              <a:lnSpc>
                <a:spcPct val="150000"/>
              </a:lnSpc>
              <a:spcBef>
                <a:spcPts val="0"/>
              </a:spcBef>
              <a:spcAft>
                <a:spcPts val="0"/>
              </a:spcAft>
              <a:buFont typeface="Arial" pitchFamily="34" charset="0"/>
              <a:buChar char="•"/>
            </a:pPr>
            <a:r>
              <a:rPr lang="en-US" altLang="zh-CN" sz="1800" dirty="0">
                <a:solidFill>
                  <a:srgbClr val="1353A2"/>
                </a:solidFill>
              </a:rPr>
              <a:t>Linux</a:t>
            </a:r>
            <a:r>
              <a:rPr lang="zh-CN" altLang="zh-CN" sz="1800" dirty="0">
                <a:solidFill>
                  <a:srgbClr val="1353A2"/>
                </a:solidFill>
              </a:rPr>
              <a:t>中的进程有以下几种</a:t>
            </a:r>
            <a:r>
              <a:rPr lang="zh-CN" altLang="zh-CN" sz="1800" dirty="0">
                <a:solidFill>
                  <a:srgbClr val="FF0000"/>
                </a:solidFill>
              </a:rPr>
              <a:t>基本状态</a:t>
            </a:r>
          </a:p>
          <a:p>
            <a:pPr indent="342900" defTabSz="540544" eaLnBrk="1" fontAlgn="auto" hangingPunct="1">
              <a:lnSpc>
                <a:spcPct val="150000"/>
              </a:lnSpc>
              <a:spcBef>
                <a:spcPts val="0"/>
              </a:spcBef>
              <a:spcAft>
                <a:spcPts val="0"/>
              </a:spcAft>
            </a:pPr>
            <a:r>
              <a:rPr lang="zh-CN" altLang="zh-CN" sz="1800" dirty="0">
                <a:solidFill>
                  <a:prstClr val="black"/>
                </a:solidFill>
              </a:rPr>
              <a:t>①</a:t>
            </a:r>
            <a:r>
              <a:rPr lang="zh-CN" altLang="zh-CN" sz="1800" dirty="0">
                <a:solidFill>
                  <a:srgbClr val="FF0000"/>
                </a:solidFill>
              </a:rPr>
              <a:t>就绪</a:t>
            </a:r>
            <a:r>
              <a:rPr lang="zh-CN" altLang="zh-CN" sz="1800" dirty="0">
                <a:solidFill>
                  <a:prstClr val="black"/>
                </a:solidFill>
              </a:rPr>
              <a:t>状态：进程已获得除</a:t>
            </a:r>
            <a:r>
              <a:rPr lang="en-US" altLang="zh-CN" sz="1800" dirty="0">
                <a:solidFill>
                  <a:prstClr val="black"/>
                </a:solidFill>
              </a:rPr>
              <a:t>CPU</a:t>
            </a:r>
            <a:r>
              <a:rPr lang="zh-CN" altLang="zh-CN" sz="1800" dirty="0">
                <a:solidFill>
                  <a:prstClr val="black"/>
                </a:solidFill>
              </a:rPr>
              <a:t>以外的运行所需的全部资源。</a:t>
            </a:r>
          </a:p>
          <a:p>
            <a:pPr indent="342900" defTabSz="540544" eaLnBrk="1" fontAlgn="auto" hangingPunct="1">
              <a:lnSpc>
                <a:spcPct val="150000"/>
              </a:lnSpc>
              <a:spcBef>
                <a:spcPts val="0"/>
              </a:spcBef>
              <a:spcAft>
                <a:spcPts val="0"/>
              </a:spcAft>
            </a:pPr>
            <a:r>
              <a:rPr lang="zh-CN" altLang="zh-CN" sz="1800" dirty="0">
                <a:solidFill>
                  <a:prstClr val="black"/>
                </a:solidFill>
              </a:rPr>
              <a:t>②</a:t>
            </a:r>
            <a:r>
              <a:rPr lang="zh-CN" altLang="zh-CN" sz="1800" dirty="0">
                <a:solidFill>
                  <a:srgbClr val="FF0000"/>
                </a:solidFill>
              </a:rPr>
              <a:t>运行</a:t>
            </a:r>
            <a:r>
              <a:rPr lang="zh-CN" altLang="zh-CN" sz="1800" dirty="0">
                <a:solidFill>
                  <a:prstClr val="black"/>
                </a:solidFill>
              </a:rPr>
              <a:t>状态：进程占用</a:t>
            </a:r>
            <a:r>
              <a:rPr lang="en-US" altLang="zh-CN" sz="1800" dirty="0">
                <a:solidFill>
                  <a:prstClr val="black"/>
                </a:solidFill>
              </a:rPr>
              <a:t>CPU</a:t>
            </a:r>
            <a:r>
              <a:rPr lang="zh-CN" altLang="zh-CN" sz="1800" dirty="0">
                <a:solidFill>
                  <a:prstClr val="black"/>
                </a:solidFill>
              </a:rPr>
              <a:t>正在运行。</a:t>
            </a:r>
          </a:p>
          <a:p>
            <a:pPr indent="342900" defTabSz="540544" eaLnBrk="1" fontAlgn="auto" hangingPunct="1">
              <a:lnSpc>
                <a:spcPct val="150000"/>
              </a:lnSpc>
              <a:spcBef>
                <a:spcPts val="0"/>
              </a:spcBef>
              <a:spcAft>
                <a:spcPts val="0"/>
              </a:spcAft>
            </a:pPr>
            <a:r>
              <a:rPr lang="zh-CN" altLang="zh-CN" sz="1800" dirty="0">
                <a:solidFill>
                  <a:prstClr val="black"/>
                </a:solidFill>
              </a:rPr>
              <a:t>③</a:t>
            </a:r>
            <a:r>
              <a:rPr lang="zh-CN" altLang="zh-CN" sz="1800" dirty="0">
                <a:solidFill>
                  <a:srgbClr val="FF0000"/>
                </a:solidFill>
              </a:rPr>
              <a:t>等待</a:t>
            </a:r>
            <a:r>
              <a:rPr lang="zh-CN" altLang="zh-CN" sz="1800" dirty="0">
                <a:solidFill>
                  <a:prstClr val="black"/>
                </a:solidFill>
              </a:rPr>
              <a:t>状态：进程正在等待某一事件或某</a:t>
            </a:r>
            <a:r>
              <a:rPr lang="zh-CN" altLang="en-US" sz="1800" dirty="0">
                <a:solidFill>
                  <a:prstClr val="black"/>
                </a:solidFill>
              </a:rPr>
              <a:t>一</a:t>
            </a:r>
            <a:r>
              <a:rPr lang="zh-CN" altLang="zh-CN" sz="1800" dirty="0">
                <a:solidFill>
                  <a:prstClr val="black"/>
                </a:solidFill>
              </a:rPr>
              <a:t>资源。</a:t>
            </a:r>
            <a:endParaRPr lang="en-US" altLang="zh-CN" sz="1800" dirty="0">
              <a:solidFill>
                <a:prstClr val="black"/>
              </a:solidFill>
            </a:endParaRPr>
          </a:p>
          <a:p>
            <a:pPr marL="257175" indent="-257175" defTabSz="540544" eaLnBrk="1" fontAlgn="auto" hangingPunct="1">
              <a:lnSpc>
                <a:spcPct val="150000"/>
              </a:lnSpc>
              <a:spcBef>
                <a:spcPts val="0"/>
              </a:spcBef>
              <a:spcAft>
                <a:spcPts val="0"/>
              </a:spcAft>
              <a:buFont typeface="Arial" pitchFamily="34" charset="0"/>
              <a:buChar char="•"/>
            </a:pPr>
            <a:r>
              <a:rPr lang="zh-CN" altLang="zh-CN" sz="1800" dirty="0">
                <a:solidFill>
                  <a:srgbClr val="1353A2"/>
                </a:solidFill>
              </a:rPr>
              <a:t>除了以上</a:t>
            </a:r>
            <a:r>
              <a:rPr lang="en-US" altLang="zh-CN" sz="1800" dirty="0">
                <a:solidFill>
                  <a:srgbClr val="1353A2"/>
                </a:solidFill>
              </a:rPr>
              <a:t>3</a:t>
            </a:r>
            <a:r>
              <a:rPr lang="zh-CN" altLang="zh-CN" sz="1800" dirty="0">
                <a:solidFill>
                  <a:srgbClr val="1353A2"/>
                </a:solidFill>
              </a:rPr>
              <a:t>种基本状态以外，</a:t>
            </a:r>
            <a:r>
              <a:rPr lang="en-US" altLang="zh-CN" sz="1800" dirty="0">
                <a:solidFill>
                  <a:srgbClr val="1353A2"/>
                </a:solidFill>
              </a:rPr>
              <a:t>Linux </a:t>
            </a:r>
            <a:r>
              <a:rPr lang="zh-CN" altLang="zh-CN" sz="1800" dirty="0">
                <a:solidFill>
                  <a:srgbClr val="1353A2"/>
                </a:solidFill>
              </a:rPr>
              <a:t>中的进程还有以下状态。</a:t>
            </a:r>
          </a:p>
          <a:p>
            <a:pPr indent="342900" defTabSz="540544" eaLnBrk="1" fontAlgn="auto" hangingPunct="1">
              <a:lnSpc>
                <a:spcPct val="150000"/>
              </a:lnSpc>
              <a:spcBef>
                <a:spcPts val="0"/>
              </a:spcBef>
              <a:spcAft>
                <a:spcPts val="0"/>
              </a:spcAft>
            </a:pPr>
            <a:r>
              <a:rPr lang="zh-CN" altLang="zh-CN" sz="1800" dirty="0">
                <a:solidFill>
                  <a:prstClr val="black"/>
                </a:solidFill>
              </a:rPr>
              <a:t>①</a:t>
            </a:r>
            <a:r>
              <a:rPr lang="zh-CN" altLang="zh-CN" sz="1800" dirty="0">
                <a:solidFill>
                  <a:srgbClr val="FF0000"/>
                </a:solidFill>
              </a:rPr>
              <a:t>挂起</a:t>
            </a:r>
            <a:r>
              <a:rPr lang="zh-CN" altLang="zh-CN" sz="1800" dirty="0">
                <a:solidFill>
                  <a:prstClr val="black"/>
                </a:solidFill>
              </a:rPr>
              <a:t>状态：正在运行的进程因为某个原因失去</a:t>
            </a:r>
            <a:r>
              <a:rPr lang="en-US" altLang="zh-CN" sz="1800" dirty="0">
                <a:solidFill>
                  <a:prstClr val="black"/>
                </a:solidFill>
              </a:rPr>
              <a:t>CPU</a:t>
            </a:r>
            <a:r>
              <a:rPr lang="zh-CN" altLang="zh-CN" sz="1800" dirty="0">
                <a:solidFill>
                  <a:prstClr val="black"/>
                </a:solidFill>
              </a:rPr>
              <a:t>而暂时停止运行。</a:t>
            </a:r>
          </a:p>
          <a:p>
            <a:pPr indent="342900" defTabSz="540544" eaLnBrk="1" fontAlgn="auto" hangingPunct="1">
              <a:lnSpc>
                <a:spcPct val="150000"/>
              </a:lnSpc>
              <a:spcBef>
                <a:spcPts val="0"/>
              </a:spcBef>
              <a:spcAft>
                <a:spcPts val="0"/>
              </a:spcAft>
            </a:pPr>
            <a:r>
              <a:rPr lang="zh-CN" altLang="zh-CN" sz="1800" dirty="0">
                <a:solidFill>
                  <a:prstClr val="black"/>
                </a:solidFill>
              </a:rPr>
              <a:t>②</a:t>
            </a:r>
            <a:r>
              <a:rPr lang="zh-CN" altLang="zh-CN" sz="1800" dirty="0">
                <a:solidFill>
                  <a:srgbClr val="FF0000"/>
                </a:solidFill>
              </a:rPr>
              <a:t>终止</a:t>
            </a:r>
            <a:r>
              <a:rPr lang="zh-CN" altLang="zh-CN" sz="1800" dirty="0">
                <a:solidFill>
                  <a:prstClr val="black"/>
                </a:solidFill>
              </a:rPr>
              <a:t>状态：进程已结束。</a:t>
            </a:r>
          </a:p>
          <a:p>
            <a:pPr indent="342900" defTabSz="540544" eaLnBrk="1" fontAlgn="auto" hangingPunct="1">
              <a:lnSpc>
                <a:spcPct val="150000"/>
              </a:lnSpc>
              <a:spcBef>
                <a:spcPts val="0"/>
              </a:spcBef>
              <a:spcAft>
                <a:spcPts val="0"/>
              </a:spcAft>
            </a:pPr>
            <a:r>
              <a:rPr lang="zh-CN" altLang="zh-CN" sz="1800" dirty="0">
                <a:solidFill>
                  <a:prstClr val="black"/>
                </a:solidFill>
              </a:rPr>
              <a:t>③</a:t>
            </a:r>
            <a:r>
              <a:rPr lang="zh-CN" altLang="zh-CN" sz="1800" dirty="0">
                <a:solidFill>
                  <a:srgbClr val="FF0000"/>
                </a:solidFill>
              </a:rPr>
              <a:t>休眠</a:t>
            </a:r>
            <a:r>
              <a:rPr lang="zh-CN" altLang="zh-CN" sz="1800" dirty="0">
                <a:solidFill>
                  <a:prstClr val="black"/>
                </a:solidFill>
              </a:rPr>
              <a:t>状态：进程主动暂时停止运行。</a:t>
            </a:r>
          </a:p>
          <a:p>
            <a:pPr indent="342900" defTabSz="540544" eaLnBrk="1" fontAlgn="auto" hangingPunct="1">
              <a:lnSpc>
                <a:spcPct val="150000"/>
              </a:lnSpc>
              <a:spcBef>
                <a:spcPts val="0"/>
              </a:spcBef>
              <a:spcAft>
                <a:spcPts val="0"/>
              </a:spcAft>
            </a:pPr>
            <a:r>
              <a:rPr lang="zh-CN" altLang="zh-CN" sz="1800" dirty="0">
                <a:solidFill>
                  <a:prstClr val="black"/>
                </a:solidFill>
              </a:rPr>
              <a:t>④</a:t>
            </a:r>
            <a:r>
              <a:rPr lang="zh-CN" altLang="zh-CN" sz="1800" dirty="0">
                <a:solidFill>
                  <a:srgbClr val="FF0000"/>
                </a:solidFill>
              </a:rPr>
              <a:t>僵死</a:t>
            </a:r>
            <a:r>
              <a:rPr lang="zh-CN" altLang="zh-CN" sz="1800" dirty="0">
                <a:solidFill>
                  <a:prstClr val="black"/>
                </a:solidFill>
              </a:rPr>
              <a:t>状态：进程已停止运行，但是相关控制信息仍保留。</a:t>
            </a:r>
            <a:endParaRPr lang="en-US" altLang="zh-CN" sz="1800" dirty="0">
              <a:solidFill>
                <a:prstClr val="black"/>
              </a:solidFill>
            </a:endParaRPr>
          </a:p>
        </p:txBody>
      </p:sp>
    </p:spTree>
    <p:extLst>
      <p:ext uri="{BB962C8B-B14F-4D97-AF65-F5344CB8AC3E}">
        <p14:creationId xmlns:p14="http://schemas.microsoft.com/office/powerpoint/2010/main" val="182733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3940559"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7.2.4  </a:t>
            </a:r>
            <a:r>
              <a:rPr lang="zh-CN" altLang="zh-CN" sz="2400" b="0" dirty="0">
                <a:solidFill>
                  <a:srgbClr val="1353A2"/>
                </a:solidFill>
                <a:latin typeface="微软雅黑" pitchFamily="34" charset="-122"/>
                <a:ea typeface="微软雅黑" pitchFamily="34" charset="-122"/>
              </a:rPr>
              <a:t>进程的优先级</a:t>
            </a:r>
            <a:endParaRPr lang="zh-CN" altLang="en-US" sz="2400" b="0" dirty="0">
              <a:solidFill>
                <a:srgbClr val="1353A2"/>
              </a:solidFill>
              <a:latin typeface="微软雅黑" pitchFamily="34" charset="-122"/>
              <a:ea typeface="微软雅黑" pitchFamily="34" charset="-122"/>
            </a:endParaRPr>
          </a:p>
        </p:txBody>
      </p:sp>
      <p:sp>
        <p:nvSpPr>
          <p:cNvPr id="11" name="Text Box 44"/>
          <p:cNvSpPr txBox="1">
            <a:spLocks noChangeArrowheads="1"/>
          </p:cNvSpPr>
          <p:nvPr/>
        </p:nvSpPr>
        <p:spPr bwMode="auto">
          <a:xfrm>
            <a:off x="191999" y="1810461"/>
            <a:ext cx="8653806" cy="336739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257175" indent="-257175" defTabSz="540544" eaLnBrk="1" fontAlgn="auto" hangingPunct="1">
              <a:lnSpc>
                <a:spcPct val="150000"/>
              </a:lnSpc>
              <a:spcBef>
                <a:spcPts val="0"/>
              </a:spcBef>
              <a:spcAft>
                <a:spcPts val="0"/>
              </a:spcAft>
              <a:buFont typeface="Wingdings" panose="05000000000000000000" pitchFamily="2" charset="2"/>
              <a:buChar char="l"/>
            </a:pPr>
            <a:r>
              <a:rPr lang="zh-CN" altLang="zh-CN" sz="1800" dirty="0">
                <a:solidFill>
                  <a:srgbClr val="1353A2"/>
                </a:solidFill>
              </a:rPr>
              <a:t>在</a:t>
            </a:r>
            <a:r>
              <a:rPr lang="en-US" altLang="zh-CN" sz="1800" dirty="0">
                <a:solidFill>
                  <a:srgbClr val="1353A2"/>
                </a:solidFill>
              </a:rPr>
              <a:t>Linux</a:t>
            </a:r>
            <a:r>
              <a:rPr lang="zh-CN" altLang="zh-CN" sz="1800" dirty="0">
                <a:solidFill>
                  <a:srgbClr val="1353A2"/>
                </a:solidFill>
              </a:rPr>
              <a:t>中，进程根据其所处</a:t>
            </a:r>
            <a:r>
              <a:rPr lang="zh-CN" altLang="zh-CN" sz="1800" dirty="0">
                <a:solidFill>
                  <a:srgbClr val="FF0000"/>
                </a:solidFill>
              </a:rPr>
              <a:t>状态</a:t>
            </a:r>
            <a:r>
              <a:rPr lang="zh-CN" altLang="en-US" sz="1800" dirty="0">
                <a:solidFill>
                  <a:srgbClr val="FF0000"/>
                </a:solidFill>
              </a:rPr>
              <a:t>，</a:t>
            </a:r>
            <a:r>
              <a:rPr lang="zh-CN" altLang="zh-CN" sz="1800" dirty="0">
                <a:solidFill>
                  <a:srgbClr val="FF0000"/>
                </a:solidFill>
              </a:rPr>
              <a:t>按时间顺序排列</a:t>
            </a:r>
            <a:r>
              <a:rPr lang="zh-CN" altLang="zh-CN" sz="1800" dirty="0">
                <a:solidFill>
                  <a:srgbClr val="1353A2"/>
                </a:solidFill>
              </a:rPr>
              <a:t>成不同的队列。系统按一定的策略调度就绪队列中的进程。</a:t>
            </a:r>
            <a:endParaRPr lang="en-US" altLang="zh-CN" sz="1800" dirty="0">
              <a:solidFill>
                <a:srgbClr val="1353A2"/>
              </a:solidFill>
            </a:endParaRPr>
          </a:p>
          <a:p>
            <a:pPr marL="257175" indent="-257175" defTabSz="540544" eaLnBrk="1" fontAlgn="auto" hangingPunct="1">
              <a:lnSpc>
                <a:spcPct val="150000"/>
              </a:lnSpc>
              <a:spcBef>
                <a:spcPts val="0"/>
              </a:spcBef>
              <a:spcAft>
                <a:spcPts val="0"/>
              </a:spcAft>
              <a:buFont typeface="Wingdings" panose="05000000000000000000" pitchFamily="2" charset="2"/>
              <a:buChar char="l"/>
            </a:pPr>
            <a:r>
              <a:rPr lang="zh-CN" altLang="zh-CN" sz="1800" dirty="0">
                <a:solidFill>
                  <a:srgbClr val="1353A2"/>
                </a:solidFill>
              </a:rPr>
              <a:t>若用户因为某种原因希望尽快完成某个进程的运行，则可以通过</a:t>
            </a:r>
            <a:r>
              <a:rPr lang="zh-CN" altLang="zh-CN" sz="1800" dirty="0">
                <a:solidFill>
                  <a:srgbClr val="FF0000"/>
                </a:solidFill>
              </a:rPr>
              <a:t>修改</a:t>
            </a:r>
            <a:r>
              <a:rPr lang="zh-CN" altLang="zh-CN" sz="1800" dirty="0">
                <a:solidFill>
                  <a:srgbClr val="1353A2"/>
                </a:solidFill>
              </a:rPr>
              <a:t>进程的</a:t>
            </a:r>
            <a:r>
              <a:rPr lang="zh-CN" altLang="zh-CN" sz="1800" dirty="0">
                <a:solidFill>
                  <a:srgbClr val="FF0000"/>
                </a:solidFill>
              </a:rPr>
              <a:t>优先级</a:t>
            </a:r>
            <a:r>
              <a:rPr lang="zh-CN" altLang="zh-CN" sz="1800" dirty="0">
                <a:solidFill>
                  <a:srgbClr val="1353A2"/>
                </a:solidFill>
              </a:rPr>
              <a:t>来改变其在队列中的排列顺序，从而得以尽快运行。</a:t>
            </a:r>
          </a:p>
          <a:p>
            <a:pPr marL="257175" indent="-257175" defTabSz="540544" eaLnBrk="1" fontAlgn="auto" hangingPunct="1">
              <a:lnSpc>
                <a:spcPct val="150000"/>
              </a:lnSpc>
              <a:spcBef>
                <a:spcPts val="0"/>
              </a:spcBef>
              <a:spcAft>
                <a:spcPts val="0"/>
              </a:spcAft>
              <a:buFont typeface="Wingdings" panose="05000000000000000000" pitchFamily="2" charset="2"/>
              <a:buChar char="l"/>
            </a:pPr>
            <a:r>
              <a:rPr lang="zh-CN" altLang="zh-CN" sz="1800" dirty="0">
                <a:solidFill>
                  <a:srgbClr val="FF0000"/>
                </a:solidFill>
              </a:rPr>
              <a:t>启动进程</a:t>
            </a:r>
            <a:r>
              <a:rPr lang="zh-CN" altLang="zh-CN" sz="1800" dirty="0">
                <a:solidFill>
                  <a:srgbClr val="1353A2"/>
                </a:solidFill>
              </a:rPr>
              <a:t>的用户或</a:t>
            </a:r>
            <a:r>
              <a:rPr lang="zh-CN" altLang="zh-CN" sz="1800" dirty="0">
                <a:solidFill>
                  <a:srgbClr val="FF0000"/>
                </a:solidFill>
              </a:rPr>
              <a:t>超级用户</a:t>
            </a:r>
            <a:r>
              <a:rPr lang="zh-CN" altLang="zh-CN" sz="1800" dirty="0">
                <a:solidFill>
                  <a:srgbClr val="1353A2"/>
                </a:solidFill>
              </a:rPr>
              <a:t>可以</a:t>
            </a:r>
            <a:r>
              <a:rPr lang="zh-CN" altLang="zh-CN" sz="1800" dirty="0">
                <a:solidFill>
                  <a:srgbClr val="FF0000"/>
                </a:solidFill>
              </a:rPr>
              <a:t>修改</a:t>
            </a:r>
            <a:r>
              <a:rPr lang="zh-CN" altLang="zh-CN" sz="1800" dirty="0">
                <a:solidFill>
                  <a:srgbClr val="1353A2"/>
                </a:solidFill>
              </a:rPr>
              <a:t>进程的优先级，但</a:t>
            </a:r>
            <a:r>
              <a:rPr lang="zh-CN" altLang="zh-CN" sz="1800" dirty="0">
                <a:solidFill>
                  <a:srgbClr val="FF0000"/>
                </a:solidFill>
              </a:rPr>
              <a:t>普通用户</a:t>
            </a:r>
            <a:r>
              <a:rPr lang="zh-CN" altLang="zh-CN" sz="1800" dirty="0">
                <a:solidFill>
                  <a:srgbClr val="1353A2"/>
                </a:solidFill>
              </a:rPr>
              <a:t>只能</a:t>
            </a:r>
            <a:r>
              <a:rPr lang="zh-CN" altLang="zh-CN" sz="1800" dirty="0">
                <a:solidFill>
                  <a:srgbClr val="FF0000"/>
                </a:solidFill>
              </a:rPr>
              <a:t>调低</a:t>
            </a:r>
            <a:r>
              <a:rPr lang="zh-CN" altLang="zh-CN" sz="1800" dirty="0">
                <a:solidFill>
                  <a:srgbClr val="1353A2"/>
                </a:solidFill>
              </a:rPr>
              <a:t>优先级，超级用户既可调低也可调高优先级。</a:t>
            </a:r>
            <a:endParaRPr lang="en-US" altLang="zh-CN" sz="1800" dirty="0">
              <a:solidFill>
                <a:srgbClr val="1353A2"/>
              </a:solidFill>
            </a:endParaRPr>
          </a:p>
          <a:p>
            <a:pPr marL="257175" indent="-257175" defTabSz="540544" eaLnBrk="1" fontAlgn="auto" hangingPunct="1">
              <a:lnSpc>
                <a:spcPct val="150000"/>
              </a:lnSpc>
              <a:spcBef>
                <a:spcPts val="0"/>
              </a:spcBef>
              <a:spcAft>
                <a:spcPts val="0"/>
              </a:spcAft>
              <a:buFont typeface="Wingdings" panose="05000000000000000000" pitchFamily="2" charset="2"/>
              <a:buChar char="l"/>
            </a:pPr>
            <a:r>
              <a:rPr lang="zh-CN" altLang="zh-CN" sz="1800" dirty="0">
                <a:solidFill>
                  <a:srgbClr val="1353A2"/>
                </a:solidFill>
              </a:rPr>
              <a:t>在</a:t>
            </a:r>
            <a:r>
              <a:rPr lang="en-US" altLang="zh-CN" sz="1800" dirty="0">
                <a:solidFill>
                  <a:srgbClr val="1353A2"/>
                </a:solidFill>
              </a:rPr>
              <a:t>Linux</a:t>
            </a:r>
            <a:r>
              <a:rPr lang="zh-CN" altLang="zh-CN" sz="1800" dirty="0">
                <a:solidFill>
                  <a:srgbClr val="1353A2"/>
                </a:solidFill>
              </a:rPr>
              <a:t>中，进程优先级的取值为</a:t>
            </a:r>
            <a:r>
              <a:rPr lang="en-US" altLang="zh-CN" sz="1800" dirty="0">
                <a:solidFill>
                  <a:srgbClr val="FF0000"/>
                </a:solidFill>
              </a:rPr>
              <a:t>-20~ 19 </a:t>
            </a:r>
            <a:r>
              <a:rPr lang="zh-CN" altLang="zh-CN" sz="1800" dirty="0">
                <a:solidFill>
                  <a:srgbClr val="1353A2"/>
                </a:solidFill>
              </a:rPr>
              <a:t>之间的整数，取值越低，优先级越高，</a:t>
            </a:r>
            <a:r>
              <a:rPr lang="zh-CN" altLang="zh-CN" sz="1800" dirty="0">
                <a:solidFill>
                  <a:srgbClr val="FF0000"/>
                </a:solidFill>
              </a:rPr>
              <a:t>默认为</a:t>
            </a:r>
            <a:r>
              <a:rPr lang="en-US" altLang="zh-CN" sz="1800" dirty="0">
                <a:solidFill>
                  <a:srgbClr val="FF0000"/>
                </a:solidFill>
              </a:rPr>
              <a:t>0</a:t>
            </a:r>
          </a:p>
        </p:txBody>
      </p:sp>
    </p:spTree>
    <p:extLst>
      <p:ext uri="{BB962C8B-B14F-4D97-AF65-F5344CB8AC3E}">
        <p14:creationId xmlns:p14="http://schemas.microsoft.com/office/powerpoint/2010/main" val="241683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CB1B30-216A-4CF8-BA0D-BA7342A56DAF}"/>
              </a:ext>
            </a:extLst>
          </p:cNvPr>
          <p:cNvSpPr txBox="1"/>
          <p:nvPr/>
        </p:nvSpPr>
        <p:spPr>
          <a:xfrm>
            <a:off x="1766489" y="1225809"/>
            <a:ext cx="3940559"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7.2.5</a:t>
            </a:r>
            <a:r>
              <a:rPr lang="en-US" altLang="zh-CN" sz="1350" dirty="0">
                <a:solidFill>
                  <a:prstClr val="black"/>
                </a:solidFill>
                <a:latin typeface="等线"/>
                <a:ea typeface="等线" panose="02010600030101010101" pitchFamily="2" charset="-122"/>
              </a:rPr>
              <a:t>  </a:t>
            </a:r>
            <a:r>
              <a:rPr lang="zh-CN" altLang="zh-CN" sz="2400" dirty="0">
                <a:solidFill>
                  <a:srgbClr val="1353A2"/>
                </a:solidFill>
                <a:latin typeface="微软雅黑" pitchFamily="34" charset="-122"/>
                <a:ea typeface="微软雅黑" pitchFamily="34" charset="-122"/>
              </a:rPr>
              <a:t>进程调度</a:t>
            </a:r>
            <a:endParaRPr lang="zh-CN" altLang="en-US" sz="2400" dirty="0">
              <a:solidFill>
                <a:srgbClr val="1353A2"/>
              </a:solidFill>
              <a:latin typeface="微软雅黑" pitchFamily="34" charset="-122"/>
              <a:ea typeface="微软雅黑" pitchFamily="34" charset="-122"/>
            </a:endParaRPr>
          </a:p>
        </p:txBody>
      </p:sp>
      <p:sp>
        <p:nvSpPr>
          <p:cNvPr id="3" name="文本框 2">
            <a:extLst>
              <a:ext uri="{FF2B5EF4-FFF2-40B4-BE49-F238E27FC236}">
                <a16:creationId xmlns:a16="http://schemas.microsoft.com/office/drawing/2014/main" id="{A9CC3EE2-27B2-4095-8864-8690D066E9EA}"/>
              </a:ext>
            </a:extLst>
          </p:cNvPr>
          <p:cNvSpPr txBox="1"/>
          <p:nvPr/>
        </p:nvSpPr>
        <p:spPr>
          <a:xfrm>
            <a:off x="385763" y="1800225"/>
            <a:ext cx="8201025" cy="4316566"/>
          </a:xfrm>
          <a:prstGeom prst="rect">
            <a:avLst/>
          </a:prstGeom>
          <a:noFill/>
        </p:spPr>
        <p:txBody>
          <a:bodyPr wrap="square" rtlCol="0">
            <a:spAutoFit/>
          </a:bodyPr>
          <a:lstStyle/>
          <a:p>
            <a:pPr marL="257175" indent="-257175" defTabSz="685800" eaLnBrk="1" fontAlgn="auto" hangingPunct="1">
              <a:lnSpc>
                <a:spcPct val="150000"/>
              </a:lnSpc>
              <a:spcBef>
                <a:spcPts val="0"/>
              </a:spcBef>
              <a:spcAft>
                <a:spcPts val="0"/>
              </a:spcAft>
              <a:buFont typeface="Arial" pitchFamily="34" charset="0"/>
              <a:buChar char="•"/>
            </a:pPr>
            <a:r>
              <a:rPr lang="en-US" altLang="zh-CN" sz="2100" dirty="0">
                <a:solidFill>
                  <a:srgbClr val="1353A2"/>
                </a:solidFill>
                <a:latin typeface="微软雅黑" panose="020B0503020204020204" pitchFamily="34" charset="-122"/>
                <a:ea typeface="微软雅黑" panose="020B0503020204020204" pitchFamily="34" charset="-122"/>
              </a:rPr>
              <a:t>Linux</a:t>
            </a:r>
            <a:r>
              <a:rPr lang="zh-CN" altLang="zh-CN" sz="2100" dirty="0">
                <a:solidFill>
                  <a:srgbClr val="1353A2"/>
                </a:solidFill>
                <a:latin typeface="微软雅黑" panose="020B0503020204020204" pitchFamily="34" charset="-122"/>
                <a:ea typeface="微软雅黑" panose="020B0503020204020204" pitchFamily="34" charset="-122"/>
              </a:rPr>
              <a:t>允许用户根据需要在</a:t>
            </a:r>
            <a:r>
              <a:rPr lang="zh-CN" altLang="zh-CN" sz="2100" dirty="0">
                <a:solidFill>
                  <a:srgbClr val="FF0000"/>
                </a:solidFill>
                <a:latin typeface="微软雅黑" panose="020B0503020204020204" pitchFamily="34" charset="-122"/>
                <a:ea typeface="微软雅黑" panose="020B0503020204020204" pitchFamily="34" charset="-122"/>
              </a:rPr>
              <a:t>指定</a:t>
            </a:r>
            <a:r>
              <a:rPr lang="zh-CN" altLang="zh-CN" sz="2100" dirty="0">
                <a:solidFill>
                  <a:srgbClr val="1353A2"/>
                </a:solidFill>
                <a:latin typeface="微软雅黑" panose="020B0503020204020204" pitchFamily="34" charset="-122"/>
                <a:ea typeface="微软雅黑" panose="020B0503020204020204" pitchFamily="34" charset="-122"/>
              </a:rPr>
              <a:t>的</a:t>
            </a:r>
            <a:r>
              <a:rPr lang="zh-CN" altLang="zh-CN" sz="2100" dirty="0">
                <a:solidFill>
                  <a:srgbClr val="FF0000"/>
                </a:solidFill>
                <a:latin typeface="微软雅黑" panose="020B0503020204020204" pitchFamily="34" charset="-122"/>
                <a:ea typeface="微软雅黑" panose="020B0503020204020204" pitchFamily="34" charset="-122"/>
              </a:rPr>
              <a:t>时间自动运行</a:t>
            </a:r>
            <a:r>
              <a:rPr lang="zh-CN" altLang="zh-CN" sz="2100" dirty="0">
                <a:solidFill>
                  <a:srgbClr val="1353A2"/>
                </a:solidFill>
                <a:latin typeface="微软雅黑" panose="020B0503020204020204" pitchFamily="34" charset="-122"/>
                <a:ea typeface="微软雅黑" panose="020B0503020204020204" pitchFamily="34" charset="-122"/>
              </a:rPr>
              <a:t>指定的</a:t>
            </a:r>
            <a:r>
              <a:rPr lang="zh-CN" altLang="zh-CN" sz="2100" dirty="0">
                <a:solidFill>
                  <a:srgbClr val="FF0000"/>
                </a:solidFill>
                <a:latin typeface="微软雅黑" panose="020B0503020204020204" pitchFamily="34" charset="-122"/>
                <a:ea typeface="微软雅黑" panose="020B0503020204020204" pitchFamily="34" charset="-122"/>
              </a:rPr>
              <a:t>进程</a:t>
            </a:r>
            <a:r>
              <a:rPr lang="zh-CN" altLang="zh-CN" sz="2100" dirty="0">
                <a:solidFill>
                  <a:srgbClr val="1353A2"/>
                </a:solidFill>
                <a:latin typeface="微软雅黑" panose="020B0503020204020204" pitchFamily="34" charset="-122"/>
                <a:ea typeface="微软雅黑" panose="020B0503020204020204" pitchFamily="34" charset="-122"/>
              </a:rPr>
              <a:t>，也允许用户将非常消耗资源和时间的进程安排到系统比较空闲的时间来执行。进程调度有利于提高资源的利用率，均衡系统负载，并提高系统管理的自动化程度。</a:t>
            </a:r>
            <a:endParaRPr lang="en-US" altLang="zh-CN" sz="2100" dirty="0">
              <a:solidFill>
                <a:srgbClr val="1353A2"/>
              </a:solidFill>
              <a:latin typeface="微软雅黑" panose="020B0503020204020204" pitchFamily="34" charset="-122"/>
              <a:ea typeface="微软雅黑" panose="020B0503020204020204" pitchFamily="34" charset="-122"/>
            </a:endParaRPr>
          </a:p>
          <a:p>
            <a:pPr marL="257175" indent="-257175" defTabSz="685800" eaLnBrk="1" fontAlgn="auto" hangingPunct="1">
              <a:lnSpc>
                <a:spcPct val="150000"/>
              </a:lnSpc>
              <a:spcBef>
                <a:spcPts val="0"/>
              </a:spcBef>
              <a:spcAft>
                <a:spcPts val="0"/>
              </a:spcAft>
              <a:buFont typeface="Arial" pitchFamily="34" charset="0"/>
              <a:buChar char="•"/>
            </a:pPr>
            <a:r>
              <a:rPr lang="zh-CN" altLang="zh-CN" sz="2100" dirty="0">
                <a:solidFill>
                  <a:srgbClr val="1353A2"/>
                </a:solidFill>
                <a:latin typeface="微软雅黑" panose="020B0503020204020204" pitchFamily="34" charset="-122"/>
                <a:ea typeface="微软雅黑" panose="020B0503020204020204" pitchFamily="34" charset="-122"/>
              </a:rPr>
              <a:t>用户可采用以下方法实现进程调度：</a:t>
            </a:r>
          </a:p>
          <a:p>
            <a:pPr defTabSz="685800" eaLnBrk="1" fontAlgn="auto" hangingPunct="1">
              <a:lnSpc>
                <a:spcPct val="150000"/>
              </a:lnSpc>
              <a:spcBef>
                <a:spcPts val="0"/>
              </a:spcBef>
              <a:spcAft>
                <a:spcPts val="0"/>
              </a:spcAft>
            </a:pPr>
            <a:r>
              <a:rPr lang="zh-CN" altLang="zh-CN" sz="2100" dirty="0">
                <a:solidFill>
                  <a:prstClr val="black"/>
                </a:solidFill>
                <a:latin typeface="微软雅黑" panose="020B0503020204020204" pitchFamily="34" charset="-122"/>
                <a:ea typeface="微软雅黑" panose="020B0503020204020204" pitchFamily="34" charset="-122"/>
              </a:rPr>
              <a:t>①对于</a:t>
            </a:r>
            <a:r>
              <a:rPr lang="zh-CN" altLang="zh-CN" sz="2100" dirty="0">
                <a:solidFill>
                  <a:srgbClr val="FF0000"/>
                </a:solidFill>
                <a:latin typeface="微软雅黑" panose="020B0503020204020204" pitchFamily="34" charset="-122"/>
                <a:ea typeface="微软雅黑" panose="020B0503020204020204" pitchFamily="34" charset="-122"/>
              </a:rPr>
              <a:t>偶尔运行</a:t>
            </a:r>
            <a:r>
              <a:rPr lang="zh-CN" altLang="zh-CN" sz="2100" dirty="0">
                <a:solidFill>
                  <a:prstClr val="black"/>
                </a:solidFill>
                <a:latin typeface="微软雅黑" panose="020B0503020204020204" pitchFamily="34" charset="-122"/>
                <a:ea typeface="微软雅黑" panose="020B0503020204020204" pitchFamily="34" charset="-122"/>
              </a:rPr>
              <a:t>的进程，采用</a:t>
            </a:r>
            <a:r>
              <a:rPr lang="en-US" altLang="zh-CN" sz="2100" dirty="0">
                <a:solidFill>
                  <a:srgbClr val="FF0000"/>
                </a:solidFill>
                <a:latin typeface="微软雅黑" panose="020B0503020204020204" pitchFamily="34" charset="-122"/>
                <a:ea typeface="微软雅黑" panose="020B0503020204020204" pitchFamily="34" charset="-122"/>
              </a:rPr>
              <a:t>at</a:t>
            </a:r>
            <a:r>
              <a:rPr lang="zh-CN" altLang="zh-CN" sz="2100" dirty="0">
                <a:solidFill>
                  <a:prstClr val="black"/>
                </a:solidFill>
                <a:latin typeface="微软雅黑" panose="020B0503020204020204" pitchFamily="34" charset="-122"/>
                <a:ea typeface="微软雅黑" panose="020B0503020204020204" pitchFamily="34" charset="-122"/>
              </a:rPr>
              <a:t>或</a:t>
            </a:r>
            <a:r>
              <a:rPr lang="en-US" altLang="zh-CN" sz="2100" dirty="0">
                <a:solidFill>
                  <a:srgbClr val="FF0000"/>
                </a:solidFill>
                <a:latin typeface="微软雅黑" panose="020B0503020204020204" pitchFamily="34" charset="-122"/>
                <a:ea typeface="微软雅黑" panose="020B0503020204020204" pitchFamily="34" charset="-122"/>
              </a:rPr>
              <a:t>batch</a:t>
            </a:r>
            <a:r>
              <a:rPr lang="zh-CN" altLang="zh-CN" sz="2100" dirty="0">
                <a:solidFill>
                  <a:prstClr val="black"/>
                </a:solidFill>
                <a:latin typeface="微软雅黑" panose="020B0503020204020204" pitchFamily="34" charset="-122"/>
                <a:ea typeface="微软雅黑" panose="020B0503020204020204" pitchFamily="34" charset="-122"/>
              </a:rPr>
              <a:t>调度。</a:t>
            </a:r>
          </a:p>
          <a:p>
            <a:pPr defTabSz="685800" eaLnBrk="1" fontAlgn="auto" hangingPunct="1">
              <a:lnSpc>
                <a:spcPct val="150000"/>
              </a:lnSpc>
              <a:spcBef>
                <a:spcPts val="0"/>
              </a:spcBef>
              <a:spcAft>
                <a:spcPts val="0"/>
              </a:spcAft>
            </a:pPr>
            <a:r>
              <a:rPr lang="zh-CN" altLang="zh-CN" sz="2100" dirty="0">
                <a:solidFill>
                  <a:prstClr val="black"/>
                </a:solidFill>
                <a:latin typeface="微软雅黑" panose="020B0503020204020204" pitchFamily="34" charset="-122"/>
                <a:ea typeface="微软雅黑" panose="020B0503020204020204" pitchFamily="34" charset="-122"/>
              </a:rPr>
              <a:t>②对于特定时间</a:t>
            </a:r>
            <a:r>
              <a:rPr lang="zh-CN" altLang="zh-CN" sz="2100" dirty="0">
                <a:solidFill>
                  <a:srgbClr val="FF0000"/>
                </a:solidFill>
                <a:latin typeface="微软雅黑" panose="020B0503020204020204" pitchFamily="34" charset="-122"/>
                <a:ea typeface="微软雅黑" panose="020B0503020204020204" pitchFamily="34" charset="-122"/>
              </a:rPr>
              <a:t>重复运行</a:t>
            </a:r>
            <a:r>
              <a:rPr lang="zh-CN" altLang="zh-CN" sz="2100" dirty="0">
                <a:solidFill>
                  <a:prstClr val="black"/>
                </a:solidFill>
                <a:latin typeface="微软雅黑" panose="020B0503020204020204" pitchFamily="34" charset="-122"/>
                <a:ea typeface="微软雅黑" panose="020B0503020204020204" pitchFamily="34" charset="-122"/>
              </a:rPr>
              <a:t>的进程，采用</a:t>
            </a:r>
            <a:r>
              <a:rPr lang="en-US" altLang="zh-CN" sz="2100" dirty="0" err="1">
                <a:solidFill>
                  <a:srgbClr val="FF0000"/>
                </a:solidFill>
                <a:latin typeface="微软雅黑" panose="020B0503020204020204" pitchFamily="34" charset="-122"/>
                <a:ea typeface="微软雅黑" panose="020B0503020204020204" pitchFamily="34" charset="-122"/>
              </a:rPr>
              <a:t>cron</a:t>
            </a:r>
            <a:r>
              <a:rPr lang="zh-CN" altLang="zh-CN" sz="2100" dirty="0">
                <a:solidFill>
                  <a:prstClr val="black"/>
                </a:solidFill>
                <a:latin typeface="微软雅黑" panose="020B0503020204020204" pitchFamily="34" charset="-122"/>
                <a:ea typeface="微软雅黑" panose="020B0503020204020204" pitchFamily="34" charset="-122"/>
              </a:rPr>
              <a:t>调度。</a:t>
            </a:r>
            <a:endParaRPr lang="en-US" altLang="zh-CN" sz="2100" dirty="0">
              <a:solidFill>
                <a:prstClr val="black"/>
              </a:solidFill>
              <a:latin typeface="微软雅黑" panose="020B0503020204020204" pitchFamily="34" charset="-122"/>
              <a:ea typeface="微软雅黑" panose="020B0503020204020204" pitchFamily="34" charset="-122"/>
            </a:endParaRPr>
          </a:p>
          <a:p>
            <a:pPr defTabSz="685800" eaLnBrk="1" fontAlgn="auto" hangingPunct="1">
              <a:spcBef>
                <a:spcPts val="0"/>
              </a:spcBef>
              <a:spcAft>
                <a:spcPts val="0"/>
              </a:spcAft>
            </a:pPr>
            <a:endParaRPr lang="en-US" altLang="zh-CN" b="0" dirty="0">
              <a:solidFill>
                <a:srgbClr val="1353A2"/>
              </a:solidFill>
              <a:latin typeface="等线"/>
              <a:ea typeface="等线" panose="02010600030101010101" pitchFamily="2" charset="-122"/>
            </a:endParaRPr>
          </a:p>
          <a:p>
            <a:pPr defTabSz="685800" eaLnBrk="1" fontAlgn="auto" hangingPunct="1">
              <a:spcBef>
                <a:spcPts val="0"/>
              </a:spcBef>
              <a:spcAft>
                <a:spcPts val="0"/>
              </a:spcAft>
            </a:pPr>
            <a:endParaRPr lang="en-US" altLang="zh-CN" b="0" dirty="0">
              <a:solidFill>
                <a:srgbClr val="1353A2"/>
              </a:solidFill>
              <a:latin typeface="等线"/>
              <a:ea typeface="等线" panose="02010600030101010101" pitchFamily="2" charset="-122"/>
            </a:endParaRPr>
          </a:p>
          <a:p>
            <a:pPr defTabSz="685800" eaLnBrk="1" fontAlgn="auto" hangingPunct="1">
              <a:spcBef>
                <a:spcPts val="0"/>
              </a:spcBef>
              <a:spcAft>
                <a:spcPts val="0"/>
              </a:spcAft>
            </a:pPr>
            <a:endParaRPr lang="zh-CN" altLang="en-US" b="0" dirty="0">
              <a:solidFill>
                <a:srgbClr val="1353A2"/>
              </a:solidFill>
              <a:latin typeface="等线"/>
              <a:ea typeface="等线" panose="02010600030101010101" pitchFamily="2" charset="-122"/>
            </a:endParaRPr>
          </a:p>
        </p:txBody>
      </p:sp>
    </p:spTree>
    <p:extLst>
      <p:ext uri="{BB962C8B-B14F-4D97-AF65-F5344CB8AC3E}">
        <p14:creationId xmlns:p14="http://schemas.microsoft.com/office/powerpoint/2010/main" val="260090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8BF8D5B-A133-4D69-BD14-C46854FC6E8A}"/>
              </a:ext>
            </a:extLst>
          </p:cNvPr>
          <p:cNvSpPr txBox="1"/>
          <p:nvPr/>
        </p:nvSpPr>
        <p:spPr>
          <a:xfrm>
            <a:off x="547687" y="1767709"/>
            <a:ext cx="8189912" cy="4516749"/>
          </a:xfrm>
          <a:prstGeom prst="rect">
            <a:avLst/>
          </a:prstGeom>
          <a:noFill/>
        </p:spPr>
        <p:txBody>
          <a:bodyPr wrap="square" rtlCol="0">
            <a:spAutoFit/>
          </a:bodyPr>
          <a:lstStyle/>
          <a:p>
            <a:pPr defTabSz="685800" eaLnBrk="1" fontAlgn="auto" hangingPunct="1">
              <a:lnSpc>
                <a:spcPct val="150000"/>
              </a:lnSpc>
              <a:spcBef>
                <a:spcPts val="0"/>
              </a:spcBef>
              <a:spcAft>
                <a:spcPts val="0"/>
              </a:spcAft>
            </a:pPr>
            <a:r>
              <a:rPr lang="en-US" altLang="zh-CN" sz="2100" dirty="0">
                <a:solidFill>
                  <a:srgbClr val="1353A2"/>
                </a:solidFill>
                <a:latin typeface="微软雅黑" panose="020B0503020204020204" pitchFamily="34" charset="-122"/>
                <a:ea typeface="微软雅黑" panose="020B0503020204020204" pitchFamily="34" charset="-122"/>
              </a:rPr>
              <a:t>at</a:t>
            </a:r>
            <a:r>
              <a:rPr lang="zh-CN" altLang="zh-CN" sz="2100" dirty="0">
                <a:solidFill>
                  <a:srgbClr val="1353A2"/>
                </a:solidFill>
                <a:latin typeface="微软雅黑" panose="020B0503020204020204" pitchFamily="34" charset="-122"/>
                <a:ea typeface="微软雅黑" panose="020B0503020204020204" pitchFamily="34" charset="-122"/>
              </a:rPr>
              <a:t>调度</a:t>
            </a:r>
            <a:endParaRPr lang="en-US" altLang="zh-CN" sz="2100" dirty="0">
              <a:solidFill>
                <a:srgbClr val="1353A2"/>
              </a:solidFill>
              <a:latin typeface="微软雅黑" panose="020B0503020204020204" pitchFamily="34" charset="-122"/>
              <a:ea typeface="微软雅黑" panose="020B0503020204020204" pitchFamily="34" charset="-122"/>
            </a:endParaRPr>
          </a:p>
          <a:p>
            <a:pPr defTabSz="685800" eaLnBrk="1" fontAlgn="auto" hangingPunct="1">
              <a:lnSpc>
                <a:spcPct val="150000"/>
              </a:lnSpc>
              <a:spcBef>
                <a:spcPts val="0"/>
              </a:spcBef>
              <a:spcAft>
                <a:spcPts val="0"/>
              </a:spcAft>
            </a:pPr>
            <a:r>
              <a:rPr lang="en-US" altLang="zh-CN" sz="2100" dirty="0">
                <a:solidFill>
                  <a:srgbClr val="1353A2"/>
                </a:solidFill>
                <a:latin typeface="微软雅黑" panose="020B0503020204020204" pitchFamily="34" charset="-122"/>
                <a:ea typeface="微软雅黑" panose="020B0503020204020204" pitchFamily="34" charset="-122"/>
              </a:rPr>
              <a:t>   </a:t>
            </a:r>
            <a:r>
              <a:rPr lang="zh-CN" altLang="zh-CN" sz="2100" dirty="0">
                <a:solidFill>
                  <a:prstClr val="black"/>
                </a:solidFill>
                <a:latin typeface="微软雅黑" panose="020B0503020204020204" pitchFamily="34" charset="-122"/>
                <a:ea typeface="微软雅黑" panose="020B0503020204020204" pitchFamily="34" charset="-122"/>
              </a:rPr>
              <a:t>格式：</a:t>
            </a:r>
            <a:r>
              <a:rPr lang="en-US" altLang="zh-CN" sz="2100" dirty="0">
                <a:solidFill>
                  <a:prstClr val="black"/>
                </a:solidFill>
                <a:latin typeface="微软雅黑" panose="020B0503020204020204" pitchFamily="34" charset="-122"/>
                <a:ea typeface="微软雅黑" panose="020B0503020204020204" pitchFamily="34" charset="-122"/>
              </a:rPr>
              <a:t>at [</a:t>
            </a:r>
            <a:r>
              <a:rPr lang="zh-CN" altLang="zh-CN" sz="2100" dirty="0">
                <a:solidFill>
                  <a:prstClr val="black"/>
                </a:solidFill>
                <a:latin typeface="微软雅黑" panose="020B0503020204020204" pitchFamily="34" charset="-122"/>
                <a:ea typeface="微软雅黑" panose="020B0503020204020204" pitchFamily="34" charset="-122"/>
              </a:rPr>
              <a:t>选项</a:t>
            </a:r>
            <a:r>
              <a:rPr lang="en-US" altLang="zh-CN" sz="2100" dirty="0">
                <a:solidFill>
                  <a:prstClr val="black"/>
                </a:solidFill>
                <a:latin typeface="微软雅黑" panose="020B0503020204020204" pitchFamily="34" charset="-122"/>
                <a:ea typeface="微软雅黑" panose="020B0503020204020204" pitchFamily="34" charset="-122"/>
              </a:rPr>
              <a:t>] [</a:t>
            </a:r>
            <a:r>
              <a:rPr lang="zh-CN" altLang="zh-CN" sz="2100" dirty="0">
                <a:solidFill>
                  <a:prstClr val="black"/>
                </a:solidFill>
                <a:latin typeface="微软雅黑" panose="020B0503020204020204" pitchFamily="34" charset="-122"/>
                <a:ea typeface="微软雅黑" panose="020B0503020204020204" pitchFamily="34" charset="-122"/>
              </a:rPr>
              <a:t>时间</a:t>
            </a:r>
            <a:r>
              <a:rPr lang="en-US" altLang="zh-CN" sz="2100" dirty="0">
                <a:solidFill>
                  <a:prstClr val="black"/>
                </a:solidFill>
                <a:latin typeface="微软雅黑" panose="020B0503020204020204" pitchFamily="34" charset="-122"/>
                <a:ea typeface="微软雅黑" panose="020B0503020204020204" pitchFamily="34" charset="-122"/>
              </a:rPr>
              <a:t>]</a:t>
            </a:r>
            <a:endParaRPr lang="zh-CN" altLang="zh-CN" sz="2100" dirty="0">
              <a:solidFill>
                <a:prstClr val="black"/>
              </a:solidFill>
              <a:latin typeface="微软雅黑" panose="020B0503020204020204" pitchFamily="34" charset="-122"/>
              <a:ea typeface="微软雅黑" panose="020B0503020204020204" pitchFamily="34" charset="-122"/>
            </a:endParaRPr>
          </a:p>
          <a:p>
            <a:pPr marL="257175" indent="-257175" defTabSz="685800" eaLnBrk="1" fontAlgn="auto" hangingPunct="1">
              <a:lnSpc>
                <a:spcPct val="150000"/>
              </a:lnSpc>
              <a:spcBef>
                <a:spcPts val="0"/>
              </a:spcBef>
              <a:spcAft>
                <a:spcPts val="0"/>
              </a:spcAft>
              <a:buFont typeface="Arial" pitchFamily="34" charset="0"/>
              <a:buChar char="•"/>
            </a:pPr>
            <a:r>
              <a:rPr lang="zh-CN" altLang="zh-CN" sz="2100" dirty="0">
                <a:solidFill>
                  <a:srgbClr val="1353A2"/>
                </a:solidFill>
                <a:latin typeface="微软雅黑" panose="020B0503020204020204" pitchFamily="34" charset="-122"/>
                <a:ea typeface="微软雅黑" panose="020B0503020204020204" pitchFamily="34" charset="-122"/>
              </a:rPr>
              <a:t>功能：设置</a:t>
            </a:r>
            <a:r>
              <a:rPr lang="zh-CN" altLang="zh-CN" sz="2100" dirty="0">
                <a:solidFill>
                  <a:srgbClr val="FF0000"/>
                </a:solidFill>
                <a:latin typeface="微软雅黑" panose="020B0503020204020204" pitchFamily="34" charset="-122"/>
                <a:ea typeface="微软雅黑" panose="020B0503020204020204" pitchFamily="34" charset="-122"/>
              </a:rPr>
              <a:t>指定时间执行指定的命令</a:t>
            </a:r>
            <a:r>
              <a:rPr lang="zh-CN" altLang="zh-CN" sz="2100" dirty="0">
                <a:solidFill>
                  <a:srgbClr val="1353A2"/>
                </a:solidFill>
                <a:latin typeface="微软雅黑" panose="020B0503020204020204" pitchFamily="34" charset="-122"/>
                <a:ea typeface="微软雅黑" panose="020B0503020204020204" pitchFamily="34" charset="-122"/>
              </a:rPr>
              <a:t>。</a:t>
            </a:r>
          </a:p>
          <a:p>
            <a:pPr marL="257175" indent="-257175" defTabSz="685800" eaLnBrk="1" fontAlgn="auto" hangingPunct="1">
              <a:lnSpc>
                <a:spcPct val="150000"/>
              </a:lnSpc>
              <a:spcBef>
                <a:spcPts val="0"/>
              </a:spcBef>
              <a:spcAft>
                <a:spcPts val="0"/>
              </a:spcAft>
              <a:buFont typeface="Arial" pitchFamily="34" charset="0"/>
              <a:buChar char="•"/>
            </a:pPr>
            <a:r>
              <a:rPr lang="zh-CN" altLang="zh-CN" sz="2100" dirty="0">
                <a:solidFill>
                  <a:srgbClr val="1353A2"/>
                </a:solidFill>
                <a:latin typeface="微软雅黑" panose="020B0503020204020204" pitchFamily="34" charset="-122"/>
                <a:ea typeface="微软雅黑" panose="020B0503020204020204" pitchFamily="34" charset="-122"/>
              </a:rPr>
              <a:t>主要选项说明</a:t>
            </a:r>
            <a:r>
              <a:rPr lang="en-US" altLang="zh-CN" sz="2100" dirty="0">
                <a:solidFill>
                  <a:srgbClr val="1353A2"/>
                </a:solidFill>
                <a:latin typeface="微软雅黑" panose="020B0503020204020204" pitchFamily="34" charset="-122"/>
                <a:ea typeface="微软雅黑" panose="020B0503020204020204" pitchFamily="34" charset="-122"/>
              </a:rPr>
              <a:t>:</a:t>
            </a:r>
            <a:endParaRPr lang="zh-CN" altLang="zh-CN" sz="2100" dirty="0">
              <a:solidFill>
                <a:srgbClr val="1353A2"/>
              </a:solidFill>
              <a:latin typeface="微软雅黑" panose="020B0503020204020204" pitchFamily="34" charset="-122"/>
              <a:ea typeface="微软雅黑" panose="020B0503020204020204" pitchFamily="34" charset="-122"/>
            </a:endParaRPr>
          </a:p>
          <a:p>
            <a:pPr marL="600075" lvl="1" indent="-257175" defTabSz="685800" eaLnBrk="1" fontAlgn="auto" hangingPunct="1">
              <a:lnSpc>
                <a:spcPct val="150000"/>
              </a:lnSpc>
              <a:spcBef>
                <a:spcPts val="0"/>
              </a:spcBef>
              <a:spcAft>
                <a:spcPts val="0"/>
              </a:spcAft>
              <a:buFont typeface="Arial" pitchFamily="34" charset="0"/>
              <a:buChar char="•"/>
            </a:pPr>
            <a:r>
              <a:rPr lang="en-US" altLang="zh-CN" sz="2100" dirty="0">
                <a:solidFill>
                  <a:srgbClr val="1353A2"/>
                </a:solidFill>
                <a:latin typeface="微软雅黑" panose="020B0503020204020204" pitchFamily="34" charset="-122"/>
                <a:ea typeface="微软雅黑" panose="020B0503020204020204" pitchFamily="34" charset="-122"/>
              </a:rPr>
              <a:t>-f </a:t>
            </a:r>
            <a:r>
              <a:rPr lang="zh-CN" altLang="zh-CN" sz="2100" dirty="0">
                <a:solidFill>
                  <a:srgbClr val="1353A2"/>
                </a:solidFill>
                <a:latin typeface="微软雅黑" panose="020B0503020204020204" pitchFamily="34" charset="-122"/>
                <a:ea typeface="微软雅黑" panose="020B0503020204020204" pitchFamily="34" charset="-122"/>
              </a:rPr>
              <a:t>文件名</a:t>
            </a:r>
            <a:r>
              <a:rPr lang="en-US" altLang="zh-CN" sz="2100" dirty="0">
                <a:solidFill>
                  <a:srgbClr val="1353A2"/>
                </a:solidFill>
                <a:latin typeface="微软雅黑" panose="020B0503020204020204" pitchFamily="34" charset="-122"/>
                <a:ea typeface="微软雅黑" panose="020B0503020204020204" pitchFamily="34" charset="-122"/>
              </a:rPr>
              <a:t>	</a:t>
            </a:r>
            <a:r>
              <a:rPr lang="zh-CN" altLang="zh-CN" sz="2100" dirty="0">
                <a:solidFill>
                  <a:srgbClr val="1353A2"/>
                </a:solidFill>
                <a:latin typeface="微软雅黑" panose="020B0503020204020204" pitchFamily="34" charset="-122"/>
                <a:ea typeface="微软雅黑" panose="020B0503020204020204" pitchFamily="34" charset="-122"/>
              </a:rPr>
              <a:t>从指定文件而非标准输入设备获取将要执行的命令</a:t>
            </a:r>
          </a:p>
          <a:p>
            <a:pPr marL="600075" lvl="1" indent="-257175" defTabSz="685800" eaLnBrk="1" fontAlgn="auto" hangingPunct="1">
              <a:lnSpc>
                <a:spcPct val="150000"/>
              </a:lnSpc>
              <a:spcBef>
                <a:spcPts val="0"/>
              </a:spcBef>
              <a:spcAft>
                <a:spcPts val="0"/>
              </a:spcAft>
              <a:buFont typeface="Arial" pitchFamily="34" charset="0"/>
              <a:buChar char="•"/>
            </a:pPr>
            <a:r>
              <a:rPr lang="en-US" altLang="zh-CN" sz="2100" dirty="0">
                <a:solidFill>
                  <a:srgbClr val="1353A2"/>
                </a:solidFill>
                <a:latin typeface="微软雅黑" panose="020B0503020204020204" pitchFamily="34" charset="-122"/>
                <a:ea typeface="微软雅黑" panose="020B0503020204020204" pitchFamily="34" charset="-122"/>
              </a:rPr>
              <a:t>-l		</a:t>
            </a:r>
            <a:r>
              <a:rPr lang="zh-CN" altLang="zh-CN" sz="2100" dirty="0">
                <a:solidFill>
                  <a:srgbClr val="1353A2"/>
                </a:solidFill>
                <a:latin typeface="微软雅黑" panose="020B0503020204020204" pitchFamily="34" charset="-122"/>
                <a:ea typeface="微软雅黑" panose="020B0503020204020204" pitchFamily="34" charset="-122"/>
              </a:rPr>
              <a:t>显示等待执行的调度作业</a:t>
            </a:r>
          </a:p>
          <a:p>
            <a:pPr marL="600075" lvl="1" indent="-257175" defTabSz="685800" eaLnBrk="1" fontAlgn="auto" hangingPunct="1">
              <a:lnSpc>
                <a:spcPct val="150000"/>
              </a:lnSpc>
              <a:spcBef>
                <a:spcPts val="0"/>
              </a:spcBef>
              <a:spcAft>
                <a:spcPts val="0"/>
              </a:spcAft>
              <a:buFont typeface="Arial" pitchFamily="34" charset="0"/>
              <a:buChar char="•"/>
            </a:pPr>
            <a:r>
              <a:rPr lang="en-US" altLang="zh-CN" sz="2100" dirty="0">
                <a:solidFill>
                  <a:srgbClr val="1353A2"/>
                </a:solidFill>
                <a:latin typeface="微软雅黑" panose="020B0503020204020204" pitchFamily="34" charset="-122"/>
                <a:ea typeface="微软雅黑" panose="020B0503020204020204" pitchFamily="34" charset="-122"/>
              </a:rPr>
              <a:t>-d		</a:t>
            </a:r>
            <a:r>
              <a:rPr lang="zh-CN" altLang="zh-CN" sz="2100" dirty="0">
                <a:solidFill>
                  <a:srgbClr val="1353A2"/>
                </a:solidFill>
                <a:latin typeface="微软雅黑" panose="020B0503020204020204" pitchFamily="34" charset="-122"/>
                <a:ea typeface="微软雅黑" panose="020B0503020204020204" pitchFamily="34" charset="-122"/>
              </a:rPr>
              <a:t>删除指定的调度作业</a:t>
            </a:r>
          </a:p>
          <a:p>
            <a:pPr defTabSz="685800" eaLnBrk="1" fontAlgn="auto" hangingPunct="1">
              <a:lnSpc>
                <a:spcPct val="200000"/>
              </a:lnSpc>
              <a:spcBef>
                <a:spcPts val="0"/>
              </a:spcBef>
              <a:spcAft>
                <a:spcPts val="0"/>
              </a:spcAft>
            </a:pPr>
            <a:endParaRPr lang="en-US" altLang="zh-CN" b="0" dirty="0">
              <a:solidFill>
                <a:prstClr val="black"/>
              </a:solidFill>
              <a:latin typeface="等线"/>
              <a:ea typeface="等线" panose="02010600030101010101" pitchFamily="2" charset="-122"/>
            </a:endParaRPr>
          </a:p>
          <a:p>
            <a:pPr defTabSz="685800" eaLnBrk="1" fontAlgn="auto" hangingPunct="1">
              <a:lnSpc>
                <a:spcPct val="200000"/>
              </a:lnSpc>
              <a:spcBef>
                <a:spcPts val="0"/>
              </a:spcBef>
              <a:spcAft>
                <a:spcPts val="0"/>
              </a:spcAft>
            </a:pPr>
            <a:endParaRPr lang="zh-CN" altLang="en-US" b="0" dirty="0">
              <a:solidFill>
                <a:prstClr val="black"/>
              </a:solidFill>
              <a:latin typeface="等线"/>
              <a:ea typeface="等线" panose="02010600030101010101" pitchFamily="2" charset="-122"/>
            </a:endParaRPr>
          </a:p>
        </p:txBody>
      </p:sp>
      <p:sp>
        <p:nvSpPr>
          <p:cNvPr id="3" name="TextBox 1">
            <a:extLst>
              <a:ext uri="{FF2B5EF4-FFF2-40B4-BE49-F238E27FC236}">
                <a16:creationId xmlns:a16="http://schemas.microsoft.com/office/drawing/2014/main" id="{5B06E07F-B9D4-4CBE-8C15-1029B0BED78E}"/>
              </a:ext>
            </a:extLst>
          </p:cNvPr>
          <p:cNvSpPr txBox="1"/>
          <p:nvPr/>
        </p:nvSpPr>
        <p:spPr>
          <a:xfrm>
            <a:off x="1766489" y="1225809"/>
            <a:ext cx="3940559"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7.2.5</a:t>
            </a:r>
            <a:r>
              <a:rPr lang="en-US" altLang="zh-CN" sz="1350" b="0" dirty="0">
                <a:solidFill>
                  <a:prstClr val="black"/>
                </a:solidFill>
                <a:latin typeface="等线"/>
                <a:ea typeface="等线" panose="02010600030101010101" pitchFamily="2" charset="-122"/>
              </a:rPr>
              <a:t>  </a:t>
            </a:r>
            <a:r>
              <a:rPr lang="zh-CN" altLang="zh-CN" sz="2400" b="0" dirty="0">
                <a:solidFill>
                  <a:srgbClr val="1353A2"/>
                </a:solidFill>
                <a:latin typeface="微软雅黑" pitchFamily="34" charset="-122"/>
                <a:ea typeface="微软雅黑" pitchFamily="34" charset="-122"/>
              </a:rPr>
              <a:t>进程调度</a:t>
            </a:r>
            <a:endParaRPr lang="zh-CN" altLang="en-US" sz="2400" b="0" dirty="0">
              <a:solidFill>
                <a:srgbClr val="1353A2"/>
              </a:solidFill>
              <a:latin typeface="微软雅黑" pitchFamily="34" charset="-122"/>
              <a:ea typeface="微软雅黑" pitchFamily="34" charset="-122"/>
            </a:endParaRPr>
          </a:p>
        </p:txBody>
      </p:sp>
    </p:spTree>
    <p:extLst>
      <p:ext uri="{BB962C8B-B14F-4D97-AF65-F5344CB8AC3E}">
        <p14:creationId xmlns:p14="http://schemas.microsoft.com/office/powerpoint/2010/main" val="310292650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FC8013-948A-4552-AC7A-D41045FDECEC}"/>
              </a:ext>
            </a:extLst>
          </p:cNvPr>
          <p:cNvSpPr txBox="1"/>
          <p:nvPr/>
        </p:nvSpPr>
        <p:spPr>
          <a:xfrm>
            <a:off x="1766489" y="1225809"/>
            <a:ext cx="3940559"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7.2.5</a:t>
            </a:r>
            <a:r>
              <a:rPr lang="en-US" altLang="zh-CN" sz="1350" b="0" dirty="0">
                <a:solidFill>
                  <a:prstClr val="black"/>
                </a:solidFill>
                <a:latin typeface="等线"/>
                <a:ea typeface="等线" panose="02010600030101010101" pitchFamily="2" charset="-122"/>
              </a:rPr>
              <a:t>  </a:t>
            </a:r>
            <a:r>
              <a:rPr lang="zh-CN" altLang="zh-CN" sz="2400" b="0" dirty="0">
                <a:solidFill>
                  <a:srgbClr val="1353A2"/>
                </a:solidFill>
                <a:latin typeface="微软雅黑" pitchFamily="34" charset="-122"/>
                <a:ea typeface="微软雅黑" pitchFamily="34" charset="-122"/>
              </a:rPr>
              <a:t>进程调度</a:t>
            </a:r>
            <a:endParaRPr lang="zh-CN" altLang="en-US" sz="2400" b="0" dirty="0">
              <a:solidFill>
                <a:srgbClr val="1353A2"/>
              </a:solidFill>
              <a:latin typeface="微软雅黑" pitchFamily="34" charset="-122"/>
              <a:ea typeface="微软雅黑" pitchFamily="34" charset="-122"/>
            </a:endParaRPr>
          </a:p>
        </p:txBody>
      </p:sp>
      <p:sp>
        <p:nvSpPr>
          <p:cNvPr id="3" name="文本框 2">
            <a:extLst>
              <a:ext uri="{FF2B5EF4-FFF2-40B4-BE49-F238E27FC236}">
                <a16:creationId xmlns:a16="http://schemas.microsoft.com/office/drawing/2014/main" id="{1B4C1FA7-01FC-4546-8DFC-D774B054EA6A}"/>
              </a:ext>
            </a:extLst>
          </p:cNvPr>
          <p:cNvSpPr txBox="1"/>
          <p:nvPr/>
        </p:nvSpPr>
        <p:spPr>
          <a:xfrm>
            <a:off x="421481" y="1778098"/>
            <a:ext cx="8301038" cy="4319516"/>
          </a:xfrm>
          <a:prstGeom prst="rect">
            <a:avLst/>
          </a:prstGeom>
          <a:noFill/>
        </p:spPr>
        <p:txBody>
          <a:bodyPr wrap="square" rtlCol="0">
            <a:spAutoFit/>
          </a:bodyPr>
          <a:lstStyle/>
          <a:p>
            <a:pPr defTabSz="685800" eaLnBrk="1" fontAlgn="auto" hangingPunct="1">
              <a:lnSpc>
                <a:spcPct val="150000"/>
              </a:lnSpc>
              <a:spcBef>
                <a:spcPts val="0"/>
              </a:spcBef>
              <a:spcAft>
                <a:spcPts val="0"/>
              </a:spcAft>
            </a:pPr>
            <a:r>
              <a:rPr lang="zh-CN" altLang="zh-CN" sz="2100" dirty="0">
                <a:solidFill>
                  <a:srgbClr val="1353A2"/>
                </a:solidFill>
                <a:latin typeface="等线"/>
                <a:ea typeface="等线" panose="02010600030101010101" pitchFamily="2" charset="-122"/>
              </a:rPr>
              <a:t>进程开始执行的时间可采用以下方法表示</a:t>
            </a:r>
            <a:endParaRPr lang="en-US" altLang="zh-CN" sz="1350" dirty="0">
              <a:solidFill>
                <a:prstClr val="black"/>
              </a:solidFill>
              <a:latin typeface="等线"/>
              <a:ea typeface="等线" panose="02010600030101010101" pitchFamily="2" charset="-122"/>
            </a:endParaRPr>
          </a:p>
          <a:p>
            <a:pPr defTabSz="685800" eaLnBrk="1" fontAlgn="auto" hangingPunct="1">
              <a:lnSpc>
                <a:spcPct val="150000"/>
              </a:lnSpc>
              <a:spcBef>
                <a:spcPts val="0"/>
              </a:spcBef>
              <a:spcAft>
                <a:spcPts val="0"/>
              </a:spcAft>
            </a:pPr>
            <a:r>
              <a:rPr lang="zh-CN" altLang="en-US" sz="1500" dirty="0">
                <a:solidFill>
                  <a:srgbClr val="1353A2"/>
                </a:solidFill>
                <a:latin typeface="微软雅黑" panose="020B0503020204020204" pitchFamily="34" charset="-122"/>
                <a:ea typeface="微软雅黑" panose="020B0503020204020204" pitchFamily="34" charset="-122"/>
              </a:rPr>
              <a:t>（</a:t>
            </a:r>
            <a:r>
              <a:rPr lang="en-US" altLang="zh-CN" sz="1500" dirty="0">
                <a:solidFill>
                  <a:srgbClr val="1353A2"/>
                </a:solidFill>
                <a:latin typeface="微软雅黑" panose="020B0503020204020204" pitchFamily="34" charset="-122"/>
                <a:ea typeface="微软雅黑" panose="020B0503020204020204" pitchFamily="34" charset="-122"/>
              </a:rPr>
              <a:t>1</a:t>
            </a:r>
            <a:r>
              <a:rPr lang="zh-CN" altLang="zh-CN" sz="1500" dirty="0">
                <a:solidFill>
                  <a:srgbClr val="1353A2"/>
                </a:solidFill>
                <a:latin typeface="微软雅黑" panose="020B0503020204020204" pitchFamily="34" charset="-122"/>
                <a:ea typeface="微软雅黑" panose="020B0503020204020204" pitchFamily="34" charset="-122"/>
              </a:rPr>
              <a:t>） 绝对计时法</a:t>
            </a:r>
          </a:p>
          <a:p>
            <a:pPr marL="257175" indent="-257175" defTabSz="685800" eaLnBrk="1" fontAlgn="auto" hangingPunct="1">
              <a:lnSpc>
                <a:spcPct val="150000"/>
              </a:lnSpc>
              <a:spcBef>
                <a:spcPts val="0"/>
              </a:spcBef>
              <a:spcAft>
                <a:spcPts val="0"/>
              </a:spcAft>
              <a:buFont typeface="Arial" panose="020B0604020202020204" pitchFamily="34" charset="0"/>
              <a:buChar char="•"/>
            </a:pPr>
            <a:r>
              <a:rPr lang="en-US" altLang="zh-CN" sz="1500" dirty="0">
                <a:solidFill>
                  <a:prstClr val="black"/>
                </a:solidFill>
                <a:latin typeface="微软雅黑" panose="020B0503020204020204" pitchFamily="34" charset="-122"/>
                <a:ea typeface="微软雅黑" panose="020B0503020204020204" pitchFamily="34" charset="-122"/>
              </a:rPr>
              <a:t>HH</a:t>
            </a:r>
            <a:r>
              <a:rPr lang="zh-CN" altLang="zh-CN" sz="1500" dirty="0">
                <a:solidFill>
                  <a:prstClr val="black"/>
                </a:solidFill>
                <a:latin typeface="微软雅黑" panose="020B0503020204020204" pitchFamily="34" charset="-122"/>
                <a:ea typeface="微软雅黑" panose="020B0503020204020204" pitchFamily="34" charset="-122"/>
              </a:rPr>
              <a:t>：</a:t>
            </a:r>
            <a:r>
              <a:rPr lang="en-US" altLang="zh-CN" sz="1500" dirty="0">
                <a:solidFill>
                  <a:prstClr val="black"/>
                </a:solidFill>
                <a:latin typeface="微软雅黑" panose="020B0503020204020204" pitchFamily="34" charset="-122"/>
                <a:ea typeface="微软雅黑" panose="020B0503020204020204" pitchFamily="34" charset="-122"/>
              </a:rPr>
              <a:t>MM</a:t>
            </a:r>
            <a:r>
              <a:rPr lang="zh-CN" altLang="zh-CN" sz="1500" dirty="0">
                <a:solidFill>
                  <a:prstClr val="black"/>
                </a:solidFill>
                <a:latin typeface="微软雅黑" panose="020B0503020204020204" pitchFamily="34" charset="-122"/>
                <a:ea typeface="微软雅黑" panose="020B0503020204020204" pitchFamily="34" charset="-122"/>
              </a:rPr>
              <a:t>（小时：分钟）：可采用</a:t>
            </a:r>
            <a:r>
              <a:rPr lang="en-US" altLang="zh-CN" sz="1500" dirty="0">
                <a:solidFill>
                  <a:prstClr val="black"/>
                </a:solidFill>
                <a:latin typeface="微软雅黑" panose="020B0503020204020204" pitchFamily="34" charset="-122"/>
                <a:ea typeface="微软雅黑" panose="020B0503020204020204" pitchFamily="34" charset="-122"/>
              </a:rPr>
              <a:t>24</a:t>
            </a:r>
            <a:r>
              <a:rPr lang="zh-CN" altLang="zh-CN" sz="1500" dirty="0">
                <a:solidFill>
                  <a:prstClr val="black"/>
                </a:solidFill>
                <a:latin typeface="微软雅黑" panose="020B0503020204020204" pitchFamily="34" charset="-122"/>
                <a:ea typeface="微软雅黑" panose="020B0503020204020204" pitchFamily="34" charset="-122"/>
              </a:rPr>
              <a:t>小时计时制。如果采用</a:t>
            </a:r>
            <a:r>
              <a:rPr lang="en-US" altLang="zh-CN" sz="1500" dirty="0">
                <a:solidFill>
                  <a:prstClr val="black"/>
                </a:solidFill>
                <a:latin typeface="微软雅黑" panose="020B0503020204020204" pitchFamily="34" charset="-122"/>
                <a:ea typeface="微软雅黑" panose="020B0503020204020204" pitchFamily="34" charset="-122"/>
              </a:rPr>
              <a:t>12</a:t>
            </a:r>
            <a:r>
              <a:rPr lang="zh-CN" altLang="zh-CN" sz="1500" dirty="0">
                <a:solidFill>
                  <a:prstClr val="black"/>
                </a:solidFill>
                <a:latin typeface="微软雅黑" panose="020B0503020204020204" pitchFamily="34" charset="-122"/>
                <a:ea typeface="微软雅黑" panose="020B0503020204020204" pitchFamily="34" charset="-122"/>
              </a:rPr>
              <a:t>小时计时制，则时间后面需加上</a:t>
            </a:r>
            <a:r>
              <a:rPr lang="en-US" altLang="zh-CN" sz="1500" dirty="0">
                <a:solidFill>
                  <a:prstClr val="black"/>
                </a:solidFill>
                <a:latin typeface="微软雅黑" panose="020B0503020204020204" pitchFamily="34" charset="-122"/>
                <a:ea typeface="微软雅黑" panose="020B0503020204020204" pitchFamily="34" charset="-122"/>
              </a:rPr>
              <a:t>AM</a:t>
            </a:r>
            <a:r>
              <a:rPr lang="zh-CN" altLang="zh-CN" sz="1500" dirty="0">
                <a:solidFill>
                  <a:prstClr val="black"/>
                </a:solidFill>
                <a:latin typeface="微软雅黑" panose="020B0503020204020204" pitchFamily="34" charset="-122"/>
                <a:ea typeface="微软雅黑" panose="020B0503020204020204" pitchFamily="34" charset="-122"/>
              </a:rPr>
              <a:t>（上午）或</a:t>
            </a:r>
            <a:r>
              <a:rPr lang="en-US" altLang="zh-CN" sz="1500" dirty="0">
                <a:solidFill>
                  <a:prstClr val="black"/>
                </a:solidFill>
                <a:latin typeface="微软雅黑" panose="020B0503020204020204" pitchFamily="34" charset="-122"/>
                <a:ea typeface="微软雅黑" panose="020B0503020204020204" pitchFamily="34" charset="-122"/>
              </a:rPr>
              <a:t>PM</a:t>
            </a:r>
            <a:r>
              <a:rPr lang="zh-CN" altLang="zh-CN" sz="1500" dirty="0">
                <a:solidFill>
                  <a:prstClr val="black"/>
                </a:solidFill>
                <a:latin typeface="微软雅黑" panose="020B0503020204020204" pitchFamily="34" charset="-122"/>
                <a:ea typeface="微软雅黑" panose="020B0503020204020204" pitchFamily="34" charset="-122"/>
              </a:rPr>
              <a:t>（下午）。</a:t>
            </a:r>
          </a:p>
          <a:p>
            <a:pPr marL="257175" indent="-257175" defTabSz="685800" eaLnBrk="1" fontAlgn="auto" hangingPunct="1">
              <a:lnSpc>
                <a:spcPct val="150000"/>
              </a:lnSpc>
              <a:spcBef>
                <a:spcPts val="0"/>
              </a:spcBef>
              <a:spcAft>
                <a:spcPts val="0"/>
              </a:spcAft>
              <a:buFont typeface="Arial" panose="020B0604020202020204" pitchFamily="34" charset="0"/>
              <a:buChar char="•"/>
            </a:pPr>
            <a:r>
              <a:rPr lang="en-US" altLang="zh-CN" sz="1500" dirty="0">
                <a:solidFill>
                  <a:prstClr val="black"/>
                </a:solidFill>
                <a:latin typeface="微软雅黑" panose="020B0503020204020204" pitchFamily="34" charset="-122"/>
                <a:ea typeface="微软雅黑" panose="020B0503020204020204" pitchFamily="34" charset="-122"/>
              </a:rPr>
              <a:t>MMDDYY</a:t>
            </a:r>
            <a:r>
              <a:rPr lang="zh-CN" altLang="zh-CN" sz="1500" dirty="0">
                <a:solidFill>
                  <a:prstClr val="black"/>
                </a:solidFill>
                <a:latin typeface="微软雅黑" panose="020B0503020204020204" pitchFamily="34" charset="-122"/>
                <a:ea typeface="微软雅黑" panose="020B0503020204020204" pitchFamily="34" charset="-122"/>
              </a:rPr>
              <a:t>或</a:t>
            </a:r>
            <a:r>
              <a:rPr lang="en-US" altLang="zh-CN" sz="1500" dirty="0">
                <a:solidFill>
                  <a:prstClr val="black"/>
                </a:solidFill>
                <a:latin typeface="微软雅黑" panose="020B0503020204020204" pitchFamily="34" charset="-122"/>
                <a:ea typeface="微软雅黑" panose="020B0503020204020204" pitchFamily="34" charset="-122"/>
              </a:rPr>
              <a:t>MM/DD/YY</a:t>
            </a:r>
            <a:r>
              <a:rPr lang="zh-CN" altLang="zh-CN" sz="1500" dirty="0">
                <a:solidFill>
                  <a:prstClr val="black"/>
                </a:solidFill>
                <a:latin typeface="微软雅黑" panose="020B0503020204020204" pitchFamily="34" charset="-122"/>
                <a:ea typeface="微软雅黑" panose="020B0503020204020204" pitchFamily="34" charset="-122"/>
              </a:rPr>
              <a:t>或</a:t>
            </a:r>
            <a:r>
              <a:rPr lang="en-US" altLang="zh-CN" sz="1500" dirty="0">
                <a:solidFill>
                  <a:prstClr val="black"/>
                </a:solidFill>
                <a:latin typeface="微软雅黑" panose="020B0503020204020204" pitchFamily="34" charset="-122"/>
                <a:ea typeface="微软雅黑" panose="020B0503020204020204" pitchFamily="34" charset="-122"/>
              </a:rPr>
              <a:t>DD.MM.YY</a:t>
            </a:r>
            <a:r>
              <a:rPr lang="zh-CN" altLang="zh-CN" sz="1500" dirty="0">
                <a:solidFill>
                  <a:prstClr val="black"/>
                </a:solidFill>
                <a:latin typeface="微软雅黑" panose="020B0503020204020204" pitchFamily="34" charset="-122"/>
                <a:ea typeface="微软雅黑" panose="020B0503020204020204" pitchFamily="34" charset="-122"/>
              </a:rPr>
              <a:t>：指定具体日期，必须写在“</a:t>
            </a:r>
            <a:r>
              <a:rPr lang="en-US" altLang="zh-CN" sz="1500" dirty="0">
                <a:solidFill>
                  <a:prstClr val="black"/>
                </a:solidFill>
                <a:latin typeface="微软雅黑" panose="020B0503020204020204" pitchFamily="34" charset="-122"/>
                <a:ea typeface="微软雅黑" panose="020B0503020204020204" pitchFamily="34" charset="-122"/>
              </a:rPr>
              <a:t>HH</a:t>
            </a:r>
            <a:r>
              <a:rPr lang="zh-CN" altLang="zh-CN" sz="1500" dirty="0">
                <a:solidFill>
                  <a:prstClr val="black"/>
                </a:solidFill>
                <a:latin typeface="微软雅黑" panose="020B0503020204020204" pitchFamily="34" charset="-122"/>
                <a:ea typeface="微软雅黑" panose="020B0503020204020204" pitchFamily="34" charset="-122"/>
              </a:rPr>
              <a:t>：</a:t>
            </a:r>
            <a:r>
              <a:rPr lang="en-US" altLang="zh-CN" sz="1500" dirty="0">
                <a:solidFill>
                  <a:prstClr val="black"/>
                </a:solidFill>
                <a:latin typeface="微软雅黑" panose="020B0503020204020204" pitchFamily="34" charset="-122"/>
                <a:ea typeface="微软雅黑" panose="020B0503020204020204" pitchFamily="34" charset="-122"/>
              </a:rPr>
              <a:t>MM</a:t>
            </a:r>
            <a:r>
              <a:rPr lang="zh-CN" altLang="zh-CN" sz="1500" dirty="0">
                <a:solidFill>
                  <a:prstClr val="black"/>
                </a:solidFill>
                <a:latin typeface="微软雅黑" panose="020B0503020204020204" pitchFamily="34" charset="-122"/>
                <a:ea typeface="微软雅黑" panose="020B0503020204020204" pitchFamily="34" charset="-122"/>
              </a:rPr>
              <a:t>”后。</a:t>
            </a:r>
            <a:endParaRPr lang="zh-CN" altLang="zh-CN" sz="1500" dirty="0">
              <a:solidFill>
                <a:srgbClr val="1353A2"/>
              </a:solidFill>
              <a:latin typeface="微软雅黑" panose="020B0503020204020204" pitchFamily="34" charset="-122"/>
              <a:ea typeface="微软雅黑" panose="020B0503020204020204" pitchFamily="34" charset="-122"/>
            </a:endParaRPr>
          </a:p>
          <a:p>
            <a:pPr defTabSz="685800" eaLnBrk="1" fontAlgn="auto" hangingPunct="1">
              <a:lnSpc>
                <a:spcPct val="150000"/>
              </a:lnSpc>
              <a:spcBef>
                <a:spcPts val="0"/>
              </a:spcBef>
              <a:spcAft>
                <a:spcPts val="0"/>
              </a:spcAft>
            </a:pPr>
            <a:r>
              <a:rPr lang="zh-CN" altLang="zh-CN" sz="1500" dirty="0">
                <a:solidFill>
                  <a:srgbClr val="1353A2"/>
                </a:solidFill>
                <a:latin typeface="微软雅黑" panose="020B0503020204020204" pitchFamily="34" charset="-122"/>
                <a:ea typeface="微软雅黑" panose="020B0503020204020204" pitchFamily="34" charset="-122"/>
              </a:rPr>
              <a:t>（</a:t>
            </a:r>
            <a:r>
              <a:rPr lang="en-US" altLang="zh-CN" sz="1500" dirty="0">
                <a:solidFill>
                  <a:srgbClr val="1353A2"/>
                </a:solidFill>
                <a:latin typeface="微软雅黑" panose="020B0503020204020204" pitchFamily="34" charset="-122"/>
                <a:ea typeface="微软雅黑" panose="020B0503020204020204" pitchFamily="34" charset="-122"/>
              </a:rPr>
              <a:t>2</a:t>
            </a:r>
            <a:r>
              <a:rPr lang="zh-CN" altLang="zh-CN" sz="1500" dirty="0">
                <a:solidFill>
                  <a:srgbClr val="1353A2"/>
                </a:solidFill>
                <a:latin typeface="微软雅黑" panose="020B0503020204020204" pitchFamily="34" charset="-122"/>
                <a:ea typeface="微软雅黑" panose="020B0503020204020204" pitchFamily="34" charset="-122"/>
              </a:rPr>
              <a:t>）相对计时法</a:t>
            </a:r>
          </a:p>
          <a:p>
            <a:pPr marL="257175" indent="-257175" defTabSz="685800" eaLnBrk="1" fontAlgn="auto" hangingPunct="1">
              <a:lnSpc>
                <a:spcPct val="150000"/>
              </a:lnSpc>
              <a:spcBef>
                <a:spcPts val="0"/>
              </a:spcBef>
              <a:spcAft>
                <a:spcPts val="0"/>
              </a:spcAft>
              <a:buFont typeface="Arial" panose="020B0604020202020204" pitchFamily="34" charset="0"/>
              <a:buChar char="•"/>
            </a:pPr>
            <a:r>
              <a:rPr lang="en-US" altLang="zh-CN" sz="1500" dirty="0">
                <a:solidFill>
                  <a:prstClr val="black"/>
                </a:solidFill>
                <a:latin typeface="微软雅黑" panose="020B0503020204020204" pitchFamily="34" charset="-122"/>
                <a:ea typeface="微软雅黑" panose="020B0503020204020204" pitchFamily="34" charset="-122"/>
              </a:rPr>
              <a:t>now+</a:t>
            </a:r>
            <a:r>
              <a:rPr lang="zh-CN" altLang="zh-CN" sz="1500" dirty="0">
                <a:solidFill>
                  <a:prstClr val="black"/>
                </a:solidFill>
                <a:latin typeface="微软雅黑" panose="020B0503020204020204" pitchFamily="34" charset="-122"/>
                <a:ea typeface="微软雅黑" panose="020B0503020204020204" pitchFamily="34" charset="-122"/>
              </a:rPr>
              <a:t>时间间隔：时间单位为</a:t>
            </a:r>
            <a:r>
              <a:rPr lang="en-US" altLang="zh-CN" sz="1500" dirty="0">
                <a:solidFill>
                  <a:prstClr val="black"/>
                </a:solidFill>
                <a:latin typeface="微软雅黑" panose="020B0503020204020204" pitchFamily="34" charset="-122"/>
                <a:ea typeface="微软雅黑" panose="020B0503020204020204" pitchFamily="34" charset="-122"/>
              </a:rPr>
              <a:t>minutes</a:t>
            </a:r>
            <a:r>
              <a:rPr lang="zh-CN" altLang="zh-CN" sz="1500" dirty="0">
                <a:solidFill>
                  <a:prstClr val="black"/>
                </a:solidFill>
                <a:latin typeface="微软雅黑" panose="020B0503020204020204" pitchFamily="34" charset="-122"/>
                <a:ea typeface="微软雅黑" panose="020B0503020204020204" pitchFamily="34" charset="-122"/>
              </a:rPr>
              <a:t>（分钟）、</a:t>
            </a:r>
            <a:r>
              <a:rPr lang="en-US" altLang="zh-CN" sz="1500" dirty="0">
                <a:solidFill>
                  <a:prstClr val="black"/>
                </a:solidFill>
                <a:latin typeface="微软雅黑" panose="020B0503020204020204" pitchFamily="34" charset="-122"/>
                <a:ea typeface="微软雅黑" panose="020B0503020204020204" pitchFamily="34" charset="-122"/>
              </a:rPr>
              <a:t>hours</a:t>
            </a:r>
            <a:r>
              <a:rPr lang="zh-CN" altLang="zh-CN" sz="1500" dirty="0">
                <a:solidFill>
                  <a:prstClr val="black"/>
                </a:solidFill>
                <a:latin typeface="微软雅黑" panose="020B0503020204020204" pitchFamily="34" charset="-122"/>
                <a:ea typeface="微软雅黑" panose="020B0503020204020204" pitchFamily="34" charset="-122"/>
              </a:rPr>
              <a:t>（时）、</a:t>
            </a:r>
            <a:r>
              <a:rPr lang="en-US" altLang="zh-CN" sz="1500" dirty="0">
                <a:solidFill>
                  <a:prstClr val="black"/>
                </a:solidFill>
                <a:latin typeface="微软雅黑" panose="020B0503020204020204" pitchFamily="34" charset="-122"/>
                <a:ea typeface="微软雅黑" panose="020B0503020204020204" pitchFamily="34" charset="-122"/>
              </a:rPr>
              <a:t>day</a:t>
            </a:r>
            <a:r>
              <a:rPr lang="zh-CN" altLang="zh-CN" sz="1500" dirty="0">
                <a:solidFill>
                  <a:prstClr val="black"/>
                </a:solidFill>
                <a:latin typeface="微软雅黑" panose="020B0503020204020204" pitchFamily="34" charset="-122"/>
                <a:ea typeface="微软雅黑" panose="020B0503020204020204" pitchFamily="34" charset="-122"/>
              </a:rPr>
              <a:t>（天）、</a:t>
            </a:r>
            <a:r>
              <a:rPr lang="en-US" altLang="zh-CN" sz="1500" dirty="0">
                <a:solidFill>
                  <a:prstClr val="black"/>
                </a:solidFill>
                <a:latin typeface="微软雅黑" panose="020B0503020204020204" pitchFamily="34" charset="-122"/>
                <a:ea typeface="微软雅黑" panose="020B0503020204020204" pitchFamily="34" charset="-122"/>
              </a:rPr>
              <a:t>week</a:t>
            </a:r>
            <a:r>
              <a:rPr lang="zh-CN" altLang="zh-CN" sz="1500" dirty="0">
                <a:solidFill>
                  <a:prstClr val="black"/>
                </a:solidFill>
                <a:latin typeface="微软雅黑" panose="020B0503020204020204" pitchFamily="34" charset="-122"/>
                <a:ea typeface="微软雅黑" panose="020B0503020204020204" pitchFamily="34" charset="-122"/>
              </a:rPr>
              <a:t>（星期）。</a:t>
            </a:r>
            <a:endParaRPr lang="en-US" altLang="zh-CN" sz="1500" dirty="0">
              <a:solidFill>
                <a:prstClr val="black"/>
              </a:solidFill>
              <a:latin typeface="微软雅黑" panose="020B0503020204020204" pitchFamily="34" charset="-122"/>
              <a:ea typeface="微软雅黑" panose="020B0503020204020204" pitchFamily="34" charset="-122"/>
            </a:endParaRPr>
          </a:p>
          <a:p>
            <a:pPr defTabSz="685800" eaLnBrk="1" fontAlgn="auto" hangingPunct="1">
              <a:lnSpc>
                <a:spcPct val="150000"/>
              </a:lnSpc>
              <a:spcBef>
                <a:spcPts val="0"/>
              </a:spcBef>
              <a:spcAft>
                <a:spcPts val="0"/>
              </a:spcAft>
            </a:pPr>
            <a:r>
              <a:rPr lang="zh-CN" altLang="zh-CN" sz="1500" dirty="0">
                <a:solidFill>
                  <a:srgbClr val="1353A2"/>
                </a:solidFill>
                <a:latin typeface="微软雅黑" panose="020B0503020204020204" pitchFamily="34" charset="-122"/>
                <a:ea typeface="微软雅黑" panose="020B0503020204020204" pitchFamily="34" charset="-122"/>
              </a:rPr>
              <a:t>（</a:t>
            </a:r>
            <a:r>
              <a:rPr lang="en-US" altLang="zh-CN" sz="1500" dirty="0">
                <a:solidFill>
                  <a:srgbClr val="1353A2"/>
                </a:solidFill>
                <a:latin typeface="微软雅黑" panose="020B0503020204020204" pitchFamily="34" charset="-122"/>
                <a:ea typeface="微软雅黑" panose="020B0503020204020204" pitchFamily="34" charset="-122"/>
              </a:rPr>
              <a:t>3</a:t>
            </a:r>
            <a:r>
              <a:rPr lang="zh-CN" altLang="zh-CN" sz="1500" dirty="0">
                <a:solidFill>
                  <a:srgbClr val="1353A2"/>
                </a:solidFill>
                <a:latin typeface="微软雅黑" panose="020B0503020204020204" pitchFamily="34" charset="-122"/>
                <a:ea typeface="微软雅黑" panose="020B0503020204020204" pitchFamily="34" charset="-122"/>
              </a:rPr>
              <a:t>）直接计时法</a:t>
            </a:r>
          </a:p>
          <a:p>
            <a:pPr marL="257175" indent="-257175" defTabSz="685800" eaLnBrk="1" fontAlgn="auto" hangingPunct="1">
              <a:lnSpc>
                <a:spcPct val="150000"/>
              </a:lnSpc>
              <a:spcBef>
                <a:spcPts val="0"/>
              </a:spcBef>
              <a:spcAft>
                <a:spcPts val="0"/>
              </a:spcAft>
              <a:buFont typeface="Arial" panose="020B0604020202020204" pitchFamily="34" charset="0"/>
              <a:buChar char="•"/>
            </a:pPr>
            <a:r>
              <a:rPr lang="en-US" altLang="zh-CN" sz="1500" dirty="0">
                <a:solidFill>
                  <a:prstClr val="black"/>
                </a:solidFill>
                <a:latin typeface="微软雅黑" panose="020B0503020204020204" pitchFamily="34" charset="-122"/>
                <a:ea typeface="微软雅黑" panose="020B0503020204020204" pitchFamily="34" charset="-122"/>
              </a:rPr>
              <a:t>today</a:t>
            </a:r>
            <a:r>
              <a:rPr lang="zh-CN" altLang="zh-CN" sz="1500" dirty="0">
                <a:solidFill>
                  <a:prstClr val="black"/>
                </a:solidFill>
                <a:latin typeface="微软雅黑" panose="020B0503020204020204" pitchFamily="34" charset="-122"/>
                <a:ea typeface="微软雅黑" panose="020B0503020204020204" pitchFamily="34" charset="-122"/>
              </a:rPr>
              <a:t>（今天）、</a:t>
            </a:r>
            <a:r>
              <a:rPr lang="en-US" altLang="zh-CN" sz="1500" dirty="0">
                <a:solidFill>
                  <a:prstClr val="black"/>
                </a:solidFill>
                <a:latin typeface="微软雅黑" panose="020B0503020204020204" pitchFamily="34" charset="-122"/>
                <a:ea typeface="微软雅黑" panose="020B0503020204020204" pitchFamily="34" charset="-122"/>
              </a:rPr>
              <a:t>tomorrow</a:t>
            </a:r>
            <a:r>
              <a:rPr lang="zh-CN" altLang="zh-CN" sz="1500" dirty="0">
                <a:solidFill>
                  <a:prstClr val="black"/>
                </a:solidFill>
                <a:latin typeface="微软雅黑" panose="020B0503020204020204" pitchFamily="34" charset="-122"/>
                <a:ea typeface="微软雅黑" panose="020B0503020204020204" pitchFamily="34" charset="-122"/>
              </a:rPr>
              <a:t>（明天）、</a:t>
            </a:r>
            <a:r>
              <a:rPr lang="en-US" altLang="zh-CN" sz="1500" dirty="0">
                <a:solidFill>
                  <a:prstClr val="black"/>
                </a:solidFill>
                <a:latin typeface="微软雅黑" panose="020B0503020204020204" pitchFamily="34" charset="-122"/>
                <a:ea typeface="微软雅黑" panose="020B0503020204020204" pitchFamily="34" charset="-122"/>
              </a:rPr>
              <a:t>midnight</a:t>
            </a:r>
            <a:r>
              <a:rPr lang="zh-CN" altLang="zh-CN" sz="1500" dirty="0">
                <a:solidFill>
                  <a:prstClr val="black"/>
                </a:solidFill>
                <a:latin typeface="微软雅黑" panose="020B0503020204020204" pitchFamily="34" charset="-122"/>
                <a:ea typeface="微软雅黑" panose="020B0503020204020204" pitchFamily="34" charset="-122"/>
              </a:rPr>
              <a:t>（深夜）、</a:t>
            </a:r>
            <a:r>
              <a:rPr lang="en-US" altLang="zh-CN" sz="1500" dirty="0">
                <a:solidFill>
                  <a:prstClr val="black"/>
                </a:solidFill>
                <a:latin typeface="微软雅黑" panose="020B0503020204020204" pitchFamily="34" charset="-122"/>
                <a:ea typeface="微软雅黑" panose="020B0503020204020204" pitchFamily="34" charset="-122"/>
              </a:rPr>
              <a:t>noon</a:t>
            </a:r>
            <a:r>
              <a:rPr lang="zh-CN" altLang="zh-CN" sz="1500" dirty="0">
                <a:solidFill>
                  <a:prstClr val="black"/>
                </a:solidFill>
                <a:latin typeface="微软雅黑" panose="020B0503020204020204" pitchFamily="34" charset="-122"/>
                <a:ea typeface="微软雅黑" panose="020B0503020204020204" pitchFamily="34" charset="-122"/>
              </a:rPr>
              <a:t>（中午）、</a:t>
            </a:r>
            <a:r>
              <a:rPr lang="en-US" altLang="zh-CN" sz="1500" dirty="0">
                <a:solidFill>
                  <a:prstClr val="black"/>
                </a:solidFill>
                <a:latin typeface="微软雅黑" panose="020B0503020204020204" pitchFamily="34" charset="-122"/>
                <a:ea typeface="微软雅黑" panose="020B0503020204020204" pitchFamily="34" charset="-122"/>
              </a:rPr>
              <a:t>teatime</a:t>
            </a:r>
            <a:r>
              <a:rPr lang="zh-CN" altLang="zh-CN" sz="1500" dirty="0">
                <a:solidFill>
                  <a:prstClr val="black"/>
                </a:solidFill>
                <a:latin typeface="微软雅黑" panose="020B0503020204020204" pitchFamily="34" charset="-122"/>
                <a:ea typeface="微软雅黑" panose="020B0503020204020204" pitchFamily="34" charset="-122"/>
              </a:rPr>
              <a:t>（下午</a:t>
            </a:r>
            <a:r>
              <a:rPr lang="en-US" altLang="zh-CN" sz="1500" dirty="0">
                <a:solidFill>
                  <a:prstClr val="black"/>
                </a:solidFill>
                <a:latin typeface="微软雅黑" panose="020B0503020204020204" pitchFamily="34" charset="-122"/>
                <a:ea typeface="微软雅黑" panose="020B0503020204020204" pitchFamily="34" charset="-122"/>
              </a:rPr>
              <a:t>4</a:t>
            </a:r>
            <a:r>
              <a:rPr lang="zh-CN" altLang="zh-CN" sz="1500" dirty="0">
                <a:solidFill>
                  <a:prstClr val="black"/>
                </a:solidFill>
                <a:latin typeface="微软雅黑" panose="020B0503020204020204" pitchFamily="34" charset="-122"/>
                <a:ea typeface="微软雅黑" panose="020B0503020204020204" pitchFamily="34" charset="-122"/>
              </a:rPr>
              <a:t>点）。</a:t>
            </a:r>
          </a:p>
          <a:p>
            <a:pPr defTabSz="685800" eaLnBrk="1" fontAlgn="auto" hangingPunct="1">
              <a:lnSpc>
                <a:spcPct val="150000"/>
              </a:lnSpc>
              <a:spcBef>
                <a:spcPts val="0"/>
              </a:spcBef>
              <a:spcAft>
                <a:spcPts val="0"/>
              </a:spcAft>
            </a:pPr>
            <a:endParaRPr lang="zh-CN" altLang="en-US" sz="1350" b="0" dirty="0">
              <a:solidFill>
                <a:prstClr val="black"/>
              </a:solidFill>
              <a:latin typeface="等线"/>
              <a:ea typeface="等线" panose="02010600030101010101" pitchFamily="2" charset="-122"/>
            </a:endParaRPr>
          </a:p>
        </p:txBody>
      </p:sp>
    </p:spTree>
    <p:extLst>
      <p:ext uri="{BB962C8B-B14F-4D97-AF65-F5344CB8AC3E}">
        <p14:creationId xmlns:p14="http://schemas.microsoft.com/office/powerpoint/2010/main" val="297089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605002" y="1954513"/>
            <a:ext cx="8180333" cy="3263504"/>
          </a:xfrm>
        </p:spPr>
        <p:txBody>
          <a:bodyPr>
            <a:normAutofit/>
          </a:bodyPr>
          <a:lstStyle/>
          <a:p>
            <a:pPr marL="0" indent="0">
              <a:buNone/>
            </a:pPr>
            <a:r>
              <a:rPr lang="en-US" altLang="zh-CN" b="1" dirty="0">
                <a:solidFill>
                  <a:srgbClr val="1353A2"/>
                </a:solidFill>
              </a:rPr>
              <a:t>【</a:t>
            </a:r>
            <a:r>
              <a:rPr lang="zh-CN" altLang="en-US" b="1" dirty="0">
                <a:solidFill>
                  <a:srgbClr val="1353A2"/>
                </a:solidFill>
              </a:rPr>
              <a:t>例</a:t>
            </a:r>
            <a:r>
              <a:rPr lang="en-US" altLang="zh-CN" b="1" dirty="0">
                <a:solidFill>
                  <a:srgbClr val="1353A2"/>
                </a:solidFill>
              </a:rPr>
              <a:t>】</a:t>
            </a:r>
            <a:r>
              <a:rPr lang="zh-CN" altLang="en-US" b="1" dirty="0">
                <a:solidFill>
                  <a:srgbClr val="1353A2"/>
                </a:solidFill>
              </a:rPr>
              <a:t>：</a:t>
            </a:r>
            <a:endParaRPr lang="en-US" altLang="zh-CN" b="1" dirty="0">
              <a:solidFill>
                <a:srgbClr val="1353A2"/>
              </a:solidFill>
            </a:endParaRPr>
          </a:p>
          <a:p>
            <a:pPr marL="0" indent="0" latinLnBrk="1">
              <a:buNone/>
            </a:pPr>
            <a:r>
              <a:rPr lang="en-US" altLang="zh-CN" sz="1800" b="1" dirty="0"/>
              <a:t>	</a:t>
            </a:r>
            <a:r>
              <a:rPr lang="en-US" altLang="zh-CN" b="1" dirty="0">
                <a:solidFill>
                  <a:srgbClr val="1353A2"/>
                </a:solidFill>
              </a:rPr>
              <a:t>[</a:t>
            </a:r>
            <a:r>
              <a:rPr lang="en-US" altLang="zh-CN" b="1" dirty="0" err="1">
                <a:solidFill>
                  <a:srgbClr val="1353A2"/>
                </a:solidFill>
              </a:rPr>
              <a:t>root@bogon</a:t>
            </a:r>
            <a:r>
              <a:rPr lang="en-US" altLang="zh-CN" b="1" dirty="0">
                <a:solidFill>
                  <a:srgbClr val="1353A2"/>
                </a:solidFill>
              </a:rPr>
              <a:t> ~]# </a:t>
            </a:r>
            <a:r>
              <a:rPr lang="en-US" altLang="zh-CN" b="1" dirty="0">
                <a:solidFill>
                  <a:srgbClr val="FF0000"/>
                </a:solidFill>
              </a:rPr>
              <a:t>at 12:30</a:t>
            </a:r>
            <a:endParaRPr lang="zh-CN" altLang="zh-CN" b="1" dirty="0">
              <a:solidFill>
                <a:srgbClr val="FF0000"/>
              </a:solidFill>
            </a:endParaRPr>
          </a:p>
          <a:p>
            <a:pPr marL="0" indent="0" latinLnBrk="1">
              <a:buNone/>
            </a:pPr>
            <a:r>
              <a:rPr lang="en-US" altLang="zh-CN" sz="1800" b="1" dirty="0">
                <a:latin typeface="Times New Roman" pitchFamily="18" charset="0"/>
                <a:cs typeface="Times New Roman" pitchFamily="18" charset="0"/>
              </a:rPr>
              <a:t>	</a:t>
            </a:r>
            <a:r>
              <a:rPr lang="en-US" altLang="zh-CN" b="1" dirty="0">
                <a:solidFill>
                  <a:srgbClr val="1353A2"/>
                </a:solidFill>
              </a:rPr>
              <a:t>at&gt; </a:t>
            </a:r>
            <a:r>
              <a:rPr lang="en-US" altLang="zh-CN" b="1" dirty="0">
                <a:solidFill>
                  <a:srgbClr val="FF0000"/>
                </a:solidFill>
              </a:rPr>
              <a:t>shutdown -h now</a:t>
            </a:r>
            <a:r>
              <a:rPr lang="en-US" altLang="zh-CN" b="1" dirty="0">
                <a:solidFill>
                  <a:srgbClr val="1353A2"/>
                </a:solidFill>
              </a:rPr>
              <a:t>	</a:t>
            </a:r>
            <a:r>
              <a:rPr lang="en-US" altLang="zh-CN" sz="1800" b="1" dirty="0">
                <a:latin typeface="Times New Roman" pitchFamily="18" charset="0"/>
                <a:cs typeface="Times New Roman" pitchFamily="18" charset="0"/>
              </a:rPr>
              <a:t>	//</a:t>
            </a:r>
            <a:r>
              <a:rPr lang="zh-CN" altLang="zh-CN" sz="1800" b="1" dirty="0">
                <a:latin typeface="Times New Roman" pitchFamily="18" charset="0"/>
                <a:cs typeface="Times New Roman" pitchFamily="18" charset="0"/>
              </a:rPr>
              <a:t>在当天的</a:t>
            </a:r>
            <a:r>
              <a:rPr lang="en-US" altLang="zh-CN" sz="1800" b="1" dirty="0">
                <a:latin typeface="Times New Roman" pitchFamily="18" charset="0"/>
                <a:cs typeface="Times New Roman" pitchFamily="18" charset="0"/>
              </a:rPr>
              <a:t>12:30</a:t>
            </a:r>
            <a:r>
              <a:rPr lang="zh-CN" altLang="zh-CN" sz="1800" b="1" dirty="0">
                <a:latin typeface="Times New Roman" pitchFamily="18" charset="0"/>
                <a:cs typeface="Times New Roman" pitchFamily="18" charset="0"/>
              </a:rPr>
              <a:t>时自动关闭当前系统</a:t>
            </a:r>
          </a:p>
          <a:p>
            <a:pPr marL="0" indent="0" latinLnBrk="1">
              <a:buNone/>
            </a:pPr>
            <a:r>
              <a:rPr lang="en-US" altLang="zh-CN" sz="1800" b="1" dirty="0">
                <a:latin typeface="Times New Roman" pitchFamily="18" charset="0"/>
                <a:cs typeface="Times New Roman" pitchFamily="18" charset="0"/>
              </a:rPr>
              <a:t>	</a:t>
            </a:r>
            <a:r>
              <a:rPr lang="en-US" altLang="zh-CN" b="1" dirty="0">
                <a:solidFill>
                  <a:srgbClr val="1353A2"/>
                </a:solidFill>
              </a:rPr>
              <a:t>at&gt; &lt;EOT&gt;	</a:t>
            </a:r>
            <a:r>
              <a:rPr lang="en-US" altLang="zh-CN" sz="1800" b="1" dirty="0">
                <a:latin typeface="Times New Roman" pitchFamily="18" charset="0"/>
                <a:cs typeface="Times New Roman" pitchFamily="18" charset="0"/>
              </a:rPr>
              <a:t>			//</a:t>
            </a:r>
            <a:r>
              <a:rPr lang="en-US" altLang="zh-CN" sz="1800" b="1" dirty="0">
                <a:solidFill>
                  <a:srgbClr val="FF0000"/>
                </a:solidFill>
                <a:latin typeface="Times New Roman" pitchFamily="18" charset="0"/>
                <a:cs typeface="Times New Roman" pitchFamily="18" charset="0"/>
              </a:rPr>
              <a:t>CTRL+D</a:t>
            </a:r>
            <a:r>
              <a:rPr lang="zh-CN" altLang="zh-CN" sz="1800" b="1" dirty="0">
                <a:latin typeface="Times New Roman" pitchFamily="18" charset="0"/>
                <a:cs typeface="Times New Roman" pitchFamily="18" charset="0"/>
              </a:rPr>
              <a:t>键退出</a:t>
            </a:r>
          </a:p>
          <a:p>
            <a:pPr marL="0" indent="0" latinLnBrk="1">
              <a:buNone/>
            </a:pPr>
            <a:r>
              <a:rPr lang="en-US" altLang="zh-CN" sz="1800" b="1" dirty="0">
                <a:latin typeface="Times New Roman" pitchFamily="18" charset="0"/>
                <a:cs typeface="Times New Roman" pitchFamily="18" charset="0"/>
              </a:rPr>
              <a:t>	</a:t>
            </a:r>
            <a:r>
              <a:rPr lang="en-US" altLang="zh-CN" b="1" dirty="0">
                <a:solidFill>
                  <a:srgbClr val="1353A2"/>
                </a:solidFill>
              </a:rPr>
              <a:t>[</a:t>
            </a:r>
            <a:r>
              <a:rPr lang="en-US" altLang="zh-CN" b="1" dirty="0" err="1">
                <a:solidFill>
                  <a:srgbClr val="1353A2"/>
                </a:solidFill>
              </a:rPr>
              <a:t>root@bogon</a:t>
            </a:r>
            <a:r>
              <a:rPr lang="en-US" altLang="zh-CN" b="1" dirty="0">
                <a:solidFill>
                  <a:srgbClr val="1353A2"/>
                </a:solidFill>
              </a:rPr>
              <a:t> ~]# </a:t>
            </a:r>
            <a:r>
              <a:rPr lang="en-US" altLang="zh-CN" b="1" dirty="0" err="1">
                <a:solidFill>
                  <a:srgbClr val="FF0000"/>
                </a:solidFill>
              </a:rPr>
              <a:t>atq</a:t>
            </a:r>
            <a:r>
              <a:rPr lang="en-US" altLang="zh-CN" b="1" dirty="0">
                <a:solidFill>
                  <a:srgbClr val="1353A2"/>
                </a:solidFill>
              </a:rPr>
              <a:t>	</a:t>
            </a:r>
            <a:r>
              <a:rPr lang="en-US" altLang="zh-CN" sz="1800" b="1" dirty="0">
                <a:latin typeface="Times New Roman" pitchFamily="18" charset="0"/>
                <a:cs typeface="Times New Roman" pitchFamily="18" charset="0"/>
              </a:rPr>
              <a:t>		//</a:t>
            </a:r>
            <a:r>
              <a:rPr lang="zh-CN" altLang="zh-CN" sz="1800" b="1" dirty="0">
                <a:latin typeface="Times New Roman" pitchFamily="18" charset="0"/>
                <a:cs typeface="Times New Roman" pitchFamily="18" charset="0"/>
              </a:rPr>
              <a:t>查看</a:t>
            </a:r>
            <a:r>
              <a:rPr lang="en-US" altLang="zh-CN" sz="1800" b="1" dirty="0">
                <a:latin typeface="Times New Roman" pitchFamily="18" charset="0"/>
                <a:cs typeface="Times New Roman" pitchFamily="18" charset="0"/>
              </a:rPr>
              <a:t>at </a:t>
            </a:r>
            <a:r>
              <a:rPr lang="zh-CN" altLang="zh-CN" sz="1800" b="1" dirty="0">
                <a:latin typeface="Times New Roman" pitchFamily="18" charset="0"/>
                <a:cs typeface="Times New Roman" pitchFamily="18" charset="0"/>
              </a:rPr>
              <a:t>任务</a:t>
            </a:r>
          </a:p>
          <a:p>
            <a:pPr marL="0" indent="0" latinLnBrk="1">
              <a:buNone/>
            </a:pPr>
            <a:r>
              <a:rPr lang="en-US" altLang="zh-CN" sz="1800" b="1" dirty="0">
                <a:latin typeface="Times New Roman" pitchFamily="18" charset="0"/>
                <a:cs typeface="Times New Roman" pitchFamily="18" charset="0"/>
              </a:rPr>
              <a:t>	7	Mon Mar  4 12:30:00 2019 a root</a:t>
            </a:r>
            <a:endParaRPr lang="zh-CN" altLang="zh-CN" sz="1800" b="1" dirty="0">
              <a:latin typeface="Times New Roman" pitchFamily="18" charset="0"/>
              <a:cs typeface="Times New Roman" pitchFamily="18" charset="0"/>
            </a:endParaRPr>
          </a:p>
          <a:p>
            <a:pPr marL="0" indent="0" latinLnBrk="1">
              <a:buNone/>
            </a:pPr>
            <a:r>
              <a:rPr lang="en-US" altLang="zh-CN" sz="1800" b="1" dirty="0">
                <a:latin typeface="Times New Roman" pitchFamily="18" charset="0"/>
                <a:cs typeface="Times New Roman" pitchFamily="18" charset="0"/>
              </a:rPr>
              <a:t>	</a:t>
            </a:r>
            <a:r>
              <a:rPr lang="en-US" altLang="zh-CN" b="1" dirty="0">
                <a:solidFill>
                  <a:srgbClr val="1353A2"/>
                </a:solidFill>
              </a:rPr>
              <a:t>[</a:t>
            </a:r>
            <a:r>
              <a:rPr lang="en-US" altLang="zh-CN" b="1" dirty="0" err="1">
                <a:solidFill>
                  <a:srgbClr val="1353A2"/>
                </a:solidFill>
              </a:rPr>
              <a:t>root@bogon</a:t>
            </a:r>
            <a:r>
              <a:rPr lang="en-US" altLang="zh-CN" b="1" dirty="0">
                <a:solidFill>
                  <a:srgbClr val="1353A2"/>
                </a:solidFill>
              </a:rPr>
              <a:t> ~]# </a:t>
            </a:r>
            <a:r>
              <a:rPr lang="en-US" altLang="zh-CN" b="1" dirty="0" err="1">
                <a:solidFill>
                  <a:srgbClr val="FF0000"/>
                </a:solidFill>
              </a:rPr>
              <a:t>atrm</a:t>
            </a:r>
            <a:r>
              <a:rPr lang="en-US" altLang="zh-CN" b="1" dirty="0">
                <a:solidFill>
                  <a:srgbClr val="FF0000"/>
                </a:solidFill>
              </a:rPr>
              <a:t>  7</a:t>
            </a:r>
            <a:r>
              <a:rPr lang="en-US" altLang="zh-CN" b="1" dirty="0">
                <a:solidFill>
                  <a:srgbClr val="1353A2"/>
                </a:solidFill>
              </a:rPr>
              <a:t>	</a:t>
            </a:r>
            <a:r>
              <a:rPr lang="en-US" altLang="zh-CN" sz="1800" b="1" dirty="0">
                <a:latin typeface="Times New Roman" pitchFamily="18" charset="0"/>
                <a:cs typeface="Times New Roman" pitchFamily="18" charset="0"/>
              </a:rPr>
              <a:t>//</a:t>
            </a:r>
            <a:r>
              <a:rPr lang="zh-CN" altLang="zh-CN" sz="1800" b="1" dirty="0">
                <a:latin typeface="Times New Roman" pitchFamily="18" charset="0"/>
                <a:cs typeface="Times New Roman" pitchFamily="18" charset="0"/>
              </a:rPr>
              <a:t>删除待执行任务队列中的任务</a:t>
            </a:r>
            <a:r>
              <a:rPr lang="en-US" altLang="zh-CN" sz="1800" b="1" dirty="0">
                <a:latin typeface="Times New Roman" pitchFamily="18" charset="0"/>
                <a:cs typeface="Times New Roman" pitchFamily="18" charset="0"/>
              </a:rPr>
              <a:t>7</a:t>
            </a:r>
            <a:endParaRPr lang="zh-CN" altLang="zh-CN" sz="1800" b="1" dirty="0">
              <a:latin typeface="Times New Roman" pitchFamily="18" charset="0"/>
              <a:cs typeface="Times New Roman" pitchFamily="18" charset="0"/>
            </a:endParaRPr>
          </a:p>
          <a:p>
            <a:pPr marL="0" indent="0">
              <a:buNone/>
            </a:pPr>
            <a:endParaRPr lang="zh-CN" altLang="en-US" sz="1800" dirty="0"/>
          </a:p>
        </p:txBody>
      </p:sp>
    </p:spTree>
    <p:extLst>
      <p:ext uri="{BB962C8B-B14F-4D97-AF65-F5344CB8AC3E}">
        <p14:creationId xmlns:p14="http://schemas.microsoft.com/office/powerpoint/2010/main" val="109620479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EB36C0-02E0-4631-916B-461FCD51FE54}"/>
              </a:ext>
            </a:extLst>
          </p:cNvPr>
          <p:cNvSpPr txBox="1"/>
          <p:nvPr/>
        </p:nvSpPr>
        <p:spPr>
          <a:xfrm>
            <a:off x="1766489" y="1225809"/>
            <a:ext cx="3940559"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7.2.5</a:t>
            </a:r>
            <a:r>
              <a:rPr lang="en-US" altLang="zh-CN" sz="1350" b="0" dirty="0">
                <a:solidFill>
                  <a:prstClr val="black"/>
                </a:solidFill>
                <a:latin typeface="等线"/>
                <a:ea typeface="等线" panose="02010600030101010101" pitchFamily="2" charset="-122"/>
              </a:rPr>
              <a:t>  </a:t>
            </a:r>
            <a:r>
              <a:rPr lang="zh-CN" altLang="zh-CN" sz="2400" b="0" dirty="0">
                <a:solidFill>
                  <a:srgbClr val="1353A2"/>
                </a:solidFill>
                <a:latin typeface="微软雅黑" pitchFamily="34" charset="-122"/>
                <a:ea typeface="微软雅黑" pitchFamily="34" charset="-122"/>
              </a:rPr>
              <a:t>进程调度</a:t>
            </a:r>
            <a:endParaRPr lang="zh-CN" altLang="en-US" sz="2400" b="0" dirty="0">
              <a:solidFill>
                <a:srgbClr val="1353A2"/>
              </a:solidFill>
              <a:latin typeface="微软雅黑" pitchFamily="34" charset="-122"/>
              <a:ea typeface="微软雅黑" pitchFamily="34" charset="-122"/>
            </a:endParaRPr>
          </a:p>
        </p:txBody>
      </p:sp>
      <p:sp>
        <p:nvSpPr>
          <p:cNvPr id="3" name="文本框 2">
            <a:extLst>
              <a:ext uri="{FF2B5EF4-FFF2-40B4-BE49-F238E27FC236}">
                <a16:creationId xmlns:a16="http://schemas.microsoft.com/office/drawing/2014/main" id="{6DC512BB-019F-4C42-A860-2B2E449C6574}"/>
              </a:ext>
            </a:extLst>
          </p:cNvPr>
          <p:cNvSpPr txBox="1"/>
          <p:nvPr/>
        </p:nvSpPr>
        <p:spPr>
          <a:xfrm>
            <a:off x="385762" y="1664391"/>
            <a:ext cx="8272463" cy="3782895"/>
          </a:xfrm>
          <a:prstGeom prst="rect">
            <a:avLst/>
          </a:prstGeom>
          <a:noFill/>
        </p:spPr>
        <p:txBody>
          <a:bodyPr wrap="square" rtlCol="0">
            <a:spAutoFit/>
          </a:bodyPr>
          <a:lstStyle/>
          <a:p>
            <a:pPr defTabSz="685800" eaLnBrk="1" fontAlgn="auto" hangingPunct="1">
              <a:lnSpc>
                <a:spcPct val="150000"/>
              </a:lnSpc>
              <a:spcBef>
                <a:spcPts val="0"/>
              </a:spcBef>
              <a:spcAft>
                <a:spcPts val="0"/>
              </a:spcAft>
            </a:pPr>
            <a:r>
              <a:rPr lang="en-US" altLang="zh-CN" dirty="0">
                <a:solidFill>
                  <a:srgbClr val="1353A2"/>
                </a:solidFill>
                <a:latin typeface="微软雅黑" panose="020B0503020204020204" pitchFamily="34" charset="-122"/>
                <a:ea typeface="微软雅黑" panose="020B0503020204020204" pitchFamily="34" charset="-122"/>
              </a:rPr>
              <a:t>2.batch</a:t>
            </a:r>
            <a:r>
              <a:rPr lang="zh-CN" altLang="zh-CN" dirty="0">
                <a:solidFill>
                  <a:srgbClr val="1353A2"/>
                </a:solidFill>
                <a:latin typeface="微软雅黑" panose="020B0503020204020204" pitchFamily="34" charset="-122"/>
                <a:ea typeface="微软雅黑" panose="020B0503020204020204" pitchFamily="34" charset="-122"/>
              </a:rPr>
              <a:t>调度</a:t>
            </a:r>
            <a:endParaRPr lang="en-US" altLang="zh-CN" dirty="0">
              <a:solidFill>
                <a:srgbClr val="1353A2"/>
              </a:solidFill>
              <a:latin typeface="微软雅黑" panose="020B0503020204020204" pitchFamily="34" charset="-122"/>
              <a:ea typeface="微软雅黑" panose="020B0503020204020204" pitchFamily="34" charset="-122"/>
            </a:endParaRPr>
          </a:p>
          <a:p>
            <a:pPr defTabSz="685800" eaLnBrk="1" fontAlgn="auto" hangingPunct="1">
              <a:lnSpc>
                <a:spcPct val="150000"/>
              </a:lnSpc>
              <a:spcBef>
                <a:spcPts val="0"/>
              </a:spcBef>
              <a:spcAft>
                <a:spcPts val="0"/>
              </a:spcAft>
            </a:pPr>
            <a:r>
              <a:rPr lang="en-US" altLang="zh-CN" dirty="0">
                <a:solidFill>
                  <a:srgbClr val="1353A2"/>
                </a:solidFill>
                <a:latin typeface="微软雅黑" panose="020B0503020204020204" pitchFamily="34" charset="-122"/>
                <a:ea typeface="微软雅黑" panose="020B0503020204020204" pitchFamily="34" charset="-122"/>
              </a:rPr>
              <a:t>    </a:t>
            </a:r>
            <a:r>
              <a:rPr lang="zh-CN" altLang="zh-CN" dirty="0">
                <a:solidFill>
                  <a:prstClr val="black"/>
                </a:solidFill>
                <a:latin typeface="微软雅黑" panose="020B0503020204020204" pitchFamily="34" charset="-122"/>
                <a:ea typeface="微软雅黑" panose="020B0503020204020204" pitchFamily="34" charset="-122"/>
              </a:rPr>
              <a:t>格式：</a:t>
            </a:r>
            <a:r>
              <a:rPr lang="en-US" altLang="zh-CN" dirty="0">
                <a:solidFill>
                  <a:prstClr val="black"/>
                </a:solidFill>
                <a:latin typeface="微软雅黑" panose="020B0503020204020204" pitchFamily="34" charset="-122"/>
                <a:ea typeface="微软雅黑" panose="020B0503020204020204" pitchFamily="34" charset="-122"/>
              </a:rPr>
              <a:t>batch [</a:t>
            </a:r>
            <a:r>
              <a:rPr lang="zh-CN" altLang="zh-CN" dirty="0">
                <a:solidFill>
                  <a:prstClr val="black"/>
                </a:solidFill>
                <a:latin typeface="微软雅黑" panose="020B0503020204020204" pitchFamily="34" charset="-122"/>
                <a:ea typeface="微软雅黑" panose="020B0503020204020204" pitchFamily="34" charset="-122"/>
              </a:rPr>
              <a:t>选项</a:t>
            </a:r>
            <a:r>
              <a:rPr lang="en-US" altLang="zh-CN" dirty="0">
                <a:solidFill>
                  <a:prstClr val="black"/>
                </a:solidFill>
                <a:latin typeface="微软雅黑" panose="020B0503020204020204" pitchFamily="34" charset="-122"/>
                <a:ea typeface="微软雅黑" panose="020B0503020204020204" pitchFamily="34" charset="-122"/>
              </a:rPr>
              <a:t>] [</a:t>
            </a:r>
            <a:r>
              <a:rPr lang="zh-CN" altLang="zh-CN" dirty="0">
                <a:solidFill>
                  <a:prstClr val="black"/>
                </a:solidFill>
                <a:latin typeface="微软雅黑" panose="020B0503020204020204" pitchFamily="34" charset="-122"/>
                <a:ea typeface="微软雅黑" panose="020B0503020204020204" pitchFamily="34" charset="-122"/>
              </a:rPr>
              <a:t>时间</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zh-CN" dirty="0">
              <a:solidFill>
                <a:prstClr val="black"/>
              </a:solidFill>
              <a:latin typeface="微软雅黑" panose="020B0503020204020204" pitchFamily="34" charset="-122"/>
              <a:ea typeface="微软雅黑" panose="020B0503020204020204" pitchFamily="34" charset="-122"/>
            </a:endParaRPr>
          </a:p>
          <a:p>
            <a:pPr marL="257175" indent="-257175" defTabSz="685800" eaLnBrk="1" fontAlgn="auto" hangingPunct="1">
              <a:lnSpc>
                <a:spcPct val="150000"/>
              </a:lnSpc>
              <a:spcBef>
                <a:spcPts val="0"/>
              </a:spcBef>
              <a:spcAft>
                <a:spcPts val="0"/>
              </a:spcAft>
              <a:buFont typeface="Arial" pitchFamily="34" charset="0"/>
              <a:buChar char="•"/>
            </a:pPr>
            <a:r>
              <a:rPr lang="zh-CN" altLang="zh-CN" dirty="0">
                <a:solidFill>
                  <a:srgbClr val="1353A2"/>
                </a:solidFill>
                <a:latin typeface="微软雅黑" panose="020B0503020204020204" pitchFamily="34" charset="-122"/>
                <a:ea typeface="微软雅黑" panose="020B0503020204020204" pitchFamily="34" charset="-122"/>
              </a:rPr>
              <a:t>功能：与</a:t>
            </a:r>
            <a:r>
              <a:rPr lang="en-US" altLang="zh-CN" dirty="0">
                <a:solidFill>
                  <a:srgbClr val="1353A2"/>
                </a:solidFill>
                <a:latin typeface="微软雅黑" panose="020B0503020204020204" pitchFamily="34" charset="-122"/>
                <a:ea typeface="微软雅黑" panose="020B0503020204020204" pitchFamily="34" charset="-122"/>
              </a:rPr>
              <a:t>at</a:t>
            </a:r>
            <a:r>
              <a:rPr lang="zh-CN" altLang="zh-CN" dirty="0">
                <a:solidFill>
                  <a:srgbClr val="1353A2"/>
                </a:solidFill>
                <a:latin typeface="微软雅黑" panose="020B0503020204020204" pitchFamily="34" charset="-122"/>
                <a:ea typeface="微软雅黑" panose="020B0503020204020204" pitchFamily="34" charset="-122"/>
              </a:rPr>
              <a:t>命令几乎一样，唯一的区别是，</a:t>
            </a:r>
            <a:r>
              <a:rPr lang="zh-CN" altLang="zh-CN" dirty="0">
                <a:solidFill>
                  <a:srgbClr val="FF0000"/>
                </a:solidFill>
                <a:latin typeface="微软雅黑" panose="020B0503020204020204" pitchFamily="34" charset="-122"/>
                <a:ea typeface="微软雅黑" panose="020B0503020204020204" pitchFamily="34" charset="-122"/>
              </a:rPr>
              <a:t>如果不指定运行时间</a:t>
            </a:r>
            <a:r>
              <a:rPr lang="zh-CN" altLang="zh-CN" dirty="0">
                <a:solidFill>
                  <a:srgbClr val="1353A2"/>
                </a:solidFill>
                <a:latin typeface="微软雅黑" panose="020B0503020204020204" pitchFamily="34" charset="-122"/>
                <a:ea typeface="微软雅黑" panose="020B0503020204020204" pitchFamily="34" charset="-122"/>
              </a:rPr>
              <a:t>，进程将在系统</a:t>
            </a:r>
            <a:r>
              <a:rPr lang="zh-CN" altLang="zh-CN" dirty="0">
                <a:solidFill>
                  <a:srgbClr val="FF0000"/>
                </a:solidFill>
                <a:latin typeface="微软雅黑" panose="020B0503020204020204" pitchFamily="34" charset="-122"/>
                <a:ea typeface="微软雅黑" panose="020B0503020204020204" pitchFamily="34" charset="-122"/>
              </a:rPr>
              <a:t>较空闲时运行</a:t>
            </a:r>
            <a:r>
              <a:rPr lang="zh-CN" altLang="zh-CN" dirty="0">
                <a:solidFill>
                  <a:srgbClr val="1353A2"/>
                </a:solidFill>
                <a:latin typeface="微软雅黑" panose="020B0503020204020204" pitchFamily="34" charset="-122"/>
                <a:ea typeface="微软雅黑" panose="020B0503020204020204" pitchFamily="34" charset="-122"/>
              </a:rPr>
              <a:t>。</a:t>
            </a:r>
            <a:r>
              <a:rPr lang="en-US" altLang="zh-CN" dirty="0">
                <a:solidFill>
                  <a:srgbClr val="1353A2"/>
                </a:solidFill>
                <a:latin typeface="微软雅黑" panose="020B0503020204020204" pitchFamily="34" charset="-122"/>
                <a:ea typeface="微软雅黑" panose="020B0503020204020204" pitchFamily="34" charset="-122"/>
              </a:rPr>
              <a:t>batch</a:t>
            </a:r>
            <a:r>
              <a:rPr lang="zh-CN" altLang="zh-CN" dirty="0">
                <a:solidFill>
                  <a:srgbClr val="1353A2"/>
                </a:solidFill>
                <a:latin typeface="微软雅黑" panose="020B0503020204020204" pitchFamily="34" charset="-122"/>
                <a:ea typeface="微软雅黑" panose="020B0503020204020204" pitchFamily="34" charset="-122"/>
              </a:rPr>
              <a:t>调度适合于时间上要求不高，但运行时占用系统资源较多的工作。</a:t>
            </a:r>
            <a:endParaRPr lang="en-US" altLang="zh-CN" dirty="0">
              <a:solidFill>
                <a:srgbClr val="1353A2"/>
              </a:solidFill>
              <a:latin typeface="微软雅黑" panose="020B0503020204020204" pitchFamily="34" charset="-122"/>
              <a:ea typeface="微软雅黑" panose="020B0503020204020204" pitchFamily="34" charset="-122"/>
            </a:endParaRPr>
          </a:p>
          <a:p>
            <a:pPr marL="257175" indent="-257175" defTabSz="685800" eaLnBrk="1" fontAlgn="auto" hangingPunct="1">
              <a:lnSpc>
                <a:spcPct val="150000"/>
              </a:lnSpc>
              <a:spcBef>
                <a:spcPts val="0"/>
              </a:spcBef>
              <a:spcAft>
                <a:spcPts val="0"/>
              </a:spcAft>
              <a:buFont typeface="Arial" pitchFamily="34" charset="0"/>
              <a:buChar char="•"/>
            </a:pPr>
            <a:r>
              <a:rPr lang="en-US" altLang="zh-CN" dirty="0">
                <a:solidFill>
                  <a:srgbClr val="1353A2"/>
                </a:solidFill>
                <a:latin typeface="微软雅黑" panose="020B0503020204020204" pitchFamily="34" charset="-122"/>
                <a:ea typeface="微软雅黑" panose="020B0503020204020204" pitchFamily="34" charset="-122"/>
              </a:rPr>
              <a:t>batch</a:t>
            </a:r>
            <a:r>
              <a:rPr lang="zh-CN" altLang="zh-CN" dirty="0">
                <a:solidFill>
                  <a:srgbClr val="1353A2"/>
                </a:solidFill>
                <a:latin typeface="微软雅黑" panose="020B0503020204020204" pitchFamily="34" charset="-122"/>
                <a:ea typeface="微软雅黑" panose="020B0503020204020204" pitchFamily="34" charset="-122"/>
              </a:rPr>
              <a:t>命令的选项与</a:t>
            </a:r>
            <a:r>
              <a:rPr lang="en-US" altLang="zh-CN" dirty="0">
                <a:solidFill>
                  <a:srgbClr val="1353A2"/>
                </a:solidFill>
                <a:latin typeface="微软雅黑" panose="020B0503020204020204" pitchFamily="34" charset="-122"/>
                <a:ea typeface="微软雅黑" panose="020B0503020204020204" pitchFamily="34" charset="-122"/>
              </a:rPr>
              <a:t>at</a:t>
            </a:r>
            <a:r>
              <a:rPr lang="zh-CN" altLang="zh-CN" dirty="0">
                <a:solidFill>
                  <a:srgbClr val="1353A2"/>
                </a:solidFill>
                <a:latin typeface="微软雅黑" panose="020B0503020204020204" pitchFamily="34" charset="-122"/>
                <a:ea typeface="微软雅黑" panose="020B0503020204020204" pitchFamily="34" charset="-122"/>
              </a:rPr>
              <a:t>命令相同。</a:t>
            </a:r>
            <a:endParaRPr lang="en-US" altLang="zh-CN" dirty="0">
              <a:solidFill>
                <a:prstClr val="black"/>
              </a:solidFill>
              <a:latin typeface="等线"/>
              <a:ea typeface="等线" panose="02010600030101010101" pitchFamily="2" charset="-122"/>
            </a:endParaRPr>
          </a:p>
          <a:p>
            <a:pPr defTabSz="685800" eaLnBrk="1" fontAlgn="auto" hangingPunct="1">
              <a:lnSpc>
                <a:spcPct val="150000"/>
              </a:lnSpc>
              <a:spcBef>
                <a:spcPts val="0"/>
              </a:spcBef>
              <a:spcAft>
                <a:spcPts val="0"/>
              </a:spcAft>
            </a:pPr>
            <a:r>
              <a:rPr lang="en-US" altLang="zh-CN" dirty="0">
                <a:solidFill>
                  <a:prstClr val="black"/>
                </a:solidFill>
                <a:latin typeface="等线"/>
                <a:ea typeface="等线" panose="02010600030101010101" pitchFamily="2" charset="-122"/>
              </a:rPr>
              <a:t>【</a:t>
            </a:r>
            <a:r>
              <a:rPr lang="zh-CN" altLang="en-US" dirty="0">
                <a:solidFill>
                  <a:prstClr val="black"/>
                </a:solidFill>
                <a:latin typeface="等线"/>
                <a:ea typeface="等线" panose="02010600030101010101" pitchFamily="2" charset="-122"/>
              </a:rPr>
              <a:t>例</a:t>
            </a:r>
            <a:r>
              <a:rPr lang="en-US" altLang="zh-CN" dirty="0">
                <a:solidFill>
                  <a:prstClr val="black"/>
                </a:solidFill>
                <a:latin typeface="等线"/>
                <a:ea typeface="等线" panose="02010600030101010101" pitchFamily="2" charset="-122"/>
              </a:rPr>
              <a:t>】</a:t>
            </a:r>
            <a:r>
              <a:rPr lang="zh-CN" altLang="en-US" dirty="0">
                <a:solidFill>
                  <a:prstClr val="black"/>
                </a:solidFill>
                <a:latin typeface="等线"/>
                <a:ea typeface="等线" panose="02010600030101010101" pitchFamily="2" charset="-122"/>
              </a:rPr>
              <a:t>：</a:t>
            </a:r>
            <a:r>
              <a:rPr lang="en-US" altLang="zh-CN" dirty="0">
                <a:solidFill>
                  <a:prstClr val="black"/>
                </a:solidFill>
                <a:latin typeface="微软雅黑" panose="020B0503020204020204" pitchFamily="34" charset="-122"/>
                <a:ea typeface="微软雅黑" panose="020B0503020204020204" pitchFamily="34" charset="-122"/>
              </a:rPr>
              <a:t>[</a:t>
            </a:r>
            <a:r>
              <a:rPr lang="en-US" altLang="zh-CN" dirty="0" err="1">
                <a:solidFill>
                  <a:prstClr val="black"/>
                </a:solidFill>
                <a:latin typeface="微软雅黑" panose="020B0503020204020204" pitchFamily="34" charset="-122"/>
                <a:ea typeface="微软雅黑" panose="020B0503020204020204" pitchFamily="34" charset="-122"/>
              </a:rPr>
              <a:t>root@bogon</a:t>
            </a:r>
            <a:r>
              <a:rPr lang="en-US" altLang="zh-CN" dirty="0">
                <a:solidFill>
                  <a:prstClr val="black"/>
                </a:solidFill>
                <a:latin typeface="微软雅黑" panose="020B0503020204020204" pitchFamily="34" charset="-122"/>
                <a:ea typeface="微软雅黑" panose="020B0503020204020204" pitchFamily="34" charset="-122"/>
              </a:rPr>
              <a:t> ~]# batch	</a:t>
            </a:r>
            <a:endParaRPr lang="zh-CN" altLang="zh-CN" dirty="0">
              <a:solidFill>
                <a:prstClr val="black"/>
              </a:solidFill>
              <a:latin typeface="微软雅黑" panose="020B0503020204020204" pitchFamily="34" charset="-122"/>
              <a:ea typeface="微软雅黑" panose="020B0503020204020204" pitchFamily="34" charset="-122"/>
            </a:endParaRPr>
          </a:p>
          <a:p>
            <a:pPr defTabSz="685800" eaLnBrk="1" fontAlgn="auto" latinLnBrk="1" hangingPunct="1">
              <a:lnSpc>
                <a:spcPct val="150000"/>
              </a:lnSpc>
              <a:spcBef>
                <a:spcPts val="0"/>
              </a:spcBef>
              <a:spcAft>
                <a:spcPts val="0"/>
              </a:spcAft>
            </a:pPr>
            <a:r>
              <a:rPr lang="en-US" altLang="zh-CN" dirty="0">
                <a:solidFill>
                  <a:prstClr val="black"/>
                </a:solidFill>
                <a:latin typeface="微软雅黑" panose="020B0503020204020204" pitchFamily="34" charset="-122"/>
                <a:ea typeface="微软雅黑" panose="020B0503020204020204" pitchFamily="34" charset="-122"/>
              </a:rPr>
              <a:t>	   at&gt; echo 1234</a:t>
            </a:r>
            <a:endParaRPr lang="zh-CN" altLang="zh-CN" dirty="0">
              <a:solidFill>
                <a:prstClr val="black"/>
              </a:solidFill>
              <a:latin typeface="微软雅黑" panose="020B0503020204020204" pitchFamily="34" charset="-122"/>
              <a:ea typeface="微软雅黑" panose="020B0503020204020204" pitchFamily="34" charset="-122"/>
            </a:endParaRPr>
          </a:p>
          <a:p>
            <a:pPr defTabSz="685800" eaLnBrk="1" fontAlgn="auto" hangingPunct="1">
              <a:lnSpc>
                <a:spcPct val="150000"/>
              </a:lnSpc>
              <a:spcBef>
                <a:spcPts val="0"/>
              </a:spcBef>
              <a:spcAft>
                <a:spcPts val="0"/>
              </a:spcAft>
            </a:pPr>
            <a:r>
              <a:rPr lang="en-US" altLang="zh-CN" dirty="0">
                <a:solidFill>
                  <a:prstClr val="black"/>
                </a:solidFill>
                <a:latin typeface="微软雅黑" panose="020B0503020204020204" pitchFamily="34" charset="-122"/>
                <a:ea typeface="微软雅黑" panose="020B0503020204020204" pitchFamily="34" charset="-122"/>
              </a:rPr>
              <a:t>	   at&gt; &lt;EOT&gt;</a:t>
            </a:r>
            <a:endParaRPr lang="zh-CN" altLang="en-US"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124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364DB73-AD5D-4286-A936-4F53791FD667}"/>
              </a:ext>
            </a:extLst>
          </p:cNvPr>
          <p:cNvSpPr txBox="1"/>
          <p:nvPr/>
        </p:nvSpPr>
        <p:spPr>
          <a:xfrm>
            <a:off x="385763" y="1814513"/>
            <a:ext cx="8286750" cy="3419269"/>
          </a:xfrm>
          <a:prstGeom prst="rect">
            <a:avLst/>
          </a:prstGeom>
          <a:noFill/>
        </p:spPr>
        <p:txBody>
          <a:bodyPr wrap="square" rtlCol="0">
            <a:spAutoFit/>
          </a:bodyPr>
          <a:lstStyle/>
          <a:p>
            <a:pPr defTabSz="685800" eaLnBrk="1" fontAlgn="auto" hangingPunct="1">
              <a:lnSpc>
                <a:spcPct val="150000"/>
              </a:lnSpc>
              <a:spcBef>
                <a:spcPts val="0"/>
              </a:spcBef>
              <a:spcAft>
                <a:spcPts val="0"/>
              </a:spcAft>
            </a:pPr>
            <a:r>
              <a:rPr lang="en-US" altLang="zh-CN" sz="2100" dirty="0">
                <a:solidFill>
                  <a:srgbClr val="1353A2"/>
                </a:solidFill>
                <a:latin typeface="微软雅黑" panose="020B0503020204020204" pitchFamily="34" charset="-122"/>
                <a:ea typeface="微软雅黑" panose="020B0503020204020204" pitchFamily="34" charset="-122"/>
              </a:rPr>
              <a:t>3.cron</a:t>
            </a:r>
            <a:r>
              <a:rPr lang="zh-CN" altLang="zh-CN" sz="2100" dirty="0">
                <a:solidFill>
                  <a:srgbClr val="1353A2"/>
                </a:solidFill>
                <a:latin typeface="微软雅黑" panose="020B0503020204020204" pitchFamily="34" charset="-122"/>
                <a:ea typeface="微软雅黑" panose="020B0503020204020204" pitchFamily="34" charset="-122"/>
              </a:rPr>
              <a:t>调度</a:t>
            </a:r>
            <a:endParaRPr lang="en-US" altLang="zh-CN" sz="2100" dirty="0">
              <a:solidFill>
                <a:srgbClr val="1353A2"/>
              </a:solidFill>
              <a:latin typeface="微软雅黑" panose="020B0503020204020204" pitchFamily="34" charset="-122"/>
              <a:ea typeface="微软雅黑" panose="020B0503020204020204" pitchFamily="34" charset="-122"/>
            </a:endParaRPr>
          </a:p>
          <a:p>
            <a:pPr marL="257175" indent="-257175" defTabSz="685800" eaLnBrk="1" fontAlgn="auto" hangingPunct="1">
              <a:lnSpc>
                <a:spcPct val="200000"/>
              </a:lnSpc>
              <a:spcBef>
                <a:spcPts val="0"/>
              </a:spcBef>
              <a:spcAft>
                <a:spcPts val="0"/>
              </a:spcAft>
              <a:buFont typeface="Arial" pitchFamily="34" charset="0"/>
              <a:buChar char="•"/>
            </a:pPr>
            <a:r>
              <a:rPr lang="en-US" altLang="zh-CN" dirty="0">
                <a:solidFill>
                  <a:srgbClr val="1353A2"/>
                </a:solidFill>
                <a:latin typeface="微软雅黑" panose="020B0503020204020204" pitchFamily="34" charset="-122"/>
                <a:ea typeface="微软雅黑" panose="020B0503020204020204" pitchFamily="34" charset="-122"/>
              </a:rPr>
              <a:t>at</a:t>
            </a:r>
            <a:r>
              <a:rPr lang="zh-CN" altLang="zh-CN" dirty="0">
                <a:solidFill>
                  <a:srgbClr val="1353A2"/>
                </a:solidFill>
                <a:latin typeface="微软雅黑" panose="020B0503020204020204" pitchFamily="34" charset="-122"/>
                <a:ea typeface="微软雅黑" panose="020B0503020204020204" pitchFamily="34" charset="-122"/>
              </a:rPr>
              <a:t>调度和</a:t>
            </a:r>
            <a:r>
              <a:rPr lang="en-US" altLang="zh-CN" dirty="0">
                <a:solidFill>
                  <a:srgbClr val="1353A2"/>
                </a:solidFill>
                <a:latin typeface="微软雅黑" panose="020B0503020204020204" pitchFamily="34" charset="-122"/>
                <a:ea typeface="微软雅黑" panose="020B0503020204020204" pitchFamily="34" charset="-122"/>
              </a:rPr>
              <a:t>batch</a:t>
            </a:r>
            <a:r>
              <a:rPr lang="zh-CN" altLang="zh-CN" dirty="0">
                <a:solidFill>
                  <a:srgbClr val="1353A2"/>
                </a:solidFill>
                <a:latin typeface="微软雅黑" panose="020B0503020204020204" pitchFamily="34" charset="-122"/>
                <a:ea typeface="微软雅黑" panose="020B0503020204020204" pitchFamily="34" charset="-122"/>
              </a:rPr>
              <a:t>调度中指定的命令只能</a:t>
            </a:r>
            <a:r>
              <a:rPr lang="zh-CN" altLang="zh-CN" dirty="0">
                <a:solidFill>
                  <a:srgbClr val="FF0000"/>
                </a:solidFill>
                <a:latin typeface="微软雅黑" panose="020B0503020204020204" pitchFamily="34" charset="-122"/>
                <a:ea typeface="微软雅黑" panose="020B0503020204020204" pitchFamily="34" charset="-122"/>
              </a:rPr>
              <a:t>执行一次</a:t>
            </a:r>
            <a:r>
              <a:rPr lang="zh-CN" altLang="zh-CN" dirty="0">
                <a:solidFill>
                  <a:srgbClr val="1353A2"/>
                </a:solidFill>
                <a:latin typeface="微软雅黑" panose="020B0503020204020204" pitchFamily="34" charset="-122"/>
                <a:ea typeface="微软雅黑" panose="020B0503020204020204" pitchFamily="34" charset="-122"/>
              </a:rPr>
              <a:t>，但实际工作中，有些命令需要在指定的日期和时间</a:t>
            </a:r>
            <a:r>
              <a:rPr lang="zh-CN" altLang="zh-CN" dirty="0">
                <a:solidFill>
                  <a:srgbClr val="FF0000"/>
                </a:solidFill>
                <a:latin typeface="微软雅黑" panose="020B0503020204020204" pitchFamily="34" charset="-122"/>
                <a:ea typeface="微软雅黑" panose="020B0503020204020204" pitchFamily="34" charset="-122"/>
              </a:rPr>
              <a:t>重复执行</a:t>
            </a:r>
            <a:r>
              <a:rPr lang="zh-CN" altLang="zh-CN" dirty="0">
                <a:solidFill>
                  <a:srgbClr val="1353A2"/>
                </a:solidFill>
                <a:latin typeface="微软雅黑" panose="020B0503020204020204" pitchFamily="34" charset="-122"/>
                <a:ea typeface="微软雅黑" panose="020B0503020204020204" pitchFamily="34" charset="-122"/>
              </a:rPr>
              <a:t>，如每天例行的数据备份，</a:t>
            </a:r>
            <a:r>
              <a:rPr lang="en-US" altLang="zh-CN" dirty="0" err="1">
                <a:solidFill>
                  <a:srgbClr val="1353A2"/>
                </a:solidFill>
                <a:latin typeface="微软雅黑" panose="020B0503020204020204" pitchFamily="34" charset="-122"/>
                <a:ea typeface="微软雅黑" panose="020B0503020204020204" pitchFamily="34" charset="-122"/>
              </a:rPr>
              <a:t>cron</a:t>
            </a:r>
            <a:r>
              <a:rPr lang="zh-CN" altLang="zh-CN" dirty="0">
                <a:solidFill>
                  <a:srgbClr val="1353A2"/>
                </a:solidFill>
                <a:latin typeface="微软雅黑" panose="020B0503020204020204" pitchFamily="34" charset="-122"/>
                <a:ea typeface="微软雅黑" panose="020B0503020204020204" pitchFamily="34" charset="-122"/>
              </a:rPr>
              <a:t>调度可以满足这种需求。</a:t>
            </a:r>
            <a:endParaRPr lang="en-US" altLang="zh-CN" dirty="0">
              <a:solidFill>
                <a:srgbClr val="1353A2"/>
              </a:solidFill>
              <a:latin typeface="微软雅黑" panose="020B0503020204020204" pitchFamily="34" charset="-122"/>
              <a:ea typeface="微软雅黑" panose="020B0503020204020204" pitchFamily="34" charset="-122"/>
            </a:endParaRPr>
          </a:p>
          <a:p>
            <a:pPr marL="257175" indent="-257175" defTabSz="685800" eaLnBrk="1" fontAlgn="auto" hangingPunct="1">
              <a:lnSpc>
                <a:spcPct val="200000"/>
              </a:lnSpc>
              <a:spcBef>
                <a:spcPts val="0"/>
              </a:spcBef>
              <a:spcAft>
                <a:spcPts val="0"/>
              </a:spcAft>
              <a:buFont typeface="Arial" pitchFamily="34" charset="0"/>
              <a:buChar char="•"/>
            </a:pPr>
            <a:r>
              <a:rPr lang="en-US" altLang="zh-CN" dirty="0" err="1">
                <a:solidFill>
                  <a:srgbClr val="1353A2"/>
                </a:solidFill>
                <a:latin typeface="微软雅黑" panose="020B0503020204020204" pitchFamily="34" charset="-122"/>
                <a:ea typeface="微软雅黑" panose="020B0503020204020204" pitchFamily="34" charset="-122"/>
              </a:rPr>
              <a:t>cron</a:t>
            </a:r>
            <a:r>
              <a:rPr lang="zh-CN" altLang="zh-CN" dirty="0">
                <a:solidFill>
                  <a:srgbClr val="1353A2"/>
                </a:solidFill>
                <a:latin typeface="微软雅黑" panose="020B0503020204020204" pitchFamily="34" charset="-122"/>
                <a:ea typeface="微软雅黑" panose="020B0503020204020204" pitchFamily="34" charset="-122"/>
              </a:rPr>
              <a:t>调度与</a:t>
            </a:r>
            <a:r>
              <a:rPr lang="en-US" altLang="zh-CN" dirty="0" err="1">
                <a:solidFill>
                  <a:srgbClr val="1353A2"/>
                </a:solidFill>
                <a:latin typeface="微软雅黑" panose="020B0503020204020204" pitchFamily="34" charset="-122"/>
                <a:ea typeface="微软雅黑" panose="020B0503020204020204" pitchFamily="34" charset="-122"/>
              </a:rPr>
              <a:t>crond</a:t>
            </a:r>
            <a:r>
              <a:rPr lang="zh-CN" altLang="zh-CN" dirty="0">
                <a:solidFill>
                  <a:srgbClr val="1353A2"/>
                </a:solidFill>
                <a:latin typeface="微软雅黑" panose="020B0503020204020204" pitchFamily="34" charset="-122"/>
                <a:ea typeface="微软雅黑" panose="020B0503020204020204" pitchFamily="34" charset="-122"/>
              </a:rPr>
              <a:t>进程、</a:t>
            </a:r>
            <a:r>
              <a:rPr lang="en-US" altLang="zh-CN" dirty="0">
                <a:solidFill>
                  <a:srgbClr val="1353A2"/>
                </a:solidFill>
                <a:latin typeface="微软雅黑" panose="020B0503020204020204" pitchFamily="34" charset="-122"/>
                <a:ea typeface="微软雅黑" panose="020B0503020204020204" pitchFamily="34" charset="-122"/>
              </a:rPr>
              <a:t>crontab</a:t>
            </a:r>
            <a:r>
              <a:rPr lang="zh-CN" altLang="zh-CN" dirty="0">
                <a:solidFill>
                  <a:srgbClr val="1353A2"/>
                </a:solidFill>
                <a:latin typeface="微软雅黑" panose="020B0503020204020204" pitchFamily="34" charset="-122"/>
                <a:ea typeface="微软雅黑" panose="020B0503020204020204" pitchFamily="34" charset="-122"/>
              </a:rPr>
              <a:t>命令和</a:t>
            </a:r>
            <a:r>
              <a:rPr lang="en-US" altLang="zh-CN" dirty="0">
                <a:solidFill>
                  <a:srgbClr val="1353A2"/>
                </a:solidFill>
                <a:latin typeface="微软雅黑" panose="020B0503020204020204" pitchFamily="34" charset="-122"/>
                <a:ea typeface="微软雅黑" panose="020B0503020204020204" pitchFamily="34" charset="-122"/>
              </a:rPr>
              <a:t>crontab</a:t>
            </a:r>
            <a:r>
              <a:rPr lang="zh-CN" altLang="zh-CN" dirty="0">
                <a:solidFill>
                  <a:srgbClr val="1353A2"/>
                </a:solidFill>
                <a:latin typeface="微软雅黑" panose="020B0503020204020204" pitchFamily="34" charset="-122"/>
                <a:ea typeface="微软雅黑" panose="020B0503020204020204" pitchFamily="34" charset="-122"/>
              </a:rPr>
              <a:t>配置文件有关。</a:t>
            </a:r>
            <a:endParaRPr lang="en-US" altLang="zh-CN" dirty="0">
              <a:solidFill>
                <a:srgbClr val="FF0000"/>
              </a:solidFill>
              <a:latin typeface="微软雅黑" panose="020B0503020204020204" pitchFamily="34" charset="-122"/>
              <a:ea typeface="微软雅黑" panose="020B0503020204020204" pitchFamily="34" charset="-122"/>
            </a:endParaRPr>
          </a:p>
          <a:p>
            <a:pPr defTabSz="685800" eaLnBrk="1" fontAlgn="auto" hangingPunct="1">
              <a:lnSpc>
                <a:spcPct val="150000"/>
              </a:lnSpc>
              <a:spcBef>
                <a:spcPts val="0"/>
              </a:spcBef>
              <a:spcAft>
                <a:spcPts val="0"/>
              </a:spcAft>
            </a:pPr>
            <a:endParaRPr lang="zh-CN" altLang="zh-CN" sz="1500" b="0" dirty="0">
              <a:solidFill>
                <a:srgbClr val="1353A2"/>
              </a:solidFill>
              <a:latin typeface="微软雅黑" panose="020B0503020204020204" pitchFamily="34" charset="-122"/>
              <a:ea typeface="微软雅黑" panose="020B0503020204020204" pitchFamily="34" charset="-122"/>
            </a:endParaRPr>
          </a:p>
          <a:p>
            <a:pPr defTabSz="685800" eaLnBrk="1" fontAlgn="auto" hangingPunct="1">
              <a:lnSpc>
                <a:spcPct val="150000"/>
              </a:lnSpc>
              <a:spcBef>
                <a:spcPts val="0"/>
              </a:spcBef>
              <a:spcAft>
                <a:spcPts val="0"/>
              </a:spcAft>
            </a:pPr>
            <a:endParaRPr lang="zh-CN" altLang="en-US" sz="1350" b="0" dirty="0">
              <a:solidFill>
                <a:prstClr val="black"/>
              </a:solidFill>
              <a:latin typeface="等线"/>
              <a:ea typeface="等线" panose="02010600030101010101" pitchFamily="2" charset="-122"/>
            </a:endParaRPr>
          </a:p>
        </p:txBody>
      </p:sp>
      <p:sp>
        <p:nvSpPr>
          <p:cNvPr id="3" name="TextBox 1">
            <a:extLst>
              <a:ext uri="{FF2B5EF4-FFF2-40B4-BE49-F238E27FC236}">
                <a16:creationId xmlns:a16="http://schemas.microsoft.com/office/drawing/2014/main" id="{92B96ABD-1E69-411D-ACFA-204BC9A0C7D6}"/>
              </a:ext>
            </a:extLst>
          </p:cNvPr>
          <p:cNvSpPr txBox="1"/>
          <p:nvPr/>
        </p:nvSpPr>
        <p:spPr>
          <a:xfrm>
            <a:off x="1766489" y="1225809"/>
            <a:ext cx="3940559"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7.2.5</a:t>
            </a:r>
            <a:r>
              <a:rPr lang="en-US" altLang="zh-CN" sz="1350" b="0" dirty="0">
                <a:solidFill>
                  <a:prstClr val="black"/>
                </a:solidFill>
                <a:latin typeface="等线"/>
                <a:ea typeface="等线" panose="02010600030101010101" pitchFamily="2" charset="-122"/>
              </a:rPr>
              <a:t>  </a:t>
            </a:r>
            <a:r>
              <a:rPr lang="zh-CN" altLang="zh-CN" sz="2400" b="0" dirty="0">
                <a:solidFill>
                  <a:srgbClr val="1353A2"/>
                </a:solidFill>
                <a:latin typeface="微软雅黑" pitchFamily="34" charset="-122"/>
                <a:ea typeface="微软雅黑" pitchFamily="34" charset="-122"/>
              </a:rPr>
              <a:t>进程调度</a:t>
            </a:r>
            <a:endParaRPr lang="zh-CN" altLang="en-US" sz="2400" b="0" dirty="0">
              <a:solidFill>
                <a:srgbClr val="1353A2"/>
              </a:solidFill>
              <a:latin typeface="微软雅黑" pitchFamily="34" charset="-122"/>
              <a:ea typeface="微软雅黑" pitchFamily="34" charset="-122"/>
            </a:endParaRPr>
          </a:p>
        </p:txBody>
      </p:sp>
    </p:spTree>
    <p:extLst>
      <p:ext uri="{BB962C8B-B14F-4D97-AF65-F5344CB8AC3E}">
        <p14:creationId xmlns:p14="http://schemas.microsoft.com/office/powerpoint/2010/main" val="414451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46192" y="1222524"/>
            <a:ext cx="4882703" cy="489230"/>
          </a:xfrm>
        </p:spPr>
        <p:txBody>
          <a:bodyPr>
            <a:normAutofit fontScale="90000"/>
          </a:bodyPr>
          <a:lstStyle/>
          <a:p>
            <a:r>
              <a:rPr lang="en-US" altLang="zh-CN" dirty="0" err="1"/>
              <a:t>crontab</a:t>
            </a:r>
            <a:r>
              <a:rPr lang="zh-CN" altLang="en-US" dirty="0"/>
              <a:t>配置文件</a:t>
            </a:r>
            <a:br>
              <a:rPr lang="zh-CN" altLang="en-US" dirty="0"/>
            </a:br>
            <a:endParaRPr lang="zh-CN" altLang="en-US" dirty="0"/>
          </a:p>
        </p:txBody>
      </p:sp>
      <p:sp>
        <p:nvSpPr>
          <p:cNvPr id="3" name="内容占位符 2"/>
          <p:cNvSpPr>
            <a:spLocks noGrp="1"/>
          </p:cNvSpPr>
          <p:nvPr>
            <p:ph idx="1"/>
          </p:nvPr>
        </p:nvSpPr>
        <p:spPr>
          <a:xfrm>
            <a:off x="603250" y="1700952"/>
            <a:ext cx="7886700" cy="3263504"/>
          </a:xfrm>
        </p:spPr>
        <p:txBody>
          <a:bodyPr/>
          <a:lstStyle/>
          <a:p>
            <a:pPr>
              <a:lnSpc>
                <a:spcPct val="150000"/>
              </a:lnSpc>
              <a:spcBef>
                <a:spcPts val="0"/>
              </a:spcBef>
            </a:pPr>
            <a:r>
              <a:rPr lang="zh-CN" altLang="zh-CN" sz="1800" b="1" dirty="0">
                <a:solidFill>
                  <a:srgbClr val="1353A2"/>
                </a:solidFill>
                <a:latin typeface="微软雅黑" panose="020B0503020204020204" pitchFamily="34" charset="-122"/>
                <a:ea typeface="微软雅黑" panose="020B0503020204020204" pitchFamily="34" charset="-122"/>
              </a:rPr>
              <a:t>用户的</a:t>
            </a:r>
            <a:r>
              <a:rPr lang="en-US" altLang="zh-CN" sz="1800" b="1" dirty="0" err="1">
                <a:solidFill>
                  <a:srgbClr val="1353A2"/>
                </a:solidFill>
                <a:latin typeface="微软雅黑" panose="020B0503020204020204" pitchFamily="34" charset="-122"/>
                <a:ea typeface="微软雅黑" panose="020B0503020204020204" pitchFamily="34" charset="-122"/>
              </a:rPr>
              <a:t>crontab</a:t>
            </a:r>
            <a:r>
              <a:rPr lang="zh-CN" altLang="zh-CN" sz="1800" b="1" dirty="0">
                <a:solidFill>
                  <a:srgbClr val="1353A2"/>
                </a:solidFill>
                <a:latin typeface="微软雅黑" panose="020B0503020204020204" pitchFamily="34" charset="-122"/>
                <a:ea typeface="微软雅黑" panose="020B0503020204020204" pitchFamily="34" charset="-122"/>
              </a:rPr>
              <a:t>配置文件保存于“</a:t>
            </a:r>
            <a:r>
              <a:rPr lang="en-US" altLang="zh-CN" sz="1800" b="1" dirty="0">
                <a:solidFill>
                  <a:srgbClr val="1353A2"/>
                </a:solidFill>
                <a:latin typeface="微软雅黑" panose="020B0503020204020204" pitchFamily="34" charset="-122"/>
                <a:ea typeface="微软雅黑" panose="020B0503020204020204" pitchFamily="34" charset="-122"/>
              </a:rPr>
              <a:t>/</a:t>
            </a:r>
            <a:r>
              <a:rPr lang="en-US" altLang="zh-CN" sz="1800" b="1" dirty="0" err="1">
                <a:solidFill>
                  <a:srgbClr val="1353A2"/>
                </a:solidFill>
                <a:latin typeface="微软雅黑" panose="020B0503020204020204" pitchFamily="34" charset="-122"/>
                <a:ea typeface="微软雅黑" panose="020B0503020204020204" pitchFamily="34" charset="-122"/>
              </a:rPr>
              <a:t>var</a:t>
            </a:r>
            <a:r>
              <a:rPr lang="en-US" altLang="zh-CN" sz="1800" b="1" dirty="0">
                <a:solidFill>
                  <a:srgbClr val="1353A2"/>
                </a:solidFill>
                <a:latin typeface="微软雅黑" panose="020B0503020204020204" pitchFamily="34" charset="-122"/>
                <a:ea typeface="微软雅黑" panose="020B0503020204020204" pitchFamily="34" charset="-122"/>
              </a:rPr>
              <a:t>/spool/</a:t>
            </a:r>
            <a:r>
              <a:rPr lang="en-US" altLang="zh-CN" sz="1800" b="1" dirty="0" err="1">
                <a:solidFill>
                  <a:srgbClr val="1353A2"/>
                </a:solidFill>
                <a:latin typeface="微软雅黑" panose="020B0503020204020204" pitchFamily="34" charset="-122"/>
                <a:ea typeface="微软雅黑" panose="020B0503020204020204" pitchFamily="34" charset="-122"/>
              </a:rPr>
              <a:t>cron</a:t>
            </a:r>
            <a:r>
              <a:rPr lang="zh-CN" altLang="zh-CN" sz="1800" b="1" dirty="0">
                <a:solidFill>
                  <a:srgbClr val="1353A2"/>
                </a:solidFill>
                <a:latin typeface="微软雅黑" panose="020B0503020204020204" pitchFamily="34" charset="-122"/>
                <a:ea typeface="微软雅黑" panose="020B0503020204020204" pitchFamily="34" charset="-122"/>
              </a:rPr>
              <a:t>”目录中，其文件名与用户名相同。</a:t>
            </a:r>
            <a:endParaRPr lang="en-US" altLang="zh-CN" sz="1800" b="1" dirty="0">
              <a:solidFill>
                <a:srgbClr val="1353A2"/>
              </a:solidFill>
              <a:latin typeface="微软雅黑" panose="020B0503020204020204" pitchFamily="34" charset="-122"/>
              <a:ea typeface="微软雅黑" panose="020B0503020204020204" pitchFamily="34" charset="-122"/>
            </a:endParaRPr>
          </a:p>
          <a:p>
            <a:pPr>
              <a:lnSpc>
                <a:spcPct val="150000"/>
              </a:lnSpc>
              <a:spcBef>
                <a:spcPts val="0"/>
              </a:spcBef>
            </a:pPr>
            <a:r>
              <a:rPr lang="en-US" altLang="zh-CN" sz="1800" b="1" dirty="0" err="1">
                <a:solidFill>
                  <a:srgbClr val="1353A2"/>
                </a:solidFill>
                <a:latin typeface="微软雅黑" panose="020B0503020204020204" pitchFamily="34" charset="-122"/>
                <a:ea typeface="微软雅黑" panose="020B0503020204020204" pitchFamily="34" charset="-122"/>
              </a:rPr>
              <a:t>crontab</a:t>
            </a:r>
            <a:r>
              <a:rPr lang="zh-CN" altLang="zh-CN" sz="1800" b="1" dirty="0">
                <a:solidFill>
                  <a:srgbClr val="1353A2"/>
                </a:solidFill>
                <a:latin typeface="微软雅黑" panose="020B0503020204020204" pitchFamily="34" charset="-122"/>
                <a:ea typeface="微软雅黑" panose="020B0503020204020204" pitchFamily="34" charset="-122"/>
              </a:rPr>
              <a:t>配置文件保存</a:t>
            </a:r>
            <a:r>
              <a:rPr lang="en-US" altLang="zh-CN" sz="1800" b="1" dirty="0" err="1">
                <a:solidFill>
                  <a:srgbClr val="1353A2"/>
                </a:solidFill>
                <a:latin typeface="微软雅黑" panose="020B0503020204020204" pitchFamily="34" charset="-122"/>
                <a:ea typeface="微软雅黑" panose="020B0503020204020204" pitchFamily="34" charset="-122"/>
              </a:rPr>
              <a:t>cron</a:t>
            </a:r>
            <a:r>
              <a:rPr lang="zh-CN" altLang="zh-CN" sz="1800" b="1" dirty="0">
                <a:solidFill>
                  <a:srgbClr val="1353A2"/>
                </a:solidFill>
                <a:latin typeface="微软雅黑" panose="020B0503020204020204" pitchFamily="34" charset="-122"/>
                <a:ea typeface="微软雅黑" panose="020B0503020204020204" pitchFamily="34" charset="-122"/>
              </a:rPr>
              <a:t>调度的内容，共有</a:t>
            </a:r>
            <a:r>
              <a:rPr lang="en-US" altLang="zh-CN" sz="1800" b="1" dirty="0">
                <a:solidFill>
                  <a:srgbClr val="1353A2"/>
                </a:solidFill>
                <a:latin typeface="微软雅黑" panose="020B0503020204020204" pitchFamily="34" charset="-122"/>
                <a:ea typeface="微软雅黑" panose="020B0503020204020204" pitchFamily="34" charset="-122"/>
              </a:rPr>
              <a:t>6</a:t>
            </a:r>
            <a:r>
              <a:rPr lang="zh-CN" altLang="zh-CN" sz="1800" b="1" dirty="0">
                <a:solidFill>
                  <a:srgbClr val="1353A2"/>
                </a:solidFill>
                <a:latin typeface="微软雅黑" panose="020B0503020204020204" pitchFamily="34" charset="-122"/>
                <a:ea typeface="微软雅黑" panose="020B0503020204020204" pitchFamily="34" charset="-122"/>
              </a:rPr>
              <a:t>个字段，从左到右依次为分钟、时、日期、月份、星期和命令，如表所示。</a:t>
            </a:r>
            <a:endParaRPr lang="en-US" altLang="zh-CN" sz="1800" b="1" dirty="0">
              <a:solidFill>
                <a:srgbClr val="1353A2"/>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zh-CN" sz="1800" b="1" dirty="0"/>
              <a:t>表</a:t>
            </a:r>
            <a:r>
              <a:rPr lang="en-US" altLang="zh-CN" sz="1800" b="1" dirty="0"/>
              <a:t>7-1 </a:t>
            </a:r>
            <a:r>
              <a:rPr lang="en-US" altLang="zh-CN" sz="1800" b="1" dirty="0" err="1"/>
              <a:t>crontab</a:t>
            </a:r>
            <a:r>
              <a:rPr lang="zh-CN" altLang="zh-CN" sz="1800" b="1" dirty="0"/>
              <a:t>文件的格式</a:t>
            </a:r>
          </a:p>
          <a:p>
            <a:pPr>
              <a:lnSpc>
                <a:spcPct val="200000"/>
              </a:lnSpc>
            </a:pPr>
            <a:endParaRPr lang="zh-CN" altLang="zh-CN" dirty="0">
              <a:solidFill>
                <a:srgbClr val="1353A2"/>
              </a:solidFill>
            </a:endParaRPr>
          </a:p>
          <a:p>
            <a:pPr>
              <a:lnSpc>
                <a:spcPct val="200000"/>
              </a:lnSpc>
            </a:pP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1" y="3889147"/>
            <a:ext cx="8394700" cy="1781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11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a:extLst>
              <a:ext uri="{FF2B5EF4-FFF2-40B4-BE49-F238E27FC236}">
                <a16:creationId xmlns:a16="http://schemas.microsoft.com/office/drawing/2014/main" id="{68C7D115-3651-4494-9CF1-DF77FFFA0065}"/>
              </a:ext>
            </a:extLst>
          </p:cNvPr>
          <p:cNvSpPr>
            <a:spLocks noGrp="1"/>
          </p:cNvSpPr>
          <p:nvPr>
            <p:ph idx="1"/>
          </p:nvPr>
        </p:nvSpPr>
        <p:spPr>
          <a:xfrm>
            <a:off x="468313" y="837654"/>
            <a:ext cx="8280400" cy="5327650"/>
          </a:xfrm>
        </p:spPr>
        <p:txBody>
          <a:bodyPr/>
          <a:lstStyle/>
          <a:p>
            <a:pPr eaLnBrk="1" hangingPunct="1"/>
            <a:r>
              <a:rPr lang="en-US" altLang="zh-CN" b="1" dirty="0"/>
              <a:t>GNU </a:t>
            </a:r>
            <a:r>
              <a:rPr lang="zh-CN" altLang="en-US" b="1" dirty="0"/>
              <a:t>包含</a:t>
            </a:r>
            <a:r>
              <a:rPr lang="en-US" altLang="zh-CN" b="1" dirty="0"/>
              <a:t>3</a:t>
            </a:r>
            <a:r>
              <a:rPr lang="zh-CN" altLang="en-US" b="1" dirty="0"/>
              <a:t>个协议条款</a:t>
            </a:r>
            <a:r>
              <a:rPr lang="en-US" altLang="zh-CN" b="1" dirty="0"/>
              <a:t>:</a:t>
            </a:r>
            <a:r>
              <a:rPr lang="zh-CN" altLang="en-US" b="1" dirty="0"/>
              <a:t> </a:t>
            </a:r>
          </a:p>
          <a:p>
            <a:pPr lvl="1" eaLnBrk="1" hangingPunct="1">
              <a:lnSpc>
                <a:spcPct val="150000"/>
              </a:lnSpc>
            </a:pPr>
            <a:r>
              <a:rPr lang="en-US" altLang="zh-CN" sz="2400" dirty="0"/>
              <a:t>GPL</a:t>
            </a:r>
            <a:r>
              <a:rPr lang="zh-CN" altLang="en-US" sz="2400" dirty="0"/>
              <a:t>：</a:t>
            </a:r>
            <a:r>
              <a:rPr lang="en-US" altLang="zh-CN" sz="2400" dirty="0"/>
              <a:t>GNU</a:t>
            </a:r>
            <a:r>
              <a:rPr lang="zh-CN" altLang="en-US" sz="2400" dirty="0"/>
              <a:t>通用公共许可证（</a:t>
            </a:r>
            <a:r>
              <a:rPr lang="en-US" altLang="zh-CN" sz="2400" dirty="0"/>
              <a:t>GNU General Public License</a:t>
            </a:r>
            <a:r>
              <a:rPr lang="zh-CN" altLang="en-US" sz="2400" dirty="0"/>
              <a:t>） </a:t>
            </a:r>
          </a:p>
          <a:p>
            <a:pPr lvl="1" eaLnBrk="1" hangingPunct="1">
              <a:lnSpc>
                <a:spcPct val="150000"/>
              </a:lnSpc>
            </a:pPr>
            <a:r>
              <a:rPr lang="en-US" altLang="zh-CN" sz="2400" dirty="0"/>
              <a:t>LGPL</a:t>
            </a:r>
            <a:r>
              <a:rPr lang="zh-CN" altLang="en-US" sz="2400" dirty="0"/>
              <a:t>：</a:t>
            </a:r>
            <a:r>
              <a:rPr lang="en-US" altLang="zh-CN" sz="2400" dirty="0"/>
              <a:t>GNU</a:t>
            </a:r>
            <a:r>
              <a:rPr lang="zh-CN" altLang="en-US" sz="2400" dirty="0"/>
              <a:t>较宽松公共许可证 </a:t>
            </a:r>
            <a:r>
              <a:rPr lang="en-US" altLang="zh-CN" sz="2400" dirty="0"/>
              <a:t>(GNU Lesser General Public License</a:t>
            </a:r>
            <a:r>
              <a:rPr lang="zh-CN" altLang="en-US" sz="2400" dirty="0"/>
              <a:t>）</a:t>
            </a:r>
            <a:r>
              <a:rPr lang="en-US" altLang="zh-CN" sz="2400" dirty="0"/>
              <a:t>, ) </a:t>
            </a:r>
            <a:r>
              <a:rPr lang="zh-CN" altLang="en-US" sz="2400" dirty="0"/>
              <a:t>，旧称 </a:t>
            </a:r>
            <a:r>
              <a:rPr lang="en-US" altLang="zh-CN" sz="2400" dirty="0"/>
              <a:t>GNU Library General Public License (GNU </a:t>
            </a:r>
            <a:r>
              <a:rPr lang="zh-CN" altLang="en-US" sz="2400" dirty="0"/>
              <a:t>库通用公共许可证</a:t>
            </a:r>
            <a:r>
              <a:rPr lang="en-US" altLang="zh-CN" sz="2400" dirty="0"/>
              <a:t>)</a:t>
            </a:r>
            <a:r>
              <a:rPr lang="zh-CN" altLang="en-US" sz="2400" dirty="0"/>
              <a:t>； </a:t>
            </a:r>
          </a:p>
          <a:p>
            <a:pPr lvl="1" eaLnBrk="1" hangingPunct="1">
              <a:lnSpc>
                <a:spcPct val="150000"/>
              </a:lnSpc>
            </a:pPr>
            <a:r>
              <a:rPr lang="en-US" altLang="zh-CN" sz="2400" dirty="0"/>
              <a:t>GFDL </a:t>
            </a:r>
            <a:r>
              <a:rPr lang="zh-CN" altLang="en-US" sz="2400" dirty="0"/>
              <a:t>： </a:t>
            </a:r>
            <a:r>
              <a:rPr lang="en-US" altLang="zh-CN" sz="2400" dirty="0"/>
              <a:t>GNU</a:t>
            </a:r>
            <a:r>
              <a:rPr lang="zh-CN" altLang="en-US" sz="2400" dirty="0"/>
              <a:t>自由文档许可证（</a:t>
            </a:r>
            <a:r>
              <a:rPr lang="en-US" altLang="zh-CN" sz="2400" dirty="0"/>
              <a:t>GNU Free Documentation License </a:t>
            </a:r>
            <a:r>
              <a:rPr lang="zh-CN" altLang="en-US" sz="2400" dirty="0"/>
              <a:t>）的缩写形式。 </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E9CCCD3-5F21-41F3-84A9-535C3BB46392}"/>
              </a:ext>
            </a:extLst>
          </p:cNvPr>
          <p:cNvSpPr txBox="1"/>
          <p:nvPr/>
        </p:nvSpPr>
        <p:spPr>
          <a:xfrm>
            <a:off x="217761" y="1828800"/>
            <a:ext cx="8358188" cy="3332772"/>
          </a:xfrm>
          <a:prstGeom prst="rect">
            <a:avLst/>
          </a:prstGeom>
          <a:noFill/>
        </p:spPr>
        <p:txBody>
          <a:bodyPr wrap="square" rtlCol="0">
            <a:spAutoFit/>
          </a:bodyPr>
          <a:lstStyle/>
          <a:p>
            <a:pPr marL="257175" indent="-257175" defTabSz="685800" eaLnBrk="1" fontAlgn="auto" hangingPunct="1">
              <a:lnSpc>
                <a:spcPct val="200000"/>
              </a:lnSpc>
              <a:spcBef>
                <a:spcPts val="0"/>
              </a:spcBef>
              <a:spcAft>
                <a:spcPts val="0"/>
              </a:spcAft>
              <a:buFont typeface="Wingdings" panose="05000000000000000000" pitchFamily="2" charset="2"/>
              <a:buChar char="l"/>
            </a:pPr>
            <a:r>
              <a:rPr lang="zh-CN" altLang="zh-CN" dirty="0">
                <a:solidFill>
                  <a:srgbClr val="1353A2"/>
                </a:solidFill>
                <a:latin typeface="微软雅黑" panose="020B0503020204020204" pitchFamily="34" charset="-122"/>
                <a:ea typeface="微软雅黑" panose="020B0503020204020204" pitchFamily="34" charset="-122"/>
              </a:rPr>
              <a:t>所有字段不能为空，字段之间用空格分开，如果不指定字段内容，则使用“</a:t>
            </a:r>
            <a:r>
              <a:rPr lang="en-US" altLang="zh-CN" dirty="0">
                <a:solidFill>
                  <a:srgbClr val="1353A2"/>
                </a:solidFill>
                <a:latin typeface="微软雅黑" panose="020B0503020204020204" pitchFamily="34" charset="-122"/>
                <a:ea typeface="微软雅黑" panose="020B0503020204020204" pitchFamily="34" charset="-122"/>
              </a:rPr>
              <a:t>*</a:t>
            </a:r>
            <a:r>
              <a:rPr lang="zh-CN" altLang="zh-CN" dirty="0">
                <a:solidFill>
                  <a:srgbClr val="1353A2"/>
                </a:solidFill>
                <a:latin typeface="微软雅黑" panose="020B0503020204020204" pitchFamily="34" charset="-122"/>
                <a:ea typeface="微软雅黑" panose="020B0503020204020204" pitchFamily="34" charset="-122"/>
              </a:rPr>
              <a:t>”符号</a:t>
            </a:r>
          </a:p>
          <a:p>
            <a:pPr marL="257175" indent="-257175" defTabSz="685800" eaLnBrk="1" fontAlgn="auto" hangingPunct="1">
              <a:lnSpc>
                <a:spcPct val="200000"/>
              </a:lnSpc>
              <a:spcBef>
                <a:spcPts val="0"/>
              </a:spcBef>
              <a:spcAft>
                <a:spcPts val="0"/>
              </a:spcAft>
              <a:buFont typeface="Wingdings" panose="05000000000000000000" pitchFamily="2" charset="2"/>
              <a:buChar char="l"/>
            </a:pPr>
            <a:r>
              <a:rPr lang="zh-CN" altLang="zh-CN" dirty="0">
                <a:solidFill>
                  <a:srgbClr val="1353A2"/>
                </a:solidFill>
                <a:latin typeface="微软雅黑" panose="020B0503020204020204" pitchFamily="34" charset="-122"/>
                <a:ea typeface="微软雅黑" panose="020B0503020204020204" pitchFamily="34" charset="-122"/>
              </a:rPr>
              <a:t>可使用“</a:t>
            </a:r>
            <a:r>
              <a:rPr lang="en-US" altLang="zh-CN" dirty="0">
                <a:solidFill>
                  <a:srgbClr val="1353A2"/>
                </a:solidFill>
                <a:latin typeface="微软雅黑" panose="020B0503020204020204" pitchFamily="34" charset="-122"/>
                <a:ea typeface="微软雅黑" panose="020B0503020204020204" pitchFamily="34" charset="-122"/>
              </a:rPr>
              <a:t>-</a:t>
            </a:r>
            <a:r>
              <a:rPr lang="zh-CN" altLang="zh-CN" dirty="0">
                <a:solidFill>
                  <a:srgbClr val="1353A2"/>
                </a:solidFill>
                <a:latin typeface="微软雅黑" panose="020B0503020204020204" pitchFamily="34" charset="-122"/>
                <a:ea typeface="微软雅黑" panose="020B0503020204020204" pitchFamily="34" charset="-122"/>
              </a:rPr>
              <a:t>”符号表示一段时间。如在日期字段中输入“</a:t>
            </a:r>
            <a:r>
              <a:rPr lang="en-US" altLang="zh-CN" dirty="0">
                <a:solidFill>
                  <a:srgbClr val="1353A2"/>
                </a:solidFill>
                <a:latin typeface="微软雅黑" panose="020B0503020204020204" pitchFamily="34" charset="-122"/>
                <a:ea typeface="微软雅黑" panose="020B0503020204020204" pitchFamily="34" charset="-122"/>
              </a:rPr>
              <a:t>1-5</a:t>
            </a:r>
            <a:r>
              <a:rPr lang="zh-CN" altLang="zh-CN" dirty="0">
                <a:solidFill>
                  <a:srgbClr val="1353A2"/>
                </a:solidFill>
                <a:latin typeface="微软雅黑" panose="020B0503020204020204" pitchFamily="34" charset="-122"/>
                <a:ea typeface="微软雅黑" panose="020B0503020204020204" pitchFamily="34" charset="-122"/>
              </a:rPr>
              <a:t>”，表示每个月前</a:t>
            </a:r>
            <a:r>
              <a:rPr lang="en-US" altLang="zh-CN" dirty="0">
                <a:solidFill>
                  <a:srgbClr val="1353A2"/>
                </a:solidFill>
                <a:latin typeface="微软雅黑" panose="020B0503020204020204" pitchFamily="34" charset="-122"/>
                <a:ea typeface="微软雅黑" panose="020B0503020204020204" pitchFamily="34" charset="-122"/>
              </a:rPr>
              <a:t>5</a:t>
            </a:r>
            <a:r>
              <a:rPr lang="zh-CN" altLang="zh-CN" dirty="0">
                <a:solidFill>
                  <a:srgbClr val="1353A2"/>
                </a:solidFill>
                <a:latin typeface="微软雅黑" panose="020B0503020204020204" pitchFamily="34" charset="-122"/>
                <a:ea typeface="微软雅黑" panose="020B0503020204020204" pitchFamily="34" charset="-122"/>
              </a:rPr>
              <a:t>天每天都要执行该命令。</a:t>
            </a:r>
          </a:p>
          <a:p>
            <a:pPr marL="257175" indent="-257175" defTabSz="685800" eaLnBrk="1" fontAlgn="auto" hangingPunct="1">
              <a:lnSpc>
                <a:spcPct val="200000"/>
              </a:lnSpc>
              <a:spcBef>
                <a:spcPts val="0"/>
              </a:spcBef>
              <a:spcAft>
                <a:spcPts val="0"/>
              </a:spcAft>
              <a:buFont typeface="Wingdings" panose="05000000000000000000" pitchFamily="2" charset="2"/>
              <a:buChar char="l"/>
            </a:pPr>
            <a:r>
              <a:rPr lang="zh-CN" altLang="zh-CN" dirty="0">
                <a:solidFill>
                  <a:srgbClr val="1353A2"/>
                </a:solidFill>
                <a:latin typeface="微软雅黑" panose="020B0503020204020204" pitchFamily="34" charset="-122"/>
                <a:ea typeface="微软雅黑" panose="020B0503020204020204" pitchFamily="34" charset="-122"/>
              </a:rPr>
              <a:t>可使用“</a:t>
            </a:r>
            <a:r>
              <a:rPr lang="en-US" altLang="zh-CN" dirty="0">
                <a:solidFill>
                  <a:srgbClr val="1353A2"/>
                </a:solidFill>
                <a:latin typeface="微软雅黑" panose="020B0503020204020204" pitchFamily="34" charset="-122"/>
                <a:ea typeface="微软雅黑" panose="020B0503020204020204" pitchFamily="34" charset="-122"/>
              </a:rPr>
              <a:t>,</a:t>
            </a:r>
            <a:r>
              <a:rPr lang="zh-CN" altLang="zh-CN" dirty="0">
                <a:solidFill>
                  <a:srgbClr val="1353A2"/>
                </a:solidFill>
                <a:latin typeface="微软雅黑" panose="020B0503020204020204" pitchFamily="34" charset="-122"/>
                <a:ea typeface="微软雅黑" panose="020B0503020204020204" pitchFamily="34" charset="-122"/>
              </a:rPr>
              <a:t>”符号来表示指定的时间。如在日期字段中输入“</a:t>
            </a:r>
            <a:r>
              <a:rPr lang="en-US" altLang="zh-CN" dirty="0">
                <a:solidFill>
                  <a:srgbClr val="1353A2"/>
                </a:solidFill>
                <a:latin typeface="微软雅黑" panose="020B0503020204020204" pitchFamily="34" charset="-122"/>
                <a:ea typeface="微软雅黑" panose="020B0503020204020204" pitchFamily="34" charset="-122"/>
              </a:rPr>
              <a:t>5,15,25</a:t>
            </a:r>
            <a:r>
              <a:rPr lang="zh-CN" altLang="zh-CN" dirty="0">
                <a:solidFill>
                  <a:srgbClr val="1353A2"/>
                </a:solidFill>
                <a:latin typeface="微软雅黑" panose="020B0503020204020204" pitchFamily="34" charset="-122"/>
                <a:ea typeface="微软雅黑" panose="020B0503020204020204" pitchFamily="34" charset="-122"/>
              </a:rPr>
              <a:t>”，则表示每个月的</a:t>
            </a:r>
            <a:r>
              <a:rPr lang="en-US" altLang="zh-CN" dirty="0">
                <a:solidFill>
                  <a:srgbClr val="1353A2"/>
                </a:solidFill>
                <a:latin typeface="微软雅黑" panose="020B0503020204020204" pitchFamily="34" charset="-122"/>
                <a:ea typeface="微软雅黑" panose="020B0503020204020204" pitchFamily="34" charset="-122"/>
              </a:rPr>
              <a:t>5</a:t>
            </a:r>
            <a:r>
              <a:rPr lang="zh-CN" altLang="zh-CN" dirty="0">
                <a:solidFill>
                  <a:srgbClr val="1353A2"/>
                </a:solidFill>
                <a:latin typeface="微软雅黑" panose="020B0503020204020204" pitchFamily="34" charset="-122"/>
                <a:ea typeface="微软雅黑" panose="020B0503020204020204" pitchFamily="34" charset="-122"/>
              </a:rPr>
              <a:t>日、</a:t>
            </a:r>
            <a:r>
              <a:rPr lang="en-US" altLang="zh-CN" dirty="0">
                <a:solidFill>
                  <a:srgbClr val="1353A2"/>
                </a:solidFill>
                <a:latin typeface="微软雅黑" panose="020B0503020204020204" pitchFamily="34" charset="-122"/>
                <a:ea typeface="微软雅黑" panose="020B0503020204020204" pitchFamily="34" charset="-122"/>
              </a:rPr>
              <a:t>15</a:t>
            </a:r>
            <a:r>
              <a:rPr lang="zh-CN" altLang="zh-CN" dirty="0">
                <a:solidFill>
                  <a:srgbClr val="1353A2"/>
                </a:solidFill>
                <a:latin typeface="微软雅黑" panose="020B0503020204020204" pitchFamily="34" charset="-122"/>
                <a:ea typeface="微软雅黑" panose="020B0503020204020204" pitchFamily="34" charset="-122"/>
              </a:rPr>
              <a:t>日和</a:t>
            </a:r>
            <a:r>
              <a:rPr lang="en-US" altLang="zh-CN" dirty="0">
                <a:solidFill>
                  <a:srgbClr val="1353A2"/>
                </a:solidFill>
                <a:latin typeface="微软雅黑" panose="020B0503020204020204" pitchFamily="34" charset="-122"/>
                <a:ea typeface="微软雅黑" panose="020B0503020204020204" pitchFamily="34" charset="-122"/>
              </a:rPr>
              <a:t>25</a:t>
            </a:r>
            <a:r>
              <a:rPr lang="zh-CN" altLang="zh-CN" dirty="0">
                <a:solidFill>
                  <a:srgbClr val="1353A2"/>
                </a:solidFill>
                <a:latin typeface="微软雅黑" panose="020B0503020204020204" pitchFamily="34" charset="-122"/>
                <a:ea typeface="微软雅黑" panose="020B0503020204020204" pitchFamily="34" charset="-122"/>
              </a:rPr>
              <a:t>日都要执行该命令。</a:t>
            </a:r>
          </a:p>
        </p:txBody>
      </p:sp>
      <p:sp>
        <p:nvSpPr>
          <p:cNvPr id="4" name="TextBox 1">
            <a:extLst>
              <a:ext uri="{FF2B5EF4-FFF2-40B4-BE49-F238E27FC236}">
                <a16:creationId xmlns:a16="http://schemas.microsoft.com/office/drawing/2014/main" id="{2EDD2E2B-D80C-41A0-9FA0-9DA51356A26E}"/>
              </a:ext>
            </a:extLst>
          </p:cNvPr>
          <p:cNvSpPr txBox="1"/>
          <p:nvPr/>
        </p:nvSpPr>
        <p:spPr>
          <a:xfrm>
            <a:off x="1766489" y="1225809"/>
            <a:ext cx="3940559" cy="581057"/>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lnSpc>
                <a:spcPct val="150000"/>
              </a:lnSpc>
              <a:spcBef>
                <a:spcPts val="0"/>
              </a:spcBef>
              <a:spcAft>
                <a:spcPts val="0"/>
              </a:spcAft>
            </a:pPr>
            <a:r>
              <a:rPr lang="en-US" altLang="zh-CN" sz="2400" b="0" dirty="0" err="1">
                <a:solidFill>
                  <a:srgbClr val="1353A2"/>
                </a:solidFill>
                <a:latin typeface="微软雅黑" panose="020B0503020204020204" pitchFamily="34" charset="-122"/>
                <a:ea typeface="微软雅黑" panose="020B0503020204020204" pitchFamily="34" charset="-122"/>
              </a:rPr>
              <a:t>Crontab</a:t>
            </a:r>
            <a:r>
              <a:rPr lang="zh-CN" altLang="en-US" sz="2400" b="0" dirty="0">
                <a:solidFill>
                  <a:srgbClr val="1353A2"/>
                </a:solidFill>
                <a:latin typeface="微软雅黑" panose="020B0503020204020204" pitchFamily="34" charset="-122"/>
                <a:ea typeface="微软雅黑" panose="020B0503020204020204" pitchFamily="34" charset="-122"/>
              </a:rPr>
              <a:t>配置文件详解</a:t>
            </a:r>
            <a:endParaRPr lang="en-US" altLang="zh-CN" sz="2400" b="0" dirty="0">
              <a:solidFill>
                <a:srgbClr val="1353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03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grpId="1" nodeType="clickEffect">
                                  <p:stCondLst>
                                    <p:cond delay="0"/>
                                  </p:stCondLst>
                                  <p:childTnLst>
                                    <p:set>
                                      <p:cBhvr>
                                        <p:cTn id="13" dur="1" fill="hold">
                                          <p:stCondLst>
                                            <p:cond delay="0"/>
                                          </p:stCondLst>
                                        </p:cTn>
                                        <p:tgtEl>
                                          <p:spTgt spid="2"/>
                                        </p:tgtEl>
                                        <p:attrNameLst>
                                          <p:attrName>style.visibility</p:attrName>
                                        </p:attrNameLst>
                                      </p:cBhvr>
                                      <p:to>
                                        <p:strVal val="visible"/>
                                      </p:to>
                                    </p:set>
                                    <p:animScale>
                                      <p:cBhvr>
                                        <p:cTn id="14"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
                                        </p:tgtEl>
                                        <p:attrNameLst>
                                          <p:attrName>ppt_x</p:attrName>
                                          <p:attrName>ppt_y</p:attrName>
                                        </p:attrNameLst>
                                      </p:cBhvr>
                                    </p:animMotion>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B4259C-252B-4F85-AEDF-A2364A8B89BF}"/>
              </a:ext>
            </a:extLst>
          </p:cNvPr>
          <p:cNvSpPr>
            <a:spLocks noGrp="1"/>
          </p:cNvSpPr>
          <p:nvPr>
            <p:ph type="title"/>
          </p:nvPr>
        </p:nvSpPr>
        <p:spPr/>
        <p:txBody>
          <a:bodyPr/>
          <a:lstStyle/>
          <a:p>
            <a:r>
              <a:rPr lang="en-US" altLang="zh-CN" dirty="0"/>
              <a:t>crontab </a:t>
            </a:r>
            <a:r>
              <a:rPr lang="zh-CN" altLang="en-US" dirty="0"/>
              <a:t>命令</a:t>
            </a:r>
          </a:p>
        </p:txBody>
      </p:sp>
      <p:sp>
        <p:nvSpPr>
          <p:cNvPr id="3" name="内容占位符 2">
            <a:extLst>
              <a:ext uri="{FF2B5EF4-FFF2-40B4-BE49-F238E27FC236}">
                <a16:creationId xmlns:a16="http://schemas.microsoft.com/office/drawing/2014/main" id="{9E05BFA9-CD9F-40E2-8E68-AE765ED52C8C}"/>
              </a:ext>
            </a:extLst>
          </p:cNvPr>
          <p:cNvSpPr>
            <a:spLocks noGrp="1"/>
          </p:cNvSpPr>
          <p:nvPr>
            <p:ph idx="1"/>
          </p:nvPr>
        </p:nvSpPr>
        <p:spPr>
          <a:xfrm>
            <a:off x="555982" y="1797248"/>
            <a:ext cx="7886700" cy="3263504"/>
          </a:xfrm>
        </p:spPr>
        <p:txBody>
          <a:bodyPr>
            <a:normAutofit/>
          </a:bodyPr>
          <a:lstStyle/>
          <a:p>
            <a:pPr marL="0" indent="0">
              <a:lnSpc>
                <a:spcPct val="150000"/>
              </a:lnSpc>
              <a:spcBef>
                <a:spcPts val="0"/>
              </a:spcBef>
              <a:buNone/>
              <a:defRPr/>
            </a:pPr>
            <a:r>
              <a:rPr lang="zh-CN" altLang="zh-CN" b="1" dirty="0">
                <a:solidFill>
                  <a:prstClr val="black"/>
                </a:solidFill>
                <a:latin typeface="等线"/>
                <a:ea typeface="等线" panose="02010600030101010101" pitchFamily="2" charset="-122"/>
              </a:rPr>
              <a:t>格式：</a:t>
            </a:r>
            <a:r>
              <a:rPr lang="en-US" altLang="zh-CN" b="1" dirty="0">
                <a:solidFill>
                  <a:prstClr val="black"/>
                </a:solidFill>
                <a:latin typeface="等线"/>
                <a:ea typeface="等线" panose="02010600030101010101" pitchFamily="2" charset="-122"/>
              </a:rPr>
              <a:t>crontab [</a:t>
            </a:r>
            <a:r>
              <a:rPr lang="zh-CN" altLang="zh-CN" b="1" dirty="0">
                <a:solidFill>
                  <a:prstClr val="black"/>
                </a:solidFill>
                <a:latin typeface="等线"/>
                <a:ea typeface="等线" panose="02010600030101010101" pitchFamily="2" charset="-122"/>
              </a:rPr>
              <a:t>选项</a:t>
            </a:r>
            <a:r>
              <a:rPr lang="en-US" altLang="zh-CN" b="1" dirty="0">
                <a:solidFill>
                  <a:prstClr val="black"/>
                </a:solidFill>
                <a:latin typeface="等线"/>
                <a:ea typeface="等线" panose="02010600030101010101" pitchFamily="2" charset="-122"/>
              </a:rPr>
              <a:t>]</a:t>
            </a:r>
          </a:p>
          <a:p>
            <a:pPr marL="0" indent="0">
              <a:lnSpc>
                <a:spcPct val="150000"/>
              </a:lnSpc>
              <a:spcBef>
                <a:spcPts val="0"/>
              </a:spcBef>
              <a:buNone/>
              <a:defRPr/>
            </a:pPr>
            <a:r>
              <a:rPr lang="zh-CN" altLang="zh-CN" b="1" dirty="0">
                <a:solidFill>
                  <a:prstClr val="black"/>
                </a:solidFill>
                <a:latin typeface="等线"/>
                <a:ea typeface="等线" panose="02010600030101010101" pitchFamily="2" charset="-122"/>
              </a:rPr>
              <a:t>功能：维护用户的</a:t>
            </a:r>
            <a:r>
              <a:rPr lang="en-US" altLang="zh-CN" b="1" dirty="0">
                <a:solidFill>
                  <a:prstClr val="black"/>
                </a:solidFill>
                <a:latin typeface="等线"/>
                <a:ea typeface="等线" panose="02010600030101010101" pitchFamily="2" charset="-122"/>
              </a:rPr>
              <a:t>crontab</a:t>
            </a:r>
            <a:r>
              <a:rPr lang="zh-CN" altLang="zh-CN" b="1" dirty="0">
                <a:solidFill>
                  <a:prstClr val="black"/>
                </a:solidFill>
                <a:latin typeface="等线"/>
                <a:ea typeface="等线" panose="02010600030101010101" pitchFamily="2" charset="-122"/>
              </a:rPr>
              <a:t>配置文件。</a:t>
            </a:r>
          </a:p>
          <a:p>
            <a:pPr marL="257175" indent="-257175">
              <a:lnSpc>
                <a:spcPct val="150000"/>
              </a:lnSpc>
              <a:spcBef>
                <a:spcPts val="0"/>
              </a:spcBef>
              <a:defRPr/>
            </a:pPr>
            <a:r>
              <a:rPr lang="zh-CN" altLang="zh-CN" b="1" dirty="0">
                <a:solidFill>
                  <a:srgbClr val="1353A2"/>
                </a:solidFill>
                <a:latin typeface="等线"/>
                <a:ea typeface="等线" panose="02010600030101010101" pitchFamily="2" charset="-122"/>
              </a:rPr>
              <a:t>主要选项说明如下。</a:t>
            </a:r>
          </a:p>
          <a:p>
            <a:pPr marL="600075" lvl="1" indent="-257175">
              <a:lnSpc>
                <a:spcPct val="150000"/>
              </a:lnSpc>
              <a:spcBef>
                <a:spcPts val="0"/>
              </a:spcBef>
              <a:defRPr/>
            </a:pPr>
            <a:r>
              <a:rPr lang="en-US" altLang="zh-CN" sz="2100" b="1" dirty="0">
                <a:solidFill>
                  <a:srgbClr val="1353A2"/>
                </a:solidFill>
                <a:latin typeface="等线"/>
                <a:ea typeface="等线" panose="02010600030101010101" pitchFamily="2" charset="-122"/>
              </a:rPr>
              <a:t>-e		</a:t>
            </a:r>
            <a:r>
              <a:rPr lang="zh-CN" altLang="zh-CN" sz="2100" b="1" dirty="0">
                <a:solidFill>
                  <a:srgbClr val="1353A2"/>
                </a:solidFill>
                <a:latin typeface="等线"/>
                <a:ea typeface="等线" panose="02010600030101010101" pitchFamily="2" charset="-122"/>
              </a:rPr>
              <a:t>创建并编辑</a:t>
            </a:r>
            <a:r>
              <a:rPr lang="en-US" altLang="zh-CN" sz="2100" b="1" dirty="0">
                <a:solidFill>
                  <a:srgbClr val="1353A2"/>
                </a:solidFill>
                <a:latin typeface="等线"/>
                <a:ea typeface="等线" panose="02010600030101010101" pitchFamily="2" charset="-122"/>
              </a:rPr>
              <a:t>crontab</a:t>
            </a:r>
            <a:r>
              <a:rPr lang="zh-CN" altLang="zh-CN" sz="2100" b="1" dirty="0">
                <a:solidFill>
                  <a:srgbClr val="1353A2"/>
                </a:solidFill>
                <a:latin typeface="等线"/>
                <a:ea typeface="等线" panose="02010600030101010101" pitchFamily="2" charset="-122"/>
              </a:rPr>
              <a:t>配置文件</a:t>
            </a:r>
          </a:p>
          <a:p>
            <a:pPr marL="600075" lvl="1" indent="-257175">
              <a:lnSpc>
                <a:spcPct val="150000"/>
              </a:lnSpc>
              <a:spcBef>
                <a:spcPts val="0"/>
              </a:spcBef>
              <a:defRPr/>
            </a:pPr>
            <a:r>
              <a:rPr lang="en-US" altLang="zh-CN" sz="2100" b="1" dirty="0">
                <a:solidFill>
                  <a:srgbClr val="1353A2"/>
                </a:solidFill>
                <a:latin typeface="等线"/>
                <a:ea typeface="等线" panose="02010600030101010101" pitchFamily="2" charset="-122"/>
              </a:rPr>
              <a:t>-l		</a:t>
            </a:r>
            <a:r>
              <a:rPr lang="zh-CN" altLang="zh-CN" sz="2100" b="1" dirty="0">
                <a:solidFill>
                  <a:srgbClr val="1353A2"/>
                </a:solidFill>
                <a:latin typeface="等线"/>
                <a:ea typeface="等线" panose="02010600030101010101" pitchFamily="2" charset="-122"/>
              </a:rPr>
              <a:t>显示</a:t>
            </a:r>
            <a:r>
              <a:rPr lang="en-US" altLang="zh-CN" sz="2100" b="1" dirty="0">
                <a:solidFill>
                  <a:srgbClr val="1353A2"/>
                </a:solidFill>
                <a:latin typeface="等线"/>
                <a:ea typeface="等线" panose="02010600030101010101" pitchFamily="2" charset="-122"/>
              </a:rPr>
              <a:t>crontab</a:t>
            </a:r>
            <a:r>
              <a:rPr lang="zh-CN" altLang="zh-CN" sz="2100" b="1" dirty="0">
                <a:solidFill>
                  <a:srgbClr val="1353A2"/>
                </a:solidFill>
                <a:latin typeface="等线"/>
                <a:ea typeface="等线" panose="02010600030101010101" pitchFamily="2" charset="-122"/>
              </a:rPr>
              <a:t>配置文件的内容</a:t>
            </a:r>
          </a:p>
          <a:p>
            <a:pPr marL="600075" lvl="1" indent="-257175">
              <a:lnSpc>
                <a:spcPct val="150000"/>
              </a:lnSpc>
              <a:spcBef>
                <a:spcPts val="0"/>
              </a:spcBef>
              <a:defRPr/>
            </a:pPr>
            <a:r>
              <a:rPr lang="en-US" altLang="zh-CN" sz="2100" b="1" dirty="0">
                <a:solidFill>
                  <a:srgbClr val="1353A2"/>
                </a:solidFill>
                <a:latin typeface="等线"/>
                <a:ea typeface="等线" panose="02010600030101010101" pitchFamily="2" charset="-122"/>
              </a:rPr>
              <a:t>-r		</a:t>
            </a:r>
            <a:r>
              <a:rPr lang="zh-CN" altLang="zh-CN" sz="2100" b="1" dirty="0">
                <a:solidFill>
                  <a:srgbClr val="1353A2"/>
                </a:solidFill>
                <a:latin typeface="等线"/>
                <a:ea typeface="等线" panose="02010600030101010101" pitchFamily="2" charset="-122"/>
              </a:rPr>
              <a:t>删除</a:t>
            </a:r>
            <a:r>
              <a:rPr lang="en-US" altLang="zh-CN" sz="2100" b="1" dirty="0">
                <a:solidFill>
                  <a:srgbClr val="1353A2"/>
                </a:solidFill>
                <a:latin typeface="等线"/>
                <a:ea typeface="等线" panose="02010600030101010101" pitchFamily="2" charset="-122"/>
              </a:rPr>
              <a:t>crontab</a:t>
            </a:r>
            <a:r>
              <a:rPr lang="zh-CN" altLang="zh-CN" sz="2100" b="1" dirty="0">
                <a:solidFill>
                  <a:srgbClr val="1353A2"/>
                </a:solidFill>
                <a:latin typeface="等线"/>
                <a:ea typeface="等线" panose="02010600030101010101" pitchFamily="2" charset="-122"/>
              </a:rPr>
              <a:t>配置文件</a:t>
            </a:r>
          </a:p>
          <a:p>
            <a:endParaRPr lang="zh-CN" altLang="en-US" sz="2700" dirty="0"/>
          </a:p>
        </p:txBody>
      </p:sp>
    </p:spTree>
    <p:extLst>
      <p:ext uri="{BB962C8B-B14F-4D97-AF65-F5344CB8AC3E}">
        <p14:creationId xmlns:p14="http://schemas.microsoft.com/office/powerpoint/2010/main" val="90686704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94D8156-8E52-4AAB-9DE6-C7B5E05D7CED}"/>
              </a:ext>
            </a:extLst>
          </p:cNvPr>
          <p:cNvSpPr txBox="1"/>
          <p:nvPr/>
        </p:nvSpPr>
        <p:spPr>
          <a:xfrm>
            <a:off x="371475" y="1814512"/>
            <a:ext cx="8158163" cy="2746906"/>
          </a:xfrm>
          <a:prstGeom prst="rect">
            <a:avLst/>
          </a:prstGeom>
          <a:noFill/>
        </p:spPr>
        <p:txBody>
          <a:bodyPr wrap="square" rtlCol="0">
            <a:spAutoFit/>
          </a:bodyPr>
          <a:lstStyle/>
          <a:p>
            <a:pPr marL="257175" indent="-257175" defTabSz="685800" eaLnBrk="1" fontAlgn="auto" hangingPunct="1">
              <a:lnSpc>
                <a:spcPct val="150000"/>
              </a:lnSpc>
              <a:spcBef>
                <a:spcPts val="0"/>
              </a:spcBef>
              <a:spcAft>
                <a:spcPts val="0"/>
              </a:spcAft>
              <a:buFont typeface="Arial" pitchFamily="34" charset="0"/>
              <a:buChar char="•"/>
            </a:pPr>
            <a:r>
              <a:rPr lang="en-US" altLang="zh-CN" sz="2100" dirty="0" err="1">
                <a:solidFill>
                  <a:srgbClr val="1353A2"/>
                </a:solidFill>
                <a:latin typeface="等线"/>
                <a:ea typeface="等线" panose="02010600030101010101" pitchFamily="2" charset="-122"/>
              </a:rPr>
              <a:t>crond</a:t>
            </a:r>
            <a:r>
              <a:rPr lang="zh-CN" altLang="zh-CN" sz="2100" dirty="0">
                <a:solidFill>
                  <a:srgbClr val="1353A2"/>
                </a:solidFill>
                <a:latin typeface="等线"/>
                <a:ea typeface="等线" panose="02010600030101010101" pitchFamily="2" charset="-122"/>
              </a:rPr>
              <a:t>进程在系统启动时自动启动，并一直运行于后台。</a:t>
            </a:r>
            <a:endParaRPr lang="en-US" altLang="zh-CN" sz="2100" dirty="0">
              <a:solidFill>
                <a:srgbClr val="1353A2"/>
              </a:solidFill>
              <a:latin typeface="等线"/>
              <a:ea typeface="等线" panose="02010600030101010101" pitchFamily="2" charset="-122"/>
            </a:endParaRPr>
          </a:p>
          <a:p>
            <a:pPr marL="257175" indent="-257175" defTabSz="685800" eaLnBrk="1" fontAlgn="auto" hangingPunct="1">
              <a:lnSpc>
                <a:spcPct val="150000"/>
              </a:lnSpc>
              <a:spcBef>
                <a:spcPts val="0"/>
              </a:spcBef>
              <a:spcAft>
                <a:spcPts val="0"/>
              </a:spcAft>
              <a:buFont typeface="Arial" pitchFamily="34" charset="0"/>
              <a:buChar char="•"/>
            </a:pPr>
            <a:r>
              <a:rPr lang="en-US" altLang="zh-CN" sz="2100" dirty="0" err="1">
                <a:solidFill>
                  <a:srgbClr val="1353A2"/>
                </a:solidFill>
                <a:latin typeface="等线"/>
                <a:ea typeface="等线" panose="02010600030101010101" pitchFamily="2" charset="-122"/>
              </a:rPr>
              <a:t>crond</a:t>
            </a:r>
            <a:r>
              <a:rPr lang="zh-CN" altLang="zh-CN" sz="2100" dirty="0">
                <a:solidFill>
                  <a:srgbClr val="1353A2"/>
                </a:solidFill>
                <a:latin typeface="等线"/>
                <a:ea typeface="等线" panose="02010600030101010101" pitchFamily="2" charset="-122"/>
              </a:rPr>
              <a:t>进程负责检测</a:t>
            </a:r>
            <a:r>
              <a:rPr lang="en-US" altLang="zh-CN" sz="2100" dirty="0">
                <a:solidFill>
                  <a:srgbClr val="1353A2"/>
                </a:solidFill>
                <a:latin typeface="等线"/>
                <a:ea typeface="等线" panose="02010600030101010101" pitchFamily="2" charset="-122"/>
              </a:rPr>
              <a:t>crontab</a:t>
            </a:r>
            <a:r>
              <a:rPr lang="zh-CN" altLang="zh-CN" sz="2100" dirty="0">
                <a:solidFill>
                  <a:srgbClr val="1353A2"/>
                </a:solidFill>
                <a:latin typeface="等线"/>
                <a:ea typeface="等线" panose="02010600030101010101" pitchFamily="2" charset="-122"/>
              </a:rPr>
              <a:t>配置文件，并按照其设置内容定期重复执行指定的</a:t>
            </a:r>
            <a:r>
              <a:rPr lang="en-US" altLang="zh-CN" sz="2100" dirty="0" err="1">
                <a:solidFill>
                  <a:srgbClr val="1353A2"/>
                </a:solidFill>
                <a:latin typeface="等线"/>
                <a:ea typeface="等线" panose="02010600030101010101" pitchFamily="2" charset="-122"/>
              </a:rPr>
              <a:t>cron</a:t>
            </a:r>
            <a:r>
              <a:rPr lang="zh-CN" altLang="zh-CN" sz="2100" dirty="0">
                <a:solidFill>
                  <a:srgbClr val="1353A2"/>
                </a:solidFill>
                <a:latin typeface="等线"/>
                <a:ea typeface="等线" panose="02010600030101010101" pitchFamily="2" charset="-122"/>
              </a:rPr>
              <a:t>调度工作。</a:t>
            </a:r>
            <a:endParaRPr lang="en-US" altLang="zh-CN" sz="2100" dirty="0">
              <a:solidFill>
                <a:srgbClr val="1353A2"/>
              </a:solidFill>
              <a:latin typeface="等线"/>
              <a:ea typeface="等线" panose="02010600030101010101" pitchFamily="2" charset="-122"/>
            </a:endParaRPr>
          </a:p>
          <a:p>
            <a:pPr marL="257175" indent="-257175" defTabSz="685800" eaLnBrk="1" fontAlgn="auto" hangingPunct="1">
              <a:lnSpc>
                <a:spcPct val="150000"/>
              </a:lnSpc>
              <a:spcBef>
                <a:spcPts val="0"/>
              </a:spcBef>
              <a:spcAft>
                <a:spcPts val="0"/>
              </a:spcAft>
              <a:buFont typeface="Arial" pitchFamily="34" charset="0"/>
              <a:buChar char="•"/>
            </a:pPr>
            <a:r>
              <a:rPr lang="zh-CN" altLang="zh-CN" sz="2100" dirty="0">
                <a:solidFill>
                  <a:srgbClr val="1353A2"/>
                </a:solidFill>
                <a:latin typeface="等线"/>
                <a:ea typeface="等线" panose="02010600030101010101" pitchFamily="2" charset="-122"/>
              </a:rPr>
              <a:t>创建或修改了</a:t>
            </a:r>
            <a:r>
              <a:rPr lang="en-US" altLang="zh-CN" sz="2100" dirty="0">
                <a:solidFill>
                  <a:srgbClr val="1353A2"/>
                </a:solidFill>
                <a:latin typeface="等线"/>
                <a:ea typeface="等线" panose="02010600030101010101" pitchFamily="2" charset="-122"/>
              </a:rPr>
              <a:t>crontab </a:t>
            </a:r>
            <a:r>
              <a:rPr lang="zh-CN" altLang="zh-CN" sz="2100" dirty="0">
                <a:solidFill>
                  <a:srgbClr val="1353A2"/>
                </a:solidFill>
                <a:latin typeface="等线"/>
                <a:ea typeface="等线" panose="02010600030101010101" pitchFamily="2" charset="-122"/>
              </a:rPr>
              <a:t>配置文件后，要用“</a:t>
            </a:r>
            <a:r>
              <a:rPr lang="en-US" altLang="zh-CN" sz="2100" dirty="0">
                <a:solidFill>
                  <a:srgbClr val="1353A2"/>
                </a:solidFill>
                <a:latin typeface="等线"/>
                <a:ea typeface="等线" panose="02010600030101010101" pitchFamily="2" charset="-122"/>
              </a:rPr>
              <a:t>service </a:t>
            </a:r>
            <a:r>
              <a:rPr lang="en-US" altLang="zh-CN" sz="2100" dirty="0" err="1">
                <a:solidFill>
                  <a:srgbClr val="1353A2"/>
                </a:solidFill>
                <a:latin typeface="等线"/>
                <a:ea typeface="等线" panose="02010600030101010101" pitchFamily="2" charset="-122"/>
              </a:rPr>
              <a:t>crond</a:t>
            </a:r>
            <a:r>
              <a:rPr lang="en-US" altLang="zh-CN" sz="2100" dirty="0">
                <a:solidFill>
                  <a:srgbClr val="1353A2"/>
                </a:solidFill>
                <a:latin typeface="等线"/>
                <a:ea typeface="等线" panose="02010600030101010101" pitchFamily="2" charset="-122"/>
              </a:rPr>
              <a:t> restart</a:t>
            </a:r>
            <a:r>
              <a:rPr lang="zh-CN" altLang="zh-CN" sz="2100" dirty="0">
                <a:solidFill>
                  <a:srgbClr val="1353A2"/>
                </a:solidFill>
                <a:latin typeface="等线"/>
                <a:ea typeface="等线" panose="02010600030101010101" pitchFamily="2" charset="-122"/>
              </a:rPr>
              <a:t>”命令重启</a:t>
            </a:r>
            <a:r>
              <a:rPr lang="en-US" altLang="zh-CN" sz="2100" dirty="0" err="1">
                <a:solidFill>
                  <a:srgbClr val="1353A2"/>
                </a:solidFill>
                <a:latin typeface="等线"/>
                <a:ea typeface="等线" panose="02010600030101010101" pitchFamily="2" charset="-122"/>
              </a:rPr>
              <a:t>crond</a:t>
            </a:r>
            <a:r>
              <a:rPr lang="zh-CN" altLang="zh-CN" sz="2100" dirty="0">
                <a:solidFill>
                  <a:srgbClr val="1353A2"/>
                </a:solidFill>
                <a:latin typeface="等线"/>
                <a:ea typeface="等线" panose="02010600030101010101" pitchFamily="2" charset="-122"/>
              </a:rPr>
              <a:t>服务。</a:t>
            </a:r>
          </a:p>
          <a:p>
            <a:pPr defTabSz="685800" eaLnBrk="1" fontAlgn="auto" hangingPunct="1">
              <a:spcBef>
                <a:spcPts val="0"/>
              </a:spcBef>
              <a:spcAft>
                <a:spcPts val="0"/>
              </a:spcAft>
            </a:pPr>
            <a:endParaRPr lang="zh-CN" altLang="en-US" sz="1500" b="0" dirty="0">
              <a:solidFill>
                <a:prstClr val="black"/>
              </a:solidFill>
              <a:latin typeface="等线"/>
              <a:ea typeface="等线" panose="02010600030101010101" pitchFamily="2" charset="-122"/>
            </a:endParaRPr>
          </a:p>
        </p:txBody>
      </p:sp>
      <p:sp>
        <p:nvSpPr>
          <p:cNvPr id="3" name="TextBox 1">
            <a:extLst>
              <a:ext uri="{FF2B5EF4-FFF2-40B4-BE49-F238E27FC236}">
                <a16:creationId xmlns:a16="http://schemas.microsoft.com/office/drawing/2014/main" id="{99141A6B-62A8-4067-8A95-DC0E77469D4B}"/>
              </a:ext>
            </a:extLst>
          </p:cNvPr>
          <p:cNvSpPr txBox="1"/>
          <p:nvPr/>
        </p:nvSpPr>
        <p:spPr>
          <a:xfrm>
            <a:off x="1766489" y="1225809"/>
            <a:ext cx="3940559"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err="1">
                <a:solidFill>
                  <a:srgbClr val="1353A2"/>
                </a:solidFill>
                <a:latin typeface="微软雅黑" panose="020B0503020204020204" pitchFamily="34" charset="-122"/>
                <a:ea typeface="微软雅黑" panose="020B0503020204020204" pitchFamily="34" charset="-122"/>
              </a:rPr>
              <a:t>crond</a:t>
            </a:r>
            <a:r>
              <a:rPr lang="en-US" altLang="zh-CN" sz="2400" b="0" dirty="0">
                <a:solidFill>
                  <a:srgbClr val="1353A2"/>
                </a:solidFill>
                <a:latin typeface="微软雅黑" panose="020B0503020204020204" pitchFamily="34" charset="-122"/>
                <a:ea typeface="微软雅黑" panose="020B0503020204020204" pitchFamily="34" charset="-122"/>
              </a:rPr>
              <a:t> </a:t>
            </a:r>
            <a:r>
              <a:rPr lang="zh-CN" altLang="zh-CN" sz="2400" b="0" dirty="0">
                <a:solidFill>
                  <a:srgbClr val="1353A2"/>
                </a:solidFill>
                <a:latin typeface="微软雅黑" panose="020B0503020204020204" pitchFamily="34" charset="-122"/>
                <a:ea typeface="微软雅黑" panose="020B0503020204020204" pitchFamily="34" charset="-122"/>
              </a:rPr>
              <a:t>进程</a:t>
            </a:r>
            <a:endParaRPr lang="en-US" altLang="zh-CN" sz="2400" b="0" dirty="0">
              <a:solidFill>
                <a:srgbClr val="1353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658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p:cNvSpPr txBox="1"/>
          <p:nvPr/>
        </p:nvSpPr>
        <p:spPr>
          <a:xfrm>
            <a:off x="1748993" y="1203726"/>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7.3 </a:t>
            </a:r>
            <a:r>
              <a:rPr lang="zh-CN" altLang="en-US" sz="2400" b="0" dirty="0">
                <a:solidFill>
                  <a:srgbClr val="1353A2"/>
                </a:solidFill>
                <a:latin typeface="微软雅黑" pitchFamily="34" charset="-122"/>
                <a:ea typeface="微软雅黑" pitchFamily="34" charset="-122"/>
              </a:rPr>
              <a:t>项目实施</a:t>
            </a:r>
          </a:p>
        </p:txBody>
      </p:sp>
      <p:grpSp>
        <p:nvGrpSpPr>
          <p:cNvPr id="5" name="Group 38">
            <a:extLst>
              <a:ext uri="{FF2B5EF4-FFF2-40B4-BE49-F238E27FC236}">
                <a16:creationId xmlns:a16="http://schemas.microsoft.com/office/drawing/2014/main" id="{31C8C714-8A0B-4FA9-89C7-127A543A04D6}"/>
              </a:ext>
            </a:extLst>
          </p:cNvPr>
          <p:cNvGrpSpPr>
            <a:grpSpLocks/>
          </p:cNvGrpSpPr>
          <p:nvPr/>
        </p:nvGrpSpPr>
        <p:grpSpPr bwMode="auto">
          <a:xfrm>
            <a:off x="2139223" y="2102691"/>
            <a:ext cx="4115990" cy="470297"/>
            <a:chOff x="907" y="1225"/>
            <a:chExt cx="3457" cy="395"/>
          </a:xfrm>
        </p:grpSpPr>
        <p:grpSp>
          <p:nvGrpSpPr>
            <p:cNvPr id="6" name="Group 4">
              <a:extLst>
                <a:ext uri="{FF2B5EF4-FFF2-40B4-BE49-F238E27FC236}">
                  <a16:creationId xmlns:a16="http://schemas.microsoft.com/office/drawing/2014/main" id="{BF07E653-2758-4AAF-BD2E-AA2FEDA906E8}"/>
                </a:ext>
              </a:extLst>
            </p:cNvPr>
            <p:cNvGrpSpPr>
              <a:grpSpLocks/>
            </p:cNvGrpSpPr>
            <p:nvPr/>
          </p:nvGrpSpPr>
          <p:grpSpPr bwMode="auto">
            <a:xfrm>
              <a:off x="907" y="1225"/>
              <a:ext cx="3457" cy="395"/>
              <a:chOff x="1247" y="982"/>
              <a:chExt cx="3457" cy="395"/>
            </a:xfrm>
          </p:grpSpPr>
          <p:sp>
            <p:nvSpPr>
              <p:cNvPr id="8" name="AutoShape 5">
                <a:extLst>
                  <a:ext uri="{FF2B5EF4-FFF2-40B4-BE49-F238E27FC236}">
                    <a16:creationId xmlns:a16="http://schemas.microsoft.com/office/drawing/2014/main" id="{52BBDA7A-B1BD-40ED-8F7C-D5259B6C76A9}"/>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9" name="Line 6">
                <a:extLst>
                  <a:ext uri="{FF2B5EF4-FFF2-40B4-BE49-F238E27FC236}">
                    <a16:creationId xmlns:a16="http://schemas.microsoft.com/office/drawing/2014/main" id="{59E0AC47-3BD6-4DA3-9E95-0239A2D02E0B}"/>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10" name="Line 7">
                <a:extLst>
                  <a:ext uri="{FF2B5EF4-FFF2-40B4-BE49-F238E27FC236}">
                    <a16:creationId xmlns:a16="http://schemas.microsoft.com/office/drawing/2014/main" id="{D71605F1-27B9-45A3-9948-859D42B10A4E}"/>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7" name="Rectangle 8">
              <a:extLst>
                <a:ext uri="{FF2B5EF4-FFF2-40B4-BE49-F238E27FC236}">
                  <a16:creationId xmlns:a16="http://schemas.microsoft.com/office/drawing/2014/main" id="{1C32DEE0-74EE-497F-8FE4-37AC56D40CA0}"/>
                </a:ext>
              </a:extLst>
            </p:cNvPr>
            <p:cNvSpPr>
              <a:spLocks noChangeArrowheads="1"/>
            </p:cNvSpPr>
            <p:nvPr/>
          </p:nvSpPr>
          <p:spPr bwMode="auto">
            <a:xfrm>
              <a:off x="1234" y="1225"/>
              <a:ext cx="190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35075"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defTabSz="1235075"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defTabSz="1235075"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defTabSz="1235075"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defTabSz="1235075"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926306"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7.3.1</a:t>
              </a:r>
              <a:r>
                <a:rPr lang="en-US" altLang="zh-CN" sz="2400" b="0" dirty="0">
                  <a:solidFill>
                    <a:prstClr val="black"/>
                  </a:solidFill>
                  <a:latin typeface="黑体" panose="02010609060101010101" pitchFamily="49" charset="-122"/>
                  <a:ea typeface="黑体" panose="02010609060101010101" pitchFamily="49" charset="-122"/>
                </a:rPr>
                <a:t> </a:t>
              </a:r>
              <a:r>
                <a:rPr lang="zh-CN" altLang="en-US" sz="2250" b="0" dirty="0">
                  <a:solidFill>
                    <a:prstClr val="white"/>
                  </a:solidFill>
                  <a:ea typeface="黑体" panose="02010609060101010101" pitchFamily="49" charset="-122"/>
                </a:rPr>
                <a:t>管理进程</a:t>
              </a:r>
            </a:p>
          </p:txBody>
        </p:sp>
      </p:grpSp>
      <p:grpSp>
        <p:nvGrpSpPr>
          <p:cNvPr id="14" name="Group 9">
            <a:extLst>
              <a:ext uri="{FF2B5EF4-FFF2-40B4-BE49-F238E27FC236}">
                <a16:creationId xmlns:a16="http://schemas.microsoft.com/office/drawing/2014/main" id="{CD6DB0B7-9836-4CD6-8908-ACDA2167E7D0}"/>
              </a:ext>
            </a:extLst>
          </p:cNvPr>
          <p:cNvGrpSpPr>
            <a:grpSpLocks/>
          </p:cNvGrpSpPr>
          <p:nvPr/>
        </p:nvGrpSpPr>
        <p:grpSpPr bwMode="auto">
          <a:xfrm>
            <a:off x="2149938" y="2667717"/>
            <a:ext cx="4115990" cy="470297"/>
            <a:chOff x="1247" y="982"/>
            <a:chExt cx="3457" cy="395"/>
          </a:xfrm>
        </p:grpSpPr>
        <p:sp>
          <p:nvSpPr>
            <p:cNvPr id="15" name="AutoShape 10">
              <a:extLst>
                <a:ext uri="{FF2B5EF4-FFF2-40B4-BE49-F238E27FC236}">
                  <a16:creationId xmlns:a16="http://schemas.microsoft.com/office/drawing/2014/main" id="{BD330A8F-BB2E-4DCB-8B80-F6279889E479}"/>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16" name="Line 11">
              <a:extLst>
                <a:ext uri="{FF2B5EF4-FFF2-40B4-BE49-F238E27FC236}">
                  <a16:creationId xmlns:a16="http://schemas.microsoft.com/office/drawing/2014/main" id="{8DC6CFDE-8806-41AE-B4C2-AC9FC21D1F44}"/>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17" name="Line 12">
              <a:extLst>
                <a:ext uri="{FF2B5EF4-FFF2-40B4-BE49-F238E27FC236}">
                  <a16:creationId xmlns:a16="http://schemas.microsoft.com/office/drawing/2014/main" id="{075CF064-9BF7-4E0B-BF1C-5EE00E6922EA}"/>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26" name="Rectangle 37">
            <a:extLst>
              <a:ext uri="{FF2B5EF4-FFF2-40B4-BE49-F238E27FC236}">
                <a16:creationId xmlns:a16="http://schemas.microsoft.com/office/drawing/2014/main" id="{07E6AFA6-E169-44C1-B7B0-B5F8719C1D1E}"/>
              </a:ext>
            </a:extLst>
          </p:cNvPr>
          <p:cNvSpPr>
            <a:spLocks noChangeArrowheads="1"/>
          </p:cNvSpPr>
          <p:nvPr/>
        </p:nvSpPr>
        <p:spPr bwMode="auto">
          <a:xfrm>
            <a:off x="2528556" y="2492591"/>
            <a:ext cx="389334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250" b="0" dirty="0">
                <a:solidFill>
                  <a:srgbClr val="FFFF00"/>
                </a:solidFill>
                <a:latin typeface="黑体" panose="02010609060101010101" pitchFamily="49" charset="-122"/>
                <a:ea typeface="黑体" panose="02010609060101010101" pitchFamily="49" charset="-122"/>
              </a:rPr>
              <a:t>7.3.2</a:t>
            </a:r>
            <a:r>
              <a:rPr lang="zh-CN" altLang="en-US" sz="2250" b="0" dirty="0">
                <a:solidFill>
                  <a:prstClr val="white"/>
                </a:solidFill>
                <a:ea typeface="黑体" panose="02010609060101010101" pitchFamily="49" charset="-122"/>
              </a:rPr>
              <a:t>  启动、切换进程和作业</a:t>
            </a:r>
            <a:endParaRPr lang="zh-CN" altLang="en-US" sz="2250" b="0" dirty="0">
              <a:solidFill>
                <a:prstClr val="black"/>
              </a:solidFill>
            </a:endParaRPr>
          </a:p>
        </p:txBody>
      </p:sp>
      <p:grpSp>
        <p:nvGrpSpPr>
          <p:cNvPr id="29" name="Group 21">
            <a:extLst>
              <a:ext uri="{FF2B5EF4-FFF2-40B4-BE49-F238E27FC236}">
                <a16:creationId xmlns:a16="http://schemas.microsoft.com/office/drawing/2014/main" id="{B73605E0-7C8F-46F3-82B8-D29890623858}"/>
              </a:ext>
            </a:extLst>
          </p:cNvPr>
          <p:cNvGrpSpPr>
            <a:grpSpLocks/>
          </p:cNvGrpSpPr>
          <p:nvPr/>
        </p:nvGrpSpPr>
        <p:grpSpPr bwMode="auto">
          <a:xfrm>
            <a:off x="2168864" y="3317932"/>
            <a:ext cx="4115990" cy="470297"/>
            <a:chOff x="1247" y="982"/>
            <a:chExt cx="3457" cy="395"/>
          </a:xfrm>
        </p:grpSpPr>
        <p:sp>
          <p:nvSpPr>
            <p:cNvPr id="30" name="AutoShape 22">
              <a:extLst>
                <a:ext uri="{FF2B5EF4-FFF2-40B4-BE49-F238E27FC236}">
                  <a16:creationId xmlns:a16="http://schemas.microsoft.com/office/drawing/2014/main" id="{D64C2578-657D-4E5B-85E8-D63301A057B1}"/>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31" name="Line 23">
              <a:extLst>
                <a:ext uri="{FF2B5EF4-FFF2-40B4-BE49-F238E27FC236}">
                  <a16:creationId xmlns:a16="http://schemas.microsoft.com/office/drawing/2014/main" id="{CD29B527-3540-4163-ADEA-3D1121199D11}"/>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32" name="Line 24">
              <a:extLst>
                <a:ext uri="{FF2B5EF4-FFF2-40B4-BE49-F238E27FC236}">
                  <a16:creationId xmlns:a16="http://schemas.microsoft.com/office/drawing/2014/main" id="{B641C618-939C-4FB6-8E11-7811FAAE69B4}"/>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grpSp>
        <p:nvGrpSpPr>
          <p:cNvPr id="33" name="Group 25">
            <a:extLst>
              <a:ext uri="{FF2B5EF4-FFF2-40B4-BE49-F238E27FC236}">
                <a16:creationId xmlns:a16="http://schemas.microsoft.com/office/drawing/2014/main" id="{46BCAACD-4388-4630-A7F6-7BB653F6FB7B}"/>
              </a:ext>
            </a:extLst>
          </p:cNvPr>
          <p:cNvGrpSpPr>
            <a:grpSpLocks/>
          </p:cNvGrpSpPr>
          <p:nvPr/>
        </p:nvGrpSpPr>
        <p:grpSpPr bwMode="auto">
          <a:xfrm>
            <a:off x="2180770" y="3952536"/>
            <a:ext cx="4115990" cy="470297"/>
            <a:chOff x="1247" y="982"/>
            <a:chExt cx="3457" cy="395"/>
          </a:xfrm>
        </p:grpSpPr>
        <p:sp>
          <p:nvSpPr>
            <p:cNvPr id="34" name="AutoShape 26">
              <a:extLst>
                <a:ext uri="{FF2B5EF4-FFF2-40B4-BE49-F238E27FC236}">
                  <a16:creationId xmlns:a16="http://schemas.microsoft.com/office/drawing/2014/main" id="{C371E978-DFFE-4DD5-8E14-616C48E9C347}"/>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35" name="Line 27">
              <a:extLst>
                <a:ext uri="{FF2B5EF4-FFF2-40B4-BE49-F238E27FC236}">
                  <a16:creationId xmlns:a16="http://schemas.microsoft.com/office/drawing/2014/main" id="{249A9D68-E0E7-46A2-9129-996A26B8D473}"/>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36" name="Line 28">
              <a:extLst>
                <a:ext uri="{FF2B5EF4-FFF2-40B4-BE49-F238E27FC236}">
                  <a16:creationId xmlns:a16="http://schemas.microsoft.com/office/drawing/2014/main" id="{3F6E0ABC-1E50-4A3B-9FED-7F2283E45C93}"/>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45" name="Rectangle 41">
            <a:extLst>
              <a:ext uri="{FF2B5EF4-FFF2-40B4-BE49-F238E27FC236}">
                <a16:creationId xmlns:a16="http://schemas.microsoft.com/office/drawing/2014/main" id="{5D0A7C30-97AC-47D7-8DAC-6740BE5D90CD}"/>
              </a:ext>
            </a:extLst>
          </p:cNvPr>
          <p:cNvSpPr>
            <a:spLocks noChangeArrowheads="1"/>
          </p:cNvSpPr>
          <p:nvPr/>
        </p:nvSpPr>
        <p:spPr bwMode="auto">
          <a:xfrm>
            <a:off x="2504620" y="3242938"/>
            <a:ext cx="399340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7.3.3 </a:t>
            </a:r>
            <a:r>
              <a:rPr lang="zh-CN" altLang="en-US" sz="2250" b="0" dirty="0">
                <a:solidFill>
                  <a:prstClr val="white"/>
                </a:solidFill>
                <a:ea typeface="黑体" panose="02010609060101010101" pitchFamily="49" charset="-122"/>
              </a:rPr>
              <a:t>桌面下管理进程或作业</a:t>
            </a:r>
            <a:endParaRPr lang="en-US" altLang="zh-CN" sz="2250" b="0" dirty="0">
              <a:solidFill>
                <a:prstClr val="white"/>
              </a:solidFill>
              <a:ea typeface="黑体" panose="02010609060101010101" pitchFamily="49" charset="-122"/>
            </a:endParaRPr>
          </a:p>
        </p:txBody>
      </p:sp>
      <p:sp>
        <p:nvSpPr>
          <p:cNvPr id="46" name="Rectangle 42">
            <a:extLst>
              <a:ext uri="{FF2B5EF4-FFF2-40B4-BE49-F238E27FC236}">
                <a16:creationId xmlns:a16="http://schemas.microsoft.com/office/drawing/2014/main" id="{F06A1581-A17E-4B4F-8A22-BE1490FC8A1E}"/>
              </a:ext>
            </a:extLst>
          </p:cNvPr>
          <p:cNvSpPr>
            <a:spLocks noChangeArrowheads="1"/>
          </p:cNvSpPr>
          <p:nvPr/>
        </p:nvSpPr>
        <p:spPr bwMode="auto">
          <a:xfrm>
            <a:off x="2504620" y="3885414"/>
            <a:ext cx="37048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7.3.4 </a:t>
            </a:r>
            <a:r>
              <a:rPr lang="zh-CN" altLang="en-US" sz="2250" b="0" dirty="0">
                <a:solidFill>
                  <a:prstClr val="white"/>
                </a:solidFill>
                <a:ea typeface="黑体" panose="02010609060101010101" pitchFamily="49" charset="-122"/>
              </a:rPr>
              <a:t>桌面环境下监视系统</a:t>
            </a:r>
          </a:p>
        </p:txBody>
      </p:sp>
      <p:pic>
        <p:nvPicPr>
          <p:cNvPr id="59" name="Picture 4">
            <a:extLst>
              <a:ext uri="{FF2B5EF4-FFF2-40B4-BE49-F238E27FC236}">
                <a16:creationId xmlns:a16="http://schemas.microsoft.com/office/drawing/2014/main" id="{A2C2ED77-A278-48D9-980B-5CE57CBC8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29" y="4533704"/>
            <a:ext cx="1496855" cy="1085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56769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linds(horizontal)">
                                      <p:cBhvr>
                                        <p:cTn id="16" dur="500"/>
                                        <p:tgtEl>
                                          <p:spTgt spid="29"/>
                                        </p:tgtEl>
                                      </p:cBhvr>
                                    </p:animEffect>
                                  </p:childTnLst>
                                </p:cTn>
                              </p:par>
                              <p:par>
                                <p:cTn id="17" presetID="3" presetClass="entr" presetSubtype="1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blinds(horizontal)">
                                      <p:cBhvr>
                                        <p:cTn id="19" dur="500"/>
                                        <p:tgtEl>
                                          <p:spTgt spid="3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linds(horizontal)">
                                      <p:cBhvr>
                                        <p:cTn id="22" dur="500"/>
                                        <p:tgtEl>
                                          <p:spTgt spid="4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blinds(horizontal)">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5" grpId="0"/>
      <p:bldP spid="46" grpId="0"/>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7.3.1</a:t>
            </a:r>
            <a:r>
              <a:rPr lang="zh-CN" altLang="en-US" sz="2400" b="0" dirty="0">
                <a:solidFill>
                  <a:srgbClr val="1353A2"/>
                </a:solidFill>
                <a:latin typeface="等线"/>
                <a:ea typeface="黑体" panose="02010609060101010101" pitchFamily="49" charset="-122"/>
              </a:rPr>
              <a:t>管理进程</a:t>
            </a:r>
            <a:endParaRPr lang="zh-CN" altLang="en-US" sz="2400" b="0" dirty="0">
              <a:solidFill>
                <a:srgbClr val="1353A2"/>
              </a:solidFill>
              <a:latin typeface="微软雅黑" pitchFamily="34" charset="-122"/>
              <a:ea typeface="微软雅黑" pitchFamily="34" charset="-122"/>
            </a:endParaRPr>
          </a:p>
        </p:txBody>
      </p:sp>
      <p:sp>
        <p:nvSpPr>
          <p:cNvPr id="11" name="Text Box 44"/>
          <p:cNvSpPr txBox="1">
            <a:spLocks noChangeArrowheads="1"/>
          </p:cNvSpPr>
          <p:nvPr/>
        </p:nvSpPr>
        <p:spPr bwMode="auto">
          <a:xfrm>
            <a:off x="323543" y="1769978"/>
            <a:ext cx="8496915" cy="397897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pPr>
            <a:r>
              <a:rPr lang="en-US" altLang="zh-CN" sz="2400" dirty="0" err="1">
                <a:solidFill>
                  <a:srgbClr val="1353A2"/>
                </a:solidFill>
              </a:rPr>
              <a:t>ps</a:t>
            </a:r>
            <a:r>
              <a:rPr lang="zh-CN" altLang="zh-CN" sz="2400" dirty="0">
                <a:solidFill>
                  <a:srgbClr val="1353A2"/>
                </a:solidFill>
              </a:rPr>
              <a:t>命令</a:t>
            </a:r>
            <a:r>
              <a:rPr lang="en-US" altLang="zh-CN" sz="2400" dirty="0">
                <a:solidFill>
                  <a:srgbClr val="1353A2"/>
                </a:solidFill>
              </a:rPr>
              <a:t> </a:t>
            </a:r>
            <a:r>
              <a:rPr lang="en-US" altLang="zh-CN" sz="2325" dirty="0" err="1">
                <a:solidFill>
                  <a:srgbClr val="FF0000"/>
                </a:solidFill>
                <a:latin typeface="等线"/>
                <a:ea typeface="等线" panose="02010600030101010101" pitchFamily="2" charset="-122"/>
              </a:rPr>
              <a:t>ps</a:t>
            </a:r>
            <a:r>
              <a:rPr lang="en-US" altLang="zh-CN" sz="2325" dirty="0">
                <a:solidFill>
                  <a:srgbClr val="FF0000"/>
                </a:solidFill>
                <a:latin typeface="等线"/>
                <a:ea typeface="等线" panose="02010600030101010101" pitchFamily="2" charset="-122"/>
              </a:rPr>
              <a:t> [</a:t>
            </a:r>
            <a:r>
              <a:rPr lang="zh-CN" altLang="zh-CN" sz="2325" dirty="0">
                <a:solidFill>
                  <a:srgbClr val="FF0000"/>
                </a:solidFill>
                <a:latin typeface="等线"/>
                <a:ea typeface="等线" panose="02010600030101010101" pitchFamily="2" charset="-122"/>
              </a:rPr>
              <a:t>选项</a:t>
            </a:r>
            <a:r>
              <a:rPr lang="en-US" altLang="zh-CN" sz="2325" dirty="0">
                <a:solidFill>
                  <a:srgbClr val="FF0000"/>
                </a:solidFill>
                <a:latin typeface="等线"/>
                <a:ea typeface="等线" panose="02010600030101010101" pitchFamily="2" charset="-122"/>
              </a:rPr>
              <a:t>]</a:t>
            </a:r>
            <a:endParaRPr lang="zh-CN" altLang="zh-CN" sz="2325" dirty="0">
              <a:solidFill>
                <a:srgbClr val="FF0000"/>
              </a:solidFill>
              <a:latin typeface="等线"/>
              <a:ea typeface="等线" panose="02010600030101010101" pitchFamily="2" charset="-122"/>
            </a:endParaRPr>
          </a:p>
          <a:p>
            <a:pPr marL="257175" indent="-257175" defTabSz="540544" eaLnBrk="1" fontAlgn="auto" hangingPunct="1">
              <a:lnSpc>
                <a:spcPct val="150000"/>
              </a:lnSpc>
              <a:spcBef>
                <a:spcPts val="0"/>
              </a:spcBef>
              <a:spcAft>
                <a:spcPts val="0"/>
              </a:spcAft>
              <a:buFont typeface="Arial" panose="020B0604020202020204" pitchFamily="34" charset="0"/>
              <a:buChar char="•"/>
            </a:pPr>
            <a:r>
              <a:rPr lang="zh-CN" altLang="zh-CN" sz="2100" dirty="0">
                <a:solidFill>
                  <a:srgbClr val="1353A2"/>
                </a:solidFill>
              </a:rPr>
              <a:t>功能：显示进程状态。无选项时显示当前用户在当前终端启动的进程</a:t>
            </a:r>
            <a:r>
              <a:rPr lang="zh-CN" altLang="zh-CN" sz="2100" b="0" dirty="0">
                <a:solidFill>
                  <a:srgbClr val="1353A2"/>
                </a:solidFill>
              </a:rPr>
              <a:t>。</a:t>
            </a:r>
            <a:endParaRPr lang="en-US" altLang="zh-CN" sz="2100" b="0" dirty="0">
              <a:solidFill>
                <a:srgbClr val="1353A2"/>
              </a:solidFill>
            </a:endParaRPr>
          </a:p>
          <a:p>
            <a:pPr indent="342900" defTabSz="540544" eaLnBrk="1" fontAlgn="auto" hangingPunct="1">
              <a:lnSpc>
                <a:spcPct val="150000"/>
              </a:lnSpc>
              <a:spcBef>
                <a:spcPts val="0"/>
              </a:spcBef>
              <a:spcAft>
                <a:spcPts val="0"/>
              </a:spcAft>
            </a:pPr>
            <a:r>
              <a:rPr lang="zh-CN" altLang="en-US" sz="2100" dirty="0">
                <a:solidFill>
                  <a:srgbClr val="1353A2"/>
                </a:solidFill>
              </a:rPr>
              <a:t>使用</a:t>
            </a:r>
            <a:r>
              <a:rPr lang="en-US" altLang="zh-CN" sz="2100" dirty="0">
                <a:solidFill>
                  <a:srgbClr val="FF0000"/>
                </a:solidFill>
              </a:rPr>
              <a:t>x</a:t>
            </a:r>
            <a:r>
              <a:rPr lang="zh-CN" altLang="en-US" sz="2100" dirty="0">
                <a:solidFill>
                  <a:srgbClr val="1353A2"/>
                </a:solidFill>
              </a:rPr>
              <a:t>选项查看那些没有控制终端的进程</a:t>
            </a:r>
          </a:p>
          <a:p>
            <a:pPr indent="342900" algn="just" defTabSz="540544" eaLnBrk="1" fontAlgn="auto" hangingPunct="1">
              <a:lnSpc>
                <a:spcPct val="150000"/>
              </a:lnSpc>
              <a:spcBef>
                <a:spcPts val="0"/>
              </a:spcBef>
              <a:spcAft>
                <a:spcPts val="0"/>
              </a:spcAft>
            </a:pPr>
            <a:r>
              <a:rPr lang="zh-CN" altLang="en-US" sz="2100" dirty="0">
                <a:solidFill>
                  <a:prstClr val="white">
                    <a:lumMod val="50000"/>
                  </a:prstClr>
                </a:solidFill>
                <a:latin typeface="宋体" charset="-122"/>
              </a:rPr>
              <a:t>   </a:t>
            </a:r>
            <a:r>
              <a:rPr lang="en-US" altLang="zh-CN" sz="2100" dirty="0">
                <a:solidFill>
                  <a:srgbClr val="FF0000"/>
                </a:solidFill>
                <a:latin typeface="宋体" charset="-122"/>
              </a:rPr>
              <a:t>$ </a:t>
            </a:r>
            <a:r>
              <a:rPr lang="en-US" altLang="zh-CN" sz="2100" dirty="0" err="1">
                <a:solidFill>
                  <a:srgbClr val="FF0000"/>
                </a:solidFill>
                <a:latin typeface="宋体" charset="-122"/>
              </a:rPr>
              <a:t>ps</a:t>
            </a:r>
            <a:r>
              <a:rPr lang="en-US" altLang="zh-CN" sz="2100" dirty="0">
                <a:solidFill>
                  <a:srgbClr val="FF0000"/>
                </a:solidFill>
                <a:latin typeface="宋体" charset="-122"/>
              </a:rPr>
              <a:t>  -x </a:t>
            </a:r>
          </a:p>
          <a:p>
            <a:pPr indent="342900" defTabSz="540544" eaLnBrk="1" fontAlgn="auto" hangingPunct="1">
              <a:lnSpc>
                <a:spcPct val="150000"/>
              </a:lnSpc>
              <a:spcBef>
                <a:spcPts val="0"/>
              </a:spcBef>
              <a:spcAft>
                <a:spcPts val="0"/>
              </a:spcAft>
            </a:pPr>
            <a:r>
              <a:rPr lang="zh-CN" altLang="en-US" sz="2100" dirty="0">
                <a:solidFill>
                  <a:srgbClr val="1353A2"/>
                </a:solidFill>
              </a:rPr>
              <a:t>使用</a:t>
            </a:r>
            <a:r>
              <a:rPr lang="en-US" altLang="zh-CN" sz="2100" dirty="0">
                <a:solidFill>
                  <a:srgbClr val="FF0000"/>
                </a:solidFill>
              </a:rPr>
              <a:t>u</a:t>
            </a:r>
            <a:r>
              <a:rPr lang="zh-CN" altLang="en-US" sz="2100" dirty="0">
                <a:solidFill>
                  <a:srgbClr val="1353A2"/>
                </a:solidFill>
              </a:rPr>
              <a:t>选项来查看进程所有者及其他一些详细信息 </a:t>
            </a:r>
          </a:p>
          <a:p>
            <a:pPr indent="342900" defTabSz="540544" eaLnBrk="1" fontAlgn="auto" hangingPunct="1">
              <a:lnSpc>
                <a:spcPct val="150000"/>
              </a:lnSpc>
              <a:spcBef>
                <a:spcPts val="0"/>
              </a:spcBef>
              <a:spcAft>
                <a:spcPts val="0"/>
              </a:spcAft>
            </a:pPr>
            <a:r>
              <a:rPr lang="zh-CN" altLang="en-US" sz="2100" dirty="0">
                <a:solidFill>
                  <a:srgbClr val="FF0000"/>
                </a:solidFill>
                <a:latin typeface="宋体" charset="-122"/>
              </a:rPr>
              <a:t>   </a:t>
            </a:r>
            <a:r>
              <a:rPr lang="en-US" altLang="zh-CN" sz="2100" dirty="0">
                <a:solidFill>
                  <a:srgbClr val="FF0000"/>
                </a:solidFill>
                <a:latin typeface="宋体" charset="-122"/>
              </a:rPr>
              <a:t>$ </a:t>
            </a:r>
            <a:r>
              <a:rPr lang="en-US" altLang="zh-CN" sz="2100" dirty="0" err="1">
                <a:solidFill>
                  <a:srgbClr val="FF0000"/>
                </a:solidFill>
                <a:latin typeface="宋体" charset="-122"/>
              </a:rPr>
              <a:t>ps</a:t>
            </a:r>
            <a:r>
              <a:rPr lang="en-US" altLang="zh-CN" sz="2100" dirty="0">
                <a:solidFill>
                  <a:srgbClr val="FF0000"/>
                </a:solidFill>
                <a:latin typeface="宋体" charset="-122"/>
              </a:rPr>
              <a:t>  -u </a:t>
            </a:r>
          </a:p>
          <a:p>
            <a:pPr indent="342900" defTabSz="540544" eaLnBrk="1" fontAlgn="auto" hangingPunct="1">
              <a:lnSpc>
                <a:spcPct val="150000"/>
              </a:lnSpc>
              <a:spcBef>
                <a:spcPts val="0"/>
              </a:spcBef>
              <a:spcAft>
                <a:spcPts val="0"/>
              </a:spcAft>
            </a:pPr>
            <a:r>
              <a:rPr lang="zh-CN" altLang="en-US" sz="2100" dirty="0">
                <a:solidFill>
                  <a:srgbClr val="1353A2"/>
                </a:solidFill>
              </a:rPr>
              <a:t>使用</a:t>
            </a:r>
            <a:r>
              <a:rPr lang="en-US" altLang="zh-CN" sz="2100" dirty="0">
                <a:solidFill>
                  <a:srgbClr val="1353A2"/>
                </a:solidFill>
              </a:rPr>
              <a:t>a</a:t>
            </a:r>
            <a:r>
              <a:rPr lang="zh-CN" altLang="en-US" sz="2100" dirty="0">
                <a:solidFill>
                  <a:srgbClr val="1353A2"/>
                </a:solidFill>
              </a:rPr>
              <a:t>选项来查看当前系统所有用户的所有进程</a:t>
            </a:r>
            <a:r>
              <a:rPr lang="en-US" altLang="zh-CN" sz="2100" dirty="0">
                <a:solidFill>
                  <a:srgbClr val="1353A2"/>
                </a:solidFill>
              </a:rPr>
              <a:t>,</a:t>
            </a:r>
            <a:r>
              <a:rPr lang="zh-CN" altLang="en-US" sz="2100" dirty="0">
                <a:solidFill>
                  <a:srgbClr val="1353A2"/>
                </a:solidFill>
              </a:rPr>
              <a:t>经常使用的是</a:t>
            </a:r>
            <a:r>
              <a:rPr lang="en-US" altLang="zh-CN" sz="2100" dirty="0">
                <a:solidFill>
                  <a:srgbClr val="1353A2"/>
                </a:solidFill>
              </a:rPr>
              <a:t>aux</a:t>
            </a:r>
            <a:r>
              <a:rPr lang="zh-CN" altLang="en-US" sz="2100" dirty="0">
                <a:solidFill>
                  <a:srgbClr val="1353A2"/>
                </a:solidFill>
              </a:rPr>
              <a:t>组合选项  </a:t>
            </a:r>
            <a:r>
              <a:rPr lang="zh-CN" altLang="en-US" sz="2100" dirty="0">
                <a:solidFill>
                  <a:prstClr val="white">
                    <a:lumMod val="50000"/>
                  </a:prstClr>
                </a:solidFill>
                <a:latin typeface="宋体" charset="-122"/>
              </a:rPr>
              <a:t>   </a:t>
            </a:r>
            <a:r>
              <a:rPr lang="en-US" altLang="zh-CN" sz="2100" dirty="0">
                <a:solidFill>
                  <a:srgbClr val="FF0000"/>
                </a:solidFill>
                <a:latin typeface="宋体" charset="-122"/>
              </a:rPr>
              <a:t>$ </a:t>
            </a:r>
            <a:r>
              <a:rPr lang="en-US" altLang="zh-CN" sz="2100" dirty="0" err="1">
                <a:solidFill>
                  <a:srgbClr val="FF0000"/>
                </a:solidFill>
                <a:latin typeface="宋体" charset="-122"/>
              </a:rPr>
              <a:t>ps</a:t>
            </a:r>
            <a:r>
              <a:rPr lang="en-US" altLang="zh-CN" sz="2100" dirty="0">
                <a:solidFill>
                  <a:srgbClr val="FF0000"/>
                </a:solidFill>
                <a:latin typeface="宋体" charset="-122"/>
              </a:rPr>
              <a:t> -aux </a:t>
            </a:r>
            <a:endParaRPr lang="en-US" altLang="zh-CN" sz="2100" b="0" dirty="0">
              <a:solidFill>
                <a:srgbClr val="1353A2"/>
              </a:solidFill>
            </a:endParaRPr>
          </a:p>
        </p:txBody>
      </p:sp>
    </p:spTree>
    <p:extLst>
      <p:ext uri="{BB962C8B-B14F-4D97-AF65-F5344CB8AC3E}">
        <p14:creationId xmlns:p14="http://schemas.microsoft.com/office/powerpoint/2010/main" val="367465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A59F54B-4AF6-45AE-9158-39C5B94C3184}"/>
              </a:ext>
            </a:extLst>
          </p:cNvPr>
          <p:cNvSpPr txBox="1"/>
          <p:nvPr/>
        </p:nvSpPr>
        <p:spPr>
          <a:xfrm>
            <a:off x="1042987" y="1771650"/>
            <a:ext cx="7215188" cy="323165"/>
          </a:xfrm>
          <a:prstGeom prst="rect">
            <a:avLst/>
          </a:prstGeom>
          <a:noFill/>
        </p:spPr>
        <p:txBody>
          <a:bodyPr wrap="square" rtlCol="0">
            <a:spAutoFit/>
          </a:bodyPr>
          <a:lstStyle/>
          <a:p>
            <a:pPr defTabSz="685800" eaLnBrk="1" fontAlgn="auto" hangingPunct="1">
              <a:spcBef>
                <a:spcPts val="0"/>
              </a:spcBef>
              <a:spcAft>
                <a:spcPts val="0"/>
              </a:spcAft>
            </a:pPr>
            <a:r>
              <a:rPr lang="en-US" altLang="zh-CN" sz="1500" b="0" dirty="0">
                <a:solidFill>
                  <a:srgbClr val="1353A2"/>
                </a:solidFill>
                <a:latin typeface="微软雅黑" panose="020B0503020204020204" pitchFamily="34" charset="-122"/>
                <a:ea typeface="微软雅黑" panose="020B0503020204020204" pitchFamily="34" charset="-122"/>
              </a:rPr>
              <a:t>     </a:t>
            </a:r>
            <a:r>
              <a:rPr lang="zh-CN" altLang="zh-CN" sz="1500" b="0" dirty="0">
                <a:solidFill>
                  <a:prstClr val="black"/>
                </a:solidFill>
                <a:latin typeface="微软雅黑" panose="020B0503020204020204" pitchFamily="34" charset="-122"/>
                <a:ea typeface="微软雅黑" panose="020B0503020204020204" pitchFamily="34" charset="-122"/>
              </a:rPr>
              <a:t>【</a:t>
            </a:r>
            <a:r>
              <a:rPr lang="en-US" altLang="zh-CN" sz="1500" b="0" dirty="0">
                <a:solidFill>
                  <a:prstClr val="black"/>
                </a:solidFill>
                <a:latin typeface="微软雅黑" panose="020B0503020204020204" pitchFamily="34" charset="-122"/>
                <a:ea typeface="微软雅黑" panose="020B0503020204020204" pitchFamily="34" charset="-122"/>
              </a:rPr>
              <a:t>USER PID %CPU %MEM VSZ RSS TTY STAT START TIME COMMAND</a:t>
            </a:r>
            <a:r>
              <a:rPr lang="zh-CN" altLang="zh-CN" sz="1500" b="0" dirty="0">
                <a:solidFill>
                  <a:prstClr val="black"/>
                </a:solidFill>
                <a:latin typeface="微软雅黑" panose="020B0503020204020204" pitchFamily="34" charset="-122"/>
                <a:ea typeface="微软雅黑" panose="020B0503020204020204" pitchFamily="34" charset="-122"/>
              </a:rPr>
              <a:t>】</a:t>
            </a:r>
            <a:endParaRPr lang="en-US" altLang="zh-CN" sz="1500" b="0" dirty="0">
              <a:solidFill>
                <a:prstClr val="black"/>
              </a:solidFill>
              <a:latin typeface="微软雅黑" panose="020B0503020204020204" pitchFamily="34" charset="-122"/>
              <a:ea typeface="微软雅黑" panose="020B0503020204020204" pitchFamily="34" charset="-122"/>
            </a:endParaRPr>
          </a:p>
        </p:txBody>
      </p:sp>
      <p:sp>
        <p:nvSpPr>
          <p:cNvPr id="3" name="TextBox 1">
            <a:extLst>
              <a:ext uri="{FF2B5EF4-FFF2-40B4-BE49-F238E27FC236}">
                <a16:creationId xmlns:a16="http://schemas.microsoft.com/office/drawing/2014/main" id="{8907A709-B1AE-4767-82AC-BA6052912D84}"/>
              </a:ext>
            </a:extLst>
          </p:cNvPr>
          <p:cNvSpPr txBox="1"/>
          <p:nvPr/>
        </p:nvSpPr>
        <p:spPr>
          <a:xfrm>
            <a:off x="1766489" y="1232880"/>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a:solidFill>
                  <a:srgbClr val="1353A2"/>
                </a:solidFill>
                <a:latin typeface="微软雅黑" panose="020B0503020204020204" pitchFamily="34" charset="-122"/>
                <a:ea typeface="微软雅黑" panose="020B0503020204020204" pitchFamily="34" charset="-122"/>
              </a:rPr>
              <a:t>ps aux</a:t>
            </a:r>
            <a:r>
              <a:rPr lang="zh-CN" altLang="zh-CN" sz="2400" b="0">
                <a:solidFill>
                  <a:srgbClr val="1353A2"/>
                </a:solidFill>
                <a:latin typeface="微软雅黑" panose="020B0503020204020204" pitchFamily="34" charset="-122"/>
                <a:ea typeface="微软雅黑" panose="020B0503020204020204" pitchFamily="34" charset="-122"/>
              </a:rPr>
              <a:t>命令的输出格式</a:t>
            </a:r>
            <a:endParaRPr lang="zh-CN" altLang="en-US" sz="2400" b="0" dirty="0">
              <a:solidFill>
                <a:srgbClr val="1353A2"/>
              </a:solidFill>
              <a:latin typeface="微软雅黑" pitchFamily="34" charset="-122"/>
              <a:ea typeface="微软雅黑" pitchFamily="34" charset="-122"/>
            </a:endParaRPr>
          </a:p>
        </p:txBody>
      </p:sp>
      <p:grpSp>
        <p:nvGrpSpPr>
          <p:cNvPr id="5" name="组合 4"/>
          <p:cNvGrpSpPr/>
          <p:nvPr/>
        </p:nvGrpSpPr>
        <p:grpSpPr>
          <a:xfrm>
            <a:off x="774700" y="2142613"/>
            <a:ext cx="7272338" cy="3665720"/>
            <a:chOff x="1032934" y="1713816"/>
            <a:chExt cx="9696450" cy="4887627"/>
          </a:xfrm>
        </p:grpSpPr>
        <p:pic>
          <p:nvPicPr>
            <p:cNvPr id="4" name="图片 3">
              <a:extLst>
                <a:ext uri="{FF2B5EF4-FFF2-40B4-BE49-F238E27FC236}">
                  <a16:creationId xmlns:a16="http://schemas.microsoft.com/office/drawing/2014/main" id="{DAF3B2C8-75E5-4A3B-8027-1CDA6F3E08EE}"/>
                </a:ext>
              </a:extLst>
            </p:cNvPr>
            <p:cNvPicPr>
              <a:picLocks noChangeAspect="1"/>
            </p:cNvPicPr>
            <p:nvPr/>
          </p:nvPicPr>
          <p:blipFill>
            <a:blip r:embed="rId2"/>
            <a:stretch>
              <a:fillRect/>
            </a:stretch>
          </p:blipFill>
          <p:spPr>
            <a:xfrm>
              <a:off x="1032934" y="1713816"/>
              <a:ext cx="9696450" cy="4887627"/>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750" y="2118731"/>
              <a:ext cx="313213" cy="350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8362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6076" y="4427652"/>
            <a:ext cx="1382839" cy="1124335"/>
          </a:xfrm>
          <a:prstGeom prst="rect">
            <a:avLst/>
          </a:prstGeom>
        </p:spPr>
      </p:pic>
      <p:sp>
        <p:nvSpPr>
          <p:cNvPr id="8" name="Text Box 44"/>
          <p:cNvSpPr txBox="1">
            <a:spLocks noChangeArrowheads="1"/>
          </p:cNvSpPr>
          <p:nvPr/>
        </p:nvSpPr>
        <p:spPr bwMode="auto">
          <a:xfrm>
            <a:off x="581613" y="1671462"/>
            <a:ext cx="7633988" cy="4238212"/>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pPr>
            <a:r>
              <a:rPr lang="en-US" altLang="zh-CN" sz="2100" dirty="0" err="1">
                <a:solidFill>
                  <a:srgbClr val="1353A2"/>
                </a:solidFill>
              </a:rPr>
              <a:t>pstree</a:t>
            </a:r>
            <a:r>
              <a:rPr lang="zh-CN" altLang="zh-CN" sz="2100" dirty="0">
                <a:solidFill>
                  <a:srgbClr val="1353A2"/>
                </a:solidFill>
              </a:rPr>
              <a:t>命令</a:t>
            </a:r>
          </a:p>
          <a:p>
            <a:pPr marL="514350" lvl="1" indent="-171450" defTabSz="685800" eaLnBrk="1" fontAlgn="auto" hangingPunct="1">
              <a:lnSpc>
                <a:spcPct val="130000"/>
              </a:lnSpc>
              <a:spcBef>
                <a:spcPts val="375"/>
              </a:spcBef>
              <a:spcAft>
                <a:spcPts val="0"/>
              </a:spcAft>
            </a:pPr>
            <a:r>
              <a:rPr lang="zh-CN" altLang="en-US" sz="2325" dirty="0">
                <a:solidFill>
                  <a:prstClr val="black"/>
                </a:solidFill>
                <a:latin typeface="等线"/>
                <a:ea typeface="等线" panose="02010600030101010101" pitchFamily="2" charset="-122"/>
              </a:rPr>
              <a:t>格式：</a:t>
            </a:r>
            <a:r>
              <a:rPr lang="en-US" altLang="zh-CN" sz="2325" dirty="0" err="1">
                <a:solidFill>
                  <a:prstClr val="black"/>
                </a:solidFill>
                <a:latin typeface="等线"/>
                <a:ea typeface="等线" panose="02010600030101010101" pitchFamily="2" charset="-122"/>
              </a:rPr>
              <a:t>pstree</a:t>
            </a:r>
            <a:r>
              <a:rPr lang="en-US" altLang="zh-CN" sz="2325" dirty="0">
                <a:solidFill>
                  <a:prstClr val="black"/>
                </a:solidFill>
                <a:latin typeface="等线"/>
                <a:ea typeface="等线" panose="02010600030101010101" pitchFamily="2" charset="-122"/>
              </a:rPr>
              <a:t> [</a:t>
            </a:r>
            <a:r>
              <a:rPr lang="zh-CN" altLang="zh-CN" sz="2325" dirty="0">
                <a:solidFill>
                  <a:prstClr val="black"/>
                </a:solidFill>
                <a:latin typeface="等线"/>
                <a:ea typeface="等线" panose="02010600030101010101" pitchFamily="2" charset="-122"/>
              </a:rPr>
              <a:t>选项</a:t>
            </a:r>
            <a:r>
              <a:rPr lang="en-US" altLang="zh-CN" sz="2325" dirty="0">
                <a:solidFill>
                  <a:prstClr val="black"/>
                </a:solidFill>
                <a:latin typeface="等线"/>
                <a:ea typeface="等线" panose="02010600030101010101" pitchFamily="2" charset="-122"/>
              </a:rPr>
              <a:t>]</a:t>
            </a:r>
          </a:p>
          <a:p>
            <a:pPr marL="257175" indent="-257175" defTabSz="540544" eaLnBrk="1" fontAlgn="auto" hangingPunct="1">
              <a:lnSpc>
                <a:spcPct val="150000"/>
              </a:lnSpc>
              <a:spcBef>
                <a:spcPts val="0"/>
              </a:spcBef>
              <a:spcAft>
                <a:spcPts val="0"/>
              </a:spcAft>
              <a:buFont typeface="Arial" pitchFamily="34" charset="0"/>
              <a:buChar char="•"/>
            </a:pPr>
            <a:r>
              <a:rPr lang="zh-CN" altLang="zh-CN" sz="1800" dirty="0">
                <a:solidFill>
                  <a:srgbClr val="1353A2"/>
                </a:solidFill>
              </a:rPr>
              <a:t>功能：以树状方式表现进程的父子关系。用</a:t>
            </a:r>
            <a:r>
              <a:rPr lang="en-US" altLang="zh-CN" sz="1800" dirty="0">
                <a:solidFill>
                  <a:srgbClr val="1353A2"/>
                </a:solidFill>
              </a:rPr>
              <a:t>ASCII</a:t>
            </a:r>
            <a:r>
              <a:rPr lang="zh-CN" altLang="zh-CN" sz="1800" dirty="0">
                <a:solidFill>
                  <a:srgbClr val="1353A2"/>
                </a:solidFill>
              </a:rPr>
              <a:t>字符显示树状结构，清楚地表达进程间的相互关系。</a:t>
            </a:r>
            <a:endParaRPr lang="en-US" altLang="zh-CN" sz="1800" dirty="0">
              <a:solidFill>
                <a:srgbClr val="1353A2"/>
              </a:solidFill>
            </a:endParaRPr>
          </a:p>
          <a:p>
            <a:pPr marL="257175" indent="-257175" defTabSz="540544" eaLnBrk="1" fontAlgn="auto" hangingPunct="1">
              <a:lnSpc>
                <a:spcPct val="150000"/>
              </a:lnSpc>
              <a:spcBef>
                <a:spcPts val="0"/>
              </a:spcBef>
              <a:spcAft>
                <a:spcPts val="0"/>
              </a:spcAft>
              <a:buFont typeface="Arial" pitchFamily="34" charset="0"/>
              <a:buChar char="•"/>
            </a:pPr>
            <a:r>
              <a:rPr lang="zh-CN" altLang="zh-CN" sz="1800" dirty="0">
                <a:solidFill>
                  <a:srgbClr val="1353A2"/>
                </a:solidFill>
              </a:rPr>
              <a:t>如果不指定进程识别码或用户名称，则会把系统启动时的第一个进程</a:t>
            </a:r>
            <a:r>
              <a:rPr lang="en-US" altLang="zh-CN" sz="1800" dirty="0" err="1">
                <a:solidFill>
                  <a:srgbClr val="1353A2"/>
                </a:solidFill>
              </a:rPr>
              <a:t>Ginit</a:t>
            </a:r>
            <a:r>
              <a:rPr lang="zh-CN" altLang="zh-CN" sz="1800" dirty="0">
                <a:solidFill>
                  <a:srgbClr val="1353A2"/>
                </a:solidFill>
              </a:rPr>
              <a:t>）视为根，并显示之后的所有进程。</a:t>
            </a:r>
            <a:endParaRPr lang="en-US" altLang="zh-CN" sz="1800" dirty="0">
              <a:solidFill>
                <a:srgbClr val="1353A2"/>
              </a:solidFill>
            </a:endParaRPr>
          </a:p>
          <a:p>
            <a:pPr marL="257175" indent="-257175" defTabSz="540544" eaLnBrk="1" fontAlgn="auto" hangingPunct="1">
              <a:lnSpc>
                <a:spcPct val="150000"/>
              </a:lnSpc>
              <a:spcBef>
                <a:spcPts val="0"/>
              </a:spcBef>
              <a:spcAft>
                <a:spcPts val="0"/>
              </a:spcAft>
              <a:buFont typeface="Arial" pitchFamily="34" charset="0"/>
              <a:buChar char="•"/>
            </a:pPr>
            <a:r>
              <a:rPr lang="zh-CN" altLang="zh-CN" sz="1800" dirty="0">
                <a:solidFill>
                  <a:srgbClr val="1353A2"/>
                </a:solidFill>
              </a:rPr>
              <a:t>若指定用户名称，会以隶属该用户的第一个进程当作</a:t>
            </a:r>
            <a:r>
              <a:rPr lang="zh-CN" altLang="en-US" sz="1800" dirty="0">
                <a:solidFill>
                  <a:srgbClr val="1353A2"/>
                </a:solidFill>
              </a:rPr>
              <a:t>根，</a:t>
            </a:r>
            <a:r>
              <a:rPr lang="zh-CN" altLang="zh-CN" sz="1800" dirty="0">
                <a:solidFill>
                  <a:srgbClr val="1353A2"/>
                </a:solidFill>
              </a:rPr>
              <a:t>然后显示该用户的所有进程。</a:t>
            </a:r>
            <a:endParaRPr lang="en-US" altLang="zh-CN" sz="2100" dirty="0">
              <a:solidFill>
                <a:srgbClr val="1353A2"/>
              </a:solidFill>
            </a:endParaRPr>
          </a:p>
          <a:p>
            <a:pPr indent="342900" defTabSz="540544" eaLnBrk="1" fontAlgn="auto" hangingPunct="1">
              <a:lnSpc>
                <a:spcPct val="150000"/>
              </a:lnSpc>
              <a:spcBef>
                <a:spcPts val="0"/>
              </a:spcBef>
              <a:spcAft>
                <a:spcPts val="0"/>
              </a:spcAft>
            </a:pPr>
            <a:endParaRPr lang="en-US" altLang="zh-CN" sz="1500" b="0" dirty="0">
              <a:solidFill>
                <a:srgbClr val="1353A2"/>
              </a:solidFill>
            </a:endParaRPr>
          </a:p>
          <a:p>
            <a:pPr indent="342900" defTabSz="540544" eaLnBrk="1" fontAlgn="auto" hangingPunct="1">
              <a:lnSpc>
                <a:spcPct val="150000"/>
              </a:lnSpc>
              <a:spcBef>
                <a:spcPts val="0"/>
              </a:spcBef>
              <a:spcAft>
                <a:spcPts val="0"/>
              </a:spcAft>
            </a:pPr>
            <a:endParaRPr lang="zh-CN" altLang="zh-CN" sz="1500" b="0" dirty="0">
              <a:solidFill>
                <a:srgbClr val="1353A2"/>
              </a:solidFill>
            </a:endParaRPr>
          </a:p>
        </p:txBody>
      </p:sp>
      <p:sp>
        <p:nvSpPr>
          <p:cNvPr id="6" name="TextBox 1">
            <a:extLst>
              <a:ext uri="{FF2B5EF4-FFF2-40B4-BE49-F238E27FC236}">
                <a16:creationId xmlns:a16="http://schemas.microsoft.com/office/drawing/2014/main" id="{CC7DDE2D-9191-4428-B1E9-11B7D35CE6DB}"/>
              </a:ext>
            </a:extLst>
          </p:cNvPr>
          <p:cNvSpPr txBox="1"/>
          <p:nvPr/>
        </p:nvSpPr>
        <p:spPr>
          <a:xfrm>
            <a:off x="1766489" y="1232880"/>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7.3.1</a:t>
            </a:r>
            <a:r>
              <a:rPr lang="zh-CN" altLang="en-US" sz="2400" b="0" dirty="0">
                <a:solidFill>
                  <a:srgbClr val="1353A2"/>
                </a:solidFill>
                <a:latin typeface="等线"/>
                <a:ea typeface="黑体" panose="02010609060101010101" pitchFamily="49" charset="-122"/>
              </a:rPr>
              <a:t>管理进程</a:t>
            </a:r>
            <a:endParaRPr lang="zh-CN" altLang="en-US" sz="2400" b="0" dirty="0">
              <a:solidFill>
                <a:srgbClr val="1353A2"/>
              </a:solidFill>
              <a:latin typeface="微软雅黑" pitchFamily="34" charset="-122"/>
              <a:ea typeface="微软雅黑" pitchFamily="34" charset="-122"/>
            </a:endParaRPr>
          </a:p>
        </p:txBody>
      </p:sp>
    </p:spTree>
    <p:extLst>
      <p:ext uri="{BB962C8B-B14F-4D97-AF65-F5344CB8AC3E}">
        <p14:creationId xmlns:p14="http://schemas.microsoft.com/office/powerpoint/2010/main" val="33023240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1" y="1775759"/>
            <a:ext cx="7581899" cy="3952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4618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651220" y="857250"/>
            <a:ext cx="4598682" cy="857250"/>
          </a:xfrm>
        </p:spPr>
        <p:txBody>
          <a:bodyPr/>
          <a:lstStyle/>
          <a:p>
            <a:pPr eaLnBrk="1" hangingPunct="1"/>
            <a:r>
              <a:rPr lang="zh-CN" altLang="en-US" b="1" dirty="0"/>
              <a:t>删除进程命令</a:t>
            </a:r>
            <a:endParaRPr lang="en-US" altLang="zh-CN" b="1" dirty="0"/>
          </a:p>
        </p:txBody>
      </p:sp>
      <p:sp>
        <p:nvSpPr>
          <p:cNvPr id="28675" name="Rectangle 3"/>
          <p:cNvSpPr>
            <a:spLocks noGrp="1" noChangeArrowheads="1"/>
          </p:cNvSpPr>
          <p:nvPr>
            <p:ph type="body" idx="1"/>
          </p:nvPr>
        </p:nvSpPr>
        <p:spPr>
          <a:xfrm>
            <a:off x="1" y="1903153"/>
            <a:ext cx="8928099" cy="3394472"/>
          </a:xfrm>
        </p:spPr>
        <p:txBody>
          <a:bodyPr>
            <a:noAutofit/>
          </a:bodyPr>
          <a:lstStyle/>
          <a:p>
            <a:pPr marL="342900" indent="-342900">
              <a:lnSpc>
                <a:spcPct val="150000"/>
              </a:lnSpc>
              <a:spcBef>
                <a:spcPts val="0"/>
              </a:spcBef>
              <a:defRPr/>
            </a:pPr>
            <a:r>
              <a:rPr lang="en-US" altLang="zh-CN" b="1" dirty="0">
                <a:solidFill>
                  <a:srgbClr val="1353A2"/>
                </a:solidFill>
                <a:latin typeface="等线"/>
                <a:ea typeface="等线" panose="02010600030101010101" pitchFamily="2" charset="-122"/>
              </a:rPr>
              <a:t> kill</a:t>
            </a:r>
            <a:r>
              <a:rPr lang="zh-CN" altLang="zh-CN" b="1" dirty="0">
                <a:solidFill>
                  <a:srgbClr val="1353A2"/>
                </a:solidFill>
                <a:latin typeface="等线"/>
                <a:ea typeface="等线" panose="02010600030101010101" pitchFamily="2" charset="-122"/>
              </a:rPr>
              <a:t>命令</a:t>
            </a:r>
            <a:r>
              <a:rPr lang="en-US" altLang="zh-CN" b="1" dirty="0"/>
              <a:t>kill   [</a:t>
            </a:r>
            <a:r>
              <a:rPr lang="zh-CN" altLang="en-US" b="1" dirty="0"/>
              <a:t>参数</a:t>
            </a:r>
            <a:r>
              <a:rPr lang="en-US" altLang="zh-CN" b="1" dirty="0"/>
              <a:t>]    [</a:t>
            </a:r>
            <a:r>
              <a:rPr lang="zh-CN" altLang="en-US" b="1" dirty="0"/>
              <a:t>进程号</a:t>
            </a:r>
            <a:r>
              <a:rPr lang="en-US" altLang="zh-CN" b="1" dirty="0"/>
              <a:t>]</a:t>
            </a:r>
          </a:p>
          <a:p>
            <a:pPr eaLnBrk="1" hangingPunct="1">
              <a:lnSpc>
                <a:spcPct val="150000"/>
              </a:lnSpc>
            </a:pPr>
            <a:r>
              <a:rPr lang="zh-CN" altLang="en-US" b="1" dirty="0">
                <a:solidFill>
                  <a:srgbClr val="1353A2"/>
                </a:solidFill>
              </a:rPr>
              <a:t>功能：</a:t>
            </a:r>
            <a:endParaRPr lang="en-US" altLang="zh-CN" b="1" dirty="0">
              <a:solidFill>
                <a:srgbClr val="1353A2"/>
              </a:solidFill>
            </a:endParaRPr>
          </a:p>
          <a:p>
            <a:pPr lvl="1" eaLnBrk="1" hangingPunct="1">
              <a:lnSpc>
                <a:spcPct val="150000"/>
              </a:lnSpc>
            </a:pPr>
            <a:r>
              <a:rPr lang="zh-CN" altLang="en-US" sz="2100" b="1" dirty="0">
                <a:solidFill>
                  <a:srgbClr val="1353A2"/>
                </a:solidFill>
              </a:rPr>
              <a:t>终止一个进程，发送指定的信号到相应进程。</a:t>
            </a:r>
            <a:endParaRPr lang="en-US" altLang="zh-CN" sz="2100" b="1" dirty="0">
              <a:solidFill>
                <a:srgbClr val="1353A2"/>
              </a:solidFill>
            </a:endParaRPr>
          </a:p>
          <a:p>
            <a:pPr lvl="1" eaLnBrk="1" hangingPunct="1">
              <a:lnSpc>
                <a:spcPct val="150000"/>
              </a:lnSpc>
            </a:pPr>
            <a:r>
              <a:rPr lang="zh-CN" altLang="en-US" sz="2100" b="1" dirty="0">
                <a:solidFill>
                  <a:srgbClr val="1353A2"/>
                </a:solidFill>
              </a:rPr>
              <a:t>不指定信号将发送</a:t>
            </a:r>
            <a:r>
              <a:rPr lang="en-US" altLang="zh-CN" sz="2100" b="1" dirty="0">
                <a:solidFill>
                  <a:srgbClr val="1353A2"/>
                </a:solidFill>
              </a:rPr>
              <a:t>SIGTERM</a:t>
            </a:r>
            <a:r>
              <a:rPr lang="zh-CN" altLang="en-US" sz="2100" b="1" dirty="0">
                <a:solidFill>
                  <a:srgbClr val="1353A2"/>
                </a:solidFill>
              </a:rPr>
              <a:t>（</a:t>
            </a:r>
            <a:r>
              <a:rPr lang="en-US" altLang="zh-CN" sz="2100" b="1" dirty="0">
                <a:solidFill>
                  <a:srgbClr val="1353A2"/>
                </a:solidFill>
              </a:rPr>
              <a:t>15</a:t>
            </a:r>
            <a:r>
              <a:rPr lang="zh-CN" altLang="en-US" sz="2100" b="1" dirty="0">
                <a:solidFill>
                  <a:srgbClr val="1353A2"/>
                </a:solidFill>
              </a:rPr>
              <a:t>）终止指定进程。如果任无法终止该程序可用“</a:t>
            </a:r>
            <a:r>
              <a:rPr lang="en-US" altLang="zh-CN" sz="2100" b="1" dirty="0">
                <a:solidFill>
                  <a:srgbClr val="1353A2"/>
                </a:solidFill>
              </a:rPr>
              <a:t>-KILL” </a:t>
            </a:r>
            <a:r>
              <a:rPr lang="zh-CN" altLang="en-US" sz="2100" b="1" dirty="0">
                <a:solidFill>
                  <a:srgbClr val="1353A2"/>
                </a:solidFill>
              </a:rPr>
              <a:t>参数，其发送的信号为</a:t>
            </a:r>
            <a:r>
              <a:rPr lang="en-US" altLang="zh-CN" sz="2100" b="1" dirty="0">
                <a:solidFill>
                  <a:srgbClr val="1353A2"/>
                </a:solidFill>
              </a:rPr>
              <a:t>SIGKILL(9) </a:t>
            </a:r>
            <a:r>
              <a:rPr lang="zh-CN" altLang="en-US" sz="2100" b="1" dirty="0">
                <a:solidFill>
                  <a:srgbClr val="1353A2"/>
                </a:solidFill>
              </a:rPr>
              <a:t>，将强制结束进程</a:t>
            </a:r>
            <a:endParaRPr lang="en-US" altLang="zh-CN" sz="2100" b="1" dirty="0">
              <a:solidFill>
                <a:srgbClr val="1353A2"/>
              </a:solidFill>
            </a:endParaRPr>
          </a:p>
          <a:p>
            <a:pPr lvl="1" eaLnBrk="1" hangingPunct="1">
              <a:lnSpc>
                <a:spcPct val="150000"/>
              </a:lnSpc>
            </a:pPr>
            <a:r>
              <a:rPr lang="zh-CN" altLang="en-US" sz="2100" b="1" dirty="0">
                <a:solidFill>
                  <a:srgbClr val="1353A2"/>
                </a:solidFill>
              </a:rPr>
              <a:t>使用</a:t>
            </a:r>
            <a:r>
              <a:rPr lang="en-US" altLang="zh-CN" sz="2100" b="1" dirty="0" err="1">
                <a:solidFill>
                  <a:srgbClr val="1353A2"/>
                </a:solidFill>
              </a:rPr>
              <a:t>ps</a:t>
            </a:r>
            <a:r>
              <a:rPr lang="zh-CN" altLang="en-US" sz="2100" b="1" dirty="0">
                <a:solidFill>
                  <a:srgbClr val="1353A2"/>
                </a:solidFill>
              </a:rPr>
              <a:t>命令或者</a:t>
            </a:r>
            <a:r>
              <a:rPr lang="en-US" altLang="zh-CN" sz="2100" b="1" dirty="0">
                <a:solidFill>
                  <a:srgbClr val="1353A2"/>
                </a:solidFill>
              </a:rPr>
              <a:t>jobs </a:t>
            </a:r>
            <a:r>
              <a:rPr lang="zh-CN" altLang="en-US" sz="2100" b="1" dirty="0">
                <a:solidFill>
                  <a:srgbClr val="1353A2"/>
                </a:solidFill>
              </a:rPr>
              <a:t>命令可以查看进程号。</a:t>
            </a:r>
            <a:r>
              <a:rPr lang="en-US" altLang="zh-CN" sz="2100" b="1" dirty="0">
                <a:solidFill>
                  <a:srgbClr val="1353A2"/>
                </a:solidFill>
              </a:rPr>
              <a:t>root</a:t>
            </a:r>
            <a:r>
              <a:rPr lang="zh-CN" altLang="en-US" sz="2100" b="1" dirty="0">
                <a:solidFill>
                  <a:srgbClr val="1353A2"/>
                </a:solidFill>
              </a:rPr>
              <a:t>用户将影响用户的进程，非</a:t>
            </a:r>
            <a:r>
              <a:rPr lang="en-US" altLang="zh-CN" sz="2100" b="1" dirty="0">
                <a:solidFill>
                  <a:srgbClr val="1353A2"/>
                </a:solidFill>
              </a:rPr>
              <a:t>root</a:t>
            </a:r>
            <a:r>
              <a:rPr lang="zh-CN" altLang="en-US" sz="2100" b="1" dirty="0">
                <a:solidFill>
                  <a:srgbClr val="1353A2"/>
                </a:solidFill>
              </a:rPr>
              <a:t>用户只能影响自己的进程。</a:t>
            </a:r>
            <a:endParaRPr lang="en-US" altLang="zh-CN" sz="2100" b="1" dirty="0">
              <a:solidFill>
                <a:srgbClr val="1353A2"/>
              </a:solidFill>
            </a:endParaRPr>
          </a:p>
        </p:txBody>
      </p:sp>
    </p:spTree>
    <p:extLst>
      <p:ext uri="{BB962C8B-B14F-4D97-AF65-F5344CB8AC3E}">
        <p14:creationId xmlns:p14="http://schemas.microsoft.com/office/powerpoint/2010/main" val="157874785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473E6-B1C3-4621-8DC8-D753E34ED82B}"/>
              </a:ext>
            </a:extLst>
          </p:cNvPr>
          <p:cNvSpPr>
            <a:spLocks noGrp="1"/>
          </p:cNvSpPr>
          <p:nvPr>
            <p:ph type="title"/>
          </p:nvPr>
        </p:nvSpPr>
        <p:spPr/>
        <p:txBody>
          <a:bodyPr>
            <a:normAutofit/>
          </a:bodyPr>
          <a:lstStyle/>
          <a:p>
            <a:r>
              <a:rPr lang="zh-CN" altLang="en-US" b="1" dirty="0"/>
              <a:t>常用信号：</a:t>
            </a:r>
            <a:endParaRPr lang="zh-CN" altLang="en-US" dirty="0"/>
          </a:p>
        </p:txBody>
      </p:sp>
      <p:sp>
        <p:nvSpPr>
          <p:cNvPr id="3" name="内容占位符 2"/>
          <p:cNvSpPr>
            <a:spLocks noGrp="1"/>
          </p:cNvSpPr>
          <p:nvPr>
            <p:ph idx="1"/>
          </p:nvPr>
        </p:nvSpPr>
        <p:spPr>
          <a:xfrm>
            <a:off x="338137" y="1854994"/>
            <a:ext cx="8678863" cy="3860006"/>
          </a:xfrm>
        </p:spPr>
        <p:txBody>
          <a:bodyPr>
            <a:normAutofit fontScale="92500" lnSpcReduction="20000"/>
          </a:bodyPr>
          <a:lstStyle/>
          <a:p>
            <a:pPr marL="342900" lvl="1" indent="0">
              <a:lnSpc>
                <a:spcPct val="150000"/>
              </a:lnSpc>
              <a:spcBef>
                <a:spcPts val="0"/>
              </a:spcBef>
              <a:buNone/>
              <a:defRPr/>
            </a:pPr>
            <a:r>
              <a:rPr lang="en-US" altLang="zh-CN" sz="1950" b="1" dirty="0">
                <a:solidFill>
                  <a:srgbClr val="1353A2"/>
                </a:solidFill>
                <a:latin typeface="微软雅黑" pitchFamily="34" charset="-122"/>
                <a:ea typeface="微软雅黑" pitchFamily="34" charset="-122"/>
              </a:rPr>
              <a:t>-0 </a:t>
            </a:r>
            <a:r>
              <a:rPr lang="zh-CN" altLang="en-US" sz="1950" b="1" dirty="0">
                <a:solidFill>
                  <a:srgbClr val="1353A2"/>
                </a:solidFill>
                <a:latin typeface="微软雅黑" pitchFamily="34" charset="-122"/>
                <a:ea typeface="微软雅黑" pitchFamily="34" charset="-122"/>
              </a:rPr>
              <a:t>给所有当前进程组中的进程发信号</a:t>
            </a:r>
            <a:endParaRPr lang="en-US" altLang="zh-CN" sz="1950" b="1" dirty="0">
              <a:solidFill>
                <a:srgbClr val="1353A2"/>
              </a:solidFill>
              <a:latin typeface="微软雅黑" pitchFamily="34" charset="-122"/>
              <a:ea typeface="微软雅黑" pitchFamily="34" charset="-122"/>
            </a:endParaRPr>
          </a:p>
          <a:p>
            <a:pPr marL="342900" lvl="1" indent="0">
              <a:lnSpc>
                <a:spcPct val="150000"/>
              </a:lnSpc>
              <a:spcBef>
                <a:spcPts val="0"/>
              </a:spcBef>
              <a:buNone/>
              <a:defRPr/>
            </a:pPr>
            <a:r>
              <a:rPr lang="en-US" altLang="zh-CN" sz="1950" b="1" dirty="0">
                <a:solidFill>
                  <a:srgbClr val="1353A2"/>
                </a:solidFill>
                <a:latin typeface="微软雅黑" pitchFamily="34" charset="-122"/>
                <a:ea typeface="微软雅黑" pitchFamily="34" charset="-122"/>
              </a:rPr>
              <a:t>-1 </a:t>
            </a:r>
            <a:r>
              <a:rPr lang="zh-CN" altLang="en-US" sz="1950" b="1" dirty="0">
                <a:solidFill>
                  <a:srgbClr val="1353A2"/>
                </a:solidFill>
                <a:latin typeface="微软雅黑" pitchFamily="34" charset="-122"/>
                <a:ea typeface="微软雅黑" pitchFamily="34" charset="-122"/>
              </a:rPr>
              <a:t>给所有进程号大于</a:t>
            </a:r>
            <a:r>
              <a:rPr lang="en-US" altLang="zh-CN" sz="1950" b="1" dirty="0">
                <a:solidFill>
                  <a:srgbClr val="1353A2"/>
                </a:solidFill>
                <a:latin typeface="微软雅黑" pitchFamily="34" charset="-122"/>
                <a:ea typeface="微软雅黑" pitchFamily="34" charset="-122"/>
              </a:rPr>
              <a:t>1</a:t>
            </a:r>
            <a:r>
              <a:rPr lang="zh-CN" altLang="en-US" sz="1950" b="1" dirty="0">
                <a:solidFill>
                  <a:srgbClr val="1353A2"/>
                </a:solidFill>
                <a:latin typeface="微软雅黑" pitchFamily="34" charset="-122"/>
                <a:ea typeface="微软雅黑" pitchFamily="34" charset="-122"/>
              </a:rPr>
              <a:t>的进程发送信号</a:t>
            </a:r>
          </a:p>
          <a:p>
            <a:pPr marL="342900" lvl="1" indent="0">
              <a:lnSpc>
                <a:spcPct val="150000"/>
              </a:lnSpc>
              <a:spcBef>
                <a:spcPts val="0"/>
              </a:spcBef>
              <a:buNone/>
              <a:defRPr/>
            </a:pPr>
            <a:r>
              <a:rPr lang="en-US" altLang="zh-CN" sz="1950" b="1" dirty="0">
                <a:solidFill>
                  <a:srgbClr val="FF0000"/>
                </a:solidFill>
                <a:latin typeface="微软雅黑" pitchFamily="34" charset="-122"/>
                <a:ea typeface="微软雅黑" pitchFamily="34" charset="-122"/>
              </a:rPr>
              <a:t>-9  </a:t>
            </a:r>
            <a:r>
              <a:rPr lang="zh-CN" altLang="en-US" sz="1950" b="1" dirty="0">
                <a:solidFill>
                  <a:srgbClr val="FF0000"/>
                </a:solidFill>
                <a:latin typeface="微软雅黑" pitchFamily="34" charset="-122"/>
                <a:ea typeface="微软雅黑" pitchFamily="34" charset="-122"/>
              </a:rPr>
              <a:t>强制终止</a:t>
            </a:r>
            <a:endParaRPr lang="en-US" altLang="zh-CN" sz="1950" b="1" dirty="0">
              <a:solidFill>
                <a:srgbClr val="FF0000"/>
              </a:solidFill>
              <a:latin typeface="微软雅黑" pitchFamily="34" charset="-122"/>
              <a:ea typeface="微软雅黑" pitchFamily="34" charset="-122"/>
            </a:endParaRPr>
          </a:p>
          <a:p>
            <a:pPr marL="342900" lvl="1" indent="0">
              <a:lnSpc>
                <a:spcPct val="150000"/>
              </a:lnSpc>
              <a:spcBef>
                <a:spcPts val="0"/>
              </a:spcBef>
              <a:buNone/>
              <a:defRPr/>
            </a:pPr>
            <a:r>
              <a:rPr lang="en-US" altLang="zh-CN" sz="1950" b="1" dirty="0">
                <a:solidFill>
                  <a:srgbClr val="1353A2"/>
                </a:solidFill>
                <a:latin typeface="微软雅黑" pitchFamily="34" charset="-122"/>
                <a:ea typeface="微软雅黑" pitchFamily="34" charset="-122"/>
              </a:rPr>
              <a:t>-15 </a:t>
            </a:r>
            <a:r>
              <a:rPr lang="zh-CN" altLang="en-US" sz="1950" b="1" dirty="0">
                <a:solidFill>
                  <a:srgbClr val="1353A2"/>
                </a:solidFill>
                <a:latin typeface="微软雅黑" pitchFamily="34" charset="-122"/>
                <a:ea typeface="微软雅黑" pitchFamily="34" charset="-122"/>
              </a:rPr>
              <a:t>终止进程（默认）</a:t>
            </a:r>
            <a:endParaRPr lang="en-US" altLang="zh-CN" sz="1950" b="1" dirty="0">
              <a:solidFill>
                <a:srgbClr val="1353A2"/>
              </a:solidFill>
              <a:latin typeface="微软雅黑" pitchFamily="34" charset="-122"/>
              <a:ea typeface="微软雅黑" pitchFamily="34" charset="-122"/>
            </a:endParaRPr>
          </a:p>
          <a:p>
            <a:pPr marL="342900" lvl="1" indent="0">
              <a:lnSpc>
                <a:spcPct val="150000"/>
              </a:lnSpc>
              <a:spcBef>
                <a:spcPts val="0"/>
              </a:spcBef>
              <a:buNone/>
              <a:defRPr/>
            </a:pPr>
            <a:r>
              <a:rPr lang="en-US" altLang="zh-CN" sz="1950" b="1" dirty="0">
                <a:solidFill>
                  <a:srgbClr val="1353A2"/>
                </a:solidFill>
                <a:latin typeface="微软雅黑" pitchFamily="34" charset="-122"/>
                <a:ea typeface="微软雅黑" pitchFamily="34" charset="-122"/>
              </a:rPr>
              <a:t>-17 </a:t>
            </a:r>
            <a:r>
              <a:rPr lang="zh-CN" altLang="en-US" sz="1950" b="1" dirty="0">
                <a:solidFill>
                  <a:srgbClr val="1353A2"/>
                </a:solidFill>
                <a:latin typeface="微软雅黑" pitchFamily="34" charset="-122"/>
                <a:ea typeface="微软雅黑" pitchFamily="34" charset="-122"/>
              </a:rPr>
              <a:t>将进程挂起</a:t>
            </a:r>
            <a:endParaRPr lang="en-US" altLang="zh-CN" sz="1950" b="1" dirty="0">
              <a:solidFill>
                <a:srgbClr val="1353A2"/>
              </a:solidFill>
              <a:latin typeface="微软雅黑" pitchFamily="34" charset="-122"/>
              <a:ea typeface="微软雅黑" pitchFamily="34" charset="-122"/>
            </a:endParaRPr>
          </a:p>
          <a:p>
            <a:pPr marL="342900" lvl="1" indent="0">
              <a:lnSpc>
                <a:spcPct val="150000"/>
              </a:lnSpc>
              <a:spcBef>
                <a:spcPts val="0"/>
              </a:spcBef>
              <a:buNone/>
              <a:defRPr/>
            </a:pPr>
            <a:r>
              <a:rPr lang="en-US" altLang="zh-CN" sz="1950" b="1" dirty="0">
                <a:solidFill>
                  <a:srgbClr val="1353A2"/>
                </a:solidFill>
                <a:latin typeface="微软雅黑" pitchFamily="34" charset="-122"/>
                <a:ea typeface="微软雅黑" pitchFamily="34" charset="-122"/>
              </a:rPr>
              <a:t>-19 </a:t>
            </a:r>
            <a:r>
              <a:rPr lang="zh-CN" altLang="en-US" sz="1950" b="1" dirty="0">
                <a:solidFill>
                  <a:srgbClr val="1353A2"/>
                </a:solidFill>
                <a:latin typeface="微软雅黑" pitchFamily="34" charset="-122"/>
                <a:ea typeface="微软雅黑" pitchFamily="34" charset="-122"/>
              </a:rPr>
              <a:t>将挂起的进程激活</a:t>
            </a:r>
            <a:endParaRPr lang="en-US" altLang="zh-CN" sz="1950" b="1" dirty="0">
              <a:solidFill>
                <a:srgbClr val="1353A2"/>
              </a:solidFill>
              <a:latin typeface="微软雅黑" pitchFamily="34" charset="-122"/>
              <a:ea typeface="微软雅黑" pitchFamily="34" charset="-122"/>
            </a:endParaRPr>
          </a:p>
          <a:p>
            <a:pPr marL="342900" lvl="1" indent="0">
              <a:lnSpc>
                <a:spcPct val="150000"/>
              </a:lnSpc>
              <a:spcBef>
                <a:spcPts val="0"/>
              </a:spcBef>
              <a:buNone/>
              <a:defRPr/>
            </a:pPr>
            <a:r>
              <a:rPr lang="en-US" altLang="zh-CN" sz="1950" b="1" dirty="0">
                <a:solidFill>
                  <a:srgbClr val="1353A2"/>
                </a:solidFill>
                <a:latin typeface="微软雅黑" pitchFamily="34" charset="-122"/>
                <a:ea typeface="微软雅黑" pitchFamily="34" charset="-122"/>
              </a:rPr>
              <a:t>-a  </a:t>
            </a:r>
            <a:r>
              <a:rPr lang="zh-CN" altLang="en-US" sz="1950" b="1" dirty="0">
                <a:solidFill>
                  <a:srgbClr val="1353A2"/>
                </a:solidFill>
                <a:latin typeface="微软雅黑" pitchFamily="34" charset="-122"/>
                <a:ea typeface="微软雅黑" pitchFamily="34" charset="-122"/>
              </a:rPr>
              <a:t>终止所有进程</a:t>
            </a:r>
            <a:endParaRPr lang="en-US" altLang="zh-CN" sz="1950" b="1" dirty="0">
              <a:solidFill>
                <a:srgbClr val="1353A2"/>
              </a:solidFill>
              <a:latin typeface="微软雅黑" pitchFamily="34" charset="-122"/>
              <a:ea typeface="微软雅黑" pitchFamily="34" charset="-122"/>
            </a:endParaRPr>
          </a:p>
          <a:p>
            <a:pPr marL="342900" lvl="1" indent="0">
              <a:lnSpc>
                <a:spcPct val="150000"/>
              </a:lnSpc>
              <a:spcBef>
                <a:spcPts val="0"/>
              </a:spcBef>
              <a:buNone/>
              <a:defRPr/>
            </a:pPr>
            <a:r>
              <a:rPr lang="en-US" altLang="zh-CN" sz="1950" b="1" dirty="0">
                <a:solidFill>
                  <a:srgbClr val="1353A2"/>
                </a:solidFill>
                <a:latin typeface="微软雅黑" pitchFamily="34" charset="-122"/>
                <a:ea typeface="微软雅黑" pitchFamily="34" charset="-122"/>
              </a:rPr>
              <a:t>-l</a:t>
            </a:r>
            <a:r>
              <a:rPr lang="zh-CN" altLang="en-US" sz="1950" b="1" dirty="0">
                <a:solidFill>
                  <a:srgbClr val="1353A2"/>
                </a:solidFill>
                <a:latin typeface="微软雅黑" pitchFamily="34" charset="-122"/>
                <a:ea typeface="微软雅黑" pitchFamily="34" charset="-122"/>
              </a:rPr>
              <a:t>  列出全部信号名称</a:t>
            </a:r>
          </a:p>
          <a:p>
            <a:pPr lvl="1">
              <a:lnSpc>
                <a:spcPct val="150000"/>
              </a:lnSpc>
              <a:spcBef>
                <a:spcPts val="0"/>
              </a:spcBef>
              <a:defRPr/>
            </a:pPr>
            <a:r>
              <a:rPr lang="zh-CN" altLang="en-US" sz="1950" b="1" dirty="0">
                <a:solidFill>
                  <a:srgbClr val="FF0000"/>
                </a:solidFill>
                <a:latin typeface="微软雅黑" pitchFamily="34" charset="-122"/>
                <a:ea typeface="微软雅黑" pitchFamily="34" charset="-122"/>
              </a:rPr>
              <a:t>注意：只有第</a:t>
            </a:r>
            <a:r>
              <a:rPr lang="en-US" altLang="zh-CN" sz="1950" b="1" dirty="0">
                <a:solidFill>
                  <a:srgbClr val="FF0000"/>
                </a:solidFill>
                <a:latin typeface="微软雅黑" pitchFamily="34" charset="-122"/>
                <a:ea typeface="微软雅黑" pitchFamily="34" charset="-122"/>
              </a:rPr>
              <a:t>9</a:t>
            </a:r>
            <a:r>
              <a:rPr lang="zh-CN" altLang="en-US" sz="1950" b="1" dirty="0">
                <a:solidFill>
                  <a:srgbClr val="FF0000"/>
                </a:solidFill>
                <a:latin typeface="微软雅黑" pitchFamily="34" charset="-122"/>
                <a:ea typeface="微软雅黑" pitchFamily="34" charset="-122"/>
              </a:rPr>
              <a:t>种信号</a:t>
            </a:r>
            <a:r>
              <a:rPr lang="en-US" altLang="zh-CN" sz="1950" b="1" dirty="0">
                <a:solidFill>
                  <a:srgbClr val="FF0000"/>
                </a:solidFill>
                <a:latin typeface="微软雅黑" pitchFamily="34" charset="-122"/>
                <a:ea typeface="微软雅黑" pitchFamily="34" charset="-122"/>
              </a:rPr>
              <a:t>(SIGKILL)</a:t>
            </a:r>
            <a:r>
              <a:rPr lang="zh-CN" altLang="en-US" sz="1950" b="1" dirty="0">
                <a:solidFill>
                  <a:srgbClr val="FF0000"/>
                </a:solidFill>
                <a:latin typeface="微软雅黑" pitchFamily="34" charset="-122"/>
                <a:ea typeface="微软雅黑" pitchFamily="34" charset="-122"/>
              </a:rPr>
              <a:t>才可以无条件终止进程，其他信号进程都有权利忽略。</a:t>
            </a:r>
          </a:p>
          <a:p>
            <a:pPr lvl="2">
              <a:buFontTx/>
              <a:buNone/>
              <a:defRPr/>
            </a:pPr>
            <a:endParaRPr lang="en-US" altLang="zh-CN" sz="900" dirty="0"/>
          </a:p>
          <a:p>
            <a:pPr lvl="2">
              <a:buFontTx/>
              <a:buNone/>
              <a:defRPr/>
            </a:pPr>
            <a:endParaRPr lang="en-US" altLang="zh-CN" sz="900" dirty="0"/>
          </a:p>
          <a:p>
            <a:pPr>
              <a:defRPr/>
            </a:pPr>
            <a:endParaRPr lang="zh-CN" altLang="en-US" sz="750" dirty="0"/>
          </a:p>
          <a:p>
            <a:pPr>
              <a:defRPr/>
            </a:pPr>
            <a:endParaRPr lang="zh-CN" altLang="en-US" sz="1200" dirty="0"/>
          </a:p>
        </p:txBody>
      </p:sp>
    </p:spTree>
    <p:extLst>
      <p:ext uri="{BB962C8B-B14F-4D97-AF65-F5344CB8AC3E}">
        <p14:creationId xmlns:p14="http://schemas.microsoft.com/office/powerpoint/2010/main" val="3213334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47468A34-AF8E-43C3-BEB9-742A7D903D7A}"/>
              </a:ext>
            </a:extLst>
          </p:cNvPr>
          <p:cNvSpPr>
            <a:spLocks noGrp="1" noChangeArrowheads="1"/>
          </p:cNvSpPr>
          <p:nvPr>
            <p:ph idx="1"/>
          </p:nvPr>
        </p:nvSpPr>
        <p:spPr>
          <a:xfrm>
            <a:off x="467544" y="1196752"/>
            <a:ext cx="8424936" cy="5472608"/>
          </a:xfrm>
        </p:spPr>
        <p:txBody>
          <a:bodyPr>
            <a:normAutofit fontScale="47500" lnSpcReduction="20000"/>
          </a:bodyPr>
          <a:lstStyle/>
          <a:p>
            <a:pPr marL="365760" indent="-256032" eaLnBrk="1" fontAlgn="auto" hangingPunct="1">
              <a:lnSpc>
                <a:spcPct val="150000"/>
              </a:lnSpc>
              <a:spcAft>
                <a:spcPts val="0"/>
              </a:spcAft>
              <a:buFont typeface="Wingdings 3"/>
              <a:buChar char=""/>
              <a:defRPr/>
            </a:pPr>
            <a:r>
              <a:rPr lang="zh-CN" altLang="en-US" sz="4600" b="1" dirty="0"/>
              <a:t>通用公共许可证主要目标是</a:t>
            </a:r>
            <a:r>
              <a:rPr lang="zh-CN" altLang="en-US" sz="4600" b="1" dirty="0">
                <a:solidFill>
                  <a:srgbClr val="FF3300"/>
                </a:solidFill>
              </a:rPr>
              <a:t>保证软件对所有的用户来说是自由的</a:t>
            </a:r>
            <a:r>
              <a:rPr lang="zh-CN" altLang="en-US" sz="4600" b="1" dirty="0"/>
              <a:t>。</a:t>
            </a:r>
            <a:endParaRPr lang="en-US" altLang="zh-CN" sz="4600" b="1" dirty="0"/>
          </a:p>
          <a:p>
            <a:pPr marL="365760" indent="-256032" eaLnBrk="1" fontAlgn="auto" hangingPunct="1">
              <a:lnSpc>
                <a:spcPct val="150000"/>
              </a:lnSpc>
              <a:spcAft>
                <a:spcPts val="0"/>
              </a:spcAft>
              <a:buFont typeface="Wingdings 3"/>
              <a:buChar char=""/>
              <a:defRPr/>
            </a:pPr>
            <a:r>
              <a:rPr lang="en-US" altLang="zh-CN" sz="4600" b="1" dirty="0"/>
              <a:t>GPL</a:t>
            </a:r>
            <a:r>
              <a:rPr lang="zh-CN" altLang="en-US" sz="4600" b="1" dirty="0"/>
              <a:t>通过如下途径实现这一目标：</a:t>
            </a:r>
          </a:p>
          <a:p>
            <a:pPr marL="621792" lvl="1" eaLnBrk="1" fontAlgn="auto" hangingPunct="1">
              <a:lnSpc>
                <a:spcPct val="150000"/>
              </a:lnSpc>
              <a:spcBef>
                <a:spcPts val="324"/>
              </a:spcBef>
              <a:spcAft>
                <a:spcPts val="0"/>
              </a:spcAft>
              <a:buFont typeface="Verdana"/>
              <a:buChar char="◦"/>
              <a:defRPr/>
            </a:pPr>
            <a:r>
              <a:rPr lang="zh-CN" altLang="en-US" sz="4600" b="1" dirty="0">
                <a:latin typeface="华文楷体" pitchFamily="2" charset="-122"/>
                <a:ea typeface="华文楷体" pitchFamily="2" charset="-122"/>
              </a:rPr>
              <a:t>它要求软件以源代码的形式发布，并规定任何用户能够以源代码的形式将软件复制或发布给别的用户。</a:t>
            </a:r>
          </a:p>
          <a:p>
            <a:pPr marL="621792" lvl="1" eaLnBrk="1" fontAlgn="auto" hangingPunct="1">
              <a:lnSpc>
                <a:spcPct val="150000"/>
              </a:lnSpc>
              <a:spcBef>
                <a:spcPts val="324"/>
              </a:spcBef>
              <a:spcAft>
                <a:spcPts val="0"/>
              </a:spcAft>
              <a:buFont typeface="Verdana"/>
              <a:buChar char="◦"/>
              <a:defRPr/>
            </a:pPr>
            <a:r>
              <a:rPr lang="zh-CN" altLang="en-US" sz="4600" b="1" dirty="0">
                <a:latin typeface="华文楷体" pitchFamily="2" charset="-122"/>
                <a:ea typeface="华文楷体" pitchFamily="2" charset="-122"/>
              </a:rPr>
              <a:t>它提醒每个用户，对于该软件不提供任何形式的担保。</a:t>
            </a:r>
          </a:p>
          <a:p>
            <a:pPr marL="621792" lvl="1" eaLnBrk="1" fontAlgn="auto" hangingPunct="1">
              <a:lnSpc>
                <a:spcPct val="150000"/>
              </a:lnSpc>
              <a:spcBef>
                <a:spcPts val="324"/>
              </a:spcBef>
              <a:spcAft>
                <a:spcPts val="0"/>
              </a:spcAft>
              <a:buFont typeface="Verdana"/>
              <a:buChar char="◦"/>
              <a:defRPr/>
            </a:pPr>
            <a:r>
              <a:rPr lang="zh-CN" altLang="en-US" sz="4600" b="1" dirty="0">
                <a:latin typeface="华文楷体" pitchFamily="2" charset="-122"/>
                <a:ea typeface="华文楷体" pitchFamily="2" charset="-122"/>
              </a:rPr>
              <a:t>如果用户的软件使用了受</a:t>
            </a:r>
            <a:r>
              <a:rPr lang="en-US" altLang="zh-CN" sz="4600" b="1" dirty="0">
                <a:latin typeface="华文楷体" pitchFamily="2" charset="-122"/>
                <a:ea typeface="华文楷体" pitchFamily="2" charset="-122"/>
              </a:rPr>
              <a:t>GPL</a:t>
            </a:r>
            <a:r>
              <a:rPr lang="zh-CN" altLang="en-US" sz="4600" b="1" dirty="0">
                <a:latin typeface="华文楷体" pitchFamily="2" charset="-122"/>
                <a:ea typeface="华文楷体" pitchFamily="2" charset="-122"/>
              </a:rPr>
              <a:t>保护的任何软件的一部分，那么该软件就继承了</a:t>
            </a:r>
            <a:r>
              <a:rPr lang="en-US" altLang="zh-CN" sz="4600" b="1" dirty="0">
                <a:latin typeface="华文楷体" pitchFamily="2" charset="-122"/>
                <a:ea typeface="华文楷体" pitchFamily="2" charset="-122"/>
              </a:rPr>
              <a:t>GPL</a:t>
            </a:r>
            <a:r>
              <a:rPr lang="zh-CN" altLang="en-US" sz="4600" b="1" dirty="0">
                <a:latin typeface="华文楷体" pitchFamily="2" charset="-122"/>
                <a:ea typeface="华文楷体" pitchFamily="2" charset="-122"/>
              </a:rPr>
              <a:t>软件，并因此而成为</a:t>
            </a:r>
            <a:r>
              <a:rPr lang="en-US" altLang="zh-CN" sz="4600" b="1" dirty="0">
                <a:latin typeface="华文楷体" pitchFamily="2" charset="-122"/>
                <a:ea typeface="华文楷体" pitchFamily="2" charset="-122"/>
              </a:rPr>
              <a:t>GPL</a:t>
            </a:r>
            <a:r>
              <a:rPr lang="zh-CN" altLang="en-US" sz="4600" b="1" dirty="0">
                <a:latin typeface="华文楷体" pitchFamily="2" charset="-122"/>
                <a:ea typeface="华文楷体" pitchFamily="2" charset="-122"/>
              </a:rPr>
              <a:t>软件，也就是说必须随应用程序一起发布源代码。</a:t>
            </a:r>
          </a:p>
          <a:p>
            <a:pPr marL="621792" lvl="1" eaLnBrk="1" fontAlgn="auto" hangingPunct="1">
              <a:lnSpc>
                <a:spcPct val="150000"/>
              </a:lnSpc>
              <a:spcBef>
                <a:spcPts val="324"/>
              </a:spcBef>
              <a:spcAft>
                <a:spcPts val="0"/>
              </a:spcAft>
              <a:buFont typeface="Verdana"/>
              <a:buChar char="◦"/>
              <a:defRPr/>
            </a:pPr>
            <a:r>
              <a:rPr lang="en-US" altLang="zh-CN" sz="4600" b="1" dirty="0">
                <a:latin typeface="华文楷体" pitchFamily="2" charset="-122"/>
                <a:ea typeface="华文楷体" pitchFamily="2" charset="-122"/>
              </a:rPr>
              <a:t>GPL</a:t>
            </a:r>
            <a:r>
              <a:rPr lang="zh-CN" altLang="en-US" sz="4600" b="1" dirty="0">
                <a:latin typeface="华文楷体" pitchFamily="2" charset="-122"/>
                <a:ea typeface="华文楷体" pitchFamily="2" charset="-122"/>
              </a:rPr>
              <a:t>并不排斥对自由软件进行商业性质的包装和发行，也不限制在自由软件的基础上打包发行其他非自由软件</a:t>
            </a:r>
          </a:p>
          <a:p>
            <a:pPr marL="365760" indent="-256032" eaLnBrk="1" fontAlgn="auto" hangingPunct="1">
              <a:lnSpc>
                <a:spcPct val="80000"/>
              </a:lnSpc>
              <a:spcAft>
                <a:spcPts val="0"/>
              </a:spcAft>
              <a:buFont typeface="Wingdings 3"/>
              <a:buChar char=""/>
              <a:defRPr/>
            </a:pPr>
            <a:endParaRPr lang="en-US" altLang="zh-CN" sz="2400" b="1" dirty="0"/>
          </a:p>
        </p:txBody>
      </p:sp>
      <p:sp>
        <p:nvSpPr>
          <p:cNvPr id="34818" name="Rectangle 2">
            <a:extLst>
              <a:ext uri="{FF2B5EF4-FFF2-40B4-BE49-F238E27FC236}">
                <a16:creationId xmlns:a16="http://schemas.microsoft.com/office/drawing/2014/main" id="{F8B878D3-9F86-45F7-BAA8-FA0F5525D619}"/>
              </a:ext>
            </a:extLst>
          </p:cNvPr>
          <p:cNvSpPr>
            <a:spLocks noGrp="1" noChangeArrowheads="1"/>
          </p:cNvSpPr>
          <p:nvPr>
            <p:ph type="title"/>
          </p:nvPr>
        </p:nvSpPr>
        <p:spPr>
          <a:xfrm>
            <a:off x="300732" y="533082"/>
            <a:ext cx="8147248" cy="994122"/>
          </a:xfrm>
        </p:spPr>
        <p:txBody>
          <a:bodyPr/>
          <a:lstStyle/>
          <a:p>
            <a:pPr eaLnBrk="1" fontAlgn="auto" hangingPunct="1">
              <a:spcAft>
                <a:spcPts val="0"/>
              </a:spcAft>
              <a:defRPr/>
            </a:pPr>
            <a:r>
              <a:rPr lang="en-US" altLang="zh-CN" dirty="0"/>
              <a:t>GPL</a:t>
            </a:r>
          </a:p>
        </p:txBody>
      </p:sp>
      <p:sp>
        <p:nvSpPr>
          <p:cNvPr id="43012" name="Rectangle 5">
            <a:extLst>
              <a:ext uri="{FF2B5EF4-FFF2-40B4-BE49-F238E27FC236}">
                <a16:creationId xmlns:a16="http://schemas.microsoft.com/office/drawing/2014/main" id="{DFEC9D48-E06A-431D-BA07-4F494B0946D3}"/>
              </a:ext>
            </a:extLst>
          </p:cNvPr>
          <p:cNvSpPr>
            <a:spLocks noChangeArrowheads="1"/>
          </p:cNvSpPr>
          <p:nvPr/>
        </p:nvSpPr>
        <p:spPr bwMode="auto">
          <a:xfrm>
            <a:off x="1331913" y="4076700"/>
            <a:ext cx="60848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14342" name="AutoShape 6">
            <a:extLst>
              <a:ext uri="{FF2B5EF4-FFF2-40B4-BE49-F238E27FC236}">
                <a16:creationId xmlns:a16="http://schemas.microsoft.com/office/drawing/2014/main" id="{0C5F749E-C7AA-4C84-AED9-AD0DC40499BC}"/>
              </a:ext>
            </a:extLst>
          </p:cNvPr>
          <p:cNvSpPr>
            <a:spLocks noChangeArrowheads="1"/>
          </p:cNvSpPr>
          <p:nvPr/>
        </p:nvSpPr>
        <p:spPr bwMode="auto">
          <a:xfrm flipH="1">
            <a:off x="3492500" y="188913"/>
            <a:ext cx="4751388" cy="719137"/>
          </a:xfrm>
          <a:prstGeom prst="wedgeRoundRectCallout">
            <a:avLst>
              <a:gd name="adj1" fmla="val -36768"/>
              <a:gd name="adj2" fmla="val 106946"/>
              <a:gd name="adj3" fmla="val 16667"/>
            </a:avLst>
          </a:prstGeom>
          <a:ln>
            <a:headEnd/>
            <a:tailEnd/>
          </a:ln>
        </p:spPr>
        <p:style>
          <a:lnRef idx="2">
            <a:schemeClr val="accent1"/>
          </a:lnRef>
          <a:fillRef idx="1">
            <a:schemeClr val="lt1"/>
          </a:fillRef>
          <a:effectRef idx="0">
            <a:schemeClr val="accent1"/>
          </a:effectRef>
          <a:fontRef idx="minor">
            <a:schemeClr val="dk1"/>
          </a:fontRef>
        </p:style>
        <p:txBody>
          <a:bodyPr/>
          <a:lstStyle/>
          <a:p>
            <a:pPr algn="ctr" eaLnBrk="1" hangingPunct="1">
              <a:defRPr/>
            </a:pPr>
            <a:r>
              <a:rPr lang="zh-CN" altLang="en-US" dirty="0">
                <a:solidFill>
                  <a:srgbClr val="FF3300"/>
                </a:solidFill>
              </a:rPr>
              <a:t>自由，并不是价格免费，而是使用软件，对所有的用户来说是自由的。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342"/>
                                        </p:tgtEl>
                                        <p:attrNameLst>
                                          <p:attrName>style.visibility</p:attrName>
                                        </p:attrNameLst>
                                      </p:cBhvr>
                                      <p:to>
                                        <p:strVal val="visible"/>
                                      </p:to>
                                    </p:set>
                                    <p:anim calcmode="lin" valueType="num">
                                      <p:cBhvr additive="base">
                                        <p:cTn id="7" dur="500" fill="hold"/>
                                        <p:tgtEl>
                                          <p:spTgt spid="14342"/>
                                        </p:tgtEl>
                                        <p:attrNameLst>
                                          <p:attrName>ppt_x</p:attrName>
                                        </p:attrNameLst>
                                      </p:cBhvr>
                                      <p:tavLst>
                                        <p:tav tm="0">
                                          <p:val>
                                            <p:strVal val="#ppt_x"/>
                                          </p:val>
                                        </p:tav>
                                        <p:tav tm="100000">
                                          <p:val>
                                            <p:strVal val="#ppt_x"/>
                                          </p:val>
                                        </p:tav>
                                      </p:tavLst>
                                    </p:anim>
                                    <p:anim calcmode="lin" valueType="num">
                                      <p:cBhvr additive="base">
                                        <p:cTn id="8" dur="500" fill="hold"/>
                                        <p:tgtEl>
                                          <p:spTgt spid="143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2" grpId="0" animBg="1"/>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2840" y="1821330"/>
            <a:ext cx="8229600" cy="3394472"/>
          </a:xfrm>
        </p:spPr>
        <p:txBody>
          <a:bodyPr/>
          <a:lstStyle/>
          <a:p>
            <a:pPr>
              <a:lnSpc>
                <a:spcPct val="200000"/>
              </a:lnSpc>
              <a:defRPr/>
            </a:pPr>
            <a:r>
              <a:rPr lang="zh-CN" altLang="en-US" sz="1800" b="1" dirty="0">
                <a:solidFill>
                  <a:srgbClr val="1353A2"/>
                </a:solidFill>
                <a:latin typeface="微软雅黑" pitchFamily="34" charset="-122"/>
                <a:ea typeface="微软雅黑" pitchFamily="34" charset="-122"/>
              </a:rPr>
              <a:t>例：先用</a:t>
            </a:r>
            <a:r>
              <a:rPr lang="en-US" altLang="zh-CN" sz="1800" b="1" dirty="0" err="1">
                <a:solidFill>
                  <a:srgbClr val="1353A2"/>
                </a:solidFill>
                <a:latin typeface="微软雅黑" pitchFamily="34" charset="-122"/>
                <a:ea typeface="微软雅黑" pitchFamily="34" charset="-122"/>
              </a:rPr>
              <a:t>ps</a:t>
            </a:r>
            <a:r>
              <a:rPr lang="zh-CN" altLang="en-US" sz="1800" b="1" dirty="0">
                <a:solidFill>
                  <a:srgbClr val="1353A2"/>
                </a:solidFill>
                <a:latin typeface="微软雅黑" pitchFamily="34" charset="-122"/>
                <a:ea typeface="微软雅黑" pitchFamily="34" charset="-122"/>
              </a:rPr>
              <a:t>查找进程，然后用</a:t>
            </a:r>
            <a:r>
              <a:rPr lang="en-US" altLang="zh-CN" sz="1800" b="1" dirty="0">
                <a:solidFill>
                  <a:srgbClr val="1353A2"/>
                </a:solidFill>
                <a:latin typeface="微软雅黑" pitchFamily="34" charset="-122"/>
                <a:ea typeface="微软雅黑" pitchFamily="34" charset="-122"/>
              </a:rPr>
              <a:t>kill</a:t>
            </a:r>
            <a:r>
              <a:rPr lang="zh-CN" altLang="en-US" sz="1800" b="1" dirty="0">
                <a:solidFill>
                  <a:srgbClr val="1353A2"/>
                </a:solidFill>
                <a:latin typeface="微软雅黑" pitchFamily="34" charset="-122"/>
                <a:ea typeface="微软雅黑" pitchFamily="34" charset="-122"/>
              </a:rPr>
              <a:t>杀掉</a:t>
            </a:r>
          </a:p>
          <a:p>
            <a:pPr lvl="1">
              <a:lnSpc>
                <a:spcPct val="200000"/>
              </a:lnSpc>
              <a:defRPr/>
            </a:pPr>
            <a:r>
              <a:rPr lang="en-US" altLang="zh-CN" b="1" dirty="0" err="1">
                <a:solidFill>
                  <a:srgbClr val="1353A2"/>
                </a:solidFill>
                <a:latin typeface="微软雅黑" pitchFamily="34" charset="-122"/>
                <a:ea typeface="微软雅黑" pitchFamily="34" charset="-122"/>
              </a:rPr>
              <a:t>ps</a:t>
            </a:r>
            <a:endParaRPr lang="en-US" altLang="zh-CN" b="1" dirty="0">
              <a:solidFill>
                <a:srgbClr val="1353A2"/>
              </a:solidFill>
              <a:latin typeface="微软雅黑" pitchFamily="34" charset="-122"/>
              <a:ea typeface="微软雅黑" pitchFamily="34" charset="-122"/>
            </a:endParaRPr>
          </a:p>
          <a:p>
            <a:pPr lvl="1">
              <a:lnSpc>
                <a:spcPct val="200000"/>
              </a:lnSpc>
              <a:defRPr/>
            </a:pPr>
            <a:r>
              <a:rPr lang="en-US" altLang="zh-CN" b="1" dirty="0">
                <a:solidFill>
                  <a:srgbClr val="1353A2"/>
                </a:solidFill>
                <a:latin typeface="微软雅黑" pitchFamily="34" charset="-122"/>
                <a:ea typeface="微软雅黑" pitchFamily="34" charset="-122"/>
              </a:rPr>
              <a:t>kill  </a:t>
            </a:r>
            <a:r>
              <a:rPr lang="zh-CN" altLang="en-US" b="1" dirty="0">
                <a:solidFill>
                  <a:srgbClr val="1353A2"/>
                </a:solidFill>
                <a:latin typeface="微软雅黑" pitchFamily="34" charset="-122"/>
                <a:ea typeface="微软雅黑" pitchFamily="34" charset="-122"/>
              </a:rPr>
              <a:t>进程号</a:t>
            </a:r>
            <a:endParaRPr lang="en-US" altLang="zh-CN" b="1" dirty="0">
              <a:solidFill>
                <a:srgbClr val="1353A2"/>
              </a:solidFill>
              <a:latin typeface="微软雅黑" pitchFamily="34" charset="-122"/>
              <a:ea typeface="微软雅黑" pitchFamily="34" charset="-122"/>
            </a:endParaRPr>
          </a:p>
          <a:p>
            <a:pPr>
              <a:lnSpc>
                <a:spcPct val="200000"/>
              </a:lnSpc>
              <a:defRPr/>
            </a:pPr>
            <a:r>
              <a:rPr lang="zh-CN" altLang="en-US" sz="1800" b="1" dirty="0">
                <a:solidFill>
                  <a:srgbClr val="1353A2"/>
                </a:solidFill>
                <a:latin typeface="微软雅黑" pitchFamily="34" charset="-122"/>
                <a:ea typeface="微软雅黑" pitchFamily="34" charset="-122"/>
              </a:rPr>
              <a:t>例：彻底杀死进程</a:t>
            </a:r>
          </a:p>
          <a:p>
            <a:pPr lvl="1">
              <a:lnSpc>
                <a:spcPct val="200000"/>
              </a:lnSpc>
              <a:defRPr/>
            </a:pPr>
            <a:r>
              <a:rPr lang="en-US" altLang="zh-CN" b="1" dirty="0">
                <a:solidFill>
                  <a:srgbClr val="1353A2"/>
                </a:solidFill>
                <a:latin typeface="微软雅黑" pitchFamily="34" charset="-122"/>
                <a:ea typeface="微软雅黑" pitchFamily="34" charset="-122"/>
              </a:rPr>
              <a:t>kill  –9  </a:t>
            </a:r>
            <a:r>
              <a:rPr lang="zh-CN" altLang="en-US" b="1" dirty="0">
                <a:solidFill>
                  <a:srgbClr val="1353A2"/>
                </a:solidFill>
                <a:latin typeface="微软雅黑" pitchFamily="34" charset="-122"/>
                <a:ea typeface="微软雅黑" pitchFamily="34" charset="-122"/>
              </a:rPr>
              <a:t>进程号</a:t>
            </a:r>
            <a:r>
              <a:rPr lang="en-US" altLang="zh-CN" b="1" dirty="0">
                <a:solidFill>
                  <a:srgbClr val="1353A2"/>
                </a:solidFill>
                <a:latin typeface="微软雅黑" pitchFamily="34" charset="-122"/>
                <a:ea typeface="微软雅黑" pitchFamily="34" charset="-122"/>
              </a:rPr>
              <a:t> </a:t>
            </a:r>
            <a:endParaRPr lang="zh-CN" altLang="en-US" b="1" dirty="0">
              <a:solidFill>
                <a:srgbClr val="1353A2"/>
              </a:solidFill>
              <a:latin typeface="微软雅黑" pitchFamily="34" charset="-122"/>
              <a:ea typeface="微软雅黑" pitchFamily="34" charset="-122"/>
            </a:endParaRPr>
          </a:p>
          <a:p>
            <a:pPr>
              <a:lnSpc>
                <a:spcPct val="200000"/>
              </a:lnSpc>
              <a:defRPr/>
            </a:pPr>
            <a:endParaRPr lang="en-US" altLang="zh-CN" dirty="0"/>
          </a:p>
          <a:p>
            <a:pPr>
              <a:lnSpc>
                <a:spcPct val="200000"/>
              </a:lnSpc>
              <a:defRPr/>
            </a:pPr>
            <a:endParaRPr lang="zh-CN" altLang="en-US" dirty="0"/>
          </a:p>
        </p:txBody>
      </p:sp>
    </p:spTree>
    <p:extLst>
      <p:ext uri="{BB962C8B-B14F-4D97-AF65-F5344CB8AC3E}">
        <p14:creationId xmlns:p14="http://schemas.microsoft.com/office/powerpoint/2010/main" val="178447157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a:t>系统监视</a:t>
            </a:r>
          </a:p>
        </p:txBody>
      </p:sp>
      <p:sp>
        <p:nvSpPr>
          <p:cNvPr id="32771" name="Rectangle 3"/>
          <p:cNvSpPr>
            <a:spLocks noGrp="1" noChangeArrowheads="1"/>
          </p:cNvSpPr>
          <p:nvPr>
            <p:ph type="body" idx="1"/>
          </p:nvPr>
        </p:nvSpPr>
        <p:spPr>
          <a:xfrm>
            <a:off x="468313" y="1863328"/>
            <a:ext cx="8229600" cy="3394472"/>
          </a:xfrm>
        </p:spPr>
        <p:txBody>
          <a:bodyPr/>
          <a:lstStyle/>
          <a:p>
            <a:pPr marL="0" indent="0">
              <a:buNone/>
            </a:pPr>
            <a:r>
              <a:rPr lang="zh-CN" altLang="en-US" sz="1800" b="1" dirty="0">
                <a:solidFill>
                  <a:srgbClr val="1353A2"/>
                </a:solidFill>
                <a:latin typeface="微软雅黑" pitchFamily="34" charset="-122"/>
                <a:ea typeface="微软雅黑" pitchFamily="34" charset="-122"/>
              </a:rPr>
              <a:t>系统监控命令</a:t>
            </a:r>
            <a:r>
              <a:rPr lang="en-US" altLang="zh-CN" sz="1800" b="1" dirty="0">
                <a:solidFill>
                  <a:srgbClr val="1353A2"/>
                </a:solidFill>
                <a:latin typeface="微软雅黑" pitchFamily="34" charset="-122"/>
                <a:ea typeface="微软雅黑" pitchFamily="34" charset="-122"/>
              </a:rPr>
              <a:t>top </a:t>
            </a:r>
            <a:endParaRPr lang="en-US" altLang="zh-CN" b="1" dirty="0"/>
          </a:p>
          <a:p>
            <a:pPr eaLnBrk="1" hangingPunct="1">
              <a:lnSpc>
                <a:spcPct val="150000"/>
              </a:lnSpc>
            </a:pPr>
            <a:r>
              <a:rPr lang="zh-CN" altLang="en-US" sz="1800" b="1" dirty="0">
                <a:solidFill>
                  <a:srgbClr val="1353A2"/>
                </a:solidFill>
                <a:latin typeface="微软雅黑" pitchFamily="34" charset="-122"/>
                <a:ea typeface="微软雅黑" pitchFamily="34" charset="-122"/>
              </a:rPr>
              <a:t>能显示实时的进程列表，而且还能实时监视系统资源，包括内存、交换分区和</a:t>
            </a:r>
            <a:r>
              <a:rPr lang="en-US" altLang="zh-CN" sz="1800" b="1" dirty="0">
                <a:solidFill>
                  <a:srgbClr val="1353A2"/>
                </a:solidFill>
                <a:latin typeface="微软雅黑" pitchFamily="34" charset="-122"/>
                <a:ea typeface="微软雅黑" pitchFamily="34" charset="-122"/>
              </a:rPr>
              <a:t>CPU</a:t>
            </a:r>
            <a:r>
              <a:rPr lang="zh-CN" altLang="en-US" sz="1800" b="1" dirty="0">
                <a:solidFill>
                  <a:srgbClr val="1353A2"/>
                </a:solidFill>
                <a:latin typeface="微软雅黑" pitchFamily="34" charset="-122"/>
                <a:ea typeface="微软雅黑" pitchFamily="34" charset="-122"/>
              </a:rPr>
              <a:t>的使用率等。</a:t>
            </a:r>
          </a:p>
        </p:txBody>
      </p:sp>
      <p:pic>
        <p:nvPicPr>
          <p:cNvPr id="3277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4559" y="2792182"/>
            <a:ext cx="5327650" cy="2545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375146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1"/>
          </p:nvPr>
        </p:nvSpPr>
        <p:spPr>
          <a:xfrm>
            <a:off x="395288" y="1754983"/>
            <a:ext cx="8229600" cy="3394472"/>
          </a:xfrm>
        </p:spPr>
        <p:txBody>
          <a:bodyPr/>
          <a:lstStyle/>
          <a:p>
            <a:pPr marL="0" indent="0">
              <a:buNone/>
            </a:pPr>
            <a:r>
              <a:rPr lang="zh-CN" altLang="en-US" sz="1800" b="1" dirty="0">
                <a:solidFill>
                  <a:srgbClr val="1353A2"/>
                </a:solidFill>
                <a:latin typeface="微软雅黑" pitchFamily="34" charset="-122"/>
                <a:ea typeface="微软雅黑" pitchFamily="34" charset="-122"/>
              </a:rPr>
              <a:t>内存查看命令</a:t>
            </a:r>
            <a:r>
              <a:rPr lang="en-US" altLang="zh-CN" sz="1800" b="1" dirty="0">
                <a:solidFill>
                  <a:srgbClr val="1353A2"/>
                </a:solidFill>
                <a:latin typeface="微软雅黑" pitchFamily="34" charset="-122"/>
                <a:ea typeface="微软雅黑" pitchFamily="34" charset="-122"/>
              </a:rPr>
              <a:t>free </a:t>
            </a:r>
          </a:p>
          <a:p>
            <a:pPr eaLnBrk="1" hangingPunct="1"/>
            <a:endParaRPr lang="en-US" altLang="zh-CN" dirty="0"/>
          </a:p>
          <a:p>
            <a:pPr eaLnBrk="1" hangingPunct="1"/>
            <a:endParaRPr lang="en-US" altLang="zh-CN" dirty="0"/>
          </a:p>
          <a:p>
            <a:pPr eaLnBrk="1" hangingPunct="1"/>
            <a:endParaRPr lang="en-US" altLang="zh-CN" dirty="0"/>
          </a:p>
          <a:p>
            <a:pPr marL="0" indent="0">
              <a:buNone/>
            </a:pPr>
            <a:endParaRPr lang="en-US" altLang="zh-CN" sz="1800" b="1" dirty="0">
              <a:solidFill>
                <a:srgbClr val="1353A2"/>
              </a:solidFill>
              <a:latin typeface="微软雅黑" pitchFamily="34" charset="-122"/>
              <a:ea typeface="微软雅黑" pitchFamily="34" charset="-122"/>
            </a:endParaRPr>
          </a:p>
          <a:p>
            <a:pPr marL="0" indent="0">
              <a:buNone/>
            </a:pPr>
            <a:r>
              <a:rPr lang="zh-CN" altLang="en-US" sz="1800" b="1" dirty="0">
                <a:solidFill>
                  <a:srgbClr val="1353A2"/>
                </a:solidFill>
                <a:latin typeface="微软雅黑" pitchFamily="34" charset="-122"/>
                <a:ea typeface="微软雅黑" pitchFamily="34" charset="-122"/>
              </a:rPr>
              <a:t>磁盘空间用量查看命令</a:t>
            </a:r>
            <a:r>
              <a:rPr lang="en-US" altLang="zh-CN" sz="1800" b="1" dirty="0" err="1">
                <a:solidFill>
                  <a:srgbClr val="1353A2"/>
                </a:solidFill>
                <a:latin typeface="微软雅黑" pitchFamily="34" charset="-122"/>
                <a:ea typeface="微软雅黑" pitchFamily="34" charset="-122"/>
              </a:rPr>
              <a:t>df</a:t>
            </a:r>
            <a:r>
              <a:rPr lang="en-US" altLang="zh-CN" sz="1800" b="1" dirty="0">
                <a:solidFill>
                  <a:srgbClr val="1353A2"/>
                </a:solidFill>
                <a:latin typeface="微软雅黑" pitchFamily="34" charset="-122"/>
                <a:ea typeface="微软雅黑" pitchFamily="34" charset="-122"/>
              </a:rPr>
              <a:t> </a:t>
            </a:r>
          </a:p>
        </p:txBody>
      </p:sp>
      <p:pic>
        <p:nvPicPr>
          <p:cNvPr id="3379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349105"/>
            <a:ext cx="8316912" cy="859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4" y="4076701"/>
            <a:ext cx="8675687" cy="1375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200371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4173136"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7.3.2  </a:t>
            </a:r>
            <a:r>
              <a:rPr lang="zh-CN" altLang="en-US" sz="2400" b="0" dirty="0">
                <a:solidFill>
                  <a:srgbClr val="1353A2"/>
                </a:solidFill>
                <a:latin typeface="等线"/>
                <a:ea typeface="黑体" panose="02010609060101010101" pitchFamily="49" charset="-122"/>
              </a:rPr>
              <a:t>启动、切换和进程作业</a:t>
            </a:r>
            <a:endParaRPr lang="zh-CN" altLang="en-US" sz="2400" b="0" dirty="0">
              <a:solidFill>
                <a:srgbClr val="1353A2"/>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412EC45D-F1EE-4BAB-994B-6C21B6571A54}"/>
              </a:ext>
            </a:extLst>
          </p:cNvPr>
          <p:cNvSpPr txBox="1"/>
          <p:nvPr/>
        </p:nvSpPr>
        <p:spPr>
          <a:xfrm>
            <a:off x="530129" y="1777290"/>
            <a:ext cx="7574843" cy="4639732"/>
          </a:xfrm>
          <a:prstGeom prst="rect">
            <a:avLst/>
          </a:prstGeom>
          <a:noFill/>
        </p:spPr>
        <p:txBody>
          <a:bodyPr wrap="square" rtlCol="0">
            <a:spAutoFit/>
          </a:bodyPr>
          <a:lstStyle/>
          <a:p>
            <a:pPr defTabSz="685800" eaLnBrk="1" fontAlgn="auto" hangingPunct="1">
              <a:lnSpc>
                <a:spcPct val="150000"/>
              </a:lnSpc>
              <a:spcBef>
                <a:spcPts val="0"/>
              </a:spcBef>
              <a:spcAft>
                <a:spcPts val="0"/>
              </a:spcAft>
            </a:pPr>
            <a:r>
              <a:rPr lang="zh-CN" altLang="zh-CN" dirty="0">
                <a:solidFill>
                  <a:srgbClr val="1353A2"/>
                </a:solidFill>
                <a:latin typeface="等线"/>
                <a:ea typeface="等线" panose="02010600030101010101" pitchFamily="2" charset="-122"/>
              </a:rPr>
              <a:t>手动启动</a:t>
            </a:r>
            <a:endParaRPr lang="en-US" altLang="zh-CN" dirty="0">
              <a:solidFill>
                <a:srgbClr val="1353A2"/>
              </a:solidFill>
              <a:latin typeface="等线"/>
              <a:ea typeface="等线" panose="02010600030101010101" pitchFamily="2" charset="-122"/>
            </a:endParaRPr>
          </a:p>
          <a:p>
            <a:pPr marL="257175" indent="-257175" defTabSz="685800" eaLnBrk="1" fontAlgn="auto" hangingPunct="1">
              <a:lnSpc>
                <a:spcPct val="150000"/>
              </a:lnSpc>
              <a:spcBef>
                <a:spcPts val="0"/>
              </a:spcBef>
              <a:spcAft>
                <a:spcPts val="0"/>
              </a:spcAft>
              <a:buFont typeface="Arial" pitchFamily="34" charset="0"/>
              <a:buChar char="•"/>
            </a:pPr>
            <a:r>
              <a:rPr lang="zh-CN" altLang="zh-CN" dirty="0">
                <a:solidFill>
                  <a:srgbClr val="1353A2"/>
                </a:solidFill>
                <a:latin typeface="等线"/>
                <a:ea typeface="等线" panose="02010600030101010101" pitchFamily="2" charset="-122"/>
              </a:rPr>
              <a:t>手动启动是指通过用户输入</a:t>
            </a:r>
            <a:r>
              <a:rPr lang="en-US" altLang="zh-CN" dirty="0">
                <a:solidFill>
                  <a:srgbClr val="1353A2"/>
                </a:solidFill>
                <a:latin typeface="等线"/>
                <a:ea typeface="等线" panose="02010600030101010101" pitchFamily="2" charset="-122"/>
              </a:rPr>
              <a:t>Shell</a:t>
            </a:r>
            <a:r>
              <a:rPr lang="zh-CN" altLang="zh-CN" dirty="0">
                <a:solidFill>
                  <a:srgbClr val="1353A2"/>
                </a:solidFill>
                <a:latin typeface="等线"/>
                <a:ea typeface="等线" panose="02010600030101010101" pitchFamily="2" charset="-122"/>
              </a:rPr>
              <a:t>命令直接启动进程，又分前台启动和后台启动。用户输入一个</a:t>
            </a:r>
            <a:r>
              <a:rPr lang="en-US" altLang="zh-CN" dirty="0">
                <a:solidFill>
                  <a:srgbClr val="1353A2"/>
                </a:solidFill>
                <a:latin typeface="等线"/>
                <a:ea typeface="等线" panose="02010600030101010101" pitchFamily="2" charset="-122"/>
              </a:rPr>
              <a:t>Shell</a:t>
            </a:r>
            <a:r>
              <a:rPr lang="zh-CN" altLang="zh-CN" dirty="0">
                <a:solidFill>
                  <a:srgbClr val="1353A2"/>
                </a:solidFill>
                <a:latin typeface="等线"/>
                <a:ea typeface="等线" panose="02010600030101010101" pitchFamily="2" charset="-122"/>
              </a:rPr>
              <a:t>命令后按</a:t>
            </a:r>
            <a:r>
              <a:rPr lang="en-US" altLang="zh-CN" dirty="0">
                <a:solidFill>
                  <a:srgbClr val="1353A2"/>
                </a:solidFill>
                <a:latin typeface="等线"/>
                <a:ea typeface="等线" panose="02010600030101010101" pitchFamily="2" charset="-122"/>
              </a:rPr>
              <a:t>Enter</a:t>
            </a:r>
            <a:r>
              <a:rPr lang="zh-CN" altLang="zh-CN" dirty="0">
                <a:solidFill>
                  <a:srgbClr val="1353A2"/>
                </a:solidFill>
                <a:latin typeface="等线"/>
                <a:ea typeface="等线" panose="02010600030101010101" pitchFamily="2" charset="-122"/>
              </a:rPr>
              <a:t>键就启动了一个前台作业。这个作业可能同时启动多个前台进程。</a:t>
            </a:r>
          </a:p>
          <a:p>
            <a:pPr marL="257175" indent="-257175" defTabSz="685800" eaLnBrk="1" fontAlgn="auto" hangingPunct="1">
              <a:lnSpc>
                <a:spcPct val="150000"/>
              </a:lnSpc>
              <a:spcBef>
                <a:spcPts val="0"/>
              </a:spcBef>
              <a:spcAft>
                <a:spcPts val="0"/>
              </a:spcAft>
              <a:buFont typeface="Arial" pitchFamily="34" charset="0"/>
              <a:buChar char="•"/>
            </a:pPr>
            <a:r>
              <a:rPr lang="zh-CN" altLang="zh-CN" dirty="0">
                <a:solidFill>
                  <a:srgbClr val="1353A2"/>
                </a:solidFill>
                <a:latin typeface="等线"/>
                <a:ea typeface="等线" panose="02010600030101010101" pitchFamily="2" charset="-122"/>
              </a:rPr>
              <a:t>如果在输入的</a:t>
            </a:r>
            <a:r>
              <a:rPr lang="en-US" altLang="zh-CN" dirty="0">
                <a:solidFill>
                  <a:srgbClr val="1353A2"/>
                </a:solidFill>
                <a:latin typeface="等线"/>
                <a:ea typeface="等线" panose="02010600030101010101" pitchFamily="2" charset="-122"/>
              </a:rPr>
              <a:t>Shell</a:t>
            </a:r>
            <a:r>
              <a:rPr lang="zh-CN" altLang="zh-CN" dirty="0">
                <a:solidFill>
                  <a:srgbClr val="1353A2"/>
                </a:solidFill>
                <a:latin typeface="等线"/>
                <a:ea typeface="等线" panose="02010600030101010101" pitchFamily="2" charset="-122"/>
              </a:rPr>
              <a:t>命令末尾加上</a:t>
            </a:r>
            <a:r>
              <a:rPr lang="en-US" altLang="zh-CN" dirty="0">
                <a:solidFill>
                  <a:srgbClr val="1353A2"/>
                </a:solidFill>
                <a:latin typeface="等线"/>
                <a:ea typeface="等线" panose="02010600030101010101" pitchFamily="2" charset="-122"/>
              </a:rPr>
              <a:t>&amp;</a:t>
            </a:r>
            <a:r>
              <a:rPr lang="zh-CN" altLang="zh-CN" dirty="0">
                <a:solidFill>
                  <a:srgbClr val="1353A2"/>
                </a:solidFill>
                <a:latin typeface="等线"/>
                <a:ea typeface="等线" panose="02010600030101010101" pitchFamily="2" charset="-122"/>
              </a:rPr>
              <a:t>符号，再按</a:t>
            </a:r>
            <a:r>
              <a:rPr lang="en-US" altLang="zh-CN" dirty="0">
                <a:solidFill>
                  <a:srgbClr val="1353A2"/>
                </a:solidFill>
                <a:latin typeface="等线"/>
                <a:ea typeface="等线" panose="02010600030101010101" pitchFamily="2" charset="-122"/>
              </a:rPr>
              <a:t>Enter</a:t>
            </a:r>
            <a:r>
              <a:rPr lang="zh-CN" altLang="zh-CN" dirty="0">
                <a:solidFill>
                  <a:srgbClr val="1353A2"/>
                </a:solidFill>
                <a:latin typeface="等线"/>
                <a:ea typeface="等线" panose="02010600030101010101" pitchFamily="2" charset="-122"/>
              </a:rPr>
              <a:t>键，可启动一个后台作业。</a:t>
            </a:r>
            <a:endParaRPr lang="en-US" altLang="zh-CN" dirty="0">
              <a:solidFill>
                <a:srgbClr val="1353A2"/>
              </a:solidFill>
              <a:latin typeface="等线"/>
              <a:ea typeface="等线" panose="02010600030101010101" pitchFamily="2" charset="-122"/>
            </a:endParaRPr>
          </a:p>
          <a:p>
            <a:pPr defTabSz="685800" eaLnBrk="1" fontAlgn="auto" hangingPunct="1">
              <a:spcBef>
                <a:spcPts val="0"/>
              </a:spcBef>
              <a:spcAft>
                <a:spcPts val="0"/>
              </a:spcAft>
            </a:pPr>
            <a:endParaRPr lang="en-US" altLang="zh-CN" sz="1500" b="0" dirty="0">
              <a:solidFill>
                <a:srgbClr val="1353A2"/>
              </a:solidFill>
              <a:latin typeface="等线"/>
              <a:ea typeface="等线" panose="02010600030101010101" pitchFamily="2" charset="-122"/>
            </a:endParaRPr>
          </a:p>
          <a:p>
            <a:pPr defTabSz="685800" eaLnBrk="1" fontAlgn="auto" hangingPunct="1">
              <a:spcBef>
                <a:spcPts val="0"/>
              </a:spcBef>
              <a:spcAft>
                <a:spcPts val="0"/>
              </a:spcAft>
            </a:pPr>
            <a:endParaRPr lang="en-US" altLang="zh-CN" sz="1500" b="0" dirty="0">
              <a:solidFill>
                <a:srgbClr val="1353A2"/>
              </a:solidFill>
              <a:latin typeface="等线"/>
              <a:ea typeface="等线" panose="02010600030101010101" pitchFamily="2" charset="-122"/>
            </a:endParaRPr>
          </a:p>
          <a:p>
            <a:pPr defTabSz="685800" eaLnBrk="1" fontAlgn="auto" hangingPunct="1">
              <a:spcBef>
                <a:spcPts val="0"/>
              </a:spcBef>
              <a:spcAft>
                <a:spcPts val="0"/>
              </a:spcAft>
            </a:pPr>
            <a:endParaRPr lang="en-US" altLang="zh-CN" sz="1500" b="0" dirty="0">
              <a:solidFill>
                <a:srgbClr val="1353A2"/>
              </a:solidFill>
              <a:latin typeface="等线"/>
              <a:ea typeface="等线" panose="02010600030101010101" pitchFamily="2" charset="-122"/>
            </a:endParaRPr>
          </a:p>
          <a:p>
            <a:pPr defTabSz="685800" eaLnBrk="1" fontAlgn="auto" hangingPunct="1">
              <a:spcBef>
                <a:spcPts val="0"/>
              </a:spcBef>
              <a:spcAft>
                <a:spcPts val="0"/>
              </a:spcAft>
            </a:pPr>
            <a:endParaRPr lang="en-US" altLang="zh-CN" sz="1500" b="0" dirty="0">
              <a:solidFill>
                <a:srgbClr val="1353A2"/>
              </a:solidFill>
              <a:latin typeface="等线"/>
              <a:ea typeface="等线" panose="02010600030101010101" pitchFamily="2" charset="-122"/>
            </a:endParaRPr>
          </a:p>
          <a:p>
            <a:pPr defTabSz="685800" eaLnBrk="1" fontAlgn="auto" hangingPunct="1">
              <a:spcBef>
                <a:spcPts val="0"/>
              </a:spcBef>
              <a:spcAft>
                <a:spcPts val="0"/>
              </a:spcAft>
            </a:pPr>
            <a:endParaRPr lang="en-US" altLang="zh-CN" sz="1500" b="0" dirty="0">
              <a:solidFill>
                <a:srgbClr val="1353A2"/>
              </a:solidFill>
              <a:latin typeface="等线"/>
              <a:ea typeface="等线" panose="02010600030101010101" pitchFamily="2" charset="-122"/>
            </a:endParaRPr>
          </a:p>
          <a:p>
            <a:pPr defTabSz="685800" eaLnBrk="1" fontAlgn="auto" hangingPunct="1">
              <a:spcBef>
                <a:spcPts val="0"/>
              </a:spcBef>
              <a:spcAft>
                <a:spcPts val="0"/>
              </a:spcAft>
            </a:pPr>
            <a:endParaRPr lang="en-US" altLang="zh-CN" sz="1500" b="0" dirty="0">
              <a:solidFill>
                <a:srgbClr val="1353A2"/>
              </a:solidFill>
              <a:latin typeface="等线"/>
              <a:ea typeface="等线" panose="02010600030101010101" pitchFamily="2" charset="-122"/>
            </a:endParaRPr>
          </a:p>
          <a:p>
            <a:pPr defTabSz="685800" eaLnBrk="1" fontAlgn="auto" hangingPunct="1">
              <a:spcBef>
                <a:spcPts val="0"/>
              </a:spcBef>
              <a:spcAft>
                <a:spcPts val="0"/>
              </a:spcAft>
            </a:pPr>
            <a:endParaRPr lang="en-US" altLang="zh-CN" sz="1500" b="0" dirty="0">
              <a:solidFill>
                <a:srgbClr val="1353A2"/>
              </a:solidFill>
              <a:latin typeface="等线"/>
              <a:ea typeface="等线" panose="02010600030101010101" pitchFamily="2" charset="-122"/>
            </a:endParaRPr>
          </a:p>
          <a:p>
            <a:pPr algn="ctr" defTabSz="685800" eaLnBrk="1" fontAlgn="auto" hangingPunct="1">
              <a:spcBef>
                <a:spcPts val="0"/>
              </a:spcBef>
              <a:spcAft>
                <a:spcPts val="0"/>
              </a:spcAft>
            </a:pPr>
            <a:endParaRPr lang="en-US" altLang="zh-CN" sz="1500" b="0" dirty="0">
              <a:solidFill>
                <a:srgbClr val="1353A2"/>
              </a:solidFill>
              <a:latin typeface="等线"/>
              <a:ea typeface="等线" panose="02010600030101010101" pitchFamily="2" charset="-122"/>
            </a:endParaRPr>
          </a:p>
          <a:p>
            <a:pPr algn="ctr" defTabSz="685800" eaLnBrk="1" fontAlgn="auto" hangingPunct="1">
              <a:spcBef>
                <a:spcPts val="0"/>
              </a:spcBef>
              <a:spcAft>
                <a:spcPts val="0"/>
              </a:spcAft>
            </a:pPr>
            <a:endParaRPr lang="en-US" altLang="zh-CN" sz="1350" b="0" dirty="0">
              <a:solidFill>
                <a:prstClr val="black"/>
              </a:solidFill>
              <a:latin typeface="等线"/>
              <a:ea typeface="等线" panose="02010600030101010101" pitchFamily="2" charset="-122"/>
            </a:endParaRPr>
          </a:p>
        </p:txBody>
      </p:sp>
      <p:pic>
        <p:nvPicPr>
          <p:cNvPr id="3" name="图片 2">
            <a:extLst>
              <a:ext uri="{FF2B5EF4-FFF2-40B4-BE49-F238E27FC236}">
                <a16:creationId xmlns:a16="http://schemas.microsoft.com/office/drawing/2014/main" id="{2A1F1582-749D-40F7-8C70-D2F228DBFB10}"/>
              </a:ext>
            </a:extLst>
          </p:cNvPr>
          <p:cNvPicPr>
            <a:picLocks noChangeAspect="1"/>
          </p:cNvPicPr>
          <p:nvPr/>
        </p:nvPicPr>
        <p:blipFill>
          <a:blip r:embed="rId2"/>
          <a:stretch>
            <a:fillRect/>
          </a:stretch>
        </p:blipFill>
        <p:spPr>
          <a:xfrm>
            <a:off x="2349501" y="3956988"/>
            <a:ext cx="4165600" cy="1483607"/>
          </a:xfrm>
          <a:prstGeom prst="rect">
            <a:avLst/>
          </a:prstGeom>
        </p:spPr>
      </p:pic>
    </p:spTree>
    <p:extLst>
      <p:ext uri="{BB962C8B-B14F-4D97-AF65-F5344CB8AC3E}">
        <p14:creationId xmlns:p14="http://schemas.microsoft.com/office/powerpoint/2010/main" val="369899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44"/>
          <p:cNvSpPr txBox="1">
            <a:spLocks noChangeArrowheads="1"/>
          </p:cNvSpPr>
          <p:nvPr/>
        </p:nvSpPr>
        <p:spPr bwMode="auto">
          <a:xfrm>
            <a:off x="316205" y="1993479"/>
            <a:ext cx="8653806" cy="256621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200000"/>
              </a:lnSpc>
              <a:spcBef>
                <a:spcPts val="0"/>
              </a:spcBef>
              <a:spcAft>
                <a:spcPts val="0"/>
              </a:spcAft>
            </a:pPr>
            <a:r>
              <a:rPr lang="en-US" altLang="zh-CN" sz="2400" dirty="0">
                <a:solidFill>
                  <a:srgbClr val="1353A2"/>
                </a:solidFill>
              </a:rPr>
              <a:t>2.</a:t>
            </a:r>
            <a:r>
              <a:rPr lang="zh-CN" altLang="zh-CN" sz="2400" dirty="0">
                <a:solidFill>
                  <a:srgbClr val="1353A2"/>
                </a:solidFill>
              </a:rPr>
              <a:t>调度启动</a:t>
            </a:r>
            <a:endParaRPr lang="en-US" altLang="zh-CN" sz="2400" dirty="0">
              <a:solidFill>
                <a:srgbClr val="1353A2"/>
              </a:solidFill>
            </a:endParaRPr>
          </a:p>
          <a:p>
            <a:pPr marL="257175" indent="-257175" defTabSz="540544" eaLnBrk="1" fontAlgn="auto" hangingPunct="1">
              <a:lnSpc>
                <a:spcPct val="200000"/>
              </a:lnSpc>
              <a:spcBef>
                <a:spcPts val="0"/>
              </a:spcBef>
              <a:spcAft>
                <a:spcPts val="0"/>
              </a:spcAft>
              <a:buFont typeface="Arial" pitchFamily="34" charset="0"/>
              <a:buChar char="•"/>
            </a:pPr>
            <a:r>
              <a:rPr lang="zh-CN" altLang="zh-CN" sz="1800" dirty="0">
                <a:solidFill>
                  <a:srgbClr val="1353A2"/>
                </a:solidFill>
              </a:rPr>
              <a:t>调度启动是系统按用户要求的时间或方式执行特定的进程。</a:t>
            </a:r>
            <a:endParaRPr lang="en-US" altLang="zh-CN" sz="1800" dirty="0">
              <a:solidFill>
                <a:srgbClr val="1353A2"/>
              </a:solidFill>
            </a:endParaRPr>
          </a:p>
          <a:p>
            <a:pPr marL="257175" indent="-257175" defTabSz="540544" eaLnBrk="1" fontAlgn="auto" hangingPunct="1">
              <a:lnSpc>
                <a:spcPct val="200000"/>
              </a:lnSpc>
              <a:spcBef>
                <a:spcPts val="0"/>
              </a:spcBef>
              <a:spcAft>
                <a:spcPts val="0"/>
              </a:spcAft>
              <a:buFont typeface="Arial" pitchFamily="34" charset="0"/>
              <a:buChar char="•"/>
            </a:pPr>
            <a:r>
              <a:rPr lang="en-US" altLang="zh-CN" sz="1800" dirty="0">
                <a:solidFill>
                  <a:srgbClr val="1353A2"/>
                </a:solidFill>
              </a:rPr>
              <a:t>Linux </a:t>
            </a:r>
            <a:r>
              <a:rPr lang="zh-CN" altLang="zh-CN" sz="1800" dirty="0">
                <a:solidFill>
                  <a:srgbClr val="1353A2"/>
                </a:solidFill>
              </a:rPr>
              <a:t>中可实现</a:t>
            </a:r>
            <a:r>
              <a:rPr lang="en-US" altLang="zh-CN" sz="1800" dirty="0">
                <a:solidFill>
                  <a:srgbClr val="1353A2"/>
                </a:solidFill>
              </a:rPr>
              <a:t>at</a:t>
            </a:r>
            <a:r>
              <a:rPr lang="zh-CN" altLang="zh-CN" sz="1800" dirty="0">
                <a:solidFill>
                  <a:srgbClr val="1353A2"/>
                </a:solidFill>
              </a:rPr>
              <a:t>调度、</a:t>
            </a:r>
            <a:r>
              <a:rPr lang="en-US" altLang="zh-CN" sz="1800" dirty="0">
                <a:solidFill>
                  <a:srgbClr val="1353A2"/>
                </a:solidFill>
              </a:rPr>
              <a:t>batch</a:t>
            </a:r>
            <a:r>
              <a:rPr lang="zh-CN" altLang="zh-CN" sz="1800" dirty="0">
                <a:solidFill>
                  <a:srgbClr val="1353A2"/>
                </a:solidFill>
              </a:rPr>
              <a:t>调度和</a:t>
            </a:r>
            <a:r>
              <a:rPr lang="en-US" altLang="zh-CN" sz="1800" dirty="0" err="1">
                <a:solidFill>
                  <a:srgbClr val="1353A2"/>
                </a:solidFill>
              </a:rPr>
              <a:t>cron</a:t>
            </a:r>
            <a:r>
              <a:rPr lang="zh-CN" altLang="zh-CN" sz="1800" dirty="0">
                <a:solidFill>
                  <a:srgbClr val="1353A2"/>
                </a:solidFill>
              </a:rPr>
              <a:t>调度。</a:t>
            </a:r>
            <a:endParaRPr lang="en-US" altLang="zh-CN" sz="2400" dirty="0">
              <a:solidFill>
                <a:srgbClr val="1353A2"/>
              </a:solidFill>
            </a:endParaRPr>
          </a:p>
          <a:p>
            <a:pPr indent="0" defTabSz="540544" eaLnBrk="1" fontAlgn="auto" hangingPunct="1">
              <a:lnSpc>
                <a:spcPct val="200000"/>
              </a:lnSpc>
              <a:spcBef>
                <a:spcPts val="0"/>
              </a:spcBef>
              <a:spcAft>
                <a:spcPts val="0"/>
              </a:spcAft>
            </a:pPr>
            <a:endParaRPr lang="en-US" altLang="zh-CN" sz="2400" b="0" dirty="0">
              <a:solidFill>
                <a:srgbClr val="1353A2"/>
              </a:solidFill>
            </a:endParaRPr>
          </a:p>
        </p:txBody>
      </p:sp>
      <p:sp>
        <p:nvSpPr>
          <p:cNvPr id="7" name="TextBox 1">
            <a:extLst>
              <a:ext uri="{FF2B5EF4-FFF2-40B4-BE49-F238E27FC236}">
                <a16:creationId xmlns:a16="http://schemas.microsoft.com/office/drawing/2014/main" id="{781BCA44-E6A1-4F2B-98E8-20C747F76E55}"/>
              </a:ext>
            </a:extLst>
          </p:cNvPr>
          <p:cNvSpPr txBox="1"/>
          <p:nvPr/>
        </p:nvSpPr>
        <p:spPr>
          <a:xfrm>
            <a:off x="1766489" y="1225809"/>
            <a:ext cx="4173136"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7.3.2  </a:t>
            </a:r>
            <a:r>
              <a:rPr lang="zh-CN" altLang="en-US" sz="2400" b="0" dirty="0">
                <a:solidFill>
                  <a:srgbClr val="1353A2"/>
                </a:solidFill>
                <a:latin typeface="等线"/>
                <a:ea typeface="黑体" panose="02010609060101010101" pitchFamily="49" charset="-122"/>
              </a:rPr>
              <a:t>启动、切换和进程作业</a:t>
            </a:r>
            <a:endParaRPr lang="zh-CN" altLang="en-US" sz="2400" b="0" dirty="0">
              <a:solidFill>
                <a:srgbClr val="1353A2"/>
              </a:solidFill>
              <a:latin typeface="微软雅黑" pitchFamily="34" charset="-122"/>
              <a:ea typeface="微软雅黑" pitchFamily="34" charset="-122"/>
            </a:endParaRPr>
          </a:p>
        </p:txBody>
      </p:sp>
    </p:spTree>
    <p:extLst>
      <p:ext uri="{BB962C8B-B14F-4D97-AF65-F5344CB8AC3E}">
        <p14:creationId xmlns:p14="http://schemas.microsoft.com/office/powerpoint/2010/main" val="2167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0193" y="1666141"/>
            <a:ext cx="7622628" cy="3858877"/>
          </a:xfrm>
          <a:prstGeom prst="rect">
            <a:avLst/>
          </a:prstGeom>
        </p:spPr>
        <p:txBody>
          <a:bodyPr wrap="square">
            <a:spAutoFit/>
          </a:bodyPr>
          <a:lstStyle/>
          <a:p>
            <a:pPr defTabSz="685800" eaLnBrk="1" fontAlgn="auto" hangingPunct="1">
              <a:lnSpc>
                <a:spcPct val="150000"/>
              </a:lnSpc>
              <a:spcBef>
                <a:spcPts val="0"/>
              </a:spcBef>
              <a:spcAft>
                <a:spcPts val="0"/>
              </a:spcAft>
            </a:pPr>
            <a:r>
              <a:rPr lang="en-US" altLang="zh-CN" sz="2100" dirty="0">
                <a:solidFill>
                  <a:srgbClr val="1353A2"/>
                </a:solidFill>
                <a:latin typeface="等线"/>
                <a:ea typeface="等线" panose="02010600030101010101" pitchFamily="2" charset="-122"/>
              </a:rPr>
              <a:t>3.</a:t>
            </a:r>
            <a:r>
              <a:rPr lang="zh-CN" altLang="zh-CN" sz="2100" dirty="0">
                <a:solidFill>
                  <a:srgbClr val="1353A2"/>
                </a:solidFill>
                <a:latin typeface="等线"/>
                <a:ea typeface="等线" panose="02010600030101010101" pitchFamily="2" charset="-122"/>
              </a:rPr>
              <a:t>作业的前后台切换</a:t>
            </a:r>
            <a:endParaRPr lang="en-US" altLang="zh-CN" sz="2100" dirty="0">
              <a:solidFill>
                <a:srgbClr val="1353A2"/>
              </a:solidFill>
              <a:latin typeface="等线"/>
              <a:ea typeface="等线" panose="02010600030101010101" pitchFamily="2" charset="-122"/>
            </a:endParaRPr>
          </a:p>
          <a:p>
            <a:pPr defTabSz="685800" eaLnBrk="1" fontAlgn="auto" hangingPunct="1">
              <a:lnSpc>
                <a:spcPct val="150000"/>
              </a:lnSpc>
              <a:spcBef>
                <a:spcPts val="0"/>
              </a:spcBef>
              <a:spcAft>
                <a:spcPts val="0"/>
              </a:spcAft>
            </a:pPr>
            <a:r>
              <a:rPr lang="zh-CN" altLang="zh-CN" dirty="0">
                <a:solidFill>
                  <a:srgbClr val="1353A2"/>
                </a:solidFill>
                <a:latin typeface="等线"/>
                <a:ea typeface="等线" panose="02010600030101010101" pitchFamily="2" charset="-122"/>
              </a:rPr>
              <a:t>①</a:t>
            </a:r>
            <a:r>
              <a:rPr lang="en-US" altLang="zh-CN" dirty="0" err="1">
                <a:solidFill>
                  <a:srgbClr val="1353A2"/>
                </a:solidFill>
                <a:latin typeface="等线"/>
                <a:ea typeface="等线" panose="02010600030101010101" pitchFamily="2" charset="-122"/>
              </a:rPr>
              <a:t>bg</a:t>
            </a:r>
            <a:r>
              <a:rPr lang="zh-CN" altLang="zh-CN" dirty="0">
                <a:solidFill>
                  <a:srgbClr val="1353A2"/>
                </a:solidFill>
                <a:latin typeface="等线"/>
                <a:ea typeface="等线" panose="02010600030101010101" pitchFamily="2" charset="-122"/>
              </a:rPr>
              <a:t>命令</a:t>
            </a:r>
          </a:p>
          <a:p>
            <a:pPr defTabSz="685800" eaLnBrk="1" fontAlgn="auto" hangingPunct="1">
              <a:lnSpc>
                <a:spcPct val="150000"/>
              </a:lnSpc>
              <a:spcBef>
                <a:spcPts val="0"/>
              </a:spcBef>
              <a:spcAft>
                <a:spcPts val="0"/>
              </a:spcAft>
            </a:pPr>
            <a:r>
              <a:rPr lang="zh-CN" altLang="zh-CN" dirty="0">
                <a:solidFill>
                  <a:prstClr val="black"/>
                </a:solidFill>
                <a:latin typeface="等线"/>
                <a:ea typeface="等线" panose="02010600030101010101" pitchFamily="2" charset="-122"/>
              </a:rPr>
              <a:t>格式：</a:t>
            </a:r>
            <a:r>
              <a:rPr lang="en-US" altLang="zh-CN" dirty="0" err="1">
                <a:solidFill>
                  <a:prstClr val="black"/>
                </a:solidFill>
                <a:latin typeface="等线"/>
                <a:ea typeface="等线" panose="02010600030101010101" pitchFamily="2" charset="-122"/>
              </a:rPr>
              <a:t>bg</a:t>
            </a:r>
            <a:r>
              <a:rPr lang="en-US" altLang="zh-CN" dirty="0">
                <a:solidFill>
                  <a:prstClr val="black"/>
                </a:solidFill>
                <a:latin typeface="等线"/>
                <a:ea typeface="等线" panose="02010600030101010101" pitchFamily="2" charset="-122"/>
              </a:rPr>
              <a:t>  [</a:t>
            </a:r>
            <a:r>
              <a:rPr lang="zh-CN" altLang="zh-CN" dirty="0">
                <a:solidFill>
                  <a:prstClr val="black"/>
                </a:solidFill>
                <a:latin typeface="等线"/>
                <a:ea typeface="等线" panose="02010600030101010101" pitchFamily="2" charset="-122"/>
              </a:rPr>
              <a:t>作业号</a:t>
            </a:r>
            <a:r>
              <a:rPr lang="en-US" altLang="zh-CN" dirty="0">
                <a:solidFill>
                  <a:prstClr val="black"/>
                </a:solidFill>
                <a:latin typeface="等线"/>
                <a:ea typeface="等线" panose="02010600030101010101" pitchFamily="2" charset="-122"/>
              </a:rPr>
              <a:t>]</a:t>
            </a:r>
            <a:endParaRPr lang="zh-CN" altLang="zh-CN" dirty="0">
              <a:solidFill>
                <a:prstClr val="black"/>
              </a:solidFill>
              <a:latin typeface="等线"/>
              <a:ea typeface="等线" panose="02010600030101010101" pitchFamily="2" charset="-122"/>
            </a:endParaRPr>
          </a:p>
          <a:p>
            <a:pPr defTabSz="685800" eaLnBrk="1" fontAlgn="auto" hangingPunct="1">
              <a:lnSpc>
                <a:spcPct val="150000"/>
              </a:lnSpc>
              <a:spcBef>
                <a:spcPts val="0"/>
              </a:spcBef>
              <a:spcAft>
                <a:spcPts val="0"/>
              </a:spcAft>
            </a:pPr>
            <a:r>
              <a:rPr lang="zh-CN" altLang="zh-CN" dirty="0">
                <a:solidFill>
                  <a:srgbClr val="1353A2"/>
                </a:solidFill>
                <a:latin typeface="等线"/>
                <a:ea typeface="等线" panose="02010600030101010101" pitchFamily="2" charset="-122"/>
              </a:rPr>
              <a:t>功能：将前台作业切换到后存运行，若没有指定作业号，则把当前作业切换到后台。</a:t>
            </a:r>
          </a:p>
          <a:p>
            <a:pPr defTabSz="685800" eaLnBrk="1" fontAlgn="auto" hangingPunct="1">
              <a:lnSpc>
                <a:spcPct val="150000"/>
              </a:lnSpc>
              <a:spcBef>
                <a:spcPts val="0"/>
              </a:spcBef>
              <a:spcAft>
                <a:spcPts val="0"/>
              </a:spcAft>
            </a:pPr>
            <a:r>
              <a:rPr lang="zh-CN" altLang="zh-CN" dirty="0">
                <a:solidFill>
                  <a:srgbClr val="1353A2"/>
                </a:solidFill>
                <a:latin typeface="等线"/>
                <a:ea typeface="等线" panose="02010600030101010101" pitchFamily="2" charset="-122"/>
              </a:rPr>
              <a:t>②</a:t>
            </a:r>
            <a:r>
              <a:rPr lang="en-US" altLang="zh-CN" dirty="0" err="1">
                <a:solidFill>
                  <a:srgbClr val="1353A2"/>
                </a:solidFill>
                <a:latin typeface="等线"/>
                <a:ea typeface="等线" panose="02010600030101010101" pitchFamily="2" charset="-122"/>
              </a:rPr>
              <a:t>fg</a:t>
            </a:r>
            <a:r>
              <a:rPr lang="zh-CN" altLang="zh-CN" dirty="0">
                <a:solidFill>
                  <a:srgbClr val="1353A2"/>
                </a:solidFill>
                <a:latin typeface="等线"/>
                <a:ea typeface="等线" panose="02010600030101010101" pitchFamily="2" charset="-122"/>
              </a:rPr>
              <a:t>命令</a:t>
            </a:r>
          </a:p>
          <a:p>
            <a:pPr defTabSz="685800" eaLnBrk="1" fontAlgn="auto" hangingPunct="1">
              <a:lnSpc>
                <a:spcPct val="150000"/>
              </a:lnSpc>
              <a:spcBef>
                <a:spcPts val="0"/>
              </a:spcBef>
              <a:spcAft>
                <a:spcPts val="0"/>
              </a:spcAft>
            </a:pPr>
            <a:r>
              <a:rPr lang="zh-CN" altLang="zh-CN" dirty="0">
                <a:solidFill>
                  <a:prstClr val="black"/>
                </a:solidFill>
                <a:latin typeface="等线"/>
                <a:ea typeface="等线" panose="02010600030101010101" pitchFamily="2" charset="-122"/>
              </a:rPr>
              <a:t>格式：</a:t>
            </a:r>
            <a:r>
              <a:rPr lang="en-US" altLang="zh-CN" dirty="0" err="1">
                <a:solidFill>
                  <a:prstClr val="black"/>
                </a:solidFill>
                <a:latin typeface="等线"/>
                <a:ea typeface="等线" panose="02010600030101010101" pitchFamily="2" charset="-122"/>
              </a:rPr>
              <a:t>fg</a:t>
            </a:r>
            <a:r>
              <a:rPr lang="en-US" altLang="zh-CN" dirty="0">
                <a:solidFill>
                  <a:prstClr val="black"/>
                </a:solidFill>
                <a:latin typeface="等线"/>
                <a:ea typeface="等线" panose="02010600030101010101" pitchFamily="2" charset="-122"/>
              </a:rPr>
              <a:t>  [</a:t>
            </a:r>
            <a:r>
              <a:rPr lang="zh-CN" altLang="zh-CN" dirty="0">
                <a:solidFill>
                  <a:prstClr val="black"/>
                </a:solidFill>
                <a:latin typeface="等线"/>
                <a:ea typeface="等线" panose="02010600030101010101" pitchFamily="2" charset="-122"/>
              </a:rPr>
              <a:t>作业号</a:t>
            </a:r>
            <a:r>
              <a:rPr lang="en-US" altLang="zh-CN" dirty="0">
                <a:solidFill>
                  <a:prstClr val="black"/>
                </a:solidFill>
                <a:latin typeface="等线"/>
                <a:ea typeface="等线" panose="02010600030101010101" pitchFamily="2" charset="-122"/>
              </a:rPr>
              <a:t>]</a:t>
            </a:r>
            <a:endParaRPr lang="zh-CN" altLang="zh-CN" dirty="0">
              <a:solidFill>
                <a:prstClr val="black"/>
              </a:solidFill>
              <a:latin typeface="等线"/>
              <a:ea typeface="等线" panose="02010600030101010101" pitchFamily="2" charset="-122"/>
            </a:endParaRPr>
          </a:p>
          <a:p>
            <a:pPr defTabSz="685800" eaLnBrk="1" fontAlgn="auto" hangingPunct="1">
              <a:lnSpc>
                <a:spcPct val="150000"/>
              </a:lnSpc>
              <a:spcBef>
                <a:spcPts val="0"/>
              </a:spcBef>
              <a:spcAft>
                <a:spcPts val="0"/>
              </a:spcAft>
            </a:pPr>
            <a:r>
              <a:rPr lang="zh-CN" altLang="zh-CN" dirty="0">
                <a:solidFill>
                  <a:srgbClr val="1353A2"/>
                </a:solidFill>
                <a:latin typeface="等线"/>
                <a:ea typeface="等线" panose="02010600030101010101" pitchFamily="2" charset="-122"/>
              </a:rPr>
              <a:t>功能：将后台作业切换到前台运行。若没有指定作业号，则把后台作业序列中的第一个作业切换到前台运行。</a:t>
            </a:r>
          </a:p>
        </p:txBody>
      </p:sp>
    </p:spTree>
    <p:extLst>
      <p:ext uri="{BB962C8B-B14F-4D97-AF65-F5344CB8AC3E}">
        <p14:creationId xmlns:p14="http://schemas.microsoft.com/office/powerpoint/2010/main" val="344676954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8" y="1225809"/>
            <a:ext cx="5272886"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7.3.3 </a:t>
            </a:r>
            <a:r>
              <a:rPr lang="zh-CN" altLang="zh-CN" sz="2400" b="0" dirty="0">
                <a:solidFill>
                  <a:srgbClr val="1353A2"/>
                </a:solidFill>
                <a:latin typeface="微软雅黑" pitchFamily="34" charset="-122"/>
                <a:ea typeface="微软雅黑" pitchFamily="34" charset="-122"/>
              </a:rPr>
              <a:t>在桌面下管理进程与作业</a:t>
            </a:r>
            <a:endParaRPr lang="zh-CN" altLang="en-US" sz="2400" b="0" dirty="0">
              <a:solidFill>
                <a:srgbClr val="1353A2"/>
              </a:solidFill>
              <a:latin typeface="微软雅黑" pitchFamily="34" charset="-122"/>
              <a:ea typeface="微软雅黑" pitchFamily="34" charset="-122"/>
            </a:endParaRPr>
          </a:p>
        </p:txBody>
      </p:sp>
      <p:sp>
        <p:nvSpPr>
          <p:cNvPr id="11" name="Text Box 44"/>
          <p:cNvSpPr txBox="1">
            <a:spLocks noChangeArrowheads="1"/>
          </p:cNvSpPr>
          <p:nvPr/>
        </p:nvSpPr>
        <p:spPr bwMode="auto">
          <a:xfrm>
            <a:off x="197963" y="2052599"/>
            <a:ext cx="8653806" cy="341112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257175" indent="-257175" defTabSz="540544" eaLnBrk="1" fontAlgn="auto" hangingPunct="1">
              <a:lnSpc>
                <a:spcPct val="200000"/>
              </a:lnSpc>
              <a:spcBef>
                <a:spcPts val="0"/>
              </a:spcBef>
              <a:spcAft>
                <a:spcPts val="0"/>
              </a:spcAft>
              <a:buFont typeface="Wingdings" pitchFamily="2" charset="2"/>
              <a:buChar char="l"/>
            </a:pPr>
            <a:r>
              <a:rPr lang="zh-CN" altLang="zh-CN" sz="1800" dirty="0">
                <a:solidFill>
                  <a:srgbClr val="1353A2"/>
                </a:solidFill>
              </a:rPr>
              <a:t>打开系统监视器</a:t>
            </a:r>
            <a:endParaRPr lang="en-US" altLang="zh-CN" sz="1800" dirty="0">
              <a:solidFill>
                <a:srgbClr val="1353A2"/>
              </a:solidFill>
            </a:endParaRPr>
          </a:p>
          <a:p>
            <a:pPr marL="257175" indent="-257175" defTabSz="540544" eaLnBrk="1" fontAlgn="auto" hangingPunct="1">
              <a:lnSpc>
                <a:spcPct val="200000"/>
              </a:lnSpc>
              <a:spcBef>
                <a:spcPts val="0"/>
              </a:spcBef>
              <a:spcAft>
                <a:spcPts val="0"/>
              </a:spcAft>
              <a:buFont typeface="Arial" pitchFamily="34" charset="0"/>
              <a:buChar char="•"/>
            </a:pPr>
            <a:r>
              <a:rPr lang="zh-CN" altLang="zh-CN" sz="1800" dirty="0">
                <a:solidFill>
                  <a:srgbClr val="1353A2"/>
                </a:solidFill>
              </a:rPr>
              <a:t>选择桌面顶部面板上的“应用程序”</a:t>
            </a:r>
            <a:r>
              <a:rPr lang="en-US" altLang="zh-CN" sz="1800" dirty="0">
                <a:solidFill>
                  <a:srgbClr val="1353A2"/>
                </a:solidFill>
              </a:rPr>
              <a:t>→</a:t>
            </a:r>
            <a:r>
              <a:rPr lang="zh-CN" altLang="zh-CN" sz="1800" dirty="0">
                <a:solidFill>
                  <a:srgbClr val="1353A2"/>
                </a:solidFill>
              </a:rPr>
              <a:t>“</a:t>
            </a:r>
            <a:r>
              <a:rPr lang="en-US" altLang="zh-CN" sz="1800" dirty="0">
                <a:solidFill>
                  <a:srgbClr val="1353A2"/>
                </a:solidFill>
              </a:rPr>
              <a:t> </a:t>
            </a:r>
            <a:r>
              <a:rPr lang="zh-CN" altLang="zh-CN" sz="1800" dirty="0">
                <a:solidFill>
                  <a:srgbClr val="1353A2"/>
                </a:solidFill>
              </a:rPr>
              <a:t>系统工具”</a:t>
            </a:r>
            <a:r>
              <a:rPr lang="en-US" altLang="zh-CN" sz="1800" dirty="0">
                <a:solidFill>
                  <a:srgbClr val="1353A2"/>
                </a:solidFill>
              </a:rPr>
              <a:t>→</a:t>
            </a:r>
            <a:r>
              <a:rPr lang="zh-CN" altLang="zh-CN" sz="1800" dirty="0">
                <a:solidFill>
                  <a:srgbClr val="1353A2"/>
                </a:solidFill>
              </a:rPr>
              <a:t>“系统监视器”菜单命令，弹出如图</a:t>
            </a:r>
            <a:r>
              <a:rPr lang="en-US" altLang="zh-CN" sz="1800" dirty="0">
                <a:solidFill>
                  <a:srgbClr val="1353A2"/>
                </a:solidFill>
              </a:rPr>
              <a:t>7-3 </a:t>
            </a:r>
            <a:r>
              <a:rPr lang="zh-CN" altLang="zh-CN" sz="1800" dirty="0">
                <a:solidFill>
                  <a:srgbClr val="1353A2"/>
                </a:solidFill>
              </a:rPr>
              <a:t>所示的“系统监视器”窗口。</a:t>
            </a:r>
            <a:endParaRPr lang="en-US" altLang="zh-CN" sz="1800" dirty="0">
              <a:solidFill>
                <a:srgbClr val="1353A2"/>
              </a:solidFill>
            </a:endParaRPr>
          </a:p>
          <a:p>
            <a:pPr marL="257175" indent="-257175" defTabSz="540544" eaLnBrk="1" fontAlgn="auto" hangingPunct="1">
              <a:lnSpc>
                <a:spcPct val="200000"/>
              </a:lnSpc>
              <a:spcBef>
                <a:spcPts val="0"/>
              </a:spcBef>
              <a:spcAft>
                <a:spcPts val="0"/>
              </a:spcAft>
              <a:buFont typeface="Arial" pitchFamily="34" charset="0"/>
              <a:buChar char="•"/>
            </a:pPr>
            <a:r>
              <a:rPr lang="zh-CN" altLang="zh-CN" sz="1800" dirty="0">
                <a:solidFill>
                  <a:srgbClr val="1353A2"/>
                </a:solidFill>
              </a:rPr>
              <a:t>“进程”选项卡中默认显示当前所有进程的相关信息。</a:t>
            </a:r>
            <a:endParaRPr lang="en-US" altLang="zh-CN" sz="1800" dirty="0">
              <a:solidFill>
                <a:srgbClr val="1353A2"/>
              </a:solidFill>
            </a:endParaRPr>
          </a:p>
          <a:p>
            <a:pPr indent="0" defTabSz="540544" eaLnBrk="1" fontAlgn="auto" hangingPunct="1">
              <a:lnSpc>
                <a:spcPct val="200000"/>
              </a:lnSpc>
              <a:spcBef>
                <a:spcPts val="0"/>
              </a:spcBef>
              <a:spcAft>
                <a:spcPts val="0"/>
              </a:spcAft>
            </a:pPr>
            <a:endParaRPr lang="en-US" altLang="zh-CN" sz="1800" b="0" dirty="0">
              <a:solidFill>
                <a:prstClr val="white">
                  <a:lumMod val="50000"/>
                </a:prstClr>
              </a:solidFill>
            </a:endParaRPr>
          </a:p>
          <a:p>
            <a:pPr indent="0" defTabSz="540544" eaLnBrk="1" fontAlgn="auto" hangingPunct="1">
              <a:lnSpc>
                <a:spcPct val="200000"/>
              </a:lnSpc>
              <a:spcBef>
                <a:spcPts val="0"/>
              </a:spcBef>
              <a:spcAft>
                <a:spcPts val="0"/>
              </a:spcAft>
            </a:pPr>
            <a:endParaRPr lang="en-US" altLang="zh-CN" sz="2100" b="0" dirty="0">
              <a:solidFill>
                <a:srgbClr val="1353A2"/>
              </a:solidFill>
            </a:endParaRPr>
          </a:p>
        </p:txBody>
      </p:sp>
    </p:spTree>
    <p:extLst>
      <p:ext uri="{BB962C8B-B14F-4D97-AF65-F5344CB8AC3E}">
        <p14:creationId xmlns:p14="http://schemas.microsoft.com/office/powerpoint/2010/main" val="93495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4138" y="1914787"/>
            <a:ext cx="8414846" cy="3374129"/>
          </a:xfrm>
          <a:prstGeom prst="rect">
            <a:avLst/>
          </a:prstGeom>
        </p:spPr>
        <p:txBody>
          <a:bodyPr wrap="square">
            <a:spAutoFit/>
          </a:bodyPr>
          <a:lstStyle/>
          <a:p>
            <a:pPr defTabSz="685800" eaLnBrk="1" fontAlgn="auto" hangingPunct="1">
              <a:lnSpc>
                <a:spcPct val="150000"/>
              </a:lnSpc>
              <a:spcBef>
                <a:spcPts val="0"/>
              </a:spcBef>
              <a:spcAft>
                <a:spcPts val="0"/>
              </a:spcAft>
            </a:pPr>
            <a:r>
              <a:rPr lang="zh-CN" altLang="zh-CN" dirty="0">
                <a:solidFill>
                  <a:prstClr val="black"/>
                </a:solidFill>
                <a:latin typeface="等线"/>
                <a:ea typeface="等线" panose="02010600030101010101" pitchFamily="2" charset="-122"/>
              </a:rPr>
              <a:t>在“系统监视器”窗口的“进程”选项卡的进程列表表头有一排属性按钮，它们的含义如下。</a:t>
            </a:r>
            <a:endParaRPr lang="en-US" altLang="zh-CN" dirty="0">
              <a:solidFill>
                <a:prstClr val="black"/>
              </a:solidFill>
              <a:latin typeface="等线"/>
              <a:ea typeface="等线" panose="02010600030101010101" pitchFamily="2" charset="-122"/>
            </a:endParaRPr>
          </a:p>
          <a:p>
            <a:pPr defTabSz="685800" eaLnBrk="1" fontAlgn="auto" hangingPunct="1">
              <a:lnSpc>
                <a:spcPct val="150000"/>
              </a:lnSpc>
              <a:spcBef>
                <a:spcPts val="0"/>
              </a:spcBef>
              <a:spcAft>
                <a:spcPts val="0"/>
              </a:spcAft>
            </a:pPr>
            <a:r>
              <a:rPr lang="zh-CN" altLang="zh-CN" dirty="0">
                <a:solidFill>
                  <a:prstClr val="black"/>
                </a:solidFill>
                <a:latin typeface="等线"/>
                <a:ea typeface="等线" panose="02010600030101010101" pitchFamily="2" charset="-122"/>
              </a:rPr>
              <a:t>①状态：表示进程的状态，</a:t>
            </a:r>
            <a:endParaRPr lang="en-US" altLang="zh-CN" dirty="0">
              <a:solidFill>
                <a:prstClr val="black"/>
              </a:solidFill>
              <a:latin typeface="等线"/>
              <a:ea typeface="等线" panose="02010600030101010101" pitchFamily="2" charset="-122"/>
            </a:endParaRPr>
          </a:p>
          <a:p>
            <a:pPr defTabSz="685800" eaLnBrk="1" fontAlgn="auto" hangingPunct="1">
              <a:lnSpc>
                <a:spcPct val="150000"/>
              </a:lnSpc>
              <a:spcBef>
                <a:spcPts val="0"/>
              </a:spcBef>
              <a:spcAft>
                <a:spcPts val="0"/>
              </a:spcAft>
            </a:pPr>
            <a:r>
              <a:rPr lang="zh-CN" altLang="zh-CN" dirty="0">
                <a:solidFill>
                  <a:prstClr val="black"/>
                </a:solidFill>
                <a:latin typeface="等线"/>
                <a:ea typeface="等线" panose="02010600030101010101" pitchFamily="2" charset="-122"/>
              </a:rPr>
              <a:t>如运行中、睡眠中、已停止或僵死。</a:t>
            </a:r>
            <a:endParaRPr lang="en-US" altLang="zh-CN" dirty="0">
              <a:solidFill>
                <a:prstClr val="black"/>
              </a:solidFill>
              <a:latin typeface="等线"/>
              <a:ea typeface="等线" panose="02010600030101010101" pitchFamily="2" charset="-122"/>
            </a:endParaRPr>
          </a:p>
          <a:p>
            <a:pPr defTabSz="685800" eaLnBrk="1" fontAlgn="auto" hangingPunct="1">
              <a:lnSpc>
                <a:spcPct val="150000"/>
              </a:lnSpc>
              <a:spcBef>
                <a:spcPts val="0"/>
              </a:spcBef>
              <a:spcAft>
                <a:spcPts val="0"/>
              </a:spcAft>
            </a:pPr>
            <a:r>
              <a:rPr lang="zh-CN" altLang="zh-CN" dirty="0">
                <a:solidFill>
                  <a:prstClr val="black"/>
                </a:solidFill>
                <a:latin typeface="等线"/>
                <a:ea typeface="等线" panose="02010600030101010101" pitchFamily="2" charset="-122"/>
              </a:rPr>
              <a:t>②</a:t>
            </a:r>
            <a:r>
              <a:rPr lang="en-US" altLang="zh-CN" dirty="0">
                <a:solidFill>
                  <a:prstClr val="black"/>
                </a:solidFill>
                <a:latin typeface="等线"/>
                <a:ea typeface="等线" panose="02010600030101010101" pitchFamily="2" charset="-122"/>
              </a:rPr>
              <a:t>%CPU</a:t>
            </a:r>
            <a:r>
              <a:rPr lang="zh-CN" altLang="zh-CN" dirty="0">
                <a:solidFill>
                  <a:prstClr val="black"/>
                </a:solidFill>
                <a:latin typeface="等线"/>
                <a:ea typeface="等线" panose="02010600030101010101" pitchFamily="2" charset="-122"/>
              </a:rPr>
              <a:t>：表示进程对</a:t>
            </a:r>
            <a:r>
              <a:rPr lang="en-US" altLang="zh-CN" dirty="0">
                <a:solidFill>
                  <a:prstClr val="black"/>
                </a:solidFill>
                <a:latin typeface="等线"/>
                <a:ea typeface="等线" panose="02010600030101010101" pitchFamily="2" charset="-122"/>
              </a:rPr>
              <a:t>CPU</a:t>
            </a:r>
            <a:r>
              <a:rPr lang="zh-CN" altLang="zh-CN" dirty="0">
                <a:solidFill>
                  <a:prstClr val="black"/>
                </a:solidFill>
                <a:latin typeface="等线"/>
                <a:ea typeface="等线" panose="02010600030101010101" pitchFamily="2" charset="-122"/>
              </a:rPr>
              <a:t>的占用率。</a:t>
            </a:r>
            <a:endParaRPr lang="en-US" altLang="zh-CN" dirty="0">
              <a:solidFill>
                <a:prstClr val="black"/>
              </a:solidFill>
              <a:latin typeface="等线"/>
              <a:ea typeface="等线" panose="02010600030101010101" pitchFamily="2" charset="-122"/>
            </a:endParaRPr>
          </a:p>
          <a:p>
            <a:pPr defTabSz="685800" eaLnBrk="1" fontAlgn="auto" hangingPunct="1">
              <a:lnSpc>
                <a:spcPct val="150000"/>
              </a:lnSpc>
              <a:spcBef>
                <a:spcPts val="0"/>
              </a:spcBef>
              <a:spcAft>
                <a:spcPts val="0"/>
              </a:spcAft>
            </a:pPr>
            <a:r>
              <a:rPr lang="zh-CN" altLang="zh-CN" dirty="0">
                <a:solidFill>
                  <a:prstClr val="black"/>
                </a:solidFill>
                <a:latin typeface="等线"/>
                <a:ea typeface="等线" panose="02010600030101010101" pitchFamily="2" charset="-122"/>
              </a:rPr>
              <a:t>③</a:t>
            </a:r>
            <a:r>
              <a:rPr lang="en-US" altLang="zh-CN" dirty="0">
                <a:solidFill>
                  <a:prstClr val="black"/>
                </a:solidFill>
                <a:latin typeface="等线"/>
                <a:ea typeface="等线" panose="02010600030101010101" pitchFamily="2" charset="-122"/>
              </a:rPr>
              <a:t>Nice</a:t>
            </a:r>
            <a:r>
              <a:rPr lang="zh-CN" altLang="zh-CN" dirty="0">
                <a:solidFill>
                  <a:prstClr val="black"/>
                </a:solidFill>
                <a:latin typeface="等线"/>
                <a:ea typeface="等线" panose="02010600030101010101" pitchFamily="2" charset="-122"/>
              </a:rPr>
              <a:t>：表示进程的优先级数值。</a:t>
            </a:r>
            <a:endParaRPr lang="en-US" altLang="zh-CN" dirty="0">
              <a:solidFill>
                <a:prstClr val="black"/>
              </a:solidFill>
              <a:latin typeface="等线"/>
              <a:ea typeface="等线" panose="02010600030101010101" pitchFamily="2" charset="-122"/>
            </a:endParaRPr>
          </a:p>
          <a:p>
            <a:pPr defTabSz="685800" eaLnBrk="1" fontAlgn="auto" hangingPunct="1">
              <a:lnSpc>
                <a:spcPct val="150000"/>
              </a:lnSpc>
              <a:spcBef>
                <a:spcPts val="0"/>
              </a:spcBef>
              <a:spcAft>
                <a:spcPts val="0"/>
              </a:spcAft>
            </a:pPr>
            <a:r>
              <a:rPr lang="zh-CN" altLang="zh-CN" dirty="0">
                <a:solidFill>
                  <a:prstClr val="black"/>
                </a:solidFill>
                <a:latin typeface="等线"/>
                <a:ea typeface="等线" panose="02010600030101010101" pitchFamily="2" charset="-122"/>
              </a:rPr>
              <a:t>④</a:t>
            </a:r>
            <a:r>
              <a:rPr lang="en-US" altLang="zh-CN" dirty="0">
                <a:solidFill>
                  <a:prstClr val="black"/>
                </a:solidFill>
                <a:latin typeface="等线"/>
                <a:ea typeface="等线" panose="02010600030101010101" pitchFamily="2" charset="-122"/>
              </a:rPr>
              <a:t>ID</a:t>
            </a:r>
            <a:r>
              <a:rPr lang="zh-CN" altLang="zh-CN" dirty="0">
                <a:solidFill>
                  <a:prstClr val="black"/>
                </a:solidFill>
                <a:latin typeface="等线"/>
                <a:ea typeface="等线" panose="02010600030101010101" pitchFamily="2" charset="-122"/>
              </a:rPr>
              <a:t>：表示进程号。</a:t>
            </a:r>
            <a:endParaRPr lang="en-US" altLang="zh-CN" dirty="0">
              <a:solidFill>
                <a:prstClr val="black"/>
              </a:solidFill>
              <a:latin typeface="等线"/>
              <a:ea typeface="等线" panose="02010600030101010101" pitchFamily="2" charset="-122"/>
            </a:endParaRPr>
          </a:p>
          <a:p>
            <a:pPr defTabSz="685800" eaLnBrk="1" fontAlgn="auto" hangingPunct="1">
              <a:lnSpc>
                <a:spcPct val="150000"/>
              </a:lnSpc>
              <a:spcBef>
                <a:spcPts val="0"/>
              </a:spcBef>
              <a:spcAft>
                <a:spcPts val="0"/>
              </a:spcAft>
            </a:pPr>
            <a:r>
              <a:rPr lang="zh-CN" altLang="zh-CN" dirty="0">
                <a:solidFill>
                  <a:prstClr val="black"/>
                </a:solidFill>
                <a:latin typeface="等线"/>
                <a:ea typeface="等线" panose="02010600030101010101" pitchFamily="2" charset="-122"/>
              </a:rPr>
              <a:t>⑤内存：表示进程对内存的占用率。</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3954" y="2537569"/>
            <a:ext cx="4625030" cy="316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2">
            <a:extLst>
              <a:ext uri="{FF2B5EF4-FFF2-40B4-BE49-F238E27FC236}">
                <a16:creationId xmlns:a16="http://schemas.microsoft.com/office/drawing/2014/main" id="{312D2F03-F60C-4F70-90E9-05AF16732B19}"/>
              </a:ext>
            </a:extLst>
          </p:cNvPr>
          <p:cNvSpPr txBox="1"/>
          <p:nvPr/>
        </p:nvSpPr>
        <p:spPr>
          <a:xfrm>
            <a:off x="5306000" y="2295196"/>
            <a:ext cx="2296921" cy="507831"/>
          </a:xfrm>
          <a:prstGeom prst="rect">
            <a:avLst/>
          </a:prstGeom>
          <a:noFill/>
        </p:spPr>
        <p:txBody>
          <a:bodyPr wrap="square" rtlCol="0">
            <a:spAutoFit/>
          </a:bodyPr>
          <a:lstStyle/>
          <a:p>
            <a:pPr defTabSz="685800" eaLnBrk="1" fontAlgn="auto" hangingPunct="1">
              <a:spcBef>
                <a:spcPts val="0"/>
              </a:spcBef>
              <a:spcAft>
                <a:spcPts val="0"/>
              </a:spcAft>
            </a:pPr>
            <a:r>
              <a:rPr lang="zh-CN" altLang="zh-CN" sz="1350" b="0" dirty="0">
                <a:solidFill>
                  <a:prstClr val="black"/>
                </a:solidFill>
                <a:latin typeface="等线"/>
                <a:ea typeface="等线" panose="02010600030101010101" pitchFamily="2" charset="-122"/>
              </a:rPr>
              <a:t>图</a:t>
            </a:r>
            <a:r>
              <a:rPr lang="en-US" altLang="zh-CN" sz="1350" b="0" dirty="0">
                <a:solidFill>
                  <a:prstClr val="black"/>
                </a:solidFill>
                <a:latin typeface="等线"/>
                <a:ea typeface="等线" panose="02010600030101010101" pitchFamily="2" charset="-122"/>
              </a:rPr>
              <a:t>7-3 </a:t>
            </a:r>
            <a:r>
              <a:rPr lang="zh-CN" altLang="zh-CN" sz="1350" b="0" dirty="0">
                <a:solidFill>
                  <a:prstClr val="black"/>
                </a:solidFill>
                <a:latin typeface="等线"/>
                <a:ea typeface="等线" panose="02010600030101010101" pitchFamily="2" charset="-122"/>
              </a:rPr>
              <a:t>“进程”选项卡</a:t>
            </a:r>
          </a:p>
          <a:p>
            <a:pPr defTabSz="685800" eaLnBrk="1" fontAlgn="auto" hangingPunct="1">
              <a:spcBef>
                <a:spcPts val="0"/>
              </a:spcBef>
              <a:spcAft>
                <a:spcPts val="0"/>
              </a:spcAft>
            </a:pPr>
            <a:endParaRPr lang="zh-CN" altLang="en-US" sz="1350" b="0" dirty="0">
              <a:solidFill>
                <a:prstClr val="black"/>
              </a:solidFill>
              <a:latin typeface="等线"/>
              <a:ea typeface="等线" panose="02010600030101010101" pitchFamily="2" charset="-122"/>
            </a:endParaRPr>
          </a:p>
        </p:txBody>
      </p:sp>
    </p:spTree>
    <p:extLst>
      <p:ext uri="{BB962C8B-B14F-4D97-AF65-F5344CB8AC3E}">
        <p14:creationId xmlns:p14="http://schemas.microsoft.com/office/powerpoint/2010/main" val="32819187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25809"/>
            <a:ext cx="4248549"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7.3.3  </a:t>
            </a:r>
            <a:r>
              <a:rPr lang="zh-CN" altLang="en-US" sz="2400" b="0" dirty="0">
                <a:solidFill>
                  <a:srgbClr val="1353A2"/>
                </a:solidFill>
                <a:latin typeface="等线"/>
                <a:ea typeface="黑体" panose="02010609060101010101" pitchFamily="49" charset="-122"/>
              </a:rPr>
              <a:t>桌面下管理进程或作业</a:t>
            </a:r>
            <a:endParaRPr lang="zh-CN" altLang="en-US" sz="2400" b="0" dirty="0">
              <a:solidFill>
                <a:srgbClr val="1353A2"/>
              </a:solidFill>
              <a:latin typeface="微软雅黑" pitchFamily="34" charset="-122"/>
              <a:ea typeface="微软雅黑" pitchFamily="34" charset="-122"/>
            </a:endParaRPr>
          </a:p>
        </p:txBody>
      </p:sp>
      <p:sp>
        <p:nvSpPr>
          <p:cNvPr id="11" name="Text Box 44"/>
          <p:cNvSpPr txBox="1">
            <a:spLocks noChangeArrowheads="1"/>
          </p:cNvSpPr>
          <p:nvPr/>
        </p:nvSpPr>
        <p:spPr bwMode="auto">
          <a:xfrm>
            <a:off x="197963" y="1664391"/>
            <a:ext cx="8653806" cy="429348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defTabSz="540544" eaLnBrk="1" fontAlgn="auto" hangingPunct="1">
              <a:lnSpc>
                <a:spcPct val="150000"/>
              </a:lnSpc>
              <a:spcBef>
                <a:spcPts val="0"/>
              </a:spcBef>
              <a:spcAft>
                <a:spcPts val="0"/>
              </a:spcAft>
            </a:pPr>
            <a:r>
              <a:rPr lang="en-US" altLang="zh-CN" sz="1500" dirty="0">
                <a:solidFill>
                  <a:srgbClr val="1353A2"/>
                </a:solidFill>
              </a:rPr>
              <a:t>2.</a:t>
            </a:r>
            <a:r>
              <a:rPr lang="zh-CN" altLang="en-US" sz="1500" dirty="0">
                <a:solidFill>
                  <a:srgbClr val="1353A2"/>
                </a:solidFill>
              </a:rPr>
              <a:t>查看进程</a:t>
            </a:r>
            <a:endParaRPr lang="en-US" altLang="zh-CN" sz="1500" dirty="0">
              <a:solidFill>
                <a:srgbClr val="1353A2"/>
              </a:solidFill>
            </a:endParaRPr>
          </a:p>
          <a:p>
            <a:pPr marL="257175" indent="-257175" defTabSz="540544" eaLnBrk="1" fontAlgn="auto" hangingPunct="1">
              <a:lnSpc>
                <a:spcPct val="150000"/>
              </a:lnSpc>
              <a:spcBef>
                <a:spcPts val="0"/>
              </a:spcBef>
              <a:spcAft>
                <a:spcPts val="0"/>
              </a:spcAft>
              <a:buFont typeface="Arial" pitchFamily="34" charset="0"/>
              <a:buChar char="•"/>
            </a:pPr>
            <a:r>
              <a:rPr lang="zh-CN" altLang="zh-CN" sz="1500" dirty="0">
                <a:solidFill>
                  <a:srgbClr val="1353A2"/>
                </a:solidFill>
              </a:rPr>
              <a:t>单击“系统监视器”窗口菜单栏上的“查看”菜单，弹出如图</a:t>
            </a:r>
            <a:r>
              <a:rPr lang="en-US" altLang="zh-CN" sz="1500" dirty="0">
                <a:solidFill>
                  <a:srgbClr val="1353A2"/>
                </a:solidFill>
              </a:rPr>
              <a:t>7-4</a:t>
            </a:r>
            <a:r>
              <a:rPr lang="zh-CN" altLang="zh-CN" sz="1500" dirty="0">
                <a:solidFill>
                  <a:srgbClr val="1353A2"/>
                </a:solidFill>
              </a:rPr>
              <a:t>所示的下拉菜单可</a:t>
            </a:r>
            <a:br>
              <a:rPr lang="en-US" altLang="zh-CN" sz="1500" dirty="0">
                <a:solidFill>
                  <a:srgbClr val="1353A2"/>
                </a:solidFill>
              </a:rPr>
            </a:br>
            <a:r>
              <a:rPr lang="zh-CN" altLang="zh-CN" sz="1500" dirty="0">
                <a:solidFill>
                  <a:srgbClr val="1353A2"/>
                </a:solidFill>
              </a:rPr>
              <a:t>选择查看全部进程、活动进程或当前用户进程等。</a:t>
            </a:r>
            <a:endParaRPr lang="en-US" altLang="zh-CN" sz="1500" dirty="0">
              <a:solidFill>
                <a:srgbClr val="1353A2"/>
              </a:solidFill>
            </a:endParaRPr>
          </a:p>
          <a:p>
            <a:pPr indent="0" defTabSz="540544" eaLnBrk="1" fontAlgn="auto" hangingPunct="1">
              <a:lnSpc>
                <a:spcPct val="100000"/>
              </a:lnSpc>
              <a:spcBef>
                <a:spcPts val="0"/>
              </a:spcBef>
              <a:spcAft>
                <a:spcPts val="0"/>
              </a:spcAft>
            </a:pPr>
            <a:endParaRPr lang="en-US" altLang="zh-CN" sz="1500" dirty="0">
              <a:solidFill>
                <a:prstClr val="white">
                  <a:lumMod val="50000"/>
                </a:prstClr>
              </a:solidFill>
            </a:endParaRPr>
          </a:p>
          <a:p>
            <a:pPr indent="0" defTabSz="540544" eaLnBrk="1" fontAlgn="auto" hangingPunct="1">
              <a:lnSpc>
                <a:spcPct val="100000"/>
              </a:lnSpc>
              <a:spcBef>
                <a:spcPts val="0"/>
              </a:spcBef>
              <a:spcAft>
                <a:spcPts val="0"/>
              </a:spcAft>
            </a:pPr>
            <a:endParaRPr lang="en-US" altLang="zh-CN" sz="1500" dirty="0">
              <a:solidFill>
                <a:prstClr val="white">
                  <a:lumMod val="50000"/>
                </a:prstClr>
              </a:solidFill>
            </a:endParaRPr>
          </a:p>
          <a:p>
            <a:pPr indent="0" defTabSz="540544" eaLnBrk="1" fontAlgn="auto" hangingPunct="1">
              <a:lnSpc>
                <a:spcPct val="100000"/>
              </a:lnSpc>
              <a:spcBef>
                <a:spcPts val="0"/>
              </a:spcBef>
              <a:spcAft>
                <a:spcPts val="0"/>
              </a:spcAft>
            </a:pPr>
            <a:endParaRPr lang="en-US" altLang="zh-CN" sz="1500" dirty="0">
              <a:solidFill>
                <a:prstClr val="white">
                  <a:lumMod val="50000"/>
                </a:prstClr>
              </a:solidFill>
            </a:endParaRPr>
          </a:p>
          <a:p>
            <a:pPr indent="0" defTabSz="540544" eaLnBrk="1" fontAlgn="auto" hangingPunct="1">
              <a:lnSpc>
                <a:spcPct val="100000"/>
              </a:lnSpc>
              <a:spcBef>
                <a:spcPts val="0"/>
              </a:spcBef>
              <a:spcAft>
                <a:spcPts val="0"/>
              </a:spcAft>
            </a:pPr>
            <a:endParaRPr lang="en-US" altLang="zh-CN" sz="1500" dirty="0">
              <a:solidFill>
                <a:prstClr val="white">
                  <a:lumMod val="50000"/>
                </a:prstClr>
              </a:solidFill>
            </a:endParaRPr>
          </a:p>
          <a:p>
            <a:pPr indent="0" defTabSz="540544" eaLnBrk="1" fontAlgn="auto" hangingPunct="1">
              <a:lnSpc>
                <a:spcPct val="100000"/>
              </a:lnSpc>
              <a:spcBef>
                <a:spcPts val="0"/>
              </a:spcBef>
              <a:spcAft>
                <a:spcPts val="0"/>
              </a:spcAft>
            </a:pPr>
            <a:endParaRPr lang="en-US" altLang="zh-CN" sz="1500" dirty="0">
              <a:solidFill>
                <a:prstClr val="white">
                  <a:lumMod val="50000"/>
                </a:prstClr>
              </a:solidFill>
            </a:endParaRPr>
          </a:p>
          <a:p>
            <a:pPr indent="0" defTabSz="540544" eaLnBrk="1" fontAlgn="auto" hangingPunct="1">
              <a:lnSpc>
                <a:spcPct val="100000"/>
              </a:lnSpc>
              <a:spcBef>
                <a:spcPts val="0"/>
              </a:spcBef>
              <a:spcAft>
                <a:spcPts val="0"/>
              </a:spcAft>
            </a:pPr>
            <a:endParaRPr lang="en-US" altLang="zh-CN" sz="1500" dirty="0">
              <a:solidFill>
                <a:prstClr val="white">
                  <a:lumMod val="50000"/>
                </a:prstClr>
              </a:solidFill>
            </a:endParaRPr>
          </a:p>
          <a:p>
            <a:pPr indent="0" defTabSz="540544" eaLnBrk="1" fontAlgn="auto" hangingPunct="1">
              <a:lnSpc>
                <a:spcPct val="100000"/>
              </a:lnSpc>
              <a:spcBef>
                <a:spcPts val="0"/>
              </a:spcBef>
              <a:spcAft>
                <a:spcPts val="0"/>
              </a:spcAft>
            </a:pPr>
            <a:endParaRPr lang="en-US" altLang="zh-CN" sz="1500" dirty="0">
              <a:solidFill>
                <a:prstClr val="white">
                  <a:lumMod val="50000"/>
                </a:prstClr>
              </a:solidFill>
            </a:endParaRPr>
          </a:p>
          <a:p>
            <a:pPr indent="0" defTabSz="540544" eaLnBrk="1" fontAlgn="auto" hangingPunct="1">
              <a:lnSpc>
                <a:spcPct val="100000"/>
              </a:lnSpc>
              <a:spcBef>
                <a:spcPts val="900"/>
              </a:spcBef>
              <a:spcAft>
                <a:spcPts val="0"/>
              </a:spcAft>
            </a:pPr>
            <a:r>
              <a:rPr lang="en-US" altLang="zh-CN" sz="1500" dirty="0">
                <a:solidFill>
                  <a:prstClr val="white">
                    <a:lumMod val="50000"/>
                  </a:prstClr>
                </a:solidFill>
              </a:rPr>
              <a:t>		</a:t>
            </a:r>
            <a:r>
              <a:rPr lang="zh-CN" altLang="zh-CN" sz="1500" dirty="0">
                <a:solidFill>
                  <a:prstClr val="black"/>
                </a:solidFill>
              </a:rPr>
              <a:t>图</a:t>
            </a:r>
            <a:r>
              <a:rPr lang="en-US" altLang="zh-CN" sz="1500" dirty="0">
                <a:solidFill>
                  <a:prstClr val="black"/>
                </a:solidFill>
              </a:rPr>
              <a:t>7-4 </a:t>
            </a:r>
            <a:r>
              <a:rPr lang="zh-CN" altLang="zh-CN" sz="1500" dirty="0">
                <a:solidFill>
                  <a:prstClr val="black"/>
                </a:solidFill>
              </a:rPr>
              <a:t>“查看”菜单</a:t>
            </a:r>
            <a:r>
              <a:rPr lang="en-US" altLang="zh-CN" sz="1500" dirty="0">
                <a:solidFill>
                  <a:prstClr val="white">
                    <a:lumMod val="50000"/>
                  </a:prstClr>
                </a:solidFill>
              </a:rPr>
              <a:t>	</a:t>
            </a:r>
            <a:r>
              <a:rPr lang="zh-CN" altLang="zh-CN" sz="1500" dirty="0">
                <a:solidFill>
                  <a:prstClr val="black"/>
                </a:solidFill>
              </a:rPr>
              <a:t>图</a:t>
            </a:r>
            <a:r>
              <a:rPr lang="en-US" altLang="zh-CN" sz="1500" dirty="0">
                <a:solidFill>
                  <a:prstClr val="black"/>
                </a:solidFill>
              </a:rPr>
              <a:t>7-5 </a:t>
            </a:r>
            <a:r>
              <a:rPr lang="zh-CN" altLang="zh-CN" sz="1500" dirty="0">
                <a:solidFill>
                  <a:prstClr val="black"/>
                </a:solidFill>
              </a:rPr>
              <a:t>“系统监视器首选项”对话框</a:t>
            </a:r>
            <a:endParaRPr lang="en-US" altLang="zh-CN" sz="1500" dirty="0">
              <a:solidFill>
                <a:prstClr val="black"/>
              </a:solidFill>
            </a:endParaRPr>
          </a:p>
          <a:p>
            <a:pPr indent="0" defTabSz="540544" eaLnBrk="1" fontAlgn="auto" hangingPunct="1">
              <a:lnSpc>
                <a:spcPct val="100000"/>
              </a:lnSpc>
              <a:spcBef>
                <a:spcPts val="900"/>
              </a:spcBef>
              <a:spcAft>
                <a:spcPts val="0"/>
              </a:spcAft>
            </a:pPr>
            <a:r>
              <a:rPr lang="en-US" altLang="zh-CN" sz="1500" dirty="0">
                <a:solidFill>
                  <a:srgbClr val="1353A2"/>
                </a:solidFill>
              </a:rPr>
              <a:t>3.</a:t>
            </a:r>
            <a:r>
              <a:rPr lang="zh-CN" altLang="zh-CN" sz="1500" dirty="0">
                <a:solidFill>
                  <a:srgbClr val="1353A2"/>
                </a:solidFill>
              </a:rPr>
              <a:t>调整“进程”选项卡的显示信息</a:t>
            </a:r>
            <a:r>
              <a:rPr lang="en-US" altLang="zh-CN" sz="1500" dirty="0">
                <a:solidFill>
                  <a:prstClr val="white">
                    <a:lumMod val="50000"/>
                  </a:prstClr>
                </a:solidFill>
              </a:rPr>
              <a:t>		</a:t>
            </a:r>
          </a:p>
          <a:p>
            <a:pPr marL="257175" indent="-257175" defTabSz="540544" eaLnBrk="1" fontAlgn="auto" hangingPunct="1">
              <a:lnSpc>
                <a:spcPct val="100000"/>
              </a:lnSpc>
              <a:spcBef>
                <a:spcPts val="900"/>
              </a:spcBef>
              <a:spcAft>
                <a:spcPts val="0"/>
              </a:spcAft>
              <a:buFont typeface="Arial" pitchFamily="34" charset="0"/>
              <a:buChar char="•"/>
            </a:pPr>
            <a:r>
              <a:rPr lang="zh-CN" altLang="zh-CN" sz="1500" dirty="0">
                <a:solidFill>
                  <a:srgbClr val="1353A2"/>
                </a:solidFill>
              </a:rPr>
              <a:t>选择“编辑”</a:t>
            </a:r>
            <a:r>
              <a:rPr lang="en-US" altLang="zh-CN" sz="1500" dirty="0">
                <a:solidFill>
                  <a:srgbClr val="1353A2"/>
                </a:solidFill>
              </a:rPr>
              <a:t>→</a:t>
            </a:r>
            <a:r>
              <a:rPr lang="zh-CN" altLang="zh-CN" sz="1500" dirty="0">
                <a:solidFill>
                  <a:srgbClr val="1353A2"/>
                </a:solidFill>
              </a:rPr>
              <a:t>“首选项”菜单命令，</a:t>
            </a:r>
            <a:r>
              <a:rPr lang="en-US" altLang="zh-CN" sz="1500" dirty="0">
                <a:solidFill>
                  <a:srgbClr val="1353A2"/>
                </a:solidFill>
              </a:rPr>
              <a:t> </a:t>
            </a:r>
            <a:r>
              <a:rPr lang="zh-CN" altLang="zh-CN" sz="1500" dirty="0">
                <a:solidFill>
                  <a:srgbClr val="1353A2"/>
                </a:solidFill>
              </a:rPr>
              <a:t>弹出如图</a:t>
            </a:r>
            <a:r>
              <a:rPr lang="en-US" altLang="zh-CN" sz="1500" dirty="0">
                <a:solidFill>
                  <a:srgbClr val="1353A2"/>
                </a:solidFill>
              </a:rPr>
              <a:t>7-5</a:t>
            </a:r>
            <a:r>
              <a:rPr lang="zh-CN" altLang="zh-CN" sz="1500" dirty="0">
                <a:solidFill>
                  <a:srgbClr val="1353A2"/>
                </a:solidFill>
              </a:rPr>
              <a:t>所示的“系统监视器首选项”对话框，在“进程”选项卡中可设置进程的更新速度，以及结束、杀死或隐藏进程时是否出现警告对话框等。</a:t>
            </a:r>
            <a:endParaRPr lang="en-US" altLang="zh-CN" sz="1500" dirty="0">
              <a:solidFill>
                <a:srgbClr val="1353A2"/>
              </a:solidFill>
            </a:endParaRPr>
          </a:p>
          <a:p>
            <a:pPr indent="0" defTabSz="540544" eaLnBrk="1" fontAlgn="auto" hangingPunct="1">
              <a:lnSpc>
                <a:spcPct val="100000"/>
              </a:lnSpc>
              <a:spcBef>
                <a:spcPts val="0"/>
              </a:spcBef>
              <a:spcAft>
                <a:spcPts val="0"/>
              </a:spcAft>
            </a:pPr>
            <a:endParaRPr lang="en-US" altLang="zh-CN" sz="1800" b="0" dirty="0">
              <a:solidFill>
                <a:srgbClr val="1353A2"/>
              </a:solidFill>
            </a:endParaRPr>
          </a:p>
        </p:txBody>
      </p:sp>
      <p:pic>
        <p:nvPicPr>
          <p:cNvPr id="6" name="图片 5">
            <a:extLst>
              <a:ext uri="{FF2B5EF4-FFF2-40B4-BE49-F238E27FC236}">
                <a16:creationId xmlns:a16="http://schemas.microsoft.com/office/drawing/2014/main" id="{920F5F80-54F8-44A5-ACF4-EAE88B88B983}"/>
              </a:ext>
            </a:extLst>
          </p:cNvPr>
          <p:cNvPicPr/>
          <p:nvPr/>
        </p:nvPicPr>
        <p:blipFill>
          <a:blip r:embed="rId2"/>
          <a:stretch>
            <a:fillRect/>
          </a:stretch>
        </p:blipFill>
        <p:spPr>
          <a:xfrm>
            <a:off x="1384300" y="2757805"/>
            <a:ext cx="1301620" cy="1342390"/>
          </a:xfrm>
          <a:prstGeom prst="rect">
            <a:avLst/>
          </a:prstGeom>
          <a:noFill/>
          <a:ln w="9525">
            <a:noFill/>
          </a:ln>
        </p:spPr>
      </p:pic>
      <p:pic>
        <p:nvPicPr>
          <p:cNvPr id="2" name="图片 1">
            <a:extLst>
              <a:ext uri="{FF2B5EF4-FFF2-40B4-BE49-F238E27FC236}">
                <a16:creationId xmlns:a16="http://schemas.microsoft.com/office/drawing/2014/main" id="{A586A3F2-8B87-4AC7-8D9A-2E3309ACCBA4}"/>
              </a:ext>
            </a:extLst>
          </p:cNvPr>
          <p:cNvPicPr>
            <a:picLocks noChangeAspect="1"/>
          </p:cNvPicPr>
          <p:nvPr/>
        </p:nvPicPr>
        <p:blipFill>
          <a:blip r:embed="rId3"/>
          <a:stretch>
            <a:fillRect/>
          </a:stretch>
        </p:blipFill>
        <p:spPr>
          <a:xfrm>
            <a:off x="6599452" y="2364920"/>
            <a:ext cx="2023849" cy="2553905"/>
          </a:xfrm>
          <a:prstGeom prst="rect">
            <a:avLst/>
          </a:prstGeom>
        </p:spPr>
      </p:pic>
    </p:spTree>
    <p:extLst>
      <p:ext uri="{BB962C8B-B14F-4D97-AF65-F5344CB8AC3E}">
        <p14:creationId xmlns:p14="http://schemas.microsoft.com/office/powerpoint/2010/main" val="335141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3A31FC-5AF9-444B-9E8A-8ED86D67C3B3}"/>
              </a:ext>
            </a:extLst>
          </p:cNvPr>
          <p:cNvSpPr txBox="1"/>
          <p:nvPr/>
        </p:nvSpPr>
        <p:spPr>
          <a:xfrm>
            <a:off x="1766489" y="1225809"/>
            <a:ext cx="4248549"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7.3.3  </a:t>
            </a:r>
            <a:r>
              <a:rPr lang="zh-CN" altLang="en-US" sz="2400" b="0" dirty="0">
                <a:solidFill>
                  <a:srgbClr val="1353A2"/>
                </a:solidFill>
                <a:latin typeface="等线"/>
                <a:ea typeface="黑体" panose="02010609060101010101" pitchFamily="49" charset="-122"/>
              </a:rPr>
              <a:t>桌面下管理进程或作业</a:t>
            </a:r>
            <a:endParaRPr lang="zh-CN" altLang="en-US" sz="2400" b="0" dirty="0">
              <a:solidFill>
                <a:srgbClr val="1353A2"/>
              </a:solidFill>
              <a:latin typeface="微软雅黑" pitchFamily="34" charset="-122"/>
              <a:ea typeface="微软雅黑" pitchFamily="34" charset="-122"/>
            </a:endParaRPr>
          </a:p>
        </p:txBody>
      </p:sp>
      <p:sp>
        <p:nvSpPr>
          <p:cNvPr id="3" name="文本框 2">
            <a:extLst>
              <a:ext uri="{FF2B5EF4-FFF2-40B4-BE49-F238E27FC236}">
                <a16:creationId xmlns:a16="http://schemas.microsoft.com/office/drawing/2014/main" id="{37C63C85-CF99-4604-ADB2-8C58EEFC5C6F}"/>
              </a:ext>
            </a:extLst>
          </p:cNvPr>
          <p:cNvSpPr txBox="1"/>
          <p:nvPr/>
        </p:nvSpPr>
        <p:spPr>
          <a:xfrm>
            <a:off x="385762" y="1828800"/>
            <a:ext cx="7758113" cy="4247317"/>
          </a:xfrm>
          <a:prstGeom prst="rect">
            <a:avLst/>
          </a:prstGeom>
          <a:noFill/>
        </p:spPr>
        <p:txBody>
          <a:bodyPr wrap="square" rtlCol="0">
            <a:spAutoFit/>
          </a:bodyPr>
          <a:lstStyle/>
          <a:p>
            <a:pPr defTabSz="685800" eaLnBrk="1" fontAlgn="auto" hangingPunct="1">
              <a:spcBef>
                <a:spcPts val="0"/>
              </a:spcBef>
              <a:spcAft>
                <a:spcPts val="0"/>
              </a:spcAft>
            </a:pPr>
            <a:r>
              <a:rPr lang="en-US" altLang="zh-CN" sz="1500" dirty="0">
                <a:solidFill>
                  <a:srgbClr val="1353A2"/>
                </a:solidFill>
                <a:latin typeface="等线"/>
                <a:ea typeface="等线" panose="02010600030101010101" pitchFamily="2" charset="-122"/>
              </a:rPr>
              <a:t>4.</a:t>
            </a:r>
            <a:r>
              <a:rPr lang="zh-CN" altLang="zh-CN" sz="1500" dirty="0">
                <a:solidFill>
                  <a:srgbClr val="1353A2"/>
                </a:solidFill>
                <a:latin typeface="等线"/>
                <a:ea typeface="等线" panose="02010600030101010101" pitchFamily="2" charset="-122"/>
              </a:rPr>
              <a:t>查看进程的内存映像</a:t>
            </a:r>
            <a:endParaRPr lang="en-US" altLang="zh-CN" sz="1500" dirty="0">
              <a:solidFill>
                <a:srgbClr val="1353A2"/>
              </a:solidFill>
              <a:latin typeface="等线"/>
              <a:ea typeface="等线" panose="02010600030101010101" pitchFamily="2" charset="-122"/>
            </a:endParaRPr>
          </a:p>
          <a:p>
            <a:pPr marL="257175" indent="-257175" defTabSz="685800" eaLnBrk="1" fontAlgn="auto" hangingPunct="1">
              <a:spcBef>
                <a:spcPts val="0"/>
              </a:spcBef>
              <a:spcAft>
                <a:spcPts val="0"/>
              </a:spcAft>
              <a:buFont typeface="Arial" pitchFamily="34" charset="0"/>
              <a:buChar char="•"/>
            </a:pPr>
            <a:r>
              <a:rPr lang="zh-CN" altLang="zh-CN" sz="1500" dirty="0">
                <a:solidFill>
                  <a:srgbClr val="1353A2"/>
                </a:solidFill>
                <a:latin typeface="等线"/>
                <a:ea typeface="等线" panose="02010600030101010101" pitchFamily="2" charset="-122"/>
              </a:rPr>
              <a:t>选中“进程”选项卡中的一个进程，选择“查看”</a:t>
            </a:r>
            <a:r>
              <a:rPr lang="en-US" altLang="zh-CN" sz="1500" dirty="0">
                <a:solidFill>
                  <a:srgbClr val="1353A2"/>
                </a:solidFill>
                <a:latin typeface="等线"/>
                <a:ea typeface="等线" panose="02010600030101010101" pitchFamily="2" charset="-122"/>
              </a:rPr>
              <a:t>→</a:t>
            </a:r>
            <a:r>
              <a:rPr lang="zh-CN" altLang="zh-CN" sz="1500" dirty="0">
                <a:solidFill>
                  <a:srgbClr val="1353A2"/>
                </a:solidFill>
                <a:latin typeface="等线"/>
                <a:ea typeface="等线" panose="02010600030101010101" pitchFamily="2" charset="-122"/>
              </a:rPr>
              <a:t>“内存映射”菜单命令，弹出如图</a:t>
            </a:r>
            <a:r>
              <a:rPr lang="en-US" altLang="zh-CN" sz="1500" dirty="0">
                <a:solidFill>
                  <a:srgbClr val="1353A2"/>
                </a:solidFill>
                <a:latin typeface="等线"/>
                <a:ea typeface="等线" panose="02010600030101010101" pitchFamily="2" charset="-122"/>
              </a:rPr>
              <a:t>7-6</a:t>
            </a:r>
            <a:r>
              <a:rPr lang="zh-CN" altLang="zh-CN" sz="1500" dirty="0">
                <a:solidFill>
                  <a:srgbClr val="1353A2"/>
                </a:solidFill>
                <a:latin typeface="等线"/>
                <a:ea typeface="等线" panose="02010600030101010101" pitchFamily="2" charset="-122"/>
              </a:rPr>
              <a:t>所示的“内存映射”对话框，可以查看该进程的内存映像。</a:t>
            </a:r>
            <a:endParaRPr lang="en-US" altLang="zh-CN" sz="1500" dirty="0">
              <a:solidFill>
                <a:srgbClr val="1353A2"/>
              </a:solidFill>
              <a:latin typeface="等线"/>
              <a:ea typeface="等线" panose="02010600030101010101" pitchFamily="2" charset="-122"/>
            </a:endParaRPr>
          </a:p>
          <a:p>
            <a:pPr defTabSz="685800" eaLnBrk="1" fontAlgn="auto" hangingPunct="1">
              <a:spcBef>
                <a:spcPts val="0"/>
              </a:spcBef>
              <a:spcAft>
                <a:spcPts val="0"/>
              </a:spcAft>
            </a:pPr>
            <a:endParaRPr lang="en-US" altLang="zh-CN" sz="1500" dirty="0">
              <a:solidFill>
                <a:srgbClr val="1353A2"/>
              </a:solidFill>
              <a:latin typeface="等线"/>
              <a:ea typeface="等线" panose="02010600030101010101" pitchFamily="2" charset="-122"/>
            </a:endParaRPr>
          </a:p>
          <a:p>
            <a:pPr defTabSz="685800" eaLnBrk="1" fontAlgn="auto" hangingPunct="1">
              <a:spcBef>
                <a:spcPts val="0"/>
              </a:spcBef>
              <a:spcAft>
                <a:spcPts val="0"/>
              </a:spcAft>
            </a:pPr>
            <a:endParaRPr lang="en-US" altLang="zh-CN" sz="1350" dirty="0">
              <a:solidFill>
                <a:prstClr val="black"/>
              </a:solidFill>
              <a:latin typeface="等线"/>
              <a:ea typeface="等线" panose="02010600030101010101" pitchFamily="2" charset="-122"/>
            </a:endParaRPr>
          </a:p>
          <a:p>
            <a:pPr defTabSz="685800" eaLnBrk="1" fontAlgn="auto" hangingPunct="1">
              <a:spcBef>
                <a:spcPts val="0"/>
              </a:spcBef>
              <a:spcAft>
                <a:spcPts val="0"/>
              </a:spcAft>
            </a:pPr>
            <a:endParaRPr lang="en-US" altLang="zh-CN" sz="1350" dirty="0">
              <a:solidFill>
                <a:prstClr val="black"/>
              </a:solidFill>
              <a:latin typeface="等线"/>
              <a:ea typeface="等线" panose="02010600030101010101" pitchFamily="2" charset="-122"/>
            </a:endParaRPr>
          </a:p>
          <a:p>
            <a:pPr defTabSz="685800" eaLnBrk="1" fontAlgn="auto" hangingPunct="1">
              <a:spcBef>
                <a:spcPts val="0"/>
              </a:spcBef>
              <a:spcAft>
                <a:spcPts val="0"/>
              </a:spcAft>
            </a:pPr>
            <a:endParaRPr lang="en-US" altLang="zh-CN" sz="1350" dirty="0">
              <a:solidFill>
                <a:prstClr val="black"/>
              </a:solidFill>
              <a:latin typeface="等线"/>
              <a:ea typeface="等线" panose="02010600030101010101" pitchFamily="2" charset="-122"/>
            </a:endParaRPr>
          </a:p>
          <a:p>
            <a:pPr defTabSz="685800" eaLnBrk="1" fontAlgn="auto" hangingPunct="1">
              <a:spcBef>
                <a:spcPts val="0"/>
              </a:spcBef>
              <a:spcAft>
                <a:spcPts val="0"/>
              </a:spcAft>
            </a:pPr>
            <a:endParaRPr lang="en-US" altLang="zh-CN" sz="1350" dirty="0">
              <a:solidFill>
                <a:prstClr val="black"/>
              </a:solidFill>
              <a:latin typeface="等线"/>
              <a:ea typeface="等线" panose="02010600030101010101" pitchFamily="2" charset="-122"/>
            </a:endParaRPr>
          </a:p>
          <a:p>
            <a:pPr defTabSz="685800" eaLnBrk="1" fontAlgn="auto" hangingPunct="1">
              <a:spcBef>
                <a:spcPts val="0"/>
              </a:spcBef>
              <a:spcAft>
                <a:spcPts val="0"/>
              </a:spcAft>
            </a:pPr>
            <a:endParaRPr lang="en-US" altLang="zh-CN" sz="1350" dirty="0">
              <a:solidFill>
                <a:prstClr val="black"/>
              </a:solidFill>
              <a:latin typeface="等线"/>
              <a:ea typeface="等线" panose="02010600030101010101" pitchFamily="2" charset="-122"/>
            </a:endParaRPr>
          </a:p>
          <a:p>
            <a:pPr defTabSz="685800" eaLnBrk="1" fontAlgn="auto" hangingPunct="1">
              <a:spcBef>
                <a:spcPts val="0"/>
              </a:spcBef>
              <a:spcAft>
                <a:spcPts val="0"/>
              </a:spcAft>
            </a:pPr>
            <a:endParaRPr lang="en-US" altLang="zh-CN" sz="1350" dirty="0">
              <a:solidFill>
                <a:prstClr val="black"/>
              </a:solidFill>
              <a:latin typeface="等线"/>
              <a:ea typeface="等线" panose="02010600030101010101" pitchFamily="2" charset="-122"/>
            </a:endParaRPr>
          </a:p>
          <a:p>
            <a:pPr defTabSz="685800" eaLnBrk="1" fontAlgn="auto" hangingPunct="1">
              <a:spcBef>
                <a:spcPts val="0"/>
              </a:spcBef>
              <a:spcAft>
                <a:spcPts val="0"/>
              </a:spcAft>
            </a:pPr>
            <a:endParaRPr lang="en-US" altLang="zh-CN" sz="1350" dirty="0">
              <a:solidFill>
                <a:prstClr val="black"/>
              </a:solidFill>
              <a:latin typeface="等线"/>
              <a:ea typeface="等线" panose="02010600030101010101" pitchFamily="2" charset="-122"/>
            </a:endParaRPr>
          </a:p>
          <a:p>
            <a:pPr defTabSz="685800" eaLnBrk="1" fontAlgn="auto" hangingPunct="1">
              <a:spcBef>
                <a:spcPts val="0"/>
              </a:spcBef>
              <a:spcAft>
                <a:spcPts val="0"/>
              </a:spcAft>
            </a:pPr>
            <a:r>
              <a:rPr lang="en-US" altLang="zh-CN" sz="1350" dirty="0">
                <a:solidFill>
                  <a:prstClr val="black"/>
                </a:solidFill>
                <a:latin typeface="等线"/>
                <a:ea typeface="等线" panose="02010600030101010101" pitchFamily="2" charset="-122"/>
              </a:rPr>
              <a:t>		</a:t>
            </a:r>
            <a:r>
              <a:rPr lang="zh-CN" altLang="zh-CN" sz="1350" dirty="0">
                <a:solidFill>
                  <a:prstClr val="black"/>
                </a:solidFill>
                <a:latin typeface="等线"/>
                <a:ea typeface="等线" panose="02010600030101010101" pitchFamily="2" charset="-122"/>
              </a:rPr>
              <a:t>图</a:t>
            </a:r>
            <a:r>
              <a:rPr lang="en-US" altLang="zh-CN" sz="1350" dirty="0">
                <a:solidFill>
                  <a:prstClr val="black"/>
                </a:solidFill>
                <a:latin typeface="等线"/>
                <a:ea typeface="等线" panose="02010600030101010101" pitchFamily="2" charset="-122"/>
              </a:rPr>
              <a:t>7-6 </a:t>
            </a:r>
            <a:r>
              <a:rPr lang="zh-CN" altLang="zh-CN" sz="1350" dirty="0">
                <a:solidFill>
                  <a:prstClr val="black"/>
                </a:solidFill>
                <a:latin typeface="等线"/>
                <a:ea typeface="等线" panose="02010600030101010101" pitchFamily="2" charset="-122"/>
              </a:rPr>
              <a:t>“内存映射”对话框</a:t>
            </a:r>
            <a:r>
              <a:rPr lang="en-US" altLang="zh-CN" sz="1350" dirty="0">
                <a:solidFill>
                  <a:prstClr val="black"/>
                </a:solidFill>
                <a:latin typeface="等线"/>
                <a:ea typeface="等线" panose="02010600030101010101" pitchFamily="2" charset="-122"/>
              </a:rPr>
              <a:t>				</a:t>
            </a:r>
            <a:r>
              <a:rPr lang="zh-CN" altLang="zh-CN" sz="1350" dirty="0">
                <a:solidFill>
                  <a:prstClr val="black"/>
                </a:solidFill>
                <a:latin typeface="等线"/>
                <a:ea typeface="等线" panose="02010600030101010101" pitchFamily="2" charset="-122"/>
              </a:rPr>
              <a:t>图</a:t>
            </a:r>
            <a:r>
              <a:rPr lang="en-US" altLang="zh-CN" sz="1350" dirty="0">
                <a:solidFill>
                  <a:prstClr val="black"/>
                </a:solidFill>
                <a:latin typeface="等线"/>
                <a:ea typeface="等线" panose="02010600030101010101" pitchFamily="2" charset="-122"/>
              </a:rPr>
              <a:t>7-7 </a:t>
            </a:r>
            <a:r>
              <a:rPr lang="zh-CN" altLang="zh-CN" sz="1350" dirty="0">
                <a:solidFill>
                  <a:prstClr val="black"/>
                </a:solidFill>
                <a:latin typeface="等线"/>
                <a:ea typeface="等线" panose="02010600030101010101" pitchFamily="2" charset="-122"/>
              </a:rPr>
              <a:t>快捷菜单</a:t>
            </a:r>
          </a:p>
          <a:p>
            <a:pPr defTabSz="685800" eaLnBrk="1" fontAlgn="auto" hangingPunct="1">
              <a:spcBef>
                <a:spcPts val="0"/>
              </a:spcBef>
              <a:spcAft>
                <a:spcPts val="0"/>
              </a:spcAft>
            </a:pPr>
            <a:endParaRPr lang="en-US" altLang="zh-CN" sz="1350" dirty="0">
              <a:solidFill>
                <a:prstClr val="black"/>
              </a:solidFill>
              <a:latin typeface="等线"/>
              <a:ea typeface="等线" panose="02010600030101010101" pitchFamily="2" charset="-122"/>
            </a:endParaRPr>
          </a:p>
          <a:p>
            <a:pPr defTabSz="685800" eaLnBrk="1" fontAlgn="auto" hangingPunct="1">
              <a:spcBef>
                <a:spcPts val="0"/>
              </a:spcBef>
              <a:spcAft>
                <a:spcPts val="0"/>
              </a:spcAft>
            </a:pPr>
            <a:r>
              <a:rPr lang="en-US" altLang="zh-CN" sz="1500" dirty="0">
                <a:solidFill>
                  <a:srgbClr val="1353A2"/>
                </a:solidFill>
                <a:latin typeface="等线"/>
                <a:ea typeface="等线" panose="02010600030101010101" pitchFamily="2" charset="-122"/>
              </a:rPr>
              <a:t>5.</a:t>
            </a:r>
            <a:r>
              <a:rPr lang="zh-CN" altLang="zh-CN" sz="1500" dirty="0">
                <a:solidFill>
                  <a:srgbClr val="1353A2"/>
                </a:solidFill>
                <a:latin typeface="等线"/>
                <a:ea typeface="等线" panose="02010600030101010101" pitchFamily="2" charset="-122"/>
              </a:rPr>
              <a:t>管理进程</a:t>
            </a:r>
          </a:p>
          <a:p>
            <a:pPr marL="257175" indent="-257175" defTabSz="685800" eaLnBrk="1" fontAlgn="auto" hangingPunct="1">
              <a:spcBef>
                <a:spcPts val="0"/>
              </a:spcBef>
              <a:spcAft>
                <a:spcPts val="0"/>
              </a:spcAft>
              <a:buFont typeface="Arial" pitchFamily="34" charset="0"/>
              <a:buChar char="•"/>
            </a:pPr>
            <a:r>
              <a:rPr lang="zh-CN" altLang="zh-CN" sz="1500" dirty="0">
                <a:solidFill>
                  <a:srgbClr val="1353A2"/>
                </a:solidFill>
                <a:latin typeface="等线"/>
                <a:ea typeface="等线" panose="02010600030101010101" pitchFamily="2" charset="-122"/>
              </a:rPr>
              <a:t>选中“进程”选项卡中的一个进程，单击菜单栏的“编辑”菜单，弹出如图</a:t>
            </a:r>
            <a:r>
              <a:rPr lang="en-US" altLang="zh-CN" sz="1500" dirty="0">
                <a:solidFill>
                  <a:srgbClr val="1353A2"/>
                </a:solidFill>
                <a:latin typeface="等线"/>
                <a:ea typeface="等线" panose="02010600030101010101" pitchFamily="2" charset="-122"/>
              </a:rPr>
              <a:t>7-7</a:t>
            </a:r>
            <a:r>
              <a:rPr lang="zh-CN" altLang="zh-CN" sz="1500" dirty="0">
                <a:solidFill>
                  <a:srgbClr val="1353A2"/>
                </a:solidFill>
                <a:latin typeface="等线"/>
                <a:ea typeface="等线" panose="02010600030101010101" pitchFamily="2" charset="-122"/>
              </a:rPr>
              <a:t>所示的下拉菜单（或右击“进程”选项卡中的一个进程，弹出快捷菜单），选择其中的命令可停止、结束或杀死进程。</a:t>
            </a:r>
          </a:p>
          <a:p>
            <a:pPr defTabSz="685800" eaLnBrk="1" fontAlgn="auto" hangingPunct="1">
              <a:spcBef>
                <a:spcPts val="0"/>
              </a:spcBef>
              <a:spcAft>
                <a:spcPts val="0"/>
              </a:spcAft>
            </a:pPr>
            <a:endParaRPr lang="zh-CN" altLang="zh-CN" sz="1500" b="0" dirty="0">
              <a:solidFill>
                <a:prstClr val="black"/>
              </a:solidFill>
              <a:latin typeface="等线"/>
              <a:ea typeface="等线" panose="02010600030101010101" pitchFamily="2" charset="-122"/>
            </a:endParaRPr>
          </a:p>
          <a:p>
            <a:pPr defTabSz="685800" eaLnBrk="1" fontAlgn="auto" hangingPunct="1">
              <a:spcBef>
                <a:spcPts val="0"/>
              </a:spcBef>
              <a:spcAft>
                <a:spcPts val="0"/>
              </a:spcAft>
            </a:pPr>
            <a:endParaRPr lang="zh-CN" altLang="en-US" sz="1350" b="0" dirty="0">
              <a:solidFill>
                <a:prstClr val="black"/>
              </a:solidFill>
              <a:latin typeface="等线"/>
              <a:ea typeface="等线" panose="02010600030101010101" pitchFamily="2" charset="-122"/>
            </a:endParaRPr>
          </a:p>
        </p:txBody>
      </p:sp>
      <p:pic>
        <p:nvPicPr>
          <p:cNvPr id="4" name="图片 3">
            <a:extLst>
              <a:ext uri="{FF2B5EF4-FFF2-40B4-BE49-F238E27FC236}">
                <a16:creationId xmlns:a16="http://schemas.microsoft.com/office/drawing/2014/main" id="{61A3E146-F439-4FF6-95A8-334277E4DCCB}"/>
              </a:ext>
            </a:extLst>
          </p:cNvPr>
          <p:cNvPicPr>
            <a:picLocks noChangeAspect="1"/>
          </p:cNvPicPr>
          <p:nvPr/>
        </p:nvPicPr>
        <p:blipFill>
          <a:blip r:embed="rId2"/>
          <a:stretch>
            <a:fillRect/>
          </a:stretch>
        </p:blipFill>
        <p:spPr>
          <a:xfrm>
            <a:off x="826245" y="2598922"/>
            <a:ext cx="3319560" cy="1458595"/>
          </a:xfrm>
          <a:prstGeom prst="rect">
            <a:avLst/>
          </a:prstGeom>
        </p:spPr>
      </p:pic>
      <p:pic>
        <p:nvPicPr>
          <p:cNvPr id="5" name="图片 4">
            <a:extLst>
              <a:ext uri="{FF2B5EF4-FFF2-40B4-BE49-F238E27FC236}">
                <a16:creationId xmlns:a16="http://schemas.microsoft.com/office/drawing/2014/main" id="{94F3224D-0A65-46D1-8CC8-FAF496CA4CB5}"/>
              </a:ext>
            </a:extLst>
          </p:cNvPr>
          <p:cNvPicPr>
            <a:picLocks noChangeAspect="1"/>
          </p:cNvPicPr>
          <p:nvPr/>
        </p:nvPicPr>
        <p:blipFill>
          <a:blip r:embed="rId3"/>
          <a:stretch>
            <a:fillRect/>
          </a:stretch>
        </p:blipFill>
        <p:spPr>
          <a:xfrm>
            <a:off x="5744731" y="2731521"/>
            <a:ext cx="1371719" cy="1193396"/>
          </a:xfrm>
          <a:prstGeom prst="rect">
            <a:avLst/>
          </a:prstGeom>
        </p:spPr>
      </p:pic>
    </p:spTree>
    <p:extLst>
      <p:ext uri="{BB962C8B-B14F-4D97-AF65-F5344CB8AC3E}">
        <p14:creationId xmlns:p14="http://schemas.microsoft.com/office/powerpoint/2010/main" val="272076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a:extLst>
              <a:ext uri="{FF2B5EF4-FFF2-40B4-BE49-F238E27FC236}">
                <a16:creationId xmlns:a16="http://schemas.microsoft.com/office/drawing/2014/main" id="{E52B3CF6-E55B-4DC9-8CD2-159FF3C75F9B}"/>
              </a:ext>
            </a:extLst>
          </p:cNvPr>
          <p:cNvSpPr>
            <a:spLocks noGrp="1" noChangeArrowheads="1"/>
          </p:cNvSpPr>
          <p:nvPr>
            <p:ph idx="1"/>
          </p:nvPr>
        </p:nvSpPr>
        <p:spPr/>
        <p:txBody>
          <a:bodyPr>
            <a:normAutofit fontScale="92500"/>
          </a:bodyPr>
          <a:lstStyle/>
          <a:p>
            <a:pPr marL="365760" indent="-256032" eaLnBrk="1" fontAlgn="auto" hangingPunct="1">
              <a:lnSpc>
                <a:spcPct val="150000"/>
              </a:lnSpc>
              <a:spcAft>
                <a:spcPts val="0"/>
              </a:spcAft>
              <a:buFont typeface="Wingdings 3"/>
              <a:buChar char=""/>
              <a:defRPr/>
            </a:pPr>
            <a:r>
              <a:rPr lang="en-US" altLang="zh-CN" dirty="0"/>
              <a:t>Linux</a:t>
            </a:r>
            <a:r>
              <a:rPr lang="zh-CN" altLang="en-US" dirty="0"/>
              <a:t>是一个一体化内核系统。</a:t>
            </a:r>
          </a:p>
          <a:p>
            <a:pPr marL="365760" indent="-256032" eaLnBrk="1" fontAlgn="auto" hangingPunct="1">
              <a:lnSpc>
                <a:spcPct val="150000"/>
              </a:lnSpc>
              <a:spcAft>
                <a:spcPts val="0"/>
              </a:spcAft>
              <a:buFont typeface="Wingdings 3"/>
              <a:buChar char=""/>
              <a:defRPr/>
            </a:pPr>
            <a:r>
              <a:rPr lang="en-US" altLang="zh-CN" dirty="0"/>
              <a:t>Linux</a:t>
            </a:r>
            <a:r>
              <a:rPr lang="zh-CN" altLang="en-US" dirty="0"/>
              <a:t>内核的主要模块（或组件）分以下几个部分：</a:t>
            </a:r>
            <a:r>
              <a:rPr lang="zh-CN" altLang="en-US" dirty="0">
                <a:solidFill>
                  <a:srgbClr val="FF0000"/>
                </a:solidFill>
              </a:rPr>
              <a:t>存储管理、</a:t>
            </a:r>
            <a:r>
              <a:rPr lang="en-US" altLang="zh-CN" dirty="0">
                <a:solidFill>
                  <a:srgbClr val="FF0000"/>
                </a:solidFill>
              </a:rPr>
              <a:t>CPU</a:t>
            </a:r>
            <a:r>
              <a:rPr lang="zh-CN" altLang="en-US" dirty="0">
                <a:solidFill>
                  <a:srgbClr val="FF0000"/>
                </a:solidFill>
              </a:rPr>
              <a:t>和进程管理、文件系统、设备管理和驱动、网络通信，以及系统的初始化（引导）、系统调用</a:t>
            </a:r>
            <a:r>
              <a:rPr lang="zh-CN" altLang="en-US" dirty="0"/>
              <a:t>等。</a:t>
            </a:r>
          </a:p>
          <a:p>
            <a:pPr marL="365760" indent="-256032" eaLnBrk="1" fontAlgn="auto" hangingPunct="1">
              <a:lnSpc>
                <a:spcPct val="150000"/>
              </a:lnSpc>
              <a:spcAft>
                <a:spcPts val="0"/>
              </a:spcAft>
              <a:buFont typeface="Wingdings 3"/>
              <a:buChar char=""/>
              <a:defRPr/>
            </a:pPr>
            <a:r>
              <a:rPr lang="zh-CN" altLang="en-US" dirty="0"/>
              <a:t>“内核” 不是一套完整的操作系统。</a:t>
            </a:r>
            <a:endParaRPr lang="en-US" altLang="zh-CN" dirty="0"/>
          </a:p>
          <a:p>
            <a:pPr marL="365760" indent="-256032" eaLnBrk="1" fontAlgn="auto" hangingPunct="1">
              <a:lnSpc>
                <a:spcPct val="150000"/>
              </a:lnSpc>
              <a:spcAft>
                <a:spcPts val="0"/>
              </a:spcAft>
              <a:buFont typeface="Wingdings 3"/>
              <a:buChar char=""/>
              <a:defRPr/>
            </a:pPr>
            <a:r>
              <a:rPr lang="en-US" altLang="zh-CN" dirty="0"/>
              <a:t> </a:t>
            </a:r>
            <a:r>
              <a:rPr lang="zh-CN" altLang="en-US" dirty="0"/>
              <a:t>一套基于</a:t>
            </a:r>
            <a:r>
              <a:rPr lang="en-US" altLang="zh-CN" dirty="0"/>
              <a:t>Linux</a:t>
            </a:r>
            <a:r>
              <a:rPr lang="zh-CN" altLang="en-US" dirty="0"/>
              <a:t>内核的完整操作系统叫作</a:t>
            </a:r>
            <a:r>
              <a:rPr lang="en-US" altLang="zh-CN" dirty="0"/>
              <a:t>Linux</a:t>
            </a:r>
            <a:r>
              <a:rPr lang="zh-CN" altLang="en-US" dirty="0"/>
              <a:t>操作系统，或是</a:t>
            </a:r>
            <a:r>
              <a:rPr lang="en-US" altLang="zh-CN" dirty="0"/>
              <a:t>GNU/Linux</a:t>
            </a:r>
            <a:r>
              <a:rPr lang="zh-CN" altLang="en-US" dirty="0"/>
              <a:t>。</a:t>
            </a:r>
          </a:p>
        </p:txBody>
      </p:sp>
      <p:sp>
        <p:nvSpPr>
          <p:cNvPr id="35842" name="Rectangle 2">
            <a:extLst>
              <a:ext uri="{FF2B5EF4-FFF2-40B4-BE49-F238E27FC236}">
                <a16:creationId xmlns:a16="http://schemas.microsoft.com/office/drawing/2014/main" id="{7E1436FE-C7C0-48A3-81A9-2CE6DF30CE77}"/>
              </a:ext>
            </a:extLst>
          </p:cNvPr>
          <p:cNvSpPr>
            <a:spLocks noGrp="1" noChangeArrowheads="1"/>
          </p:cNvSpPr>
          <p:nvPr>
            <p:ph type="title"/>
          </p:nvPr>
        </p:nvSpPr>
        <p:spPr>
          <a:xfrm>
            <a:off x="467544" y="404664"/>
            <a:ext cx="8229600" cy="1143000"/>
          </a:xfrm>
        </p:spPr>
        <p:txBody>
          <a:bodyPr/>
          <a:lstStyle/>
          <a:p>
            <a:pPr eaLnBrk="1" fontAlgn="auto" hangingPunct="1">
              <a:spcAft>
                <a:spcPts val="0"/>
              </a:spcAft>
              <a:defRPr/>
            </a:pPr>
            <a:r>
              <a:rPr lang="en-US" altLang="zh-CN"/>
              <a:t>Linux </a:t>
            </a:r>
            <a:r>
              <a:rPr lang="zh-CN" altLang="en-US"/>
              <a:t>内核</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29662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31F73B9C-FA1B-AD8E-EC86-D87E5413DEBC}"/>
              </a:ext>
            </a:extLst>
          </p:cNvPr>
          <p:cNvSpPr>
            <a:spLocks noGrp="1"/>
          </p:cNvSpPr>
          <p:nvPr>
            <p:ph type="ctrTitle"/>
          </p:nvPr>
        </p:nvSpPr>
        <p:spPr>
          <a:xfrm>
            <a:off x="776288" y="1196975"/>
            <a:ext cx="7899400" cy="1912938"/>
          </a:xfrm>
        </p:spPr>
        <p:txBody>
          <a:bodyPr/>
          <a:lstStyle/>
          <a:p>
            <a:pPr eaLnBrk="1" hangingPunct="1"/>
            <a:r>
              <a:rPr lang="zh-CN" altLang="en-US" b="1">
                <a:latin typeface="方正细倩简体"/>
                <a:ea typeface="方正细倩简体"/>
                <a:cs typeface="方正细倩简体"/>
              </a:rPr>
              <a:t>第</a:t>
            </a:r>
            <a:r>
              <a:rPr lang="en-US" altLang="zh-CN" b="1">
                <a:latin typeface="方正细倩简体"/>
                <a:ea typeface="方正细倩简体"/>
                <a:cs typeface="方正细倩简体"/>
              </a:rPr>
              <a:t>8</a:t>
            </a:r>
            <a:r>
              <a:rPr lang="zh-CN" altLang="en-US" b="1">
                <a:latin typeface="方正细倩简体"/>
                <a:ea typeface="方正细倩简体"/>
                <a:cs typeface="方正细倩简体"/>
              </a:rPr>
              <a:t>章  </a:t>
            </a:r>
            <a:r>
              <a:rPr lang="zh-CN" altLang="zh-CN" b="1">
                <a:latin typeface="方正细倩简体"/>
              </a:rPr>
              <a:t>网络配置与网络服务部署</a:t>
            </a:r>
          </a:p>
        </p:txBody>
      </p:sp>
      <p:sp>
        <p:nvSpPr>
          <p:cNvPr id="47107" name="矩形 10">
            <a:extLst>
              <a:ext uri="{FF2B5EF4-FFF2-40B4-BE49-F238E27FC236}">
                <a16:creationId xmlns:a16="http://schemas.microsoft.com/office/drawing/2014/main" id="{67296EF5-396C-AB2D-105E-6D0B52A7B3D7}"/>
              </a:ext>
            </a:extLst>
          </p:cNvPr>
          <p:cNvSpPr>
            <a:spLocks noChangeArrowheads="1"/>
          </p:cNvSpPr>
          <p:nvPr/>
        </p:nvSpPr>
        <p:spPr bwMode="auto">
          <a:xfrm>
            <a:off x="3309938" y="5243513"/>
            <a:ext cx="1574800" cy="13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a:ln>
                  <a:noFill/>
                </a:ln>
                <a:solidFill>
                  <a:srgbClr val="2E75B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1800" b="1" i="0" u="none" strike="noStrike" kern="1200" cap="none" spc="0" normalizeH="0" baseline="0" noProof="0">
                <a:ln>
                  <a:noFill/>
                </a:ln>
                <a:solidFill>
                  <a:srgbClr val="2E75B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项目背景</a:t>
            </a:r>
            <a:endParaRPr kumimoji="0" lang="en-US" altLang="zh-CN" sz="1800" b="1" i="0" u="none" strike="noStrike" kern="1200" cap="none" spc="0" normalizeH="0" baseline="0" noProof="0">
              <a:ln>
                <a:noFill/>
              </a:ln>
              <a:solidFill>
                <a:srgbClr val="2E75B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a:ln>
                  <a:noFill/>
                </a:ln>
                <a:solidFill>
                  <a:srgbClr val="2E75B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1800" b="1" i="0" u="none" strike="noStrike" kern="1200" cap="none" spc="0" normalizeH="0" baseline="0" noProof="0">
                <a:ln>
                  <a:noFill/>
                </a:ln>
                <a:solidFill>
                  <a:srgbClr val="2E75B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项目知识准备</a:t>
            </a:r>
            <a:endParaRPr kumimoji="0" lang="en-US" altLang="zh-CN" sz="1800" b="1" i="0" u="none" strike="noStrike" kern="1200" cap="none" spc="0" normalizeH="0" baseline="0" noProof="0">
              <a:ln>
                <a:noFill/>
              </a:ln>
              <a:solidFill>
                <a:srgbClr val="2E75B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7108" name="Picture 4">
            <a:extLst>
              <a:ext uri="{FF2B5EF4-FFF2-40B4-BE49-F238E27FC236}">
                <a16:creationId xmlns:a16="http://schemas.microsoft.com/office/drawing/2014/main" id="{8121D534-B7E3-8C00-7A98-548B9DE57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3" y="4976813"/>
            <a:ext cx="1606550"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9" name="矩形 11">
            <a:extLst>
              <a:ext uri="{FF2B5EF4-FFF2-40B4-BE49-F238E27FC236}">
                <a16:creationId xmlns:a16="http://schemas.microsoft.com/office/drawing/2014/main" id="{D2AE6718-ECCA-5F64-9E45-9D6EAED30286}"/>
              </a:ext>
            </a:extLst>
          </p:cNvPr>
          <p:cNvSpPr>
            <a:spLocks noChangeArrowheads="1"/>
          </p:cNvSpPr>
          <p:nvPr/>
        </p:nvSpPr>
        <p:spPr bwMode="auto">
          <a:xfrm>
            <a:off x="5716588" y="5218113"/>
            <a:ext cx="21653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2E75B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1800" b="1" i="0" u="none" strike="noStrike" kern="1200" cap="none" spc="0" normalizeH="0" baseline="0" noProof="0">
                <a:ln>
                  <a:noFill/>
                </a:ln>
                <a:solidFill>
                  <a:srgbClr val="2E75B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项目实施</a:t>
            </a:r>
            <a:endParaRPr kumimoji="0" lang="en-US" altLang="zh-CN" sz="1800" b="1" i="0" u="none" strike="noStrike" kern="1200" cap="none" spc="0" normalizeH="0" baseline="0" noProof="0">
              <a:ln>
                <a:noFill/>
              </a:ln>
              <a:solidFill>
                <a:srgbClr val="2E75B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2E75B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1800" b="1" i="0" u="none" strike="noStrike" kern="1200" cap="none" spc="0" normalizeH="0" baseline="0" noProof="0">
                <a:ln>
                  <a:noFill/>
                </a:ln>
                <a:solidFill>
                  <a:srgbClr val="2E75B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项目实训</a:t>
            </a: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a:extLst>
              <a:ext uri="{FF2B5EF4-FFF2-40B4-BE49-F238E27FC236}">
                <a16:creationId xmlns:a16="http://schemas.microsoft.com/office/drawing/2014/main" id="{5E9F00ED-B2D1-BCBF-394D-A1FDE2B3423E}"/>
              </a:ext>
            </a:extLst>
          </p:cNvPr>
          <p:cNvSpPr txBox="1">
            <a:spLocks noChangeArrowheads="1"/>
          </p:cNvSpPr>
          <p:nvPr/>
        </p:nvSpPr>
        <p:spPr bwMode="auto">
          <a:xfrm>
            <a:off x="298450" y="1320800"/>
            <a:ext cx="8278813" cy="424656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0" marR="0" lvl="0" indent="457200" algn="l" defTabSz="720725"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项目导入</a:t>
            </a:r>
            <a:r>
              <a:rPr kumimoji="0" lang="zh-CN" altLang="en-US" sz="2000" b="1" i="0" u="none" strike="noStrike" kern="1200" cap="none" spc="0" normalizeH="0" baseline="0" noProof="0" dirty="0">
                <a:ln>
                  <a:noFill/>
                </a:ln>
                <a:solidFill>
                  <a:prstClr val="white">
                    <a:lumMod val="50000"/>
                  </a:prstClr>
                </a:solidFill>
                <a:effectLst/>
                <a:uLnTx/>
                <a:uFillTx/>
                <a:latin typeface="微软雅黑" pitchFamily="34" charset="-122"/>
                <a:ea typeface="微软雅黑" pitchFamily="34" charset="-122"/>
                <a:cs typeface="+mn-cs"/>
              </a:rPr>
              <a:t>：</a:t>
            </a:r>
            <a:r>
              <a:rPr kumimoji="0" lang="en-US"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Linux</a:t>
            </a:r>
            <a:r>
              <a:rPr kumimoji="0" lang="zh-CN"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操作系统是一种开源的、安全稳定性较高的操作系统，其强大的网络功能使得它在服务器的搭建上得到了广泛的应用。用户可以在</a:t>
            </a:r>
            <a:r>
              <a:rPr kumimoji="0" lang="en-US"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Linux</a:t>
            </a:r>
            <a:r>
              <a:rPr kumimoji="0" lang="zh-CN"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网络操作系统上</a:t>
            </a:r>
            <a:r>
              <a:rPr kumimoji="0" lang="zh-CN" altLang="zh-CN" sz="20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构建各种服务器</a:t>
            </a:r>
            <a:r>
              <a:rPr kumimoji="0" lang="zh-CN"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，将安装有</a:t>
            </a:r>
            <a:r>
              <a:rPr kumimoji="0" lang="en-US"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Linux</a:t>
            </a:r>
            <a:r>
              <a:rPr kumimoji="0" lang="zh-CN"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操作系统的服务器配置成</a:t>
            </a:r>
            <a:r>
              <a:rPr kumimoji="0" lang="zh-CN" altLang="zh-CN" sz="20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不同类型的服务器</a:t>
            </a:r>
            <a:r>
              <a:rPr kumimoji="0" lang="zh-CN"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，使公司得到正常的运营需要。</a:t>
            </a:r>
            <a:endParaRPr kumimoji="0" lang="en-US"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457200" algn="l" defTabSz="720725" rtl="0" eaLnBrk="1" fontAlgn="auto" latinLnBrk="0" hangingPunct="1">
              <a:lnSpc>
                <a:spcPct val="150000"/>
              </a:lnSpc>
              <a:spcBef>
                <a:spcPts val="0"/>
              </a:spcBef>
              <a:spcAft>
                <a:spcPts val="0"/>
              </a:spcAft>
              <a:buClrTx/>
              <a:buSzTx/>
              <a:buFontTx/>
              <a:buNone/>
              <a:tabLst/>
              <a:defRPr/>
            </a:pPr>
            <a:r>
              <a:rPr kumimoji="0" lang="zh-CN" altLang="zh-CN" sz="20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职业能力目标和要求</a:t>
            </a:r>
            <a:r>
              <a:rPr kumimoji="0" lang="zh-CN" altLang="zh-CN" sz="2000" b="1" i="0" u="none" strike="noStrike" kern="1200" cap="none" spc="0" normalizeH="0" baseline="0" noProof="0" dirty="0">
                <a:ln>
                  <a:noFill/>
                </a:ln>
                <a:solidFill>
                  <a:prstClr val="white">
                    <a:lumMod val="50000"/>
                  </a:prstClr>
                </a:solidFill>
                <a:effectLst/>
                <a:uLnTx/>
                <a:uFillTx/>
                <a:latin typeface="微软雅黑" pitchFamily="34" charset="-122"/>
                <a:ea typeface="微软雅黑" pitchFamily="34" charset="-122"/>
                <a:cs typeface="+mn-cs"/>
              </a:rPr>
              <a:t>：</a:t>
            </a:r>
          </a:p>
          <a:p>
            <a:pPr marL="285750" marR="0" lvl="0" indent="-285750" algn="l" defTabSz="720725"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了解</a:t>
            </a:r>
            <a:r>
              <a:rPr kumimoji="0" lang="en-US"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Linux</a:t>
            </a:r>
            <a:r>
              <a:rPr kumimoji="0" lang="zh-CN"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的网络基础，熟悉网络配置文件的使用</a:t>
            </a:r>
          </a:p>
          <a:p>
            <a:pPr marL="285750" marR="0" lvl="0" indent="-285750" algn="l" defTabSz="720725"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了解掌握常用的网络配置命令</a:t>
            </a:r>
          </a:p>
          <a:p>
            <a:pPr marL="285750" marR="0" lvl="0" indent="-285750" algn="l" defTabSz="720725"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熟练掌握</a:t>
            </a:r>
            <a:r>
              <a:rPr kumimoji="0" lang="en-US"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FTP</a:t>
            </a:r>
            <a:r>
              <a:rPr kumimoji="0" lang="zh-CN"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服务</a:t>
            </a:r>
          </a:p>
          <a:p>
            <a:pPr marL="285750" marR="0" lvl="0" indent="-285750" algn="l" defTabSz="720725"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熟练掌握</a:t>
            </a:r>
            <a:r>
              <a:rPr kumimoji="0" lang="en-US"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Apache</a:t>
            </a:r>
            <a:r>
              <a:rPr kumimoji="0" lang="zh-CN"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服务</a:t>
            </a:r>
          </a:p>
        </p:txBody>
      </p:sp>
      <p:sp>
        <p:nvSpPr>
          <p:cNvPr id="8" name="TextBox 1">
            <a:extLst>
              <a:ext uri="{FF2B5EF4-FFF2-40B4-BE49-F238E27FC236}">
                <a16:creationId xmlns:a16="http://schemas.microsoft.com/office/drawing/2014/main" id="{72E40D32-2FA3-BDCC-E0F1-9C89D4374330}"/>
              </a:ext>
            </a:extLst>
          </p:cNvPr>
          <p:cNvSpPr txBox="1"/>
          <p:nvPr/>
        </p:nvSpPr>
        <p:spPr>
          <a:xfrm>
            <a:off x="1733548" y="501700"/>
            <a:ext cx="3887420" cy="584776"/>
          </a:xfrm>
          <a:prstGeom prst="rect">
            <a:avLst/>
          </a:prstGeom>
          <a:noFill/>
          <a:effectLst>
            <a:reflection blurRad="6350" stA="50000" endA="300" endPos="38500" dist="50800" dir="5400000" sy="-100000" algn="bl" rotWithShape="0"/>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8.1 </a:t>
            </a:r>
            <a:r>
              <a:rPr kumimoji="0" lang="zh-CN" altLang="en-US" sz="32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项目背景</a:t>
            </a:r>
          </a:p>
        </p:txBody>
      </p:sp>
      <p:pic>
        <p:nvPicPr>
          <p:cNvPr id="48132" name="Picture 3">
            <a:extLst>
              <a:ext uri="{FF2B5EF4-FFF2-40B4-BE49-F238E27FC236}">
                <a16:creationId xmlns:a16="http://schemas.microsoft.com/office/drawing/2014/main" id="{943A475E-0514-F48A-2CC1-70BFB24FD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688" y="4579938"/>
            <a:ext cx="155257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nodeType="withEffect">
                                  <p:stCondLst>
                                    <p:cond delay="200"/>
                                  </p:stCondLst>
                                  <p:iterate type="lt">
                                    <p:tmPct val="0"/>
                                  </p:iterate>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962B001A-BC7D-0DA9-9B49-D62F095DA537}"/>
              </a:ext>
            </a:extLst>
          </p:cNvPr>
          <p:cNvSpPr>
            <a:spLocks noGrp="1"/>
          </p:cNvSpPr>
          <p:nvPr>
            <p:ph type="title"/>
          </p:nvPr>
        </p:nvSpPr>
        <p:spPr>
          <a:xfrm>
            <a:off x="1574800" y="314325"/>
            <a:ext cx="4883150" cy="650875"/>
          </a:xfrm>
        </p:spPr>
        <p:txBody>
          <a:bodyPr/>
          <a:lstStyle/>
          <a:p>
            <a:pPr eaLnBrk="1" hangingPunct="1"/>
            <a:r>
              <a:rPr lang="zh-CN" altLang="en-US"/>
              <a:t>网络基础知识</a:t>
            </a:r>
          </a:p>
        </p:txBody>
      </p:sp>
      <p:sp>
        <p:nvSpPr>
          <p:cNvPr id="3" name="内容占位符 2">
            <a:extLst>
              <a:ext uri="{FF2B5EF4-FFF2-40B4-BE49-F238E27FC236}">
                <a16:creationId xmlns:a16="http://schemas.microsoft.com/office/drawing/2014/main" id="{B86EC415-07F6-EA9A-4814-FE78800983DD}"/>
              </a:ext>
            </a:extLst>
          </p:cNvPr>
          <p:cNvSpPr>
            <a:spLocks noGrp="1"/>
          </p:cNvSpPr>
          <p:nvPr>
            <p:ph idx="1"/>
          </p:nvPr>
        </p:nvSpPr>
        <p:spPr>
          <a:xfrm>
            <a:off x="539750" y="1341438"/>
            <a:ext cx="8208963" cy="4351337"/>
          </a:xfrm>
        </p:spPr>
        <p:txBody>
          <a:bodyPr rtlCol="0">
            <a:normAutofit fontScale="92500" lnSpcReduction="10000"/>
          </a:bodyPr>
          <a:lstStyle/>
          <a:p>
            <a:pPr marL="342900" lvl="1" indent="-342900" eaLnBrk="1" fontAlgn="auto" hangingPunct="1">
              <a:lnSpc>
                <a:spcPct val="150000"/>
              </a:lnSpc>
              <a:spcAft>
                <a:spcPts val="0"/>
              </a:spcAft>
              <a:buFontTx/>
              <a:buChar char="•"/>
              <a:defRPr/>
            </a:pPr>
            <a:r>
              <a:rPr lang="zh-CN" altLang="en-US" sz="3500" b="1" dirty="0">
                <a:solidFill>
                  <a:srgbClr val="1353A2"/>
                </a:solidFill>
                <a:latin typeface="微软雅黑" panose="020B0503020204020204" pitchFamily="34" charset="-122"/>
                <a:ea typeface="微软雅黑" panose="020B0503020204020204" pitchFamily="34" charset="-122"/>
              </a:rPr>
              <a:t>以太网</a:t>
            </a:r>
            <a:r>
              <a:rPr lang="en-US" altLang="zh-CN" b="1" dirty="0">
                <a:cs typeface="+mn-cs"/>
              </a:rPr>
              <a:t>-</a:t>
            </a:r>
            <a:r>
              <a:rPr lang="zh-CN" altLang="en-US" sz="3000" b="1" dirty="0">
                <a:solidFill>
                  <a:srgbClr val="FF0000"/>
                </a:solidFill>
                <a:cs typeface="+mn-cs"/>
              </a:rPr>
              <a:t>不是一种具体的网络，是一种技术规范</a:t>
            </a:r>
            <a:endParaRPr lang="en-US" altLang="zh-CN" sz="3000" b="1" dirty="0">
              <a:solidFill>
                <a:srgbClr val="FF0000"/>
              </a:solidFill>
              <a:cs typeface="+mn-cs"/>
            </a:endParaRPr>
          </a:p>
          <a:p>
            <a:pPr lvl="1" eaLnBrk="1" fontAlgn="auto" hangingPunct="1">
              <a:lnSpc>
                <a:spcPct val="150000"/>
              </a:lnSpc>
              <a:spcAft>
                <a:spcPts val="0"/>
              </a:spcAft>
              <a:defRPr/>
            </a:pPr>
            <a:r>
              <a:rPr lang="zh-CN" altLang="en-US" b="1" dirty="0">
                <a:cs typeface="+mn-cs"/>
              </a:rPr>
              <a:t>以太网</a:t>
            </a:r>
            <a:r>
              <a:rPr lang="en-US" altLang="zh-CN" b="1" dirty="0">
                <a:cs typeface="+mn-cs"/>
              </a:rPr>
              <a:t>(Ethernet)</a:t>
            </a:r>
            <a:r>
              <a:rPr lang="zh-CN" altLang="en-US" b="1" dirty="0">
                <a:cs typeface="+mn-cs"/>
              </a:rPr>
              <a:t>指的是由</a:t>
            </a:r>
            <a:r>
              <a:rPr lang="en-US" altLang="zh-CN" b="1" dirty="0">
                <a:cs typeface="+mn-cs"/>
              </a:rPr>
              <a:t>Xerox</a:t>
            </a:r>
            <a:r>
              <a:rPr lang="zh-CN" altLang="en-US" b="1" dirty="0">
                <a:cs typeface="+mn-cs"/>
              </a:rPr>
              <a:t>公司创建并由</a:t>
            </a:r>
            <a:r>
              <a:rPr lang="en-US" altLang="zh-CN" b="1" dirty="0">
                <a:cs typeface="+mn-cs"/>
              </a:rPr>
              <a:t>Xerox</a:t>
            </a:r>
            <a:r>
              <a:rPr lang="zh-CN" altLang="en-US" b="1" dirty="0">
                <a:cs typeface="+mn-cs"/>
              </a:rPr>
              <a:t>、</a:t>
            </a:r>
            <a:r>
              <a:rPr lang="en-US" altLang="zh-CN" b="1" dirty="0">
                <a:cs typeface="+mn-cs"/>
              </a:rPr>
              <a:t>Intel</a:t>
            </a:r>
            <a:r>
              <a:rPr lang="zh-CN" altLang="en-US" b="1" dirty="0">
                <a:cs typeface="+mn-cs"/>
              </a:rPr>
              <a:t>和</a:t>
            </a:r>
            <a:r>
              <a:rPr lang="en-US" altLang="zh-CN" b="1" dirty="0">
                <a:cs typeface="+mn-cs"/>
              </a:rPr>
              <a:t>DEC</a:t>
            </a:r>
            <a:r>
              <a:rPr lang="zh-CN" altLang="en-US" b="1" dirty="0">
                <a:cs typeface="+mn-cs"/>
              </a:rPr>
              <a:t>公司联合开发的</a:t>
            </a:r>
            <a:r>
              <a:rPr lang="zh-CN" altLang="en-US" b="1" dirty="0">
                <a:solidFill>
                  <a:srgbClr val="FF0000"/>
                </a:solidFill>
                <a:cs typeface="+mn-cs"/>
              </a:rPr>
              <a:t>基带局域网规范</a:t>
            </a:r>
            <a:r>
              <a:rPr lang="zh-CN" altLang="en-US" b="1" dirty="0">
                <a:cs typeface="+mn-cs"/>
              </a:rPr>
              <a:t>，是当今现有局域网采用的最通用的通信协议标准。</a:t>
            </a:r>
            <a:endParaRPr lang="en-US" altLang="zh-CN" b="1" dirty="0">
              <a:cs typeface="+mn-cs"/>
            </a:endParaRPr>
          </a:p>
          <a:p>
            <a:pPr lvl="1" eaLnBrk="1" fontAlgn="auto" hangingPunct="1">
              <a:lnSpc>
                <a:spcPct val="150000"/>
              </a:lnSpc>
              <a:spcAft>
                <a:spcPts val="0"/>
              </a:spcAft>
              <a:defRPr/>
            </a:pPr>
            <a:r>
              <a:rPr lang="zh-CN" altLang="en-US" b="1" dirty="0">
                <a:cs typeface="+mn-cs"/>
              </a:rPr>
              <a:t>包括标准的以太网（</a:t>
            </a:r>
            <a:r>
              <a:rPr lang="en-US" altLang="zh-CN" b="1" dirty="0">
                <a:cs typeface="+mn-cs"/>
              </a:rPr>
              <a:t>10Mbit/s)</a:t>
            </a:r>
            <a:r>
              <a:rPr lang="zh-CN" altLang="en-US" b="1" dirty="0">
                <a:cs typeface="+mn-cs"/>
              </a:rPr>
              <a:t>、快速以太网（</a:t>
            </a:r>
            <a:r>
              <a:rPr lang="en-US" altLang="zh-CN" b="1" dirty="0">
                <a:cs typeface="+mn-cs"/>
              </a:rPr>
              <a:t>100Mbit/s</a:t>
            </a:r>
            <a:r>
              <a:rPr lang="zh-CN" altLang="en-US" b="1" dirty="0">
                <a:cs typeface="+mn-cs"/>
              </a:rPr>
              <a:t>）和</a:t>
            </a:r>
            <a:r>
              <a:rPr lang="en-US" altLang="zh-CN" b="1" dirty="0">
                <a:cs typeface="+mn-cs"/>
              </a:rPr>
              <a:t>10G</a:t>
            </a:r>
            <a:r>
              <a:rPr lang="zh-CN" altLang="en-US" b="1" dirty="0">
                <a:cs typeface="+mn-cs"/>
              </a:rPr>
              <a:t>（</a:t>
            </a:r>
            <a:r>
              <a:rPr lang="en-US" altLang="zh-CN" b="1" dirty="0">
                <a:cs typeface="+mn-cs"/>
              </a:rPr>
              <a:t>10Gbit/s</a:t>
            </a:r>
            <a:r>
              <a:rPr lang="zh-CN" altLang="en-US" b="1" dirty="0">
                <a:cs typeface="+mn-cs"/>
              </a:rPr>
              <a:t>）以太网。它们都符合</a:t>
            </a:r>
            <a:r>
              <a:rPr lang="en-US" altLang="zh-CN" b="1" dirty="0">
                <a:cs typeface="+mn-cs"/>
              </a:rPr>
              <a:t>IEEE802.3</a:t>
            </a:r>
          </a:p>
          <a:p>
            <a:pPr lvl="1" eaLnBrk="1" fontAlgn="auto" hangingPunct="1">
              <a:lnSpc>
                <a:spcPct val="150000"/>
              </a:lnSpc>
              <a:spcAft>
                <a:spcPts val="0"/>
              </a:spcAft>
              <a:defRPr/>
            </a:pPr>
            <a:r>
              <a:rPr lang="zh-CN" altLang="en-US" b="1" dirty="0">
                <a:cs typeface="+mn-cs"/>
              </a:rPr>
              <a:t>该标准定义了在局域网（</a:t>
            </a:r>
            <a:r>
              <a:rPr lang="en-US" altLang="zh-CN" b="1" dirty="0">
                <a:cs typeface="+mn-cs"/>
              </a:rPr>
              <a:t>LAN</a:t>
            </a:r>
            <a:r>
              <a:rPr lang="zh-CN" altLang="en-US" b="1" dirty="0">
                <a:cs typeface="+mn-cs"/>
              </a:rPr>
              <a:t>）中采用的</a:t>
            </a:r>
            <a:r>
              <a:rPr lang="zh-CN" altLang="en-US" b="1" dirty="0">
                <a:solidFill>
                  <a:srgbClr val="FF0000"/>
                </a:solidFill>
                <a:cs typeface="+mn-cs"/>
              </a:rPr>
              <a:t>电缆类型</a:t>
            </a:r>
            <a:r>
              <a:rPr lang="zh-CN" altLang="en-US" b="1" dirty="0">
                <a:cs typeface="+mn-cs"/>
              </a:rPr>
              <a:t>和</a:t>
            </a:r>
            <a:r>
              <a:rPr lang="zh-CN" altLang="en-US" b="1" dirty="0">
                <a:solidFill>
                  <a:srgbClr val="FF0000"/>
                </a:solidFill>
                <a:cs typeface="+mn-cs"/>
              </a:rPr>
              <a:t>信号</a:t>
            </a:r>
            <a:r>
              <a:rPr lang="zh-CN" altLang="en-US" b="1" dirty="0">
                <a:cs typeface="+mn-cs"/>
              </a:rPr>
              <a:t>处理方法，例如网络拓扑结构，数据帧格式等等</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8B7F641F-73D3-3E5A-8E09-F0657876EA06}"/>
              </a:ext>
            </a:extLst>
          </p:cNvPr>
          <p:cNvSpPr>
            <a:spLocks noGrp="1"/>
          </p:cNvSpPr>
          <p:nvPr>
            <p:ph type="title"/>
          </p:nvPr>
        </p:nvSpPr>
        <p:spPr>
          <a:xfrm>
            <a:off x="1574800" y="314325"/>
            <a:ext cx="4883150" cy="650875"/>
          </a:xfrm>
        </p:spPr>
        <p:txBody>
          <a:bodyPr/>
          <a:lstStyle/>
          <a:p>
            <a:pPr eaLnBrk="1" hangingPunct="1"/>
            <a:r>
              <a:rPr lang="zh-CN" altLang="en-US"/>
              <a:t>网络基础知识</a:t>
            </a:r>
          </a:p>
        </p:txBody>
      </p:sp>
      <p:sp>
        <p:nvSpPr>
          <p:cNvPr id="50179" name="内容占位符 2">
            <a:extLst>
              <a:ext uri="{FF2B5EF4-FFF2-40B4-BE49-F238E27FC236}">
                <a16:creationId xmlns:a16="http://schemas.microsoft.com/office/drawing/2014/main" id="{2EA0266A-A5DA-BEDC-4149-3BCCA715FDC0}"/>
              </a:ext>
            </a:extLst>
          </p:cNvPr>
          <p:cNvSpPr>
            <a:spLocks noGrp="1"/>
          </p:cNvSpPr>
          <p:nvPr>
            <p:ph idx="1"/>
          </p:nvPr>
        </p:nvSpPr>
        <p:spPr>
          <a:xfrm>
            <a:off x="250825" y="1341438"/>
            <a:ext cx="8353425" cy="4351337"/>
          </a:xfrm>
        </p:spPr>
        <p:txBody>
          <a:bodyPr/>
          <a:lstStyle/>
          <a:p>
            <a:pPr eaLnBrk="1" hangingPunct="1"/>
            <a:r>
              <a:rPr lang="zh-CN" altLang="en-US" sz="3200" b="1">
                <a:solidFill>
                  <a:srgbClr val="1353A2"/>
                </a:solidFill>
                <a:latin typeface="微软雅黑" panose="020B0503020204020204" pitchFamily="34" charset="-122"/>
                <a:ea typeface="微软雅黑" panose="020B0503020204020204" pitchFamily="34" charset="-122"/>
              </a:rPr>
              <a:t>因特网</a:t>
            </a:r>
            <a:endParaRPr lang="en-US" altLang="zh-CN" sz="3200" b="1">
              <a:solidFill>
                <a:srgbClr val="1353A2"/>
              </a:solidFill>
              <a:latin typeface="微软雅黑" panose="020B0503020204020204" pitchFamily="34" charset="-122"/>
              <a:ea typeface="微软雅黑" panose="020B0503020204020204" pitchFamily="34" charset="-122"/>
            </a:endParaRPr>
          </a:p>
          <a:p>
            <a:pPr lvl="1" eaLnBrk="1" hangingPunct="1"/>
            <a:r>
              <a:rPr lang="zh-CN" altLang="en-US" b="1"/>
              <a:t>因特网是“</a:t>
            </a:r>
            <a:r>
              <a:rPr lang="en-US" altLang="zh-CN" b="1"/>
              <a:t>Internet”</a:t>
            </a:r>
            <a:r>
              <a:rPr lang="zh-CN" altLang="en-US" b="1"/>
              <a:t>的中文译名，起源于美国的五角大楼，前身是美国国防部高级研究计划局（</a:t>
            </a:r>
            <a:r>
              <a:rPr lang="en-US" altLang="zh-CN" b="1"/>
              <a:t>ARPA</a:t>
            </a:r>
            <a:r>
              <a:rPr lang="zh-CN" altLang="en-US" b="1"/>
              <a:t>）主持研制的</a:t>
            </a:r>
            <a:r>
              <a:rPr lang="en-US" altLang="zh-CN" b="1"/>
              <a:t>ARPAnet</a:t>
            </a:r>
            <a:r>
              <a:rPr lang="zh-CN" altLang="en-US" b="1"/>
              <a:t>，现在已连通全世界的一个超级计算机互联网络。  </a:t>
            </a:r>
            <a:endParaRPr lang="en-US" altLang="zh-CN" b="1"/>
          </a:p>
          <a:p>
            <a:pPr lvl="1" eaLnBrk="1" hangingPunct="1"/>
            <a:r>
              <a:rPr lang="en-US" altLang="zh-CN" b="1"/>
              <a:t>Internet</a:t>
            </a:r>
            <a:r>
              <a:rPr lang="zh-CN" altLang="en-US" b="1"/>
              <a:t>分为</a:t>
            </a:r>
            <a:r>
              <a:rPr lang="zh-CN" altLang="en-US" b="1">
                <a:solidFill>
                  <a:srgbClr val="FF0000"/>
                </a:solidFill>
              </a:rPr>
              <a:t>三个层次</a:t>
            </a:r>
            <a:r>
              <a:rPr lang="zh-CN" altLang="en-US" b="1"/>
              <a:t>：底层网、中间层网、主干网，</a:t>
            </a:r>
          </a:p>
          <a:p>
            <a:pPr lvl="2" eaLnBrk="1" hangingPunct="1">
              <a:lnSpc>
                <a:spcPct val="150000"/>
              </a:lnSpc>
            </a:pPr>
            <a:r>
              <a:rPr lang="zh-CN" altLang="en-US" b="1"/>
              <a:t>底层网为大学校园网或企业网，</a:t>
            </a:r>
          </a:p>
          <a:p>
            <a:pPr lvl="2" eaLnBrk="1" hangingPunct="1">
              <a:lnSpc>
                <a:spcPct val="150000"/>
              </a:lnSpc>
            </a:pPr>
            <a:r>
              <a:rPr lang="zh-CN" altLang="en-US" b="1"/>
              <a:t>中间层网为地区网络和商用网络，</a:t>
            </a:r>
          </a:p>
          <a:p>
            <a:pPr lvl="2" eaLnBrk="1" hangingPunct="1">
              <a:lnSpc>
                <a:spcPct val="150000"/>
              </a:lnSpc>
            </a:pPr>
            <a:r>
              <a:rPr lang="zh-CN" altLang="en-US" b="1"/>
              <a:t>最高层为主干网，一般由国家或大型公司投资组建，目前美国高级网络服务（</a:t>
            </a:r>
            <a:r>
              <a:rPr lang="en-US" altLang="zh-CN" b="1"/>
              <a:t>Advanced Network Services,ANS</a:t>
            </a:r>
            <a:r>
              <a:rPr lang="zh-CN" altLang="en-US" b="1"/>
              <a:t>）公司所建设的</a:t>
            </a:r>
            <a:r>
              <a:rPr lang="en-US" altLang="zh-CN" b="1"/>
              <a:t>ANSNET</a:t>
            </a:r>
            <a:r>
              <a:rPr lang="zh-CN" altLang="en-US" b="1"/>
              <a:t>为因特网的主干网。</a:t>
            </a:r>
          </a:p>
          <a:p>
            <a:pPr lvl="1" eaLnBrk="1" hangingPunct="1"/>
            <a:endParaRPr lang="en-US" altLang="zh-CN"/>
          </a:p>
          <a:p>
            <a:pPr lvl="1" eaLnBrk="1" hangingPunct="1"/>
            <a:endParaRPr lang="zh-CN" altLang="en-US"/>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85B28BE2-4CCD-C834-189F-53601AA08B76}"/>
              </a:ext>
            </a:extLst>
          </p:cNvPr>
          <p:cNvSpPr>
            <a:spLocks noGrp="1"/>
          </p:cNvSpPr>
          <p:nvPr>
            <p:ph type="title"/>
          </p:nvPr>
        </p:nvSpPr>
        <p:spPr>
          <a:xfrm>
            <a:off x="1574800" y="314325"/>
            <a:ext cx="4883150" cy="650875"/>
          </a:xfrm>
        </p:spPr>
        <p:txBody>
          <a:bodyPr/>
          <a:lstStyle/>
          <a:p>
            <a:pPr eaLnBrk="1" hangingPunct="1"/>
            <a:endParaRPr lang="zh-CN" altLang="en-US"/>
          </a:p>
        </p:txBody>
      </p:sp>
      <p:sp>
        <p:nvSpPr>
          <p:cNvPr id="51203" name="内容占位符 2">
            <a:extLst>
              <a:ext uri="{FF2B5EF4-FFF2-40B4-BE49-F238E27FC236}">
                <a16:creationId xmlns:a16="http://schemas.microsoft.com/office/drawing/2014/main" id="{B02B6D71-040C-063C-DAB2-8A9A05BFBCA7}"/>
              </a:ext>
            </a:extLst>
          </p:cNvPr>
          <p:cNvSpPr>
            <a:spLocks noGrp="1"/>
          </p:cNvSpPr>
          <p:nvPr>
            <p:ph idx="1"/>
          </p:nvPr>
        </p:nvSpPr>
        <p:spPr>
          <a:xfrm>
            <a:off x="684213" y="1412875"/>
            <a:ext cx="7886700" cy="4351338"/>
          </a:xfrm>
        </p:spPr>
        <p:txBody>
          <a:bodyPr/>
          <a:lstStyle/>
          <a:p>
            <a:pPr eaLnBrk="1" hangingPunct="1">
              <a:lnSpc>
                <a:spcPct val="150000"/>
              </a:lnSpc>
            </a:pPr>
            <a:r>
              <a:rPr lang="zh-CN" altLang="en-US" sz="3200" b="1">
                <a:solidFill>
                  <a:srgbClr val="1353A2"/>
                </a:solidFill>
                <a:latin typeface="微软雅黑" panose="020B0503020204020204" pitchFamily="34" charset="-122"/>
                <a:ea typeface="微软雅黑" panose="020B0503020204020204" pitchFamily="34" charset="-122"/>
              </a:rPr>
              <a:t>因特网基本服务</a:t>
            </a:r>
            <a:endParaRPr lang="en-US" altLang="zh-CN" sz="3200" b="1">
              <a:solidFill>
                <a:srgbClr val="1353A2"/>
              </a:solidFill>
              <a:latin typeface="微软雅黑" panose="020B0503020204020204" pitchFamily="34" charset="-122"/>
              <a:ea typeface="微软雅黑" panose="020B0503020204020204" pitchFamily="34" charset="-122"/>
            </a:endParaRPr>
          </a:p>
          <a:p>
            <a:pPr lvl="1" eaLnBrk="1" hangingPunct="1">
              <a:lnSpc>
                <a:spcPct val="150000"/>
              </a:lnSpc>
            </a:pPr>
            <a:r>
              <a:rPr lang="en-US" altLang="zh-CN" b="1"/>
              <a:t>WWW</a:t>
            </a:r>
          </a:p>
          <a:p>
            <a:pPr lvl="1" eaLnBrk="1" hangingPunct="1">
              <a:lnSpc>
                <a:spcPct val="150000"/>
              </a:lnSpc>
            </a:pPr>
            <a:r>
              <a:rPr lang="zh-CN" altLang="en-US" b="1"/>
              <a:t>电子邮件</a:t>
            </a:r>
          </a:p>
          <a:p>
            <a:pPr lvl="1" eaLnBrk="1" hangingPunct="1">
              <a:lnSpc>
                <a:spcPct val="150000"/>
              </a:lnSpc>
            </a:pPr>
            <a:r>
              <a:rPr lang="zh-CN" altLang="en-US" b="1"/>
              <a:t>文件传输（</a:t>
            </a:r>
            <a:r>
              <a:rPr lang="en-US" altLang="zh-CN" b="1"/>
              <a:t>FTP</a:t>
            </a:r>
            <a:r>
              <a:rPr lang="zh-CN" altLang="en-US" b="1"/>
              <a:t>）</a:t>
            </a:r>
            <a:endParaRPr lang="en-US" altLang="zh-CN" b="1"/>
          </a:p>
          <a:p>
            <a:pPr lvl="1" eaLnBrk="1" hangingPunct="1">
              <a:lnSpc>
                <a:spcPct val="150000"/>
              </a:lnSpc>
            </a:pPr>
            <a:r>
              <a:rPr lang="zh-CN" altLang="en-US" b="1"/>
              <a:t>远程登录</a:t>
            </a:r>
            <a:endParaRPr lang="en-US" altLang="zh-CN" b="1"/>
          </a:p>
          <a:p>
            <a:pPr lvl="1" eaLnBrk="1" hangingPunct="1">
              <a:lnSpc>
                <a:spcPct val="150000"/>
              </a:lnSpc>
            </a:pPr>
            <a:r>
              <a:rPr lang="zh-CN" altLang="en-US" b="1"/>
              <a:t>电子公告牌</a:t>
            </a:r>
            <a:r>
              <a:rPr lang="en-US" altLang="zh-CN" b="1"/>
              <a:t>(BBS)</a:t>
            </a:r>
            <a:endParaRPr lang="zh-CN" altLang="en-US" b="1"/>
          </a:p>
          <a:p>
            <a:pPr lvl="1" eaLnBrk="1" hangingPunct="1">
              <a:lnSpc>
                <a:spcPct val="150000"/>
              </a:lnSpc>
              <a:buFont typeface="Wingdings" panose="05000000000000000000" pitchFamily="2" charset="2"/>
              <a:buNone/>
            </a:pPr>
            <a:endParaRPr lang="zh-CN" altLang="en-US"/>
          </a:p>
          <a:p>
            <a:pPr lvl="1" eaLnBrk="1" hangingPunct="1">
              <a:lnSpc>
                <a:spcPct val="150000"/>
              </a:lnSpc>
            </a:pPr>
            <a:endParaRPr lang="zh-CN" altLang="en-US"/>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C5DFAF40-DF38-CAEB-1BAA-31CA511E0C6B}"/>
              </a:ext>
            </a:extLst>
          </p:cNvPr>
          <p:cNvSpPr>
            <a:spLocks noGrp="1" noChangeArrowheads="1"/>
          </p:cNvSpPr>
          <p:nvPr>
            <p:ph type="title"/>
          </p:nvPr>
        </p:nvSpPr>
        <p:spPr>
          <a:xfrm>
            <a:off x="1574800" y="314325"/>
            <a:ext cx="4883150" cy="650875"/>
          </a:xfrm>
        </p:spPr>
        <p:txBody>
          <a:bodyPr/>
          <a:lstStyle/>
          <a:p>
            <a:pPr eaLnBrk="1" hangingPunct="1"/>
            <a:r>
              <a:rPr lang="zh-CN" altLang="en-US"/>
              <a:t>网络相关配置文件 </a:t>
            </a:r>
          </a:p>
        </p:txBody>
      </p:sp>
      <p:sp>
        <p:nvSpPr>
          <p:cNvPr id="52227" name="Rectangle 3">
            <a:extLst>
              <a:ext uri="{FF2B5EF4-FFF2-40B4-BE49-F238E27FC236}">
                <a16:creationId xmlns:a16="http://schemas.microsoft.com/office/drawing/2014/main" id="{1C8DD707-2167-AAF3-5F8C-66723FAA67D7}"/>
              </a:ext>
            </a:extLst>
          </p:cNvPr>
          <p:cNvSpPr>
            <a:spLocks noGrp="1" noChangeArrowheads="1"/>
          </p:cNvSpPr>
          <p:nvPr>
            <p:ph idx="1"/>
          </p:nvPr>
        </p:nvSpPr>
        <p:spPr/>
        <p:txBody>
          <a:bodyPr/>
          <a:lstStyle/>
          <a:p>
            <a:pPr eaLnBrk="1" hangingPunct="1"/>
            <a:endParaRPr lang="zh-CN" altLang="zh-CN"/>
          </a:p>
        </p:txBody>
      </p:sp>
      <p:pic>
        <p:nvPicPr>
          <p:cNvPr id="52228" name="Picture 116">
            <a:extLst>
              <a:ext uri="{FF2B5EF4-FFF2-40B4-BE49-F238E27FC236}">
                <a16:creationId xmlns:a16="http://schemas.microsoft.com/office/drawing/2014/main" id="{C88AC9CD-4B60-FD33-AFDD-0A8657ECE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03"/>
          <a:stretch>
            <a:fillRect/>
          </a:stretch>
        </p:blipFill>
        <p:spPr bwMode="auto">
          <a:xfrm>
            <a:off x="212725" y="1196975"/>
            <a:ext cx="8535988"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a:extLst>
              <a:ext uri="{FF2B5EF4-FFF2-40B4-BE49-F238E27FC236}">
                <a16:creationId xmlns:a16="http://schemas.microsoft.com/office/drawing/2014/main" id="{E492E203-120E-AA53-5944-6AB80A9581FA}"/>
              </a:ext>
            </a:extLst>
          </p:cNvPr>
          <p:cNvSpPr txBox="1"/>
          <p:nvPr/>
        </p:nvSpPr>
        <p:spPr>
          <a:xfrm>
            <a:off x="1766488" y="491414"/>
            <a:ext cx="4893743" cy="584775"/>
          </a:xfrm>
          <a:prstGeom prst="rect">
            <a:avLst/>
          </a:prstGeom>
          <a:noFill/>
          <a:effectLst>
            <a:reflection blurRad="6350" stA="50000" endA="300" endPos="38500" dist="50800" dir="5400000" sy="-100000" algn="bl" rotWithShape="0"/>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8.2.2  </a:t>
            </a:r>
            <a:r>
              <a:rPr kumimoji="0" lang="zh-CN" altLang="en-US" sz="32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网络接口配置文件</a:t>
            </a:r>
          </a:p>
        </p:txBody>
      </p:sp>
      <p:sp>
        <p:nvSpPr>
          <p:cNvPr id="11" name="Text Box 44">
            <a:extLst>
              <a:ext uri="{FF2B5EF4-FFF2-40B4-BE49-F238E27FC236}">
                <a16:creationId xmlns:a16="http://schemas.microsoft.com/office/drawing/2014/main" id="{D85C463E-FF6E-AA10-E7E0-C8A596A978DA}"/>
              </a:ext>
            </a:extLst>
          </p:cNvPr>
          <p:cNvSpPr txBox="1">
            <a:spLocks noChangeArrowheads="1"/>
          </p:cNvSpPr>
          <p:nvPr/>
        </p:nvSpPr>
        <p:spPr bwMode="auto">
          <a:xfrm>
            <a:off x="198438" y="1231900"/>
            <a:ext cx="8653462" cy="3786188"/>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defTabSz="720725" eaLnBrk="0" hangingPunct="0">
              <a:defRPr>
                <a:solidFill>
                  <a:schemeClr val="tx1"/>
                </a:solidFill>
                <a:latin typeface="Arial" panose="020B0604020202020204" pitchFamily="34" charset="0"/>
                <a:ea typeface="宋体" panose="02010600030101010101" pitchFamily="2" charset="-122"/>
              </a:defRPr>
            </a:lvl1pPr>
            <a:lvl2pPr marL="742950" indent="-285750" defTabSz="720725" eaLnBrk="0" hangingPunct="0">
              <a:defRPr>
                <a:solidFill>
                  <a:schemeClr val="tx1"/>
                </a:solidFill>
                <a:latin typeface="Arial" panose="020B0604020202020204" pitchFamily="34" charset="0"/>
                <a:ea typeface="宋体" panose="02010600030101010101" pitchFamily="2" charset="-122"/>
              </a:defRPr>
            </a:lvl2pPr>
            <a:lvl3pPr marL="1143000" indent="-228600" defTabSz="720725" eaLnBrk="0" hangingPunct="0">
              <a:defRPr>
                <a:solidFill>
                  <a:schemeClr val="tx1"/>
                </a:solidFill>
                <a:latin typeface="Arial" panose="020B0604020202020204" pitchFamily="34" charset="0"/>
                <a:ea typeface="宋体" panose="02010600030101010101" pitchFamily="2" charset="-122"/>
              </a:defRPr>
            </a:lvl3pPr>
            <a:lvl4pPr marL="1600200" indent="-228600" defTabSz="720725" eaLnBrk="0" hangingPunct="0">
              <a:defRPr>
                <a:solidFill>
                  <a:schemeClr val="tx1"/>
                </a:solidFill>
                <a:latin typeface="Arial" panose="020B0604020202020204" pitchFamily="34" charset="0"/>
                <a:ea typeface="宋体" panose="02010600030101010101" pitchFamily="2" charset="-122"/>
              </a:defRPr>
            </a:lvl4pPr>
            <a:lvl5pPr marL="2057400" indent="-228600" defTabSz="720725" eaLnBrk="0" hangingPunct="0">
              <a:defRPr>
                <a:solidFill>
                  <a:schemeClr val="tx1"/>
                </a:solidFill>
                <a:latin typeface="Arial" panose="020B0604020202020204" pitchFamily="34" charset="0"/>
                <a:ea typeface="宋体" panose="02010600030101010101" pitchFamily="2" charset="-122"/>
              </a:defRPr>
            </a:lvl5pPr>
            <a:lvl6pPr marL="2514600" indent="-228600" defTabSz="720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20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20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20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marR="0" lvl="0" indent="-285750" algn="l" defTabSz="720725"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网络接口配置文件位于</a:t>
            </a:r>
            <a:r>
              <a:rPr kumimoji="0" lang="en-US"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/etc/sysconfig/network -scripts</a:t>
            </a:r>
            <a:r>
              <a:rPr kumimoji="0" lang="zh-CN"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目录中，名称为</a:t>
            </a:r>
            <a:r>
              <a:rPr kumimoji="0" lang="en-US"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ifcfg- </a:t>
            </a:r>
            <a:r>
              <a:rPr kumimoji="0" lang="en-US" altLang="zh-CN" sz="20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interace -name</a:t>
            </a:r>
            <a:r>
              <a:rPr kumimoji="0" lang="zh-CN"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a:t>
            </a:r>
            <a:endParaRPr kumimoji="0" lang="en-US"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720725"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其中</a:t>
            </a:r>
            <a:r>
              <a:rPr kumimoji="0" lang="en-US" altLang="zh-CN" sz="20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interface-name</a:t>
            </a:r>
            <a:r>
              <a:rPr kumimoji="0" lang="zh-CN"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将根据网卡的类型和排序而不同，一般其名字为 </a:t>
            </a:r>
            <a:r>
              <a:rPr kumimoji="0" lang="en-US"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eth0</a:t>
            </a:r>
            <a:r>
              <a:rPr kumimoji="0" lang="zh-CN"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eth1</a:t>
            </a:r>
            <a:r>
              <a:rPr kumimoji="0" lang="zh-CN"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ppp0 </a:t>
            </a:r>
            <a:r>
              <a:rPr kumimoji="0" lang="zh-CN"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等，其中</a:t>
            </a:r>
            <a:r>
              <a:rPr kumimoji="0" lang="en-US"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eth</a:t>
            </a:r>
            <a:r>
              <a:rPr kumimoji="0" lang="zh-CN"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表示以太类型网卡，</a:t>
            </a:r>
            <a:r>
              <a:rPr kumimoji="0" lang="en-US"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0</a:t>
            </a:r>
            <a:r>
              <a:rPr kumimoji="0" lang="zh-CN"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表示第一块网卡，</a:t>
            </a:r>
            <a:r>
              <a:rPr kumimoji="0" lang="en-US"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1 </a:t>
            </a:r>
            <a:r>
              <a:rPr kumimoji="0" lang="zh-CN"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表示第二块网卡，而</a:t>
            </a:r>
            <a:r>
              <a:rPr kumimoji="0" lang="en-US"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ppp0</a:t>
            </a:r>
            <a:r>
              <a:rPr kumimoji="0" lang="zh-CN"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则表示第一个</a:t>
            </a:r>
            <a:r>
              <a:rPr kumimoji="0" lang="en-US"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point-to-poirt protocol</a:t>
            </a:r>
            <a:r>
              <a:rPr kumimoji="0" lang="zh-CN"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网络接口</a:t>
            </a:r>
            <a:r>
              <a:rPr kumimoji="0" lang="zh-CN" altLang="en-US"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a:t>
            </a:r>
            <a:endParaRPr kumimoji="0" lang="en-US"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720725"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centos7</a:t>
            </a:r>
            <a:r>
              <a:rPr kumimoji="0" lang="zh-CN" altLang="en-US"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中查看的网卡设备名为：</a:t>
            </a:r>
            <a:r>
              <a:rPr kumimoji="0" lang="en-US"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eno16777728</a:t>
            </a:r>
          </a:p>
          <a:p>
            <a:pPr marL="742950" marR="0" lvl="1" indent="-285750" algn="l" defTabSz="720725"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zh-CN"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en</a:t>
            </a:r>
            <a:r>
              <a:rPr kumimoji="0" lang="zh-CN" altLang="en-US" sz="2000" b="1" i="0" u="none" strike="noStrike" kern="1200" cap="none" spc="0" normalizeH="0" baseline="0" noProof="0">
                <a:ln>
                  <a:noFill/>
                </a:ln>
                <a:solidFill>
                  <a:srgbClr val="1353A2"/>
                </a:solidFill>
                <a:effectLst/>
                <a:uLnTx/>
                <a:uFillTx/>
                <a:latin typeface="微软雅黑" panose="020B0503020204020204" pitchFamily="34" charset="-122"/>
                <a:ea typeface="微软雅黑" panose="020B0503020204020204" pitchFamily="34" charset="-122"/>
                <a:cs typeface="+mn-cs"/>
              </a:rPr>
              <a:t>代表以太网卡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F3AE147C-7807-4358-F977-E06B3CF1952F}"/>
              </a:ext>
            </a:extLst>
          </p:cNvPr>
          <p:cNvSpPr>
            <a:spLocks noGrp="1"/>
          </p:cNvSpPr>
          <p:nvPr>
            <p:ph type="title"/>
          </p:nvPr>
        </p:nvSpPr>
        <p:spPr>
          <a:xfrm>
            <a:off x="1574800" y="314325"/>
            <a:ext cx="7569200" cy="650875"/>
          </a:xfrm>
        </p:spPr>
        <p:txBody>
          <a:bodyPr/>
          <a:lstStyle/>
          <a:p>
            <a:r>
              <a:rPr lang="en-US" altLang="zh-CN"/>
              <a:t>/etc/sysconfig/network –scripts/</a:t>
            </a:r>
            <a:r>
              <a:rPr lang="zh-CN" altLang="en-US"/>
              <a:t>*</a:t>
            </a:r>
          </a:p>
        </p:txBody>
      </p:sp>
      <p:sp>
        <p:nvSpPr>
          <p:cNvPr id="3" name="内容占位符 2">
            <a:extLst>
              <a:ext uri="{FF2B5EF4-FFF2-40B4-BE49-F238E27FC236}">
                <a16:creationId xmlns:a16="http://schemas.microsoft.com/office/drawing/2014/main" id="{D968543C-F987-C2F1-5989-AC3E596BB548}"/>
              </a:ext>
            </a:extLst>
          </p:cNvPr>
          <p:cNvSpPr>
            <a:spLocks noGrp="1"/>
          </p:cNvSpPr>
          <p:nvPr>
            <p:ph idx="1"/>
          </p:nvPr>
        </p:nvSpPr>
        <p:spPr>
          <a:xfrm>
            <a:off x="107950" y="1252538"/>
            <a:ext cx="9036050" cy="4352925"/>
          </a:xfrm>
        </p:spPr>
        <p:txBody>
          <a:bodyPr>
            <a:normAutofit fontScale="55000" lnSpcReduction="20000"/>
          </a:bodyPr>
          <a:lstStyle/>
          <a:p>
            <a:pPr eaLnBrk="1" fontAlgn="auto" hangingPunct="1">
              <a:lnSpc>
                <a:spcPct val="150000"/>
              </a:lnSpc>
              <a:spcBef>
                <a:spcPts val="0"/>
              </a:spcBef>
              <a:spcAft>
                <a:spcPts val="0"/>
              </a:spcAft>
              <a:defRPr/>
            </a:pPr>
            <a:r>
              <a:rPr lang="en-US" altLang="zh-CN" sz="3200" b="1" dirty="0">
                <a:solidFill>
                  <a:prstClr val="black"/>
                </a:solidFill>
                <a:latin typeface="Arial" panose="020B0604020202020204" pitchFamily="34" charset="0"/>
                <a:ea typeface="宋体" panose="02010600030101010101" pitchFamily="2" charset="-122"/>
                <a:cs typeface="+mn-cs"/>
              </a:rPr>
              <a:t>DEVICE=name : name</a:t>
            </a:r>
            <a:r>
              <a:rPr lang="zh-CN" altLang="zh-CN" sz="3200" b="1" dirty="0">
                <a:solidFill>
                  <a:prstClr val="black"/>
                </a:solidFill>
                <a:latin typeface="Arial" panose="020B0604020202020204" pitchFamily="34" charset="0"/>
                <a:ea typeface="宋体" panose="02010600030101010101" pitchFamily="2" charset="-122"/>
                <a:cs typeface="+mn-cs"/>
              </a:rPr>
              <a:t>是物理设备名。</a:t>
            </a:r>
          </a:p>
          <a:p>
            <a:pPr eaLnBrk="1" fontAlgn="auto" hangingPunct="1">
              <a:lnSpc>
                <a:spcPct val="150000"/>
              </a:lnSpc>
              <a:spcBef>
                <a:spcPts val="0"/>
              </a:spcBef>
              <a:spcAft>
                <a:spcPts val="0"/>
              </a:spcAft>
              <a:defRPr/>
            </a:pPr>
            <a:r>
              <a:rPr lang="en-US" altLang="zh-CN" sz="3200" b="1" dirty="0">
                <a:solidFill>
                  <a:prstClr val="black"/>
                </a:solidFill>
                <a:latin typeface="Arial" panose="020B0604020202020204" pitchFamily="34" charset="0"/>
                <a:ea typeface="宋体" panose="02010600030101010101" pitchFamily="2" charset="-122"/>
                <a:cs typeface="+mn-cs"/>
              </a:rPr>
              <a:t>IPADDR=</a:t>
            </a:r>
            <a:r>
              <a:rPr lang="en-US" altLang="zh-CN" sz="3200" b="1" dirty="0" err="1">
                <a:solidFill>
                  <a:prstClr val="black"/>
                </a:solidFill>
                <a:latin typeface="Arial" panose="020B0604020202020204" pitchFamily="34" charset="0"/>
                <a:ea typeface="宋体" panose="02010600030101010101" pitchFamily="2" charset="-122"/>
                <a:cs typeface="+mn-cs"/>
              </a:rPr>
              <a:t>addr</a:t>
            </a:r>
            <a:r>
              <a:rPr lang="en-US" altLang="zh-CN" sz="3200" b="1" dirty="0">
                <a:solidFill>
                  <a:prstClr val="black"/>
                </a:solidFill>
                <a:latin typeface="Arial" panose="020B0604020202020204" pitchFamily="34" charset="0"/>
                <a:ea typeface="宋体" panose="02010600030101010101" pitchFamily="2" charset="-122"/>
                <a:cs typeface="+mn-cs"/>
              </a:rPr>
              <a:t> : </a:t>
            </a:r>
            <a:r>
              <a:rPr lang="en-US" altLang="zh-CN" sz="3200" b="1" dirty="0" err="1">
                <a:solidFill>
                  <a:prstClr val="black"/>
                </a:solidFill>
                <a:latin typeface="Arial" panose="020B0604020202020204" pitchFamily="34" charset="0"/>
                <a:ea typeface="宋体" panose="02010600030101010101" pitchFamily="2" charset="-122"/>
                <a:cs typeface="+mn-cs"/>
              </a:rPr>
              <a:t>addr</a:t>
            </a:r>
            <a:r>
              <a:rPr lang="zh-CN" altLang="zh-CN" sz="3200" b="1" dirty="0">
                <a:solidFill>
                  <a:prstClr val="black"/>
                </a:solidFill>
                <a:latin typeface="Arial" panose="020B0604020202020204" pitchFamily="34" charset="0"/>
                <a:ea typeface="宋体" panose="02010600030101010101" pitchFamily="2" charset="-122"/>
                <a:cs typeface="+mn-cs"/>
              </a:rPr>
              <a:t>是</a:t>
            </a:r>
            <a:r>
              <a:rPr lang="en-US" altLang="zh-CN" sz="3200" b="1" dirty="0">
                <a:solidFill>
                  <a:prstClr val="black"/>
                </a:solidFill>
                <a:latin typeface="Arial" panose="020B0604020202020204" pitchFamily="34" charset="0"/>
                <a:ea typeface="宋体" panose="02010600030101010101" pitchFamily="2" charset="-122"/>
                <a:cs typeface="+mn-cs"/>
              </a:rPr>
              <a:t>IP</a:t>
            </a:r>
            <a:r>
              <a:rPr lang="zh-CN" altLang="zh-CN" sz="3200" b="1" dirty="0">
                <a:solidFill>
                  <a:prstClr val="black"/>
                </a:solidFill>
                <a:latin typeface="Arial" panose="020B0604020202020204" pitchFamily="34" charset="0"/>
                <a:ea typeface="宋体" panose="02010600030101010101" pitchFamily="2" charset="-122"/>
                <a:cs typeface="+mn-cs"/>
              </a:rPr>
              <a:t>地址。</a:t>
            </a:r>
          </a:p>
          <a:p>
            <a:pPr eaLnBrk="1" fontAlgn="auto" hangingPunct="1">
              <a:lnSpc>
                <a:spcPct val="150000"/>
              </a:lnSpc>
              <a:spcBef>
                <a:spcPts val="0"/>
              </a:spcBef>
              <a:spcAft>
                <a:spcPts val="0"/>
              </a:spcAft>
              <a:defRPr/>
            </a:pPr>
            <a:r>
              <a:rPr lang="en-US" altLang="zh-CN" sz="3200" b="1" dirty="0">
                <a:solidFill>
                  <a:prstClr val="black"/>
                </a:solidFill>
                <a:latin typeface="Arial" panose="020B0604020202020204" pitchFamily="34" charset="0"/>
                <a:ea typeface="宋体" panose="02010600030101010101" pitchFamily="2" charset="-122"/>
                <a:cs typeface="+mn-cs"/>
              </a:rPr>
              <a:t>HWADDR=</a:t>
            </a:r>
            <a:r>
              <a:rPr lang="en-US" altLang="zh-CN" sz="3200" b="1" dirty="0" err="1">
                <a:solidFill>
                  <a:prstClr val="black"/>
                </a:solidFill>
                <a:latin typeface="Arial" panose="020B0604020202020204" pitchFamily="34" charset="0"/>
                <a:ea typeface="宋体" panose="02010600030101010101" pitchFamily="2" charset="-122"/>
                <a:cs typeface="+mn-cs"/>
              </a:rPr>
              <a:t>addr</a:t>
            </a:r>
            <a:r>
              <a:rPr lang="en-US" altLang="zh-CN" sz="3200" b="1" dirty="0">
                <a:solidFill>
                  <a:prstClr val="black"/>
                </a:solidFill>
                <a:latin typeface="Arial" panose="020B0604020202020204" pitchFamily="34" charset="0"/>
                <a:ea typeface="宋体" panose="02010600030101010101" pitchFamily="2" charset="-122"/>
                <a:cs typeface="+mn-cs"/>
              </a:rPr>
              <a:t> </a:t>
            </a:r>
            <a:r>
              <a:rPr lang="zh-CN" altLang="zh-CN" sz="3200" b="1" dirty="0">
                <a:solidFill>
                  <a:prstClr val="black"/>
                </a:solidFill>
                <a:latin typeface="Arial" panose="020B0604020202020204" pitchFamily="34" charset="0"/>
                <a:ea typeface="宋体" panose="02010600030101010101" pitchFamily="2" charset="-122"/>
                <a:cs typeface="+mn-cs"/>
              </a:rPr>
              <a:t>：</a:t>
            </a:r>
            <a:r>
              <a:rPr lang="en-US" altLang="zh-CN" sz="3200" b="1" dirty="0" err="1">
                <a:solidFill>
                  <a:prstClr val="black"/>
                </a:solidFill>
                <a:latin typeface="Arial" panose="020B0604020202020204" pitchFamily="34" charset="0"/>
                <a:ea typeface="宋体" panose="02010600030101010101" pitchFamily="2" charset="-122"/>
                <a:cs typeface="+mn-cs"/>
              </a:rPr>
              <a:t>addr</a:t>
            </a:r>
            <a:r>
              <a:rPr lang="zh-CN" altLang="zh-CN" sz="3200" b="1" dirty="0">
                <a:solidFill>
                  <a:prstClr val="black"/>
                </a:solidFill>
                <a:latin typeface="Arial" panose="020B0604020202020204" pitchFamily="34" charset="0"/>
                <a:ea typeface="宋体" panose="02010600030101010101" pitchFamily="2" charset="-122"/>
                <a:cs typeface="+mn-cs"/>
              </a:rPr>
              <a:t>是物理地址。</a:t>
            </a:r>
          </a:p>
          <a:p>
            <a:pPr eaLnBrk="1" fontAlgn="auto" hangingPunct="1">
              <a:lnSpc>
                <a:spcPct val="150000"/>
              </a:lnSpc>
              <a:spcBef>
                <a:spcPts val="0"/>
              </a:spcBef>
              <a:spcAft>
                <a:spcPts val="0"/>
              </a:spcAft>
              <a:defRPr/>
            </a:pPr>
            <a:r>
              <a:rPr lang="en-US" altLang="zh-CN" sz="3200" b="1" dirty="0">
                <a:solidFill>
                  <a:prstClr val="black"/>
                </a:solidFill>
                <a:latin typeface="Arial" panose="020B0604020202020204" pitchFamily="34" charset="0"/>
                <a:ea typeface="宋体" panose="02010600030101010101" pitchFamily="2" charset="-122"/>
                <a:cs typeface="+mn-cs"/>
              </a:rPr>
              <a:t>NETMASK=mask </a:t>
            </a:r>
            <a:r>
              <a:rPr lang="zh-CN" altLang="zh-CN" sz="3200" b="1" dirty="0">
                <a:solidFill>
                  <a:prstClr val="black"/>
                </a:solidFill>
                <a:latin typeface="Arial" panose="020B0604020202020204" pitchFamily="34" charset="0"/>
                <a:ea typeface="宋体" panose="02010600030101010101" pitchFamily="2" charset="-122"/>
                <a:cs typeface="+mn-cs"/>
              </a:rPr>
              <a:t>：</a:t>
            </a:r>
            <a:r>
              <a:rPr lang="en-US" altLang="zh-CN" sz="3200" b="1" dirty="0">
                <a:solidFill>
                  <a:prstClr val="black"/>
                </a:solidFill>
                <a:latin typeface="Arial" panose="020B0604020202020204" pitchFamily="34" charset="0"/>
                <a:ea typeface="宋体" panose="02010600030101010101" pitchFamily="2" charset="-122"/>
                <a:cs typeface="+mn-cs"/>
              </a:rPr>
              <a:t> mask</a:t>
            </a:r>
            <a:r>
              <a:rPr lang="zh-CN" altLang="zh-CN" sz="3200" b="1" dirty="0">
                <a:solidFill>
                  <a:prstClr val="black"/>
                </a:solidFill>
                <a:latin typeface="Arial" panose="020B0604020202020204" pitchFamily="34" charset="0"/>
                <a:ea typeface="宋体" panose="02010600030101010101" pitchFamily="2" charset="-122"/>
                <a:cs typeface="+mn-cs"/>
              </a:rPr>
              <a:t>是网络掩码值。</a:t>
            </a:r>
          </a:p>
          <a:p>
            <a:pPr eaLnBrk="1" fontAlgn="auto" hangingPunct="1">
              <a:lnSpc>
                <a:spcPct val="150000"/>
              </a:lnSpc>
              <a:spcBef>
                <a:spcPts val="0"/>
              </a:spcBef>
              <a:spcAft>
                <a:spcPts val="0"/>
              </a:spcAft>
              <a:defRPr/>
            </a:pPr>
            <a:r>
              <a:rPr lang="en-US" altLang="zh-CN" sz="3200" b="1" dirty="0">
                <a:solidFill>
                  <a:prstClr val="black"/>
                </a:solidFill>
                <a:latin typeface="Arial" panose="020B0604020202020204" pitchFamily="34" charset="0"/>
                <a:ea typeface="宋体" panose="02010600030101010101" pitchFamily="2" charset="-122"/>
                <a:cs typeface="+mn-cs"/>
              </a:rPr>
              <a:t>NETWORK=</a:t>
            </a:r>
            <a:r>
              <a:rPr lang="en-US" altLang="zh-CN" sz="3200" b="1" dirty="0" err="1">
                <a:solidFill>
                  <a:prstClr val="black"/>
                </a:solidFill>
                <a:latin typeface="Arial" panose="020B0604020202020204" pitchFamily="34" charset="0"/>
                <a:ea typeface="宋体" panose="02010600030101010101" pitchFamily="2" charset="-122"/>
                <a:cs typeface="+mn-cs"/>
              </a:rPr>
              <a:t>addr</a:t>
            </a:r>
            <a:r>
              <a:rPr lang="en-US" altLang="zh-CN" sz="3200" b="1" dirty="0">
                <a:solidFill>
                  <a:prstClr val="black"/>
                </a:solidFill>
                <a:latin typeface="Arial" panose="020B0604020202020204" pitchFamily="34" charset="0"/>
                <a:ea typeface="宋体" panose="02010600030101010101" pitchFamily="2" charset="-122"/>
                <a:cs typeface="+mn-cs"/>
              </a:rPr>
              <a:t> </a:t>
            </a:r>
            <a:r>
              <a:rPr lang="zh-CN" altLang="zh-CN" sz="3200" b="1" dirty="0">
                <a:solidFill>
                  <a:prstClr val="black"/>
                </a:solidFill>
                <a:latin typeface="Arial" panose="020B0604020202020204" pitchFamily="34" charset="0"/>
                <a:ea typeface="宋体" panose="02010600030101010101" pitchFamily="2" charset="-122"/>
                <a:cs typeface="+mn-cs"/>
              </a:rPr>
              <a:t>：</a:t>
            </a:r>
            <a:r>
              <a:rPr lang="en-US" altLang="zh-CN" sz="3200" b="1" dirty="0">
                <a:solidFill>
                  <a:prstClr val="black"/>
                </a:solidFill>
                <a:latin typeface="Arial" panose="020B0604020202020204" pitchFamily="34" charset="0"/>
                <a:ea typeface="宋体" panose="02010600030101010101" pitchFamily="2" charset="-122"/>
                <a:cs typeface="+mn-cs"/>
              </a:rPr>
              <a:t> </a:t>
            </a:r>
            <a:r>
              <a:rPr lang="en-US" altLang="zh-CN" sz="3200" b="1" dirty="0" err="1">
                <a:solidFill>
                  <a:prstClr val="black"/>
                </a:solidFill>
                <a:latin typeface="Arial" panose="020B0604020202020204" pitchFamily="34" charset="0"/>
                <a:ea typeface="宋体" panose="02010600030101010101" pitchFamily="2" charset="-122"/>
                <a:cs typeface="+mn-cs"/>
              </a:rPr>
              <a:t>addr</a:t>
            </a:r>
            <a:r>
              <a:rPr lang="zh-CN" altLang="zh-CN" sz="3200" b="1" dirty="0">
                <a:solidFill>
                  <a:prstClr val="black"/>
                </a:solidFill>
                <a:latin typeface="Arial" panose="020B0604020202020204" pitchFamily="34" charset="0"/>
                <a:ea typeface="宋体" panose="02010600030101010101" pitchFamily="2" charset="-122"/>
                <a:cs typeface="+mn-cs"/>
              </a:rPr>
              <a:t>是网络地址。</a:t>
            </a:r>
          </a:p>
          <a:p>
            <a:pPr eaLnBrk="1" fontAlgn="auto" hangingPunct="1">
              <a:lnSpc>
                <a:spcPct val="150000"/>
              </a:lnSpc>
              <a:spcBef>
                <a:spcPts val="0"/>
              </a:spcBef>
              <a:spcAft>
                <a:spcPts val="0"/>
              </a:spcAft>
              <a:defRPr/>
            </a:pPr>
            <a:r>
              <a:rPr lang="en-US" altLang="zh-CN" sz="3200" b="1" dirty="0">
                <a:solidFill>
                  <a:prstClr val="black"/>
                </a:solidFill>
                <a:latin typeface="Arial" panose="020B0604020202020204" pitchFamily="34" charset="0"/>
                <a:ea typeface="宋体" panose="02010600030101010101" pitchFamily="2" charset="-122"/>
                <a:cs typeface="+mn-cs"/>
              </a:rPr>
              <a:t>BROADCAST=</a:t>
            </a:r>
            <a:r>
              <a:rPr lang="en-US" altLang="zh-CN" sz="3200" b="1" dirty="0" err="1">
                <a:solidFill>
                  <a:prstClr val="black"/>
                </a:solidFill>
                <a:latin typeface="Arial" panose="020B0604020202020204" pitchFamily="34" charset="0"/>
                <a:ea typeface="宋体" panose="02010600030101010101" pitchFamily="2" charset="-122"/>
                <a:cs typeface="+mn-cs"/>
              </a:rPr>
              <a:t>addr</a:t>
            </a:r>
            <a:r>
              <a:rPr lang="en-US" altLang="zh-CN" sz="3200" b="1" dirty="0">
                <a:solidFill>
                  <a:prstClr val="black"/>
                </a:solidFill>
                <a:latin typeface="Arial" panose="020B0604020202020204" pitchFamily="34" charset="0"/>
                <a:ea typeface="宋体" panose="02010600030101010101" pitchFamily="2" charset="-122"/>
                <a:cs typeface="+mn-cs"/>
              </a:rPr>
              <a:t> </a:t>
            </a:r>
            <a:r>
              <a:rPr lang="zh-CN" altLang="zh-CN" sz="3200" b="1" dirty="0">
                <a:solidFill>
                  <a:prstClr val="black"/>
                </a:solidFill>
                <a:latin typeface="Arial" panose="020B0604020202020204" pitchFamily="34" charset="0"/>
                <a:ea typeface="宋体" panose="02010600030101010101" pitchFamily="2" charset="-122"/>
                <a:cs typeface="+mn-cs"/>
              </a:rPr>
              <a:t>：</a:t>
            </a:r>
            <a:r>
              <a:rPr lang="en-US" altLang="zh-CN" sz="3200" b="1" dirty="0">
                <a:solidFill>
                  <a:prstClr val="black"/>
                </a:solidFill>
                <a:latin typeface="Arial" panose="020B0604020202020204" pitchFamily="34" charset="0"/>
                <a:ea typeface="宋体" panose="02010600030101010101" pitchFamily="2" charset="-122"/>
                <a:cs typeface="+mn-cs"/>
              </a:rPr>
              <a:t> </a:t>
            </a:r>
            <a:r>
              <a:rPr lang="en-US" altLang="zh-CN" sz="3200" b="1" dirty="0" err="1">
                <a:solidFill>
                  <a:prstClr val="black"/>
                </a:solidFill>
                <a:latin typeface="Arial" panose="020B0604020202020204" pitchFamily="34" charset="0"/>
                <a:ea typeface="宋体" panose="02010600030101010101" pitchFamily="2" charset="-122"/>
                <a:cs typeface="+mn-cs"/>
              </a:rPr>
              <a:t>addr</a:t>
            </a:r>
            <a:r>
              <a:rPr lang="zh-CN" altLang="zh-CN" sz="3200" b="1" dirty="0">
                <a:solidFill>
                  <a:prstClr val="black"/>
                </a:solidFill>
                <a:latin typeface="Arial" panose="020B0604020202020204" pitchFamily="34" charset="0"/>
                <a:ea typeface="宋体" panose="02010600030101010101" pitchFamily="2" charset="-122"/>
                <a:cs typeface="+mn-cs"/>
              </a:rPr>
              <a:t>是广播地址。</a:t>
            </a:r>
          </a:p>
          <a:p>
            <a:pPr eaLnBrk="1" fontAlgn="auto" hangingPunct="1">
              <a:lnSpc>
                <a:spcPct val="150000"/>
              </a:lnSpc>
              <a:spcBef>
                <a:spcPts val="0"/>
              </a:spcBef>
              <a:spcAft>
                <a:spcPts val="0"/>
              </a:spcAft>
              <a:defRPr/>
            </a:pPr>
            <a:r>
              <a:rPr lang="en-US" altLang="zh-CN" sz="3200" b="1" dirty="0">
                <a:solidFill>
                  <a:prstClr val="black"/>
                </a:solidFill>
                <a:latin typeface="Arial" panose="020B0604020202020204" pitchFamily="34" charset="0"/>
                <a:ea typeface="宋体" panose="02010600030101010101" pitchFamily="2" charset="-122"/>
                <a:cs typeface="+mn-cs"/>
              </a:rPr>
              <a:t>GATEWAY=</a:t>
            </a:r>
            <a:r>
              <a:rPr lang="en-US" altLang="zh-CN" sz="3200" b="1" dirty="0" err="1">
                <a:solidFill>
                  <a:prstClr val="black"/>
                </a:solidFill>
                <a:latin typeface="Arial" panose="020B0604020202020204" pitchFamily="34" charset="0"/>
                <a:ea typeface="宋体" panose="02010600030101010101" pitchFamily="2" charset="-122"/>
                <a:cs typeface="+mn-cs"/>
              </a:rPr>
              <a:t>addr</a:t>
            </a:r>
            <a:r>
              <a:rPr lang="en-US" altLang="zh-CN" sz="3200" b="1" dirty="0">
                <a:solidFill>
                  <a:prstClr val="black"/>
                </a:solidFill>
                <a:latin typeface="Arial" panose="020B0604020202020204" pitchFamily="34" charset="0"/>
                <a:ea typeface="宋体" panose="02010600030101010101" pitchFamily="2" charset="-122"/>
                <a:cs typeface="+mn-cs"/>
              </a:rPr>
              <a:t> </a:t>
            </a:r>
            <a:r>
              <a:rPr lang="zh-CN" altLang="zh-CN" sz="3200" b="1" dirty="0">
                <a:solidFill>
                  <a:prstClr val="black"/>
                </a:solidFill>
                <a:latin typeface="Arial" panose="020B0604020202020204" pitchFamily="34" charset="0"/>
                <a:ea typeface="宋体" panose="02010600030101010101" pitchFamily="2" charset="-122"/>
                <a:cs typeface="+mn-cs"/>
              </a:rPr>
              <a:t>：</a:t>
            </a:r>
            <a:r>
              <a:rPr lang="en-US" altLang="zh-CN" sz="3200" b="1" dirty="0">
                <a:solidFill>
                  <a:prstClr val="black"/>
                </a:solidFill>
                <a:latin typeface="Arial" panose="020B0604020202020204" pitchFamily="34" charset="0"/>
                <a:ea typeface="宋体" panose="02010600030101010101" pitchFamily="2" charset="-122"/>
                <a:cs typeface="+mn-cs"/>
              </a:rPr>
              <a:t> </a:t>
            </a:r>
            <a:r>
              <a:rPr lang="en-US" altLang="zh-CN" sz="3200" b="1" dirty="0" err="1">
                <a:solidFill>
                  <a:prstClr val="black"/>
                </a:solidFill>
                <a:latin typeface="Arial" panose="020B0604020202020204" pitchFamily="34" charset="0"/>
                <a:ea typeface="宋体" panose="02010600030101010101" pitchFamily="2" charset="-122"/>
                <a:cs typeface="+mn-cs"/>
              </a:rPr>
              <a:t>addr</a:t>
            </a:r>
            <a:r>
              <a:rPr lang="zh-CN" altLang="zh-CN" sz="3200" b="1" dirty="0">
                <a:solidFill>
                  <a:prstClr val="black"/>
                </a:solidFill>
                <a:latin typeface="Arial" panose="020B0604020202020204" pitchFamily="34" charset="0"/>
                <a:ea typeface="宋体" panose="02010600030101010101" pitchFamily="2" charset="-122"/>
                <a:cs typeface="+mn-cs"/>
              </a:rPr>
              <a:t>是网关地址。</a:t>
            </a:r>
          </a:p>
          <a:p>
            <a:pPr eaLnBrk="1" fontAlgn="auto" hangingPunct="1">
              <a:lnSpc>
                <a:spcPct val="150000"/>
              </a:lnSpc>
              <a:spcBef>
                <a:spcPts val="0"/>
              </a:spcBef>
              <a:spcAft>
                <a:spcPts val="0"/>
              </a:spcAft>
              <a:defRPr/>
            </a:pPr>
            <a:r>
              <a:rPr lang="en-US" altLang="zh-CN" sz="3200" b="1" dirty="0">
                <a:solidFill>
                  <a:srgbClr val="FF0000"/>
                </a:solidFill>
                <a:latin typeface="Arial" panose="020B0604020202020204" pitchFamily="34" charset="0"/>
                <a:ea typeface="宋体" panose="02010600030101010101" pitchFamily="2" charset="-122"/>
                <a:cs typeface="+mn-cs"/>
              </a:rPr>
              <a:t>ONBOOT=answer </a:t>
            </a:r>
            <a:r>
              <a:rPr lang="zh-CN" altLang="zh-CN" sz="3200" b="1" dirty="0">
                <a:solidFill>
                  <a:srgbClr val="FF0000"/>
                </a:solidFill>
                <a:latin typeface="Arial" panose="020B0604020202020204" pitchFamily="34" charset="0"/>
                <a:ea typeface="宋体" panose="02010600030101010101" pitchFamily="2" charset="-122"/>
                <a:cs typeface="+mn-cs"/>
              </a:rPr>
              <a:t>：</a:t>
            </a:r>
            <a:r>
              <a:rPr lang="en-US" altLang="zh-CN" sz="3200" b="1" dirty="0">
                <a:solidFill>
                  <a:srgbClr val="FF0000"/>
                </a:solidFill>
                <a:latin typeface="Arial" panose="020B0604020202020204" pitchFamily="34" charset="0"/>
                <a:ea typeface="宋体" panose="02010600030101010101" pitchFamily="2" charset="-122"/>
                <a:cs typeface="+mn-cs"/>
              </a:rPr>
              <a:t> answer</a:t>
            </a:r>
            <a:r>
              <a:rPr lang="zh-CN" altLang="zh-CN" sz="3200" b="1" dirty="0">
                <a:solidFill>
                  <a:srgbClr val="FF0000"/>
                </a:solidFill>
                <a:latin typeface="Arial" panose="020B0604020202020204" pitchFamily="34" charset="0"/>
                <a:ea typeface="宋体" panose="02010600030101010101" pitchFamily="2" charset="-122"/>
                <a:cs typeface="+mn-cs"/>
              </a:rPr>
              <a:t>是</a:t>
            </a:r>
            <a:r>
              <a:rPr lang="en-US" altLang="zh-CN" sz="3200" b="1" dirty="0">
                <a:solidFill>
                  <a:srgbClr val="FF0000"/>
                </a:solidFill>
                <a:latin typeface="Arial" panose="020B0604020202020204" pitchFamily="34" charset="0"/>
                <a:ea typeface="宋体" panose="02010600030101010101" pitchFamily="2" charset="-122"/>
                <a:cs typeface="+mn-cs"/>
              </a:rPr>
              <a:t>yes</a:t>
            </a:r>
            <a:r>
              <a:rPr lang="zh-CN" altLang="zh-CN" sz="3200" b="1" dirty="0">
                <a:solidFill>
                  <a:srgbClr val="FF0000"/>
                </a:solidFill>
                <a:latin typeface="Arial" panose="020B0604020202020204" pitchFamily="34" charset="0"/>
                <a:ea typeface="宋体" panose="02010600030101010101" pitchFamily="2" charset="-122"/>
                <a:cs typeface="+mn-cs"/>
              </a:rPr>
              <a:t>（引导时激活设备）或</a:t>
            </a:r>
            <a:r>
              <a:rPr lang="en-US" altLang="zh-CN" sz="3200" b="1" dirty="0">
                <a:solidFill>
                  <a:srgbClr val="FF0000"/>
                </a:solidFill>
                <a:latin typeface="Arial" panose="020B0604020202020204" pitchFamily="34" charset="0"/>
                <a:ea typeface="宋体" panose="02010600030101010101" pitchFamily="2" charset="-122"/>
                <a:cs typeface="+mn-cs"/>
              </a:rPr>
              <a:t>no</a:t>
            </a:r>
            <a:r>
              <a:rPr lang="zh-CN" altLang="zh-CN" sz="3200" b="1" dirty="0">
                <a:solidFill>
                  <a:srgbClr val="FF0000"/>
                </a:solidFill>
                <a:latin typeface="Arial" panose="020B0604020202020204" pitchFamily="34" charset="0"/>
                <a:ea typeface="宋体" panose="02010600030101010101" pitchFamily="2" charset="-122"/>
                <a:cs typeface="+mn-cs"/>
              </a:rPr>
              <a:t>（引导时不激活设备）。</a:t>
            </a:r>
          </a:p>
          <a:p>
            <a:pPr eaLnBrk="1" fontAlgn="auto" hangingPunct="1">
              <a:lnSpc>
                <a:spcPct val="150000"/>
              </a:lnSpc>
              <a:spcBef>
                <a:spcPts val="0"/>
              </a:spcBef>
              <a:spcAft>
                <a:spcPts val="0"/>
              </a:spcAft>
              <a:defRPr/>
            </a:pPr>
            <a:r>
              <a:rPr lang="en-US" altLang="zh-CN" sz="3200" b="1" dirty="0">
                <a:solidFill>
                  <a:prstClr val="black"/>
                </a:solidFill>
                <a:latin typeface="Arial" panose="020B0604020202020204" pitchFamily="34" charset="0"/>
                <a:ea typeface="宋体" panose="02010600030101010101" pitchFamily="2" charset="-122"/>
                <a:cs typeface="+mn-cs"/>
              </a:rPr>
              <a:t>USERCTL=answer </a:t>
            </a:r>
            <a:r>
              <a:rPr lang="zh-CN" altLang="zh-CN" sz="3200" b="1" dirty="0">
                <a:solidFill>
                  <a:prstClr val="black"/>
                </a:solidFill>
                <a:latin typeface="Arial" panose="020B0604020202020204" pitchFamily="34" charset="0"/>
                <a:ea typeface="宋体" panose="02010600030101010101" pitchFamily="2" charset="-122"/>
                <a:cs typeface="+mn-cs"/>
              </a:rPr>
              <a:t>：</a:t>
            </a:r>
            <a:r>
              <a:rPr lang="en-US" altLang="zh-CN" sz="3200" b="1" dirty="0">
                <a:solidFill>
                  <a:prstClr val="black"/>
                </a:solidFill>
                <a:latin typeface="Arial" panose="020B0604020202020204" pitchFamily="34" charset="0"/>
                <a:ea typeface="宋体" panose="02010600030101010101" pitchFamily="2" charset="-122"/>
                <a:cs typeface="+mn-cs"/>
              </a:rPr>
              <a:t> answer</a:t>
            </a:r>
            <a:r>
              <a:rPr lang="zh-CN" altLang="zh-CN" sz="3200" b="1" dirty="0">
                <a:solidFill>
                  <a:prstClr val="black"/>
                </a:solidFill>
                <a:latin typeface="Arial" panose="020B0604020202020204" pitchFamily="34" charset="0"/>
                <a:ea typeface="宋体" panose="02010600030101010101" pitchFamily="2" charset="-122"/>
                <a:cs typeface="+mn-cs"/>
              </a:rPr>
              <a:t>是</a:t>
            </a:r>
            <a:r>
              <a:rPr lang="en-US" altLang="zh-CN" sz="3200" b="1" dirty="0">
                <a:solidFill>
                  <a:prstClr val="black"/>
                </a:solidFill>
                <a:latin typeface="Arial" panose="020B0604020202020204" pitchFamily="34" charset="0"/>
                <a:ea typeface="宋体" panose="02010600030101010101" pitchFamily="2" charset="-122"/>
                <a:cs typeface="+mn-cs"/>
              </a:rPr>
              <a:t>yes</a:t>
            </a:r>
            <a:r>
              <a:rPr lang="zh-CN" altLang="zh-CN" sz="3200" b="1" dirty="0">
                <a:solidFill>
                  <a:prstClr val="black"/>
                </a:solidFill>
                <a:latin typeface="Arial" panose="020B0604020202020204" pitchFamily="34" charset="0"/>
                <a:ea typeface="宋体" panose="02010600030101010101" pitchFamily="2" charset="-122"/>
                <a:cs typeface="+mn-cs"/>
              </a:rPr>
              <a:t>（非</a:t>
            </a:r>
            <a:r>
              <a:rPr lang="en-US" altLang="zh-CN" sz="3200" b="1" dirty="0">
                <a:solidFill>
                  <a:prstClr val="black"/>
                </a:solidFill>
                <a:latin typeface="Arial" panose="020B0604020202020204" pitchFamily="34" charset="0"/>
                <a:ea typeface="宋体" panose="02010600030101010101" pitchFamily="2" charset="-122"/>
                <a:cs typeface="+mn-cs"/>
              </a:rPr>
              <a:t>root</a:t>
            </a:r>
            <a:r>
              <a:rPr lang="zh-CN" altLang="zh-CN" sz="3200" b="1" dirty="0">
                <a:solidFill>
                  <a:prstClr val="black"/>
                </a:solidFill>
                <a:latin typeface="Arial" panose="020B0604020202020204" pitchFamily="34" charset="0"/>
                <a:ea typeface="宋体" panose="02010600030101010101" pitchFamily="2" charset="-122"/>
                <a:cs typeface="+mn-cs"/>
              </a:rPr>
              <a:t>用户可以控制该设备）或</a:t>
            </a:r>
            <a:r>
              <a:rPr lang="en-US" altLang="zh-CN" sz="3200" b="1" dirty="0">
                <a:solidFill>
                  <a:prstClr val="black"/>
                </a:solidFill>
                <a:latin typeface="Arial" panose="020B0604020202020204" pitchFamily="34" charset="0"/>
                <a:ea typeface="宋体" panose="02010600030101010101" pitchFamily="2" charset="-122"/>
                <a:cs typeface="+mn-cs"/>
              </a:rPr>
              <a:t>no</a:t>
            </a:r>
            <a:endParaRPr lang="zh-CN" altLang="zh-CN" sz="3200" b="1" dirty="0">
              <a:solidFill>
                <a:prstClr val="black"/>
              </a:solidFill>
              <a:latin typeface="Arial" panose="020B0604020202020204" pitchFamily="34" charset="0"/>
              <a:ea typeface="宋体" panose="02010600030101010101" pitchFamily="2" charset="-122"/>
              <a:cs typeface="+mn-cs"/>
            </a:endParaRPr>
          </a:p>
          <a:p>
            <a:pPr eaLnBrk="1" fontAlgn="auto" hangingPunct="1">
              <a:lnSpc>
                <a:spcPct val="150000"/>
              </a:lnSpc>
              <a:spcBef>
                <a:spcPts val="0"/>
              </a:spcBef>
              <a:spcAft>
                <a:spcPts val="0"/>
              </a:spcAft>
              <a:defRPr/>
            </a:pPr>
            <a:r>
              <a:rPr lang="en-US" altLang="zh-CN" sz="3200" b="1" dirty="0">
                <a:solidFill>
                  <a:prstClr val="black"/>
                </a:solidFill>
                <a:latin typeface="Arial" panose="020B0604020202020204" pitchFamily="34" charset="0"/>
                <a:ea typeface="宋体" panose="02010600030101010101" pitchFamily="2" charset="-122"/>
                <a:cs typeface="+mn-cs"/>
              </a:rPr>
              <a:t>BOOTPROTO=proto </a:t>
            </a:r>
            <a:r>
              <a:rPr lang="zh-CN" altLang="zh-CN" sz="3200" b="1" dirty="0">
                <a:solidFill>
                  <a:prstClr val="black"/>
                </a:solidFill>
                <a:latin typeface="Arial" panose="020B0604020202020204" pitchFamily="34" charset="0"/>
                <a:ea typeface="宋体" panose="02010600030101010101" pitchFamily="2" charset="-122"/>
                <a:cs typeface="+mn-cs"/>
              </a:rPr>
              <a:t>：</a:t>
            </a:r>
            <a:r>
              <a:rPr lang="en-US" altLang="zh-CN" sz="3200" b="1" dirty="0">
                <a:solidFill>
                  <a:prstClr val="black"/>
                </a:solidFill>
                <a:latin typeface="Arial" panose="020B0604020202020204" pitchFamily="34" charset="0"/>
                <a:ea typeface="宋体" panose="02010600030101010101" pitchFamily="2" charset="-122"/>
                <a:cs typeface="+mn-cs"/>
              </a:rPr>
              <a:t> proto</a:t>
            </a:r>
            <a:r>
              <a:rPr lang="zh-CN" altLang="zh-CN" sz="3200" b="1" dirty="0">
                <a:solidFill>
                  <a:prstClr val="black"/>
                </a:solidFill>
                <a:latin typeface="Arial" panose="020B0604020202020204" pitchFamily="34" charset="0"/>
                <a:ea typeface="宋体" panose="02010600030101010101" pitchFamily="2" charset="-122"/>
                <a:cs typeface="+mn-cs"/>
              </a:rPr>
              <a:t>去下列值之一。</a:t>
            </a:r>
            <a:r>
              <a:rPr lang="en-US" altLang="zh-CN" sz="3200" b="1" dirty="0">
                <a:solidFill>
                  <a:prstClr val="black"/>
                </a:solidFill>
                <a:latin typeface="Arial" panose="020B0604020202020204" pitchFamily="34" charset="0"/>
                <a:ea typeface="宋体" panose="02010600030101010101" pitchFamily="2" charset="-122"/>
                <a:cs typeface="+mn-cs"/>
              </a:rPr>
              <a:t>none</a:t>
            </a:r>
            <a:r>
              <a:rPr lang="zh-CN" altLang="zh-CN" sz="3200" b="1" dirty="0">
                <a:solidFill>
                  <a:prstClr val="black"/>
                </a:solidFill>
                <a:latin typeface="Arial" panose="020B0604020202020204" pitchFamily="34" charset="0"/>
                <a:ea typeface="宋体" panose="02010600030101010101" pitchFamily="2" charset="-122"/>
                <a:cs typeface="+mn-cs"/>
              </a:rPr>
              <a:t>，引导时不使用协议；</a:t>
            </a:r>
            <a:r>
              <a:rPr lang="en-US" altLang="zh-CN" sz="3200" b="1" dirty="0">
                <a:solidFill>
                  <a:prstClr val="black"/>
                </a:solidFill>
                <a:latin typeface="Arial" panose="020B0604020202020204" pitchFamily="34" charset="0"/>
                <a:ea typeface="宋体" panose="02010600030101010101" pitchFamily="2" charset="-122"/>
                <a:cs typeface="+mn-cs"/>
              </a:rPr>
              <a:t>static</a:t>
            </a:r>
            <a:r>
              <a:rPr lang="zh-CN" altLang="zh-CN" sz="3200" b="1" dirty="0">
                <a:solidFill>
                  <a:prstClr val="black"/>
                </a:solidFill>
                <a:latin typeface="Arial" panose="020B0604020202020204" pitchFamily="34" charset="0"/>
                <a:ea typeface="宋体" panose="02010600030101010101" pitchFamily="2" charset="-122"/>
                <a:cs typeface="+mn-cs"/>
              </a:rPr>
              <a:t>，静态分配地址；</a:t>
            </a:r>
            <a:r>
              <a:rPr lang="en-US" altLang="zh-CN" sz="3200" b="1" dirty="0" err="1">
                <a:solidFill>
                  <a:prstClr val="black"/>
                </a:solidFill>
                <a:latin typeface="Arial" panose="020B0604020202020204" pitchFamily="34" charset="0"/>
                <a:ea typeface="宋体" panose="02010600030101010101" pitchFamily="2" charset="-122"/>
                <a:cs typeface="+mn-cs"/>
              </a:rPr>
              <a:t>bootp</a:t>
            </a:r>
            <a:r>
              <a:rPr lang="zh-CN" altLang="zh-CN" sz="3200" b="1" dirty="0">
                <a:solidFill>
                  <a:prstClr val="black"/>
                </a:solidFill>
                <a:latin typeface="Arial" panose="020B0604020202020204" pitchFamily="34" charset="0"/>
                <a:ea typeface="宋体" panose="02010600030101010101" pitchFamily="2" charset="-122"/>
                <a:cs typeface="+mn-cs"/>
              </a:rPr>
              <a:t>，使用</a:t>
            </a:r>
            <a:r>
              <a:rPr lang="en-US" altLang="zh-CN" sz="3200" b="1" dirty="0">
                <a:solidFill>
                  <a:prstClr val="black"/>
                </a:solidFill>
                <a:latin typeface="Arial" panose="020B0604020202020204" pitchFamily="34" charset="0"/>
                <a:ea typeface="宋体" panose="02010600030101010101" pitchFamily="2" charset="-122"/>
                <a:cs typeface="+mn-cs"/>
              </a:rPr>
              <a:t>BOOTP</a:t>
            </a:r>
            <a:r>
              <a:rPr lang="zh-CN" altLang="zh-CN" sz="3200" b="1" dirty="0">
                <a:solidFill>
                  <a:prstClr val="black"/>
                </a:solidFill>
                <a:latin typeface="Arial" panose="020B0604020202020204" pitchFamily="34" charset="0"/>
                <a:ea typeface="宋体" panose="02010600030101010101" pitchFamily="2" charset="-122"/>
                <a:cs typeface="+mn-cs"/>
              </a:rPr>
              <a:t>协议；</a:t>
            </a:r>
            <a:r>
              <a:rPr lang="en-US" altLang="zh-CN" sz="3200" b="1" dirty="0">
                <a:solidFill>
                  <a:prstClr val="black"/>
                </a:solidFill>
                <a:latin typeface="Arial" panose="020B0604020202020204" pitchFamily="34" charset="0"/>
                <a:ea typeface="宋体" panose="02010600030101010101" pitchFamily="2" charset="-122"/>
                <a:cs typeface="+mn-cs"/>
              </a:rPr>
              <a:t>DHCP</a:t>
            </a:r>
            <a:r>
              <a:rPr lang="zh-CN" altLang="zh-CN" sz="3200" b="1" dirty="0">
                <a:solidFill>
                  <a:prstClr val="black"/>
                </a:solidFill>
                <a:latin typeface="Arial" panose="020B0604020202020204" pitchFamily="34" charset="0"/>
                <a:ea typeface="宋体" panose="02010600030101010101" pitchFamily="2" charset="-122"/>
                <a:cs typeface="+mn-cs"/>
              </a:rPr>
              <a:t>，使用</a:t>
            </a:r>
            <a:r>
              <a:rPr lang="en-US" altLang="zh-CN" sz="3200" b="1" dirty="0">
                <a:solidFill>
                  <a:prstClr val="black"/>
                </a:solidFill>
                <a:latin typeface="Arial" panose="020B0604020202020204" pitchFamily="34" charset="0"/>
                <a:ea typeface="宋体" panose="02010600030101010101" pitchFamily="2" charset="-122"/>
                <a:cs typeface="+mn-cs"/>
              </a:rPr>
              <a:t>DHCP</a:t>
            </a:r>
            <a:r>
              <a:rPr lang="zh-CN" altLang="zh-CN" sz="3200" b="1" dirty="0">
                <a:solidFill>
                  <a:prstClr val="black"/>
                </a:solidFill>
                <a:latin typeface="Arial" panose="020B0604020202020204" pitchFamily="34" charset="0"/>
                <a:ea typeface="宋体" panose="02010600030101010101" pitchFamily="2" charset="-122"/>
                <a:cs typeface="+mn-cs"/>
              </a:rPr>
              <a:t>。</a:t>
            </a:r>
            <a:endParaRPr lang="en-US" altLang="zh-CN" sz="3200" b="1" dirty="0">
              <a:solidFill>
                <a:prstClr val="black"/>
              </a:solidFill>
              <a:latin typeface="Arial" panose="020B0604020202020204" pitchFamily="34" charset="0"/>
              <a:ea typeface="宋体" panose="02010600030101010101" pitchFamily="2" charset="-122"/>
              <a:cs typeface="+mn-cs"/>
            </a:endParaRPr>
          </a:p>
          <a:p>
            <a:pPr>
              <a:lnSpc>
                <a:spcPct val="150000"/>
              </a:lnSpc>
              <a:defRPr/>
            </a:pPr>
            <a:endParaRPr lang="zh-CN" altLang="en-US"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9DCB8A3D-1D2B-A8E2-9AFA-9014A2D43222}"/>
              </a:ext>
            </a:extLst>
          </p:cNvPr>
          <p:cNvSpPr>
            <a:spLocks noGrp="1" noChangeArrowheads="1"/>
          </p:cNvSpPr>
          <p:nvPr>
            <p:ph type="title"/>
          </p:nvPr>
        </p:nvSpPr>
        <p:spPr>
          <a:xfrm>
            <a:off x="1574800" y="314325"/>
            <a:ext cx="4883150" cy="650875"/>
          </a:xfrm>
        </p:spPr>
        <p:txBody>
          <a:bodyPr/>
          <a:lstStyle/>
          <a:p>
            <a:pPr eaLnBrk="1" hangingPunct="1"/>
            <a:r>
              <a:rPr lang="zh-CN" altLang="en-US"/>
              <a:t>域名解析控制文件</a:t>
            </a:r>
          </a:p>
        </p:txBody>
      </p:sp>
      <p:sp>
        <p:nvSpPr>
          <p:cNvPr id="55299" name="Rectangle 3">
            <a:extLst>
              <a:ext uri="{FF2B5EF4-FFF2-40B4-BE49-F238E27FC236}">
                <a16:creationId xmlns:a16="http://schemas.microsoft.com/office/drawing/2014/main" id="{B7FC672F-949B-4F9E-FA61-F553364F10FD}"/>
              </a:ext>
            </a:extLst>
          </p:cNvPr>
          <p:cNvSpPr>
            <a:spLocks noGrp="1" noChangeArrowheads="1"/>
          </p:cNvSpPr>
          <p:nvPr>
            <p:ph idx="1"/>
          </p:nvPr>
        </p:nvSpPr>
        <p:spPr>
          <a:xfrm>
            <a:off x="684213" y="1484313"/>
            <a:ext cx="7886700" cy="4351337"/>
          </a:xfrm>
        </p:spPr>
        <p:txBody>
          <a:bodyPr/>
          <a:lstStyle/>
          <a:p>
            <a:pPr eaLnBrk="1" hangingPunct="1">
              <a:lnSpc>
                <a:spcPct val="150000"/>
              </a:lnSpc>
            </a:pPr>
            <a:r>
              <a:rPr lang="zh-CN" altLang="en-US" b="1"/>
              <a:t>使用主机名进行网络操作时，如访问</a:t>
            </a:r>
            <a:r>
              <a:rPr lang="en-US" altLang="zh-CN" b="1"/>
              <a:t>www.sina.com</a:t>
            </a:r>
            <a:r>
              <a:rPr lang="zh-CN" altLang="en-US" b="1"/>
              <a:t>，系统需要先将其转换为对应</a:t>
            </a:r>
            <a:r>
              <a:rPr lang="en-US" altLang="zh-CN" b="1"/>
              <a:t>IP</a:t>
            </a:r>
            <a:r>
              <a:rPr lang="zh-CN" altLang="en-US" b="1"/>
              <a:t>地址</a:t>
            </a:r>
          </a:p>
          <a:p>
            <a:pPr eaLnBrk="1" hangingPunct="1">
              <a:lnSpc>
                <a:spcPct val="150000"/>
              </a:lnSpc>
            </a:pPr>
            <a:r>
              <a:rPr lang="zh-CN" altLang="en-US" b="1"/>
              <a:t>寻找</a:t>
            </a:r>
            <a:r>
              <a:rPr lang="en-US" altLang="zh-CN" b="1"/>
              <a:t>IP</a:t>
            </a:r>
            <a:r>
              <a:rPr lang="zh-CN" altLang="en-US" b="1"/>
              <a:t>地址的方法：</a:t>
            </a:r>
          </a:p>
          <a:p>
            <a:pPr lvl="1" eaLnBrk="1" hangingPunct="1">
              <a:lnSpc>
                <a:spcPct val="150000"/>
              </a:lnSpc>
            </a:pPr>
            <a:r>
              <a:rPr lang="zh-CN" altLang="en-US" b="1"/>
              <a:t>在本机的</a:t>
            </a:r>
            <a:r>
              <a:rPr lang="en-US" altLang="zh-CN" b="1"/>
              <a:t>/etc/hosts</a:t>
            </a:r>
            <a:r>
              <a:rPr lang="zh-CN" altLang="en-US" b="1"/>
              <a:t>文件中搜索</a:t>
            </a:r>
          </a:p>
          <a:p>
            <a:pPr lvl="1" eaLnBrk="1" hangingPunct="1">
              <a:lnSpc>
                <a:spcPct val="150000"/>
              </a:lnSpc>
            </a:pPr>
            <a:r>
              <a:rPr lang="zh-CN" altLang="en-US" b="1"/>
              <a:t>向域名服务器</a:t>
            </a:r>
            <a:r>
              <a:rPr lang="en-US" altLang="zh-CN" b="1"/>
              <a:t>(DNS)</a:t>
            </a:r>
            <a:r>
              <a:rPr lang="zh-CN" altLang="en-US" b="1"/>
              <a:t>查询</a:t>
            </a:r>
          </a:p>
          <a:p>
            <a:pPr eaLnBrk="1" hangingPunct="1">
              <a:lnSpc>
                <a:spcPct val="150000"/>
              </a:lnSpc>
            </a:pPr>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443DFD9-90F7-41BA-B95F-FDE086369272}"/>
              </a:ext>
            </a:extLst>
          </p:cNvPr>
          <p:cNvSpPr>
            <a:spLocks noGrp="1"/>
          </p:cNvSpPr>
          <p:nvPr>
            <p:ph idx="1"/>
          </p:nvPr>
        </p:nvSpPr>
        <p:spPr/>
        <p:txBody>
          <a:bodyPr/>
          <a:lstStyle/>
          <a:p>
            <a:pPr marL="0" indent="0" eaLnBrk="1" fontAlgn="auto" hangingPunct="1">
              <a:spcBef>
                <a:spcPts val="0"/>
              </a:spcBef>
              <a:spcAft>
                <a:spcPts val="0"/>
              </a:spcAft>
              <a:buClrTx/>
              <a:buSzTx/>
              <a:buFontTx/>
              <a:buNone/>
              <a:defRPr/>
            </a:pPr>
            <a:r>
              <a:rPr lang="en-US" altLang="zh-CN" sz="2800" b="1" dirty="0">
                <a:solidFill>
                  <a:srgbClr val="1353A2"/>
                </a:solidFill>
                <a:latin typeface="等线"/>
                <a:ea typeface="等线" panose="02010600030101010101" pitchFamily="2" charset="-122"/>
              </a:rPr>
              <a:t>Linux</a:t>
            </a:r>
            <a:r>
              <a:rPr lang="zh-CN" altLang="en-US" sz="2800" b="1" dirty="0">
                <a:solidFill>
                  <a:srgbClr val="1353A2"/>
                </a:solidFill>
                <a:latin typeface="等线"/>
                <a:ea typeface="等线" panose="02010600030101010101" pitchFamily="2" charset="-122"/>
              </a:rPr>
              <a:t>的版本分为</a:t>
            </a:r>
            <a:r>
              <a:rPr lang="zh-CN" altLang="en-US" sz="2800" b="1" dirty="0">
                <a:latin typeface="等线"/>
                <a:ea typeface="等线" panose="02010600030101010101" pitchFamily="2" charset="-122"/>
              </a:rPr>
              <a:t>内核版</a:t>
            </a:r>
            <a:r>
              <a:rPr lang="zh-CN" altLang="en-US" sz="2800" b="1" dirty="0">
                <a:solidFill>
                  <a:srgbClr val="1353A2"/>
                </a:solidFill>
                <a:latin typeface="等线"/>
                <a:ea typeface="等线" panose="02010600030101010101" pitchFamily="2" charset="-122"/>
              </a:rPr>
              <a:t>和</a:t>
            </a:r>
            <a:r>
              <a:rPr lang="zh-CN" altLang="en-US" sz="2800" b="1" dirty="0">
                <a:latin typeface="等线"/>
                <a:ea typeface="等线" panose="02010600030101010101" pitchFamily="2" charset="-122"/>
              </a:rPr>
              <a:t>发行版</a:t>
            </a:r>
          </a:p>
          <a:p>
            <a:pPr marL="514350" indent="-514350" eaLnBrk="1" fontAlgn="auto" hangingPunct="1">
              <a:spcBef>
                <a:spcPts val="0"/>
              </a:spcBef>
              <a:spcAft>
                <a:spcPts val="0"/>
              </a:spcAft>
              <a:buClrTx/>
              <a:buSzTx/>
              <a:buFontTx/>
              <a:buAutoNum type="arabicPeriod"/>
              <a:defRPr/>
            </a:pPr>
            <a:r>
              <a:rPr lang="en-US" altLang="zh-CN" sz="2800" b="1" dirty="0">
                <a:solidFill>
                  <a:srgbClr val="1353A2"/>
                </a:solidFill>
                <a:latin typeface="等线"/>
                <a:ea typeface="等线" panose="02010600030101010101" pitchFamily="2" charset="-122"/>
              </a:rPr>
              <a:t>Linux</a:t>
            </a:r>
            <a:r>
              <a:rPr lang="zh-CN" altLang="en-US" sz="2800" b="1" dirty="0">
                <a:solidFill>
                  <a:srgbClr val="1353A2"/>
                </a:solidFill>
                <a:latin typeface="等线"/>
                <a:ea typeface="等线" panose="02010600030101010101" pitchFamily="2" charset="-122"/>
              </a:rPr>
              <a:t>内核版</a:t>
            </a:r>
            <a:endParaRPr lang="en-US" altLang="zh-CN" sz="2800" b="1" dirty="0">
              <a:solidFill>
                <a:srgbClr val="1353A2"/>
              </a:solidFill>
              <a:latin typeface="等线"/>
              <a:ea typeface="等线" panose="02010600030101010101" pitchFamily="2" charset="-122"/>
            </a:endParaRPr>
          </a:p>
          <a:p>
            <a:pPr eaLnBrk="1" hangingPunct="1">
              <a:defRPr/>
            </a:pPr>
            <a:r>
              <a:rPr lang="zh-CN" altLang="zh-CN" sz="2400" b="1" dirty="0">
                <a:solidFill>
                  <a:prstClr val="black"/>
                </a:solidFill>
                <a:latin typeface="等线"/>
                <a:ea typeface="等线" panose="02010600030101010101" pitchFamily="2" charset="-122"/>
              </a:rPr>
              <a:t>版本号的格式通常为“主版本号</a:t>
            </a:r>
            <a:r>
              <a:rPr lang="en-US" altLang="zh-CN" sz="2400" b="1" dirty="0">
                <a:solidFill>
                  <a:prstClr val="black"/>
                </a:solidFill>
                <a:latin typeface="等线"/>
                <a:ea typeface="等线" panose="02010600030101010101" pitchFamily="2" charset="-122"/>
              </a:rPr>
              <a:t>.</a:t>
            </a:r>
            <a:r>
              <a:rPr lang="zh-CN" altLang="zh-CN" sz="2400" b="1" dirty="0">
                <a:solidFill>
                  <a:prstClr val="black"/>
                </a:solidFill>
                <a:latin typeface="等线"/>
                <a:ea typeface="等线" panose="02010600030101010101" pitchFamily="2" charset="-122"/>
              </a:rPr>
              <a:t>次版本号</a:t>
            </a:r>
            <a:r>
              <a:rPr lang="en-US" altLang="zh-CN" sz="2400" b="1" dirty="0">
                <a:solidFill>
                  <a:prstClr val="black"/>
                </a:solidFill>
                <a:latin typeface="等线"/>
                <a:ea typeface="等线" panose="02010600030101010101" pitchFamily="2" charset="-122"/>
              </a:rPr>
              <a:t>.</a:t>
            </a:r>
            <a:r>
              <a:rPr lang="zh-CN" altLang="zh-CN" sz="2400" b="1" dirty="0">
                <a:solidFill>
                  <a:prstClr val="black"/>
                </a:solidFill>
                <a:latin typeface="等线"/>
                <a:ea typeface="等线" panose="02010600030101010101" pitchFamily="2" charset="-122"/>
              </a:rPr>
              <a:t>修正号” </a:t>
            </a:r>
            <a:r>
              <a:rPr lang="zh-CN" altLang="en-US" sz="2400" b="1" dirty="0">
                <a:solidFill>
                  <a:prstClr val="black"/>
                </a:solidFill>
                <a:latin typeface="等线"/>
                <a:ea typeface="等线" panose="02010600030101010101" pitchFamily="2" charset="-122"/>
              </a:rPr>
              <a:t>。</a:t>
            </a:r>
            <a:endParaRPr lang="en-US" altLang="zh-CN" sz="2400" b="1" dirty="0">
              <a:solidFill>
                <a:prstClr val="black"/>
              </a:solidFill>
              <a:latin typeface="等线"/>
              <a:ea typeface="等线" panose="02010600030101010101" pitchFamily="2" charset="-122"/>
            </a:endParaRPr>
          </a:p>
          <a:p>
            <a:pPr eaLnBrk="1" hangingPunct="1">
              <a:defRPr/>
            </a:pPr>
            <a:r>
              <a:rPr lang="zh-CN" altLang="en-US" sz="2400" b="1" dirty="0">
                <a:solidFill>
                  <a:prstClr val="black"/>
                </a:solidFill>
                <a:latin typeface="等线"/>
                <a:ea typeface="等线" panose="02010600030101010101" pitchFamily="2" charset="-122"/>
              </a:rPr>
              <a:t>例如：</a:t>
            </a:r>
            <a:r>
              <a:rPr lang="en-US" altLang="zh-CN" sz="2400" b="1" dirty="0">
                <a:solidFill>
                  <a:prstClr val="black"/>
                </a:solidFill>
                <a:latin typeface="等线"/>
                <a:ea typeface="等线" panose="02010600030101010101" pitchFamily="2" charset="-122"/>
              </a:rPr>
              <a:t>Kernel 2.6.12</a:t>
            </a:r>
            <a:r>
              <a:rPr lang="zh-CN" altLang="en-US" sz="2400" b="1" dirty="0">
                <a:solidFill>
                  <a:prstClr val="black"/>
                </a:solidFill>
                <a:latin typeface="等线"/>
                <a:ea typeface="等线" panose="02010600030101010101" pitchFamily="2" charset="-122"/>
              </a:rPr>
              <a:t>表示主版本号</a:t>
            </a:r>
            <a:r>
              <a:rPr lang="en-US" altLang="zh-CN" sz="2400" b="1" dirty="0">
                <a:solidFill>
                  <a:prstClr val="black"/>
                </a:solidFill>
                <a:latin typeface="等线"/>
                <a:ea typeface="等线" panose="02010600030101010101" pitchFamily="2" charset="-122"/>
              </a:rPr>
              <a:t>2</a:t>
            </a:r>
            <a:r>
              <a:rPr lang="zh-CN" altLang="en-US" sz="2400" b="1" dirty="0">
                <a:solidFill>
                  <a:prstClr val="black"/>
                </a:solidFill>
                <a:latin typeface="等线"/>
                <a:ea typeface="等线" panose="02010600030101010101" pitchFamily="2" charset="-122"/>
              </a:rPr>
              <a:t>，次版本号</a:t>
            </a:r>
            <a:r>
              <a:rPr lang="en-US" altLang="zh-CN" sz="2400" b="1" dirty="0">
                <a:solidFill>
                  <a:prstClr val="black"/>
                </a:solidFill>
                <a:latin typeface="等线"/>
                <a:ea typeface="等线" panose="02010600030101010101" pitchFamily="2" charset="-122"/>
              </a:rPr>
              <a:t>6</a:t>
            </a:r>
            <a:r>
              <a:rPr lang="zh-CN" altLang="en-US" sz="2400" b="1" dirty="0">
                <a:solidFill>
                  <a:prstClr val="black"/>
                </a:solidFill>
                <a:latin typeface="等线"/>
                <a:ea typeface="等线" panose="02010600030101010101" pitchFamily="2" charset="-122"/>
              </a:rPr>
              <a:t>、修正号</a:t>
            </a:r>
            <a:r>
              <a:rPr lang="en-US" altLang="zh-CN" sz="2400" b="1" dirty="0">
                <a:solidFill>
                  <a:prstClr val="black"/>
                </a:solidFill>
                <a:latin typeface="等线"/>
                <a:ea typeface="等线" panose="02010600030101010101" pitchFamily="2" charset="-122"/>
              </a:rPr>
              <a:t>12 </a:t>
            </a:r>
          </a:p>
          <a:p>
            <a:pPr eaLnBrk="1" hangingPunct="1">
              <a:defRPr/>
            </a:pPr>
            <a:r>
              <a:rPr lang="zh-CN" altLang="zh-CN" sz="2400" b="1" dirty="0">
                <a:solidFill>
                  <a:prstClr val="black"/>
                </a:solidFill>
                <a:latin typeface="等线"/>
                <a:ea typeface="等线" panose="02010600030101010101" pitchFamily="2" charset="-122"/>
              </a:rPr>
              <a:t>其中次版本号：偶数表示稳定版本；奇数表示开发中版本。</a:t>
            </a:r>
            <a:endParaRPr lang="en-US" altLang="zh-CN" sz="2400" b="1" dirty="0">
              <a:solidFill>
                <a:prstClr val="black"/>
              </a:solidFill>
              <a:latin typeface="等线"/>
              <a:ea typeface="等线" panose="02010600030101010101" pitchFamily="2" charset="-122"/>
            </a:endParaRPr>
          </a:p>
          <a:p>
            <a:pPr marL="0" indent="0" eaLnBrk="1" fontAlgn="auto" hangingPunct="1">
              <a:spcBef>
                <a:spcPts val="0"/>
              </a:spcBef>
              <a:spcAft>
                <a:spcPts val="0"/>
              </a:spcAft>
              <a:buClrTx/>
              <a:buSzTx/>
              <a:buFontTx/>
              <a:buNone/>
              <a:defRPr/>
            </a:pPr>
            <a:endParaRPr lang="en-US" altLang="zh-CN" sz="2400" b="1" dirty="0">
              <a:solidFill>
                <a:prstClr val="black"/>
              </a:solidFill>
              <a:latin typeface="等线"/>
              <a:ea typeface="等线" panose="02010600030101010101" pitchFamily="2" charset="-122"/>
            </a:endParaRPr>
          </a:p>
          <a:p>
            <a:pPr marL="0" indent="0" eaLnBrk="1" fontAlgn="auto" hangingPunct="1">
              <a:spcBef>
                <a:spcPts val="0"/>
              </a:spcBef>
              <a:spcAft>
                <a:spcPts val="0"/>
              </a:spcAft>
              <a:buClrTx/>
              <a:buSzTx/>
              <a:buFontTx/>
              <a:buNone/>
              <a:defRPr/>
            </a:pPr>
            <a:r>
              <a:rPr lang="zh-CN" altLang="zh-CN" sz="2400" b="1" dirty="0">
                <a:solidFill>
                  <a:prstClr val="black"/>
                </a:solidFill>
                <a:latin typeface="等线"/>
                <a:ea typeface="等线" panose="02010600030101010101" pitchFamily="2" charset="-122"/>
              </a:rPr>
              <a:t>【例</a:t>
            </a:r>
            <a:r>
              <a:rPr lang="en-US" altLang="zh-CN" sz="2400" b="1" dirty="0">
                <a:solidFill>
                  <a:prstClr val="black"/>
                </a:solidFill>
                <a:latin typeface="等线"/>
                <a:ea typeface="等线" panose="02010600030101010101" pitchFamily="2" charset="-122"/>
              </a:rPr>
              <a:t>1</a:t>
            </a:r>
            <a:r>
              <a:rPr lang="zh-CN" altLang="zh-CN" sz="2400" b="1" dirty="0">
                <a:solidFill>
                  <a:prstClr val="black"/>
                </a:solidFill>
                <a:latin typeface="等线"/>
                <a:ea typeface="等线" panose="02010600030101010101" pitchFamily="2" charset="-122"/>
              </a:rPr>
              <a:t>】： 使用</a:t>
            </a:r>
            <a:r>
              <a:rPr lang="en-US" altLang="zh-CN" sz="2400" b="1" dirty="0" err="1">
                <a:solidFill>
                  <a:prstClr val="black"/>
                </a:solidFill>
                <a:latin typeface="等线"/>
                <a:ea typeface="等线" panose="02010600030101010101" pitchFamily="2" charset="-122"/>
              </a:rPr>
              <a:t>uname</a:t>
            </a:r>
            <a:r>
              <a:rPr lang="zh-CN" altLang="zh-CN" sz="2400" b="1" dirty="0">
                <a:solidFill>
                  <a:prstClr val="black"/>
                </a:solidFill>
                <a:latin typeface="等线"/>
                <a:ea typeface="等线" panose="02010600030101010101" pitchFamily="2" charset="-122"/>
              </a:rPr>
              <a:t>命令查看</a:t>
            </a:r>
            <a:r>
              <a:rPr lang="en-US" altLang="zh-CN" sz="2400" b="1" dirty="0" err="1">
                <a:solidFill>
                  <a:prstClr val="black"/>
                </a:solidFill>
                <a:latin typeface="等线"/>
                <a:ea typeface="等线" panose="02010600030101010101" pitchFamily="2" charset="-122"/>
              </a:rPr>
              <a:t>linux</a:t>
            </a:r>
            <a:r>
              <a:rPr lang="zh-CN" altLang="zh-CN" sz="2400" b="1" dirty="0">
                <a:solidFill>
                  <a:prstClr val="black"/>
                </a:solidFill>
                <a:latin typeface="等线"/>
                <a:ea typeface="等线" panose="02010600030101010101" pitchFamily="2" charset="-122"/>
              </a:rPr>
              <a:t>系统的内核版本。</a:t>
            </a:r>
          </a:p>
          <a:p>
            <a:pPr marL="0" indent="0" eaLnBrk="1" fontAlgn="auto" latinLnBrk="1" hangingPunct="1">
              <a:spcBef>
                <a:spcPts val="0"/>
              </a:spcBef>
              <a:spcAft>
                <a:spcPts val="0"/>
              </a:spcAft>
              <a:buClrTx/>
              <a:buSzTx/>
              <a:buFontTx/>
              <a:buNone/>
              <a:defRPr/>
            </a:pPr>
            <a:r>
              <a:rPr lang="en-US" altLang="zh-CN" sz="2400" b="1" dirty="0">
                <a:solidFill>
                  <a:prstClr val="black"/>
                </a:solidFill>
                <a:latin typeface="等线"/>
                <a:ea typeface="等线" panose="02010600030101010101" pitchFamily="2" charset="-122"/>
              </a:rPr>
              <a:t>  [</a:t>
            </a:r>
            <a:r>
              <a:rPr lang="en-US" altLang="zh-CN" sz="2400" b="1" dirty="0" err="1">
                <a:solidFill>
                  <a:prstClr val="black"/>
                </a:solidFill>
                <a:latin typeface="等线"/>
                <a:ea typeface="等线" panose="02010600030101010101" pitchFamily="2" charset="-122"/>
              </a:rPr>
              <a:t>root@localhost</a:t>
            </a:r>
            <a:r>
              <a:rPr lang="en-US" altLang="zh-CN" sz="2400" b="1" dirty="0">
                <a:solidFill>
                  <a:prstClr val="black"/>
                </a:solidFill>
                <a:latin typeface="等线"/>
                <a:ea typeface="等线" panose="02010600030101010101" pitchFamily="2" charset="-122"/>
              </a:rPr>
              <a:t> ~]# </a:t>
            </a:r>
            <a:r>
              <a:rPr lang="en-US" altLang="zh-CN" sz="2400" b="1" dirty="0" err="1">
                <a:solidFill>
                  <a:prstClr val="black"/>
                </a:solidFill>
                <a:latin typeface="等线"/>
                <a:ea typeface="等线" panose="02010600030101010101" pitchFamily="2" charset="-122"/>
              </a:rPr>
              <a:t>uname</a:t>
            </a:r>
            <a:r>
              <a:rPr lang="en-US" altLang="zh-CN" sz="2400" b="1" dirty="0">
                <a:solidFill>
                  <a:prstClr val="black"/>
                </a:solidFill>
                <a:latin typeface="等线"/>
                <a:ea typeface="等线" panose="02010600030101010101" pitchFamily="2" charset="-122"/>
              </a:rPr>
              <a:t> -r </a:t>
            </a:r>
            <a:endParaRPr lang="zh-CN" altLang="zh-CN" sz="2400" b="1" dirty="0">
              <a:solidFill>
                <a:prstClr val="black"/>
              </a:solidFill>
              <a:latin typeface="等线"/>
              <a:ea typeface="等线" panose="02010600030101010101" pitchFamily="2" charset="-122"/>
            </a:endParaRPr>
          </a:p>
          <a:p>
            <a:pPr marL="0" indent="0" eaLnBrk="1" fontAlgn="auto" latinLnBrk="1" hangingPunct="1">
              <a:spcBef>
                <a:spcPts val="0"/>
              </a:spcBef>
              <a:spcAft>
                <a:spcPts val="0"/>
              </a:spcAft>
              <a:buClrTx/>
              <a:buSzTx/>
              <a:buFontTx/>
              <a:buNone/>
              <a:defRPr/>
            </a:pPr>
            <a:r>
              <a:rPr lang="en-US" altLang="zh-CN" sz="2400" b="1" dirty="0">
                <a:solidFill>
                  <a:prstClr val="black"/>
                </a:solidFill>
                <a:latin typeface="等线"/>
                <a:ea typeface="等线" panose="02010600030101010101" pitchFamily="2" charset="-122"/>
              </a:rPr>
              <a:t>       3.10.0-327.el7.x86_64</a:t>
            </a:r>
            <a:endParaRPr lang="zh-CN" altLang="zh-CN" sz="2400" b="1" dirty="0">
              <a:solidFill>
                <a:prstClr val="black"/>
              </a:solidFill>
              <a:latin typeface="等线"/>
              <a:ea typeface="等线" panose="02010600030101010101" pitchFamily="2" charset="-122"/>
            </a:endParaRPr>
          </a:p>
          <a:p>
            <a:pPr>
              <a:defRPr/>
            </a:pPr>
            <a:endParaRPr lang="zh-CN" altLang="en-US" dirty="0"/>
          </a:p>
        </p:txBody>
      </p:sp>
      <p:sp>
        <p:nvSpPr>
          <p:cNvPr id="3" name="标题 2">
            <a:extLst>
              <a:ext uri="{FF2B5EF4-FFF2-40B4-BE49-F238E27FC236}">
                <a16:creationId xmlns:a16="http://schemas.microsoft.com/office/drawing/2014/main" id="{7EF1616F-1604-4FDB-AA43-D6AFC256F4E2}"/>
              </a:ext>
            </a:extLst>
          </p:cNvPr>
          <p:cNvSpPr>
            <a:spLocks noGrp="1"/>
          </p:cNvSpPr>
          <p:nvPr>
            <p:ph type="title"/>
          </p:nvPr>
        </p:nvSpPr>
        <p:spPr>
          <a:xfrm>
            <a:off x="467544" y="476672"/>
            <a:ext cx="8229600" cy="1143000"/>
          </a:xfrm>
        </p:spPr>
        <p:txBody>
          <a:bodyPr/>
          <a:lstStyle/>
          <a:p>
            <a:pPr>
              <a:defRPr/>
            </a:pPr>
            <a:r>
              <a:rPr lang="en-US" altLang="zh-CN" dirty="0"/>
              <a:t>Linux</a:t>
            </a:r>
            <a:r>
              <a:rPr lang="zh-CN" altLang="en-US" dirty="0"/>
              <a:t>版本</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a:extLst>
              <a:ext uri="{FF2B5EF4-FFF2-40B4-BE49-F238E27FC236}">
                <a16:creationId xmlns:a16="http://schemas.microsoft.com/office/drawing/2014/main" id="{B47370B7-770D-2DCD-D0B8-64D0D07C414E}"/>
              </a:ext>
            </a:extLst>
          </p:cNvPr>
          <p:cNvSpPr txBox="1"/>
          <p:nvPr/>
        </p:nvSpPr>
        <p:spPr>
          <a:xfrm>
            <a:off x="1766489" y="491413"/>
            <a:ext cx="5469807" cy="584775"/>
          </a:xfrm>
          <a:prstGeom prst="rect">
            <a:avLst/>
          </a:prstGeom>
          <a:noFill/>
          <a:effectLst>
            <a:reflection blurRad="6350" stA="50000" endA="300" endPos="38500" dist="50800" dir="5400000" sy="-100000" algn="bl" rotWithShape="0"/>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8.2.3  /</a:t>
            </a:r>
            <a:r>
              <a:rPr kumimoji="0" lang="en-US" altLang="zh-CN" sz="3200" b="0" i="0" u="none" strike="noStrike" kern="1200" cap="none" spc="0" normalizeH="0" baseline="0" noProof="0" dirty="0" err="1">
                <a:ln>
                  <a:noFill/>
                </a:ln>
                <a:solidFill>
                  <a:srgbClr val="1353A2"/>
                </a:solidFill>
                <a:effectLst/>
                <a:uLnTx/>
                <a:uFillTx/>
                <a:latin typeface="微软雅黑" pitchFamily="34" charset="-122"/>
                <a:ea typeface="微软雅黑" pitchFamily="34" charset="-122"/>
                <a:cs typeface="+mn-cs"/>
              </a:rPr>
              <a:t>etc</a:t>
            </a:r>
            <a:r>
              <a:rPr kumimoji="0" lang="en-US" altLang="zh-CN" sz="32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/hosts</a:t>
            </a:r>
            <a:r>
              <a:rPr kumimoji="0" lang="zh-CN" altLang="zh-CN" sz="32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配置文件</a:t>
            </a:r>
            <a:endParaRPr kumimoji="0" lang="zh-CN" altLang="en-US" sz="32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endParaRPr>
          </a:p>
        </p:txBody>
      </p:sp>
      <p:sp>
        <p:nvSpPr>
          <p:cNvPr id="11" name="Text Box 44">
            <a:extLst>
              <a:ext uri="{FF2B5EF4-FFF2-40B4-BE49-F238E27FC236}">
                <a16:creationId xmlns:a16="http://schemas.microsoft.com/office/drawing/2014/main" id="{0174AC2B-74D2-61B7-9C9F-8BE1E4FF45D4}"/>
              </a:ext>
            </a:extLst>
          </p:cNvPr>
          <p:cNvSpPr txBox="1">
            <a:spLocks noChangeArrowheads="1"/>
          </p:cNvSpPr>
          <p:nvPr/>
        </p:nvSpPr>
        <p:spPr bwMode="auto">
          <a:xfrm>
            <a:off x="244475" y="1417638"/>
            <a:ext cx="8655050" cy="541655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342900" marR="0" lvl="0" indent="-342900" algn="l" defTabSz="720725" rtl="0" eaLnBrk="1" fontAlgn="base" latinLnBrk="0" hangingPunct="1">
              <a:lnSpc>
                <a:spcPct val="150000"/>
              </a:lnSpc>
              <a:spcBef>
                <a:spcPct val="0"/>
              </a:spcBef>
              <a:spcAft>
                <a:spcPct val="0"/>
              </a:spcAft>
              <a:buClrTx/>
              <a:buSzTx/>
              <a:buFont typeface="Arial" pitchFamily="34" charset="0"/>
              <a:buChar char="•"/>
              <a:tabLst/>
              <a:defRPr/>
            </a:pPr>
            <a:r>
              <a:rPr kumimoji="0" lang="en-US"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a:t>
            </a:r>
            <a:r>
              <a:rPr kumimoji="0" lang="en-US" altLang="zh-CN" sz="2000" b="1" i="0" u="none" strike="noStrike" kern="1200" cap="none" spc="0" normalizeH="0" baseline="0" noProof="0" dirty="0" err="1">
                <a:ln>
                  <a:noFill/>
                </a:ln>
                <a:solidFill>
                  <a:srgbClr val="1353A2"/>
                </a:solidFill>
                <a:effectLst/>
                <a:uLnTx/>
                <a:uFillTx/>
                <a:latin typeface="微软雅黑" pitchFamily="34" charset="-122"/>
                <a:ea typeface="微软雅黑" pitchFamily="34" charset="-122"/>
                <a:cs typeface="+mn-cs"/>
              </a:rPr>
              <a:t>etc</a:t>
            </a:r>
            <a:r>
              <a:rPr kumimoji="0" lang="en-US"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/hosts</a:t>
            </a:r>
            <a:r>
              <a:rPr kumimoji="0" lang="zh-CN"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文件是</a:t>
            </a:r>
            <a:r>
              <a:rPr kumimoji="0" lang="en-US"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Linux</a:t>
            </a:r>
            <a:r>
              <a:rPr kumimoji="0" lang="zh-CN"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系统中一个负责</a:t>
            </a:r>
            <a:r>
              <a:rPr kumimoji="0" lang="en-US" altLang="zh-CN" sz="2000" b="1" i="0" u="none" strike="noStrike" kern="1200" cap="none" spc="0" normalizeH="0" baseline="0" noProof="0" dirty="0" err="1">
                <a:ln>
                  <a:noFill/>
                </a:ln>
                <a:solidFill>
                  <a:srgbClr val="FF0000"/>
                </a:solidFill>
                <a:effectLst/>
                <a:uLnTx/>
                <a:uFillTx/>
                <a:latin typeface="微软雅黑" pitchFamily="34" charset="-122"/>
                <a:ea typeface="微软雅黑" pitchFamily="34" charset="-122"/>
                <a:cs typeface="+mn-cs"/>
              </a:rPr>
              <a:t>ip</a:t>
            </a:r>
            <a:r>
              <a:rPr kumimoji="0" lang="zh-CN" altLang="zh-CN" sz="20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地址</a:t>
            </a:r>
            <a:r>
              <a:rPr kumimoji="0" lang="zh-CN"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与</a:t>
            </a:r>
            <a:r>
              <a:rPr kumimoji="0" lang="zh-CN" altLang="zh-CN" sz="20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主机名</a:t>
            </a:r>
            <a:r>
              <a:rPr kumimoji="0" lang="zh-CN"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快速解析的文件。</a:t>
            </a:r>
            <a:r>
              <a:rPr kumimoji="0" lang="en-US"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hosts</a:t>
            </a:r>
            <a:r>
              <a:rPr kumimoji="0" lang="zh-CN"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文件的作用相当于</a:t>
            </a:r>
            <a:r>
              <a:rPr kumimoji="0" lang="en-US"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DNS,</a:t>
            </a:r>
            <a:r>
              <a:rPr kumimoji="0" lang="zh-CN"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提供</a:t>
            </a:r>
            <a:r>
              <a:rPr kumimoji="0" lang="en-US" altLang="zh-CN" sz="20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IP</a:t>
            </a:r>
            <a:r>
              <a:rPr kumimoji="0" lang="zh-CN" altLang="zh-CN" sz="20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地址</a:t>
            </a:r>
            <a:r>
              <a:rPr kumimoji="0" lang="zh-CN"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与</a:t>
            </a:r>
            <a:r>
              <a:rPr kumimoji="0" lang="zh-CN" altLang="zh-CN" sz="20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主机名</a:t>
            </a:r>
            <a:r>
              <a:rPr kumimoji="0" lang="en-US" altLang="zh-CN" sz="20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hostname</a:t>
            </a:r>
            <a:r>
              <a:rPr kumimoji="0" lang="zh-CN"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的对应。</a:t>
            </a:r>
            <a:r>
              <a:rPr kumimoji="0" lang="en-US"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Linux </a:t>
            </a:r>
            <a:r>
              <a:rPr kumimoji="0" lang="zh-CN"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系统在向</a:t>
            </a:r>
            <a:r>
              <a:rPr kumimoji="0" lang="en-US"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DNS</a:t>
            </a:r>
            <a:r>
              <a:rPr kumimoji="0" lang="zh-CN"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服务器发出域名解析请求之前会查询</a:t>
            </a:r>
            <a:r>
              <a:rPr kumimoji="0" lang="en-US"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a:t>
            </a:r>
            <a:r>
              <a:rPr kumimoji="0" lang="en-US" altLang="zh-CN" sz="2000" b="1" i="0" u="none" strike="noStrike" kern="1200" cap="none" spc="0" normalizeH="0" baseline="0" noProof="0" dirty="0" err="1">
                <a:ln>
                  <a:noFill/>
                </a:ln>
                <a:solidFill>
                  <a:srgbClr val="1353A2"/>
                </a:solidFill>
                <a:effectLst/>
                <a:uLnTx/>
                <a:uFillTx/>
                <a:latin typeface="微软雅黑" pitchFamily="34" charset="-122"/>
                <a:ea typeface="微软雅黑" pitchFamily="34" charset="-122"/>
                <a:cs typeface="+mn-cs"/>
              </a:rPr>
              <a:t>etc</a:t>
            </a:r>
            <a:r>
              <a:rPr kumimoji="0" lang="en-US"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/hosts</a:t>
            </a:r>
            <a:r>
              <a:rPr kumimoji="0" lang="zh-CN"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文件，如果里面有相应的记录，就会使用</a:t>
            </a:r>
            <a:r>
              <a:rPr kumimoji="0" lang="en-US"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hosts</a:t>
            </a:r>
            <a:r>
              <a:rPr kumimoji="0" lang="zh-CN"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里面的记录。</a:t>
            </a:r>
            <a:endParaRPr kumimoji="0" lang="en-US" altLang="zh-CN" sz="2000" b="1" i="0" u="none" strike="noStrike" kern="1200" cap="none" spc="0" normalizeH="0" baseline="0" noProof="0" dirty="0">
              <a:ln>
                <a:noFill/>
              </a:ln>
              <a:solidFill>
                <a:prstClr val="white">
                  <a:lumMod val="50000"/>
                </a:prstClr>
              </a:solidFill>
              <a:effectLst/>
              <a:uLnTx/>
              <a:uFillTx/>
              <a:latin typeface="微软雅黑" pitchFamily="34" charset="-122"/>
              <a:ea typeface="微软雅黑" pitchFamily="34" charset="-122"/>
              <a:cs typeface="+mn-cs"/>
            </a:endParaRPr>
          </a:p>
          <a:p>
            <a:pPr marL="0" marR="0" lvl="0" indent="0" algn="l" defTabSz="720725" rtl="0" eaLnBrk="1" fontAlgn="base" latinLnBrk="0" hangingPunct="1">
              <a:lnSpc>
                <a:spcPct val="150000"/>
              </a:lnSpc>
              <a:spcBef>
                <a:spcPct val="0"/>
              </a:spcBef>
              <a:spcAft>
                <a:spcPct val="0"/>
              </a:spcAft>
              <a:buClrTx/>
              <a:buSzTx/>
              <a:buFontTx/>
              <a:buNone/>
              <a:tabLst/>
              <a:defRPr/>
            </a:pPr>
            <a:r>
              <a:rPr kumimoji="0" lang="zh-CN" altLang="zh-CN" sz="2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例如，通过</a:t>
            </a:r>
            <a:r>
              <a:rPr kumimoji="0" lang="en-US" altLang="zh-CN" sz="2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0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etc</a:t>
            </a:r>
            <a:r>
              <a:rPr kumimoji="0" lang="en-US" altLang="zh-CN" sz="2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/hosts</a:t>
            </a:r>
            <a:r>
              <a:rPr kumimoji="0" lang="zh-CN" altLang="zh-CN" sz="2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文件设置主机名与</a:t>
            </a:r>
            <a:r>
              <a:rPr kumimoji="0" lang="en-US" altLang="zh-CN" sz="2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IP</a:t>
            </a:r>
            <a:r>
              <a:rPr kumimoji="0" lang="zh-CN" altLang="zh-CN" sz="2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地址之间的对应关系：</a:t>
            </a:r>
            <a:r>
              <a:rPr kumimoji="0" lang="en-US" altLang="zh-CN" sz="2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FTP</a:t>
            </a:r>
            <a:r>
              <a:rPr kumimoji="0" lang="zh-CN" altLang="zh-CN" sz="2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服务器名为</a:t>
            </a:r>
            <a:r>
              <a:rPr kumimoji="0" lang="en-US" altLang="zh-CN" sz="2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ftp.amy.com</a:t>
            </a:r>
            <a:r>
              <a:rPr kumimoji="0" lang="zh-CN" altLang="zh-CN" sz="2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IP</a:t>
            </a:r>
            <a:r>
              <a:rPr kumimoji="0" lang="zh-CN" altLang="zh-CN" sz="2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地址为</a:t>
            </a:r>
            <a:r>
              <a:rPr kumimoji="0" lang="en-US" altLang="zh-CN" sz="2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192.168.1.10</a:t>
            </a:r>
            <a:r>
              <a:rPr kumimoji="0" lang="zh-CN" altLang="zh-CN" sz="2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，具体操作参看如下的</a:t>
            </a:r>
            <a:r>
              <a:rPr kumimoji="0" lang="en-US" altLang="zh-CN" sz="2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0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etc</a:t>
            </a:r>
            <a:r>
              <a:rPr kumimoji="0" lang="en-US" altLang="zh-CN" sz="2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/hosts</a:t>
            </a:r>
            <a:r>
              <a:rPr kumimoji="0" lang="zh-CN" altLang="zh-CN" sz="2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文件内容。</a:t>
            </a:r>
            <a:endParaRPr kumimoji="0" lang="en-US" altLang="zh-CN" sz="2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720725" rtl="0" eaLnBrk="1" fontAlgn="base" latinLnBrk="0" hangingPunct="1">
              <a:lnSpc>
                <a:spcPct val="100000"/>
              </a:lnSpc>
              <a:spcBef>
                <a:spcPct val="0"/>
              </a:spcBef>
              <a:spcAft>
                <a:spcPct val="0"/>
              </a:spcAft>
              <a:buClrTx/>
              <a:buSzTx/>
              <a:buFontTx/>
              <a:buNone/>
              <a:tabLst/>
              <a:defRPr/>
            </a:pPr>
            <a:endParaRPr kumimoji="0" lang="en-US" altLang="zh-CN" sz="2000" b="0" i="0" u="none" strike="noStrike" kern="1200" cap="none" spc="0" normalizeH="0" baseline="0" noProof="0" dirty="0">
              <a:ln>
                <a:noFill/>
              </a:ln>
              <a:solidFill>
                <a:prstClr val="white">
                  <a:lumMod val="50000"/>
                </a:prstClr>
              </a:solidFill>
              <a:effectLst/>
              <a:uLnTx/>
              <a:uFillTx/>
              <a:latin typeface="微软雅黑" pitchFamily="34" charset="-122"/>
              <a:ea typeface="微软雅黑" pitchFamily="34" charset="-122"/>
              <a:cs typeface="+mn-cs"/>
            </a:endParaRPr>
          </a:p>
          <a:p>
            <a:pPr marL="0" marR="0" lvl="0" indent="0" algn="l" defTabSz="720725" rtl="0" eaLnBrk="1" fontAlgn="base" latinLnBrk="0" hangingPunct="1">
              <a:lnSpc>
                <a:spcPct val="100000"/>
              </a:lnSpc>
              <a:spcBef>
                <a:spcPct val="0"/>
              </a:spcBef>
              <a:spcAft>
                <a:spcPct val="0"/>
              </a:spcAft>
              <a:buClrTx/>
              <a:buSzTx/>
              <a:buFontTx/>
              <a:buNone/>
              <a:tabLst/>
              <a:defRPr/>
            </a:pPr>
            <a:endParaRPr kumimoji="0" lang="en-US" altLang="zh-CN" sz="2000" b="0" i="0" u="none" strike="noStrike" kern="1200" cap="none" spc="0" normalizeH="0" baseline="0" noProof="0" dirty="0">
              <a:ln>
                <a:noFill/>
              </a:ln>
              <a:solidFill>
                <a:prstClr val="white">
                  <a:lumMod val="50000"/>
                </a:prstClr>
              </a:solidFill>
              <a:effectLst/>
              <a:uLnTx/>
              <a:uFillTx/>
              <a:latin typeface="微软雅黑" pitchFamily="34" charset="-122"/>
              <a:ea typeface="微软雅黑" pitchFamily="34" charset="-122"/>
              <a:cs typeface="+mn-cs"/>
            </a:endParaRPr>
          </a:p>
          <a:p>
            <a:pPr marL="0" marR="0" lvl="0" indent="0" algn="l" defTabSz="720725" rtl="0" eaLnBrk="1" fontAlgn="base" latinLnBrk="0" hangingPunct="1">
              <a:lnSpc>
                <a:spcPct val="100000"/>
              </a:lnSpc>
              <a:spcBef>
                <a:spcPct val="0"/>
              </a:spcBef>
              <a:spcAft>
                <a:spcPct val="0"/>
              </a:spcAft>
              <a:buClrTx/>
              <a:buSzTx/>
              <a:buFontTx/>
              <a:buNone/>
              <a:tabLst/>
              <a:defRPr/>
            </a:pPr>
            <a:endParaRPr kumimoji="0" lang="en-US" altLang="zh-CN" sz="2000" b="0" i="0" u="none" strike="noStrike" kern="1200" cap="none" spc="0" normalizeH="0" baseline="0" noProof="0" dirty="0">
              <a:ln>
                <a:noFill/>
              </a:ln>
              <a:solidFill>
                <a:prstClr val="white">
                  <a:lumMod val="50000"/>
                </a:prstClr>
              </a:solidFill>
              <a:effectLst/>
              <a:uLnTx/>
              <a:uFillTx/>
              <a:latin typeface="微软雅黑" pitchFamily="34" charset="-122"/>
              <a:ea typeface="微软雅黑" pitchFamily="34" charset="-122"/>
              <a:cs typeface="+mn-cs"/>
            </a:endParaRPr>
          </a:p>
          <a:p>
            <a:pPr marL="0" marR="0" lvl="0" indent="0" algn="l" defTabSz="720725" rtl="0" eaLnBrk="1" fontAlgn="base" latinLnBrk="0" hangingPunct="1">
              <a:lnSpc>
                <a:spcPct val="100000"/>
              </a:lnSpc>
              <a:spcBef>
                <a:spcPct val="0"/>
              </a:spcBef>
              <a:spcAft>
                <a:spcPct val="0"/>
              </a:spcAft>
              <a:buClrTx/>
              <a:buSzTx/>
              <a:buFontTx/>
              <a:buNone/>
              <a:tabLst/>
              <a:defRPr/>
            </a:pPr>
            <a:endParaRPr kumimoji="0" lang="en-US" altLang="zh-CN" sz="2000" b="0" i="0" u="none" strike="noStrike" kern="1200" cap="none" spc="0" normalizeH="0" baseline="0" noProof="0" dirty="0">
              <a:ln>
                <a:noFill/>
              </a:ln>
              <a:solidFill>
                <a:prstClr val="white">
                  <a:lumMod val="50000"/>
                </a:prstClr>
              </a:solidFill>
              <a:effectLst/>
              <a:uLnTx/>
              <a:uFillTx/>
              <a:latin typeface="微软雅黑" pitchFamily="34" charset="-122"/>
              <a:ea typeface="微软雅黑" pitchFamily="34" charset="-122"/>
              <a:cs typeface="+mn-cs"/>
            </a:endParaRPr>
          </a:p>
          <a:p>
            <a:pPr marL="0" marR="0" lvl="0" indent="0" algn="ctr" defTabSz="720725" rtl="0" eaLnBrk="1" fontAlgn="base" latinLnBrk="0" hangingPunct="1">
              <a:lnSpc>
                <a:spcPct val="100000"/>
              </a:lnSpc>
              <a:spcBef>
                <a:spcPct val="0"/>
              </a:spcBef>
              <a:spcAft>
                <a:spcPct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720725" rtl="0" eaLnBrk="1" fontAlgn="base" latinLnBrk="0" hangingPunct="1">
              <a:lnSpc>
                <a:spcPct val="100000"/>
              </a:lnSpc>
              <a:spcBef>
                <a:spcPct val="0"/>
              </a:spcBef>
              <a:spcAft>
                <a:spcPct val="0"/>
              </a:spcAft>
              <a:buClrTx/>
              <a:buSzTx/>
              <a:buFontTx/>
              <a:buNone/>
              <a:tabLst/>
              <a:defRPr/>
            </a:pPr>
            <a:endParaRPr kumimoji="0" lang="zh-CN" altLang="zh-CN" sz="2000" b="0" i="0" u="none" strike="noStrike" kern="1200" cap="none" spc="0" normalizeH="0" baseline="0" noProof="0" dirty="0">
              <a:ln>
                <a:noFill/>
              </a:ln>
              <a:solidFill>
                <a:prstClr val="white">
                  <a:lumMod val="50000"/>
                </a:prstClr>
              </a:solidFill>
              <a:effectLst/>
              <a:uLnTx/>
              <a:uFillTx/>
              <a:latin typeface="微软雅黑" pitchFamily="34" charset="-122"/>
              <a:ea typeface="微软雅黑" pitchFamily="34" charset="-122"/>
              <a:cs typeface="+mn-cs"/>
            </a:endParaRPr>
          </a:p>
          <a:p>
            <a:pPr marL="0" marR="0" lvl="0" indent="0" algn="l" defTabSz="720725" rtl="0" eaLnBrk="1" fontAlgn="base" latinLnBrk="0" hangingPunct="1">
              <a:lnSpc>
                <a:spcPct val="100000"/>
              </a:lnSpc>
              <a:spcBef>
                <a:spcPct val="0"/>
              </a:spcBef>
              <a:spcAft>
                <a:spcPct val="0"/>
              </a:spcAft>
              <a:buClrTx/>
              <a:buSzTx/>
              <a:buFontTx/>
              <a:buNone/>
              <a:tabLst/>
              <a:defRPr/>
            </a:pPr>
            <a:endParaRPr kumimoji="0" lang="en-US" altLang="zh-CN" sz="20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endParaRPr>
          </a:p>
        </p:txBody>
      </p:sp>
      <p:pic>
        <p:nvPicPr>
          <p:cNvPr id="56324" name="图片 1">
            <a:extLst>
              <a:ext uri="{FF2B5EF4-FFF2-40B4-BE49-F238E27FC236}">
                <a16:creationId xmlns:a16="http://schemas.microsoft.com/office/drawing/2014/main" id="{8F0A17AF-24EB-FE97-8FEC-0A476F30B2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9975" y="4868863"/>
            <a:ext cx="6862763"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9CD4F48-84C4-C1DC-3D36-16DD9578B3B7}"/>
              </a:ext>
            </a:extLst>
          </p:cNvPr>
          <p:cNvSpPr txBox="1">
            <a:spLocks noChangeArrowheads="1"/>
          </p:cNvSpPr>
          <p:nvPr/>
        </p:nvSpPr>
        <p:spPr bwMode="auto">
          <a:xfrm>
            <a:off x="379413" y="1143000"/>
            <a:ext cx="831532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一般情况下</a:t>
            </a:r>
            <a:r>
              <a:rPr kumimoji="0" lang="en-US"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hosts</a:t>
            </a:r>
            <a:r>
              <a:rPr kumimoji="0" lang="zh-CN"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文件的每行代表一个主机，每行由三部分组成，每两个部分间由空格隔开，所代表的含义分别如下。</a:t>
            </a:r>
          </a:p>
          <a:p>
            <a:pPr marL="1085850" marR="0" lvl="1" indent="-3429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第一部分：网络</a:t>
            </a:r>
            <a:r>
              <a:rPr kumimoji="0" lang="en-US"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IP</a:t>
            </a:r>
            <a:r>
              <a:rPr kumimoji="0" lang="zh-CN"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地址。</a:t>
            </a:r>
          </a:p>
          <a:p>
            <a:pPr marL="1085850" marR="0" lvl="1" indent="-3429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第二部分：主机名或者域名。</a:t>
            </a:r>
          </a:p>
          <a:p>
            <a:pPr marL="1085850" marR="0" lvl="1" indent="-3429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第三部分：主机名别名。</a:t>
            </a:r>
          </a:p>
          <a:p>
            <a:pPr marL="1085850" marR="0" lvl="1" indent="-3429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当然每行也可以是两部分，即主机</a:t>
            </a:r>
            <a:r>
              <a:rPr kumimoji="0" lang="en-US"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IP</a:t>
            </a:r>
            <a:r>
              <a:rPr kumimoji="0" lang="zh-CN"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地址和主机名。</a:t>
            </a:r>
            <a:endParaRPr kumimoji="0" lang="en-US" altLang="zh-CN" sz="20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 name="TextBox 1">
            <a:extLst>
              <a:ext uri="{FF2B5EF4-FFF2-40B4-BE49-F238E27FC236}">
                <a16:creationId xmlns:a16="http://schemas.microsoft.com/office/drawing/2014/main" id="{90F25448-BE0B-2BA1-D764-41F709ECE3B6}"/>
              </a:ext>
            </a:extLst>
          </p:cNvPr>
          <p:cNvSpPr txBox="1"/>
          <p:nvPr/>
        </p:nvSpPr>
        <p:spPr>
          <a:xfrm>
            <a:off x="1547664" y="332656"/>
            <a:ext cx="5613823" cy="584775"/>
          </a:xfrm>
          <a:prstGeom prst="rect">
            <a:avLst/>
          </a:prstGeom>
          <a:noFill/>
          <a:effectLst>
            <a:reflection blurRad="6350" stA="50000" endA="300" endPos="38500" dist="50800" dir="5400000" sy="-100000" algn="bl" rotWithShape="0"/>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8.2.3  /</a:t>
            </a:r>
            <a:r>
              <a:rPr kumimoji="0" lang="en-US" altLang="zh-CN" sz="3200" b="0" i="0" u="none" strike="noStrike" kern="1200" cap="none" spc="0" normalizeH="0" baseline="0" noProof="0" dirty="0" err="1">
                <a:ln>
                  <a:noFill/>
                </a:ln>
                <a:solidFill>
                  <a:srgbClr val="1353A2"/>
                </a:solidFill>
                <a:effectLst/>
                <a:uLnTx/>
                <a:uFillTx/>
                <a:latin typeface="微软雅黑" pitchFamily="34" charset="-122"/>
                <a:ea typeface="微软雅黑" pitchFamily="34" charset="-122"/>
                <a:cs typeface="+mn-cs"/>
              </a:rPr>
              <a:t>etc</a:t>
            </a:r>
            <a:r>
              <a:rPr kumimoji="0" lang="en-US" altLang="zh-CN" sz="32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/hosts</a:t>
            </a:r>
            <a:r>
              <a:rPr kumimoji="0" lang="zh-CN" altLang="zh-CN" sz="32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配置文件</a:t>
            </a:r>
            <a:endParaRPr kumimoji="0" lang="zh-CN" altLang="en-US" sz="32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endParaRPr>
          </a:p>
        </p:txBody>
      </p:sp>
      <p:pic>
        <p:nvPicPr>
          <p:cNvPr id="57348" name="图片 3">
            <a:extLst>
              <a:ext uri="{FF2B5EF4-FFF2-40B4-BE49-F238E27FC236}">
                <a16:creationId xmlns:a16="http://schemas.microsoft.com/office/drawing/2014/main" id="{5A501782-1CE5-8C9B-C179-29AF9CAE3E6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4700" y="4221163"/>
            <a:ext cx="75946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8A6841-BD19-B8DF-4FC7-874DB990C0E8}"/>
              </a:ext>
            </a:extLst>
          </p:cNvPr>
          <p:cNvSpPr txBox="1"/>
          <p:nvPr/>
        </p:nvSpPr>
        <p:spPr>
          <a:xfrm>
            <a:off x="1766488" y="491413"/>
            <a:ext cx="6261896" cy="584775"/>
          </a:xfrm>
          <a:prstGeom prst="rect">
            <a:avLst/>
          </a:prstGeom>
          <a:noFill/>
          <a:effectLst>
            <a:reflection blurRad="6350" stA="50000" endA="300" endPos="38500" dist="50800" dir="5400000" sy="-100000" algn="bl" rotWithShape="0"/>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8.2.4 /</a:t>
            </a:r>
            <a:r>
              <a:rPr kumimoji="0" lang="en-US" altLang="zh-CN" sz="3200" b="0" i="0" u="none" strike="noStrike" kern="1200" cap="none" spc="0" normalizeH="0" baseline="0" noProof="0" dirty="0" err="1">
                <a:ln>
                  <a:noFill/>
                </a:ln>
                <a:solidFill>
                  <a:srgbClr val="1353A2"/>
                </a:solidFill>
                <a:effectLst/>
                <a:uLnTx/>
                <a:uFillTx/>
                <a:latin typeface="微软雅黑" pitchFamily="34" charset="-122"/>
                <a:ea typeface="微软雅黑" pitchFamily="34" charset="-122"/>
                <a:cs typeface="+mn-cs"/>
              </a:rPr>
              <a:t>etc</a:t>
            </a:r>
            <a:r>
              <a:rPr kumimoji="0" lang="en-US" altLang="zh-CN" sz="32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a:t>
            </a:r>
            <a:r>
              <a:rPr kumimoji="0" lang="en-US" altLang="zh-CN" sz="3200" b="0" i="0" u="none" strike="noStrike" kern="1200" cap="none" spc="0" normalizeH="0" baseline="0" noProof="0" dirty="0" err="1">
                <a:ln>
                  <a:noFill/>
                </a:ln>
                <a:solidFill>
                  <a:srgbClr val="1353A2"/>
                </a:solidFill>
                <a:effectLst/>
                <a:uLnTx/>
                <a:uFillTx/>
                <a:latin typeface="微软雅黑" pitchFamily="34" charset="-122"/>
                <a:ea typeface="微软雅黑" pitchFamily="34" charset="-122"/>
                <a:cs typeface="+mn-cs"/>
              </a:rPr>
              <a:t>resolv.conf</a:t>
            </a:r>
            <a:r>
              <a:rPr kumimoji="0" lang="zh-CN" altLang="zh-CN" sz="32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配置文件</a:t>
            </a:r>
            <a:endParaRPr kumimoji="0" lang="zh-CN" altLang="en-US" sz="32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endParaRPr>
          </a:p>
        </p:txBody>
      </p:sp>
      <p:sp>
        <p:nvSpPr>
          <p:cNvPr id="3" name="文本框 2">
            <a:extLst>
              <a:ext uri="{FF2B5EF4-FFF2-40B4-BE49-F238E27FC236}">
                <a16:creationId xmlns:a16="http://schemas.microsoft.com/office/drawing/2014/main" id="{42EEB442-F75E-E8F0-4E75-4879AF0B1F2D}"/>
              </a:ext>
            </a:extLst>
          </p:cNvPr>
          <p:cNvSpPr txBox="1">
            <a:spLocks noChangeArrowheads="1"/>
          </p:cNvSpPr>
          <p:nvPr/>
        </p:nvSpPr>
        <p:spPr bwMode="auto">
          <a:xfrm>
            <a:off x="395288" y="1412875"/>
            <a:ext cx="8034337" cy="465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en-US"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DNS</a:t>
            </a:r>
            <a:r>
              <a:rPr kumimoji="0" lang="zh-CN" altLang="en-US"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客户机配置文件，用于设置</a:t>
            </a:r>
            <a:r>
              <a:rPr kumimoji="0" lang="en-US"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DNS</a:t>
            </a:r>
            <a:r>
              <a:rPr kumimoji="0" lang="zh-CN" altLang="en-US"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服务器的</a:t>
            </a:r>
            <a:r>
              <a:rPr kumimoji="0" lang="en-US"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IP</a:t>
            </a:r>
            <a:r>
              <a:rPr kumimoji="0" lang="zh-CN" altLang="en-US"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地址和域名，包括主机搜索顺序</a:t>
            </a:r>
            <a:endParaRPr kumimoji="0" lang="en-US"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endParaRPr>
          </a:p>
          <a:p>
            <a:pPr marL="74295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en-US"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nameserver:</a:t>
            </a:r>
            <a:r>
              <a:rPr kumimoji="0" lang="zh-CN"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定义</a:t>
            </a:r>
            <a:r>
              <a:rPr kumimoji="0" lang="en-US"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DNS</a:t>
            </a:r>
            <a:r>
              <a:rPr kumimoji="0" lang="zh-CN"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服务器的</a:t>
            </a:r>
            <a:r>
              <a:rPr kumimoji="0" lang="en-US"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IP</a:t>
            </a:r>
            <a:r>
              <a:rPr kumimoji="0" lang="zh-CN"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地址，可以有很多行</a:t>
            </a:r>
            <a:r>
              <a:rPr kumimoji="0" lang="zh-CN" altLang="en-US"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a:t>
            </a:r>
            <a:r>
              <a:rPr kumimoji="0" lang="zh-CN"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每行带一个</a:t>
            </a:r>
            <a:r>
              <a:rPr kumimoji="0" lang="en-US"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IP</a:t>
            </a:r>
            <a:r>
              <a:rPr kumimoji="0" lang="zh-CN"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地址。</a:t>
            </a:r>
            <a:r>
              <a:rPr kumimoji="0" lang="zh-CN" altLang="en-US"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查询时按顺序查询</a:t>
            </a:r>
            <a:endParaRPr kumimoji="0" lang="en-US"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endParaRPr>
          </a:p>
          <a:p>
            <a:pPr marL="74295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en-US"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domain:</a:t>
            </a:r>
            <a:r>
              <a:rPr kumimoji="0" lang="zh-CN"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声明主机的域名。有很多程序需要用到它，如邮件系统；当为没有域名的主机进行</a:t>
            </a:r>
            <a:r>
              <a:rPr kumimoji="0" lang="en-US"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DNS</a:t>
            </a:r>
            <a:r>
              <a:rPr kumimoji="0" lang="zh-CN"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查询时，也要用到。如果没有域名，主机名将被使用，删除所有在第一个点</a:t>
            </a:r>
            <a:r>
              <a:rPr kumimoji="0" lang="en-US"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 .)</a:t>
            </a:r>
            <a:r>
              <a:rPr kumimoji="0" lang="zh-CN"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前面的内容</a:t>
            </a:r>
            <a:endParaRPr kumimoji="0" lang="zh-CN" altLang="en-US"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endParaRPr>
          </a:p>
          <a:p>
            <a:pPr marL="74295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en-US"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search:</a:t>
            </a:r>
            <a:r>
              <a:rPr kumimoji="0" lang="zh-CN"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它的多个参数指明域名查询顺序。当要查询没有域名的主机时，主机将在由</a:t>
            </a:r>
            <a:r>
              <a:rPr kumimoji="0" lang="en-US"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search</a:t>
            </a:r>
            <a:r>
              <a:rPr kumimoji="0" lang="zh-CN"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声明的域中分别查找</a:t>
            </a:r>
            <a:r>
              <a:rPr kumimoji="0" lang="zh-CN" altLang="en-US"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a:t>
            </a:r>
            <a:r>
              <a:rPr kumimoji="0" lang="en-US"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domain</a:t>
            </a:r>
            <a:r>
              <a:rPr kumimoji="0" lang="zh-CN" altLang="en-US"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和</a:t>
            </a:r>
            <a:r>
              <a:rPr kumimoji="0" lang="en-US"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search</a:t>
            </a:r>
            <a:r>
              <a:rPr kumimoji="0" lang="zh-CN" altLang="en-US"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不共存，否则后面出现的将被使用</a:t>
            </a:r>
            <a:endParaRPr kumimoji="0" lang="en-US" altLang="zh-CN" sz="20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a:extLst>
              <a:ext uri="{FF2B5EF4-FFF2-40B4-BE49-F238E27FC236}">
                <a16:creationId xmlns:a16="http://schemas.microsoft.com/office/drawing/2014/main" id="{B0B0EA03-E2CF-064F-2531-8E5580706A67}"/>
              </a:ext>
            </a:extLst>
          </p:cNvPr>
          <p:cNvSpPr txBox="1"/>
          <p:nvPr/>
        </p:nvSpPr>
        <p:spPr>
          <a:xfrm>
            <a:off x="1766493" y="500850"/>
            <a:ext cx="4677719" cy="584775"/>
          </a:xfrm>
          <a:prstGeom prst="rect">
            <a:avLst/>
          </a:prstGeom>
          <a:noFill/>
          <a:effectLst>
            <a:reflection blurRad="6350" stA="50000" endA="300" endPos="38500" dist="50800" dir="5400000" sy="-100000" algn="bl" rotWithShape="0"/>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8.3.1</a:t>
            </a:r>
            <a:r>
              <a:rPr kumimoji="0" lang="zh-CN" altLang="zh-CN" sz="32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常用网络配置命令</a:t>
            </a:r>
            <a:endParaRPr kumimoji="0" lang="zh-CN" altLang="en-US" sz="32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endParaRPr>
          </a:p>
        </p:txBody>
      </p:sp>
      <p:sp>
        <p:nvSpPr>
          <p:cNvPr id="11" name="Text Box 44">
            <a:extLst>
              <a:ext uri="{FF2B5EF4-FFF2-40B4-BE49-F238E27FC236}">
                <a16:creationId xmlns:a16="http://schemas.microsoft.com/office/drawing/2014/main" id="{C93ACB18-4586-F2DD-BE01-60800AD68AA2}"/>
              </a:ext>
            </a:extLst>
          </p:cNvPr>
          <p:cNvSpPr txBox="1">
            <a:spLocks noChangeArrowheads="1"/>
          </p:cNvSpPr>
          <p:nvPr/>
        </p:nvSpPr>
        <p:spPr bwMode="auto">
          <a:xfrm>
            <a:off x="355600" y="1149350"/>
            <a:ext cx="8496300" cy="233680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0" marR="0" lvl="0" indent="457200" algn="l" defTabSz="720725" rtl="0" eaLnBrk="1" fontAlgn="auto" latinLnBrk="0" hangingPunct="1">
              <a:lnSpc>
                <a:spcPct val="135000"/>
              </a:lnSpc>
              <a:spcBef>
                <a:spcPts val="0"/>
              </a:spcBef>
              <a:spcAft>
                <a:spcPts val="0"/>
              </a:spcAft>
              <a:buClrTx/>
              <a:buSzTx/>
              <a:buFontTx/>
              <a:buNone/>
              <a:tabLst/>
              <a:defRPr/>
            </a:pPr>
            <a:r>
              <a:rPr kumimoji="0" lang="zh-CN" altLang="zh-CN" sz="28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网络配置命令</a:t>
            </a:r>
            <a:r>
              <a:rPr kumimoji="0" lang="en-US" altLang="zh-CN" sz="28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ifconfig</a:t>
            </a:r>
          </a:p>
          <a:p>
            <a:pPr marL="342900" marR="0" lvl="0" indent="-342900" algn="l" defTabSz="720725" rtl="0" eaLnBrk="1" fontAlgn="auto" latinLnBrk="0" hangingPunct="1">
              <a:lnSpc>
                <a:spcPct val="135000"/>
              </a:lnSpc>
              <a:spcBef>
                <a:spcPts val="0"/>
              </a:spcBef>
              <a:spcAft>
                <a:spcPts val="0"/>
              </a:spcAft>
              <a:buClrTx/>
              <a:buSzTx/>
              <a:buFont typeface="Arial" pitchFamily="34" charset="0"/>
              <a:buChar char="•"/>
              <a:tabLst/>
              <a:defRPr/>
            </a:pPr>
            <a:r>
              <a:rPr kumimoji="0" lang="en-US"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Ifconfig</a:t>
            </a:r>
            <a:r>
              <a:rPr kumimoji="0" lang="zh-CN"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是一个用来</a:t>
            </a:r>
            <a:r>
              <a:rPr kumimoji="0" lang="zh-CN" altLang="zh-CN" sz="20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查看、配置、启用</a:t>
            </a:r>
            <a:r>
              <a:rPr kumimoji="0" lang="zh-CN"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或</a:t>
            </a:r>
            <a:r>
              <a:rPr kumimoji="0" lang="zh-CN" altLang="zh-CN" sz="20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禁用网络接口</a:t>
            </a:r>
            <a:r>
              <a:rPr kumimoji="0" lang="zh-CN"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的工具，可以用来临时性的配置网卡的</a:t>
            </a:r>
            <a:r>
              <a:rPr kumimoji="0" lang="en-US"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IP</a:t>
            </a:r>
            <a:r>
              <a:rPr kumimoji="0" lang="zh-CN"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地址、掩码、广播地址、网关等。</a:t>
            </a:r>
            <a:endParaRPr kumimoji="0" lang="en-US"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342900" marR="0" lvl="0" indent="-342900" algn="l" defTabSz="720725" rtl="0" eaLnBrk="1" fontAlgn="auto" latinLnBrk="0" hangingPunct="1">
              <a:lnSpc>
                <a:spcPct val="135000"/>
              </a:lnSpc>
              <a:spcBef>
                <a:spcPts val="0"/>
              </a:spcBef>
              <a:spcAft>
                <a:spcPts val="0"/>
              </a:spcAft>
              <a:buClrTx/>
              <a:buSzTx/>
              <a:buFont typeface="Arial" pitchFamily="34" charset="0"/>
              <a:buChar char="•"/>
              <a:tabLst/>
              <a:defRPr/>
            </a:pPr>
            <a:r>
              <a:rPr kumimoji="0" lang="en-US"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Ifconfig</a:t>
            </a:r>
            <a:r>
              <a:rPr kumimoji="0" lang="zh-CN"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查看网络接口状态，如下所示，可看到</a:t>
            </a:r>
            <a:r>
              <a:rPr kumimoji="0" lang="en-US"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eth0</a:t>
            </a:r>
            <a:r>
              <a:rPr kumimoji="0" lang="zh-CN"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网络接口上配置的</a:t>
            </a:r>
            <a:r>
              <a:rPr kumimoji="0" lang="en-US"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IP</a:t>
            </a:r>
            <a:r>
              <a:rPr kumimoji="0" lang="zh-CN"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地址，物理地址，广播地址，子网掩码，本地回环</a:t>
            </a:r>
            <a:r>
              <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接</a:t>
            </a:r>
            <a:r>
              <a:rPr kumimoji="0" lang="zh-CN"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口</a:t>
            </a:r>
            <a:r>
              <a:rPr kumimoji="0" lang="en-US"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lo</a:t>
            </a:r>
            <a:r>
              <a:rPr kumimoji="0" lang="zh-CN"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的</a:t>
            </a:r>
            <a:r>
              <a:rPr kumimoji="0" lang="en-US"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IP</a:t>
            </a:r>
            <a:r>
              <a:rPr kumimoji="0" lang="zh-CN" altLang="zh-CN"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地址等。</a:t>
            </a:r>
            <a:endParaRPr kumimoji="0" lang="en-US" altLang="zh-CN" sz="28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endParaRPr>
          </a:p>
        </p:txBody>
      </p:sp>
      <p:pic>
        <p:nvPicPr>
          <p:cNvPr id="59396" name="图片 1">
            <a:extLst>
              <a:ext uri="{FF2B5EF4-FFF2-40B4-BE49-F238E27FC236}">
                <a16:creationId xmlns:a16="http://schemas.microsoft.com/office/drawing/2014/main" id="{A4856933-2127-BB8E-EAF0-624BBE8A1B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6988" y="3470275"/>
            <a:ext cx="7091362" cy="30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a:extLst>
              <a:ext uri="{FF2B5EF4-FFF2-40B4-BE49-F238E27FC236}">
                <a16:creationId xmlns:a16="http://schemas.microsoft.com/office/drawing/2014/main" id="{4D772F9D-CFC7-503D-1E9A-0E3D775E5D50}"/>
              </a:ext>
            </a:extLst>
          </p:cNvPr>
          <p:cNvSpPr>
            <a:spLocks noGrp="1" noChangeArrowheads="1"/>
          </p:cNvSpPr>
          <p:nvPr>
            <p:ph idx="1"/>
          </p:nvPr>
        </p:nvSpPr>
        <p:spPr>
          <a:xfrm>
            <a:off x="250825" y="1268413"/>
            <a:ext cx="8642350" cy="4957762"/>
          </a:xfrm>
        </p:spPr>
        <p:txBody>
          <a:bodyPr/>
          <a:lstStyle/>
          <a:p>
            <a:pPr eaLnBrk="1" hangingPunct="1"/>
            <a:r>
              <a:rPr lang="zh-CN" altLang="en-US" b="1"/>
              <a:t>第一行：</a:t>
            </a:r>
          </a:p>
          <a:p>
            <a:pPr lvl="1" eaLnBrk="1" hangingPunct="1"/>
            <a:r>
              <a:rPr lang="zh-CN" altLang="en-US" b="1"/>
              <a:t>连接类型：</a:t>
            </a:r>
            <a:r>
              <a:rPr lang="en-US" altLang="zh-CN" b="1"/>
              <a:t>Ethernet</a:t>
            </a:r>
            <a:r>
              <a:rPr lang="zh-CN" altLang="en-US" b="1"/>
              <a:t>（以太网）</a:t>
            </a:r>
          </a:p>
          <a:p>
            <a:pPr lvl="1" eaLnBrk="1" hangingPunct="1"/>
            <a:r>
              <a:rPr lang="en-US" altLang="zh-CN" b="1"/>
              <a:t>HWaddr</a:t>
            </a:r>
            <a:r>
              <a:rPr lang="zh-CN" altLang="en-US" b="1"/>
              <a:t>（硬件</a:t>
            </a:r>
            <a:r>
              <a:rPr lang="en-US" altLang="zh-CN" b="1"/>
              <a:t>mac</a:t>
            </a:r>
            <a:r>
              <a:rPr lang="zh-CN" altLang="en-US" b="1"/>
              <a:t>地址） </a:t>
            </a:r>
          </a:p>
          <a:p>
            <a:pPr eaLnBrk="1" hangingPunct="1"/>
            <a:r>
              <a:rPr lang="zh-CN" altLang="en-US" b="1"/>
              <a:t>第二行：网卡的</a:t>
            </a:r>
            <a:r>
              <a:rPr lang="en-US" altLang="zh-CN" b="1"/>
              <a:t>IP</a:t>
            </a:r>
            <a:r>
              <a:rPr lang="zh-CN" altLang="en-US" b="1"/>
              <a:t>地址、子网广播地址、子网掩码 </a:t>
            </a:r>
          </a:p>
          <a:p>
            <a:pPr eaLnBrk="1" hangingPunct="1"/>
            <a:r>
              <a:rPr lang="zh-CN" altLang="en-US" b="1"/>
              <a:t>第三行：</a:t>
            </a:r>
          </a:p>
          <a:p>
            <a:pPr lvl="1" eaLnBrk="1" hangingPunct="1"/>
            <a:r>
              <a:rPr lang="en-US" altLang="zh-CN" b="1"/>
              <a:t>UP</a:t>
            </a:r>
            <a:r>
              <a:rPr lang="zh-CN" altLang="en-US" b="1"/>
              <a:t>（代表网卡开启状态）</a:t>
            </a:r>
          </a:p>
          <a:p>
            <a:pPr lvl="1" eaLnBrk="1" hangingPunct="1"/>
            <a:r>
              <a:rPr lang="en-US" altLang="zh-CN" b="1"/>
              <a:t>RUNNING</a:t>
            </a:r>
            <a:r>
              <a:rPr lang="zh-CN" altLang="en-US" b="1"/>
              <a:t>（代表网卡的网线被接上）</a:t>
            </a:r>
          </a:p>
          <a:p>
            <a:pPr lvl="1" eaLnBrk="1" hangingPunct="1"/>
            <a:r>
              <a:rPr lang="en-US" altLang="zh-CN" b="1"/>
              <a:t>MULTICAST</a:t>
            </a:r>
            <a:r>
              <a:rPr lang="zh-CN" altLang="en-US" b="1"/>
              <a:t>（支持组播）</a:t>
            </a:r>
            <a:r>
              <a:rPr lang="en-US" altLang="zh-CN" b="1"/>
              <a:t>MTU:1500</a:t>
            </a:r>
            <a:r>
              <a:rPr lang="zh-CN" altLang="en-US" b="1"/>
              <a:t>（最大传输单元）：</a:t>
            </a:r>
            <a:r>
              <a:rPr lang="en-US" altLang="zh-CN" b="1"/>
              <a:t>1500</a:t>
            </a:r>
            <a:r>
              <a:rPr lang="zh-CN" altLang="en-US" b="1"/>
              <a:t>字节 </a:t>
            </a:r>
          </a:p>
          <a:p>
            <a:pPr eaLnBrk="1" hangingPunct="1">
              <a:lnSpc>
                <a:spcPct val="100000"/>
              </a:lnSpc>
            </a:pPr>
            <a:r>
              <a:rPr lang="zh-CN" altLang="en-US" b="1"/>
              <a:t>第四、五行：</a:t>
            </a:r>
            <a:r>
              <a:rPr lang="en-US" altLang="zh-CN" b="1"/>
              <a:t>RX</a:t>
            </a:r>
            <a:r>
              <a:rPr lang="zh-CN" altLang="en-US" b="1"/>
              <a:t>接收、</a:t>
            </a:r>
            <a:r>
              <a:rPr lang="en-US" altLang="zh-CN" b="1"/>
              <a:t>TX</a:t>
            </a:r>
            <a:r>
              <a:rPr lang="zh-CN" altLang="en-US" b="1"/>
              <a:t>发送数据包情况统计 </a:t>
            </a:r>
          </a:p>
          <a:p>
            <a:pPr eaLnBrk="1" hangingPunct="1">
              <a:lnSpc>
                <a:spcPct val="100000"/>
              </a:lnSpc>
            </a:pPr>
            <a:r>
              <a:rPr lang="zh-CN" altLang="en-US" b="1"/>
              <a:t>第七行：接收、发送数据字节数统计信息。</a:t>
            </a:r>
          </a:p>
          <a:p>
            <a:pPr eaLnBrk="1" hangingPunct="1"/>
            <a:endParaRPr lang="en-US" altLang="zh-CN"/>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DE24E130-3B57-D79A-BF58-0AB406E40CE9}"/>
              </a:ext>
            </a:extLst>
          </p:cNvPr>
          <p:cNvSpPr>
            <a:spLocks noGrp="1" noChangeArrowheads="1"/>
          </p:cNvSpPr>
          <p:nvPr>
            <p:ph type="title"/>
          </p:nvPr>
        </p:nvSpPr>
        <p:spPr>
          <a:xfrm>
            <a:off x="1574800" y="314325"/>
            <a:ext cx="4883150" cy="650875"/>
          </a:xfrm>
        </p:spPr>
        <p:txBody>
          <a:bodyPr/>
          <a:lstStyle/>
          <a:p>
            <a:pPr eaLnBrk="1" hangingPunct="1"/>
            <a:r>
              <a:rPr lang="zh-CN" altLang="en-US"/>
              <a:t>网络接口配置工具</a:t>
            </a:r>
          </a:p>
        </p:txBody>
      </p:sp>
      <p:sp>
        <p:nvSpPr>
          <p:cNvPr id="61443" name="Rectangle 3">
            <a:extLst>
              <a:ext uri="{FF2B5EF4-FFF2-40B4-BE49-F238E27FC236}">
                <a16:creationId xmlns:a16="http://schemas.microsoft.com/office/drawing/2014/main" id="{750A28CB-F212-966E-FF7C-0870C9E6C1F2}"/>
              </a:ext>
            </a:extLst>
          </p:cNvPr>
          <p:cNvSpPr>
            <a:spLocks noGrp="1" noChangeArrowheads="1"/>
          </p:cNvSpPr>
          <p:nvPr>
            <p:ph idx="1"/>
          </p:nvPr>
        </p:nvSpPr>
        <p:spPr>
          <a:xfrm>
            <a:off x="755650" y="1328738"/>
            <a:ext cx="7886700" cy="4352925"/>
          </a:xfrm>
        </p:spPr>
        <p:txBody>
          <a:bodyPr/>
          <a:lstStyle/>
          <a:p>
            <a:pPr eaLnBrk="1" hangingPunct="1"/>
            <a:r>
              <a:rPr lang="zh-CN" altLang="en-US" b="1"/>
              <a:t>使用终端命令</a:t>
            </a:r>
            <a:r>
              <a:rPr lang="en-US" altLang="zh-CN" b="1"/>
              <a:t>ifconfig </a:t>
            </a:r>
          </a:p>
        </p:txBody>
      </p:sp>
      <p:pic>
        <p:nvPicPr>
          <p:cNvPr id="61444" name="Picture 4">
            <a:extLst>
              <a:ext uri="{FF2B5EF4-FFF2-40B4-BE49-F238E27FC236}">
                <a16:creationId xmlns:a16="http://schemas.microsoft.com/office/drawing/2014/main" id="{61197B79-7C78-2B36-D65B-D48EEA019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38" y="1916113"/>
            <a:ext cx="792162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1C388CE2-1116-BD89-F1FF-12C4127EC173}"/>
              </a:ext>
            </a:extLst>
          </p:cNvPr>
          <p:cNvSpPr>
            <a:spLocks noGrp="1"/>
          </p:cNvSpPr>
          <p:nvPr>
            <p:ph type="title"/>
          </p:nvPr>
        </p:nvSpPr>
        <p:spPr>
          <a:xfrm>
            <a:off x="1619250" y="476250"/>
            <a:ext cx="4883150" cy="652463"/>
          </a:xfrm>
        </p:spPr>
        <p:txBody>
          <a:bodyPr/>
          <a:lstStyle/>
          <a:p>
            <a:pPr eaLnBrk="1" hangingPunct="1"/>
            <a:r>
              <a:rPr lang="en-US" altLang="zh-CN"/>
              <a:t>Subnet Mask </a:t>
            </a:r>
            <a:r>
              <a:rPr lang="zh-CN" altLang="en-US"/>
              <a:t>子网掩码</a:t>
            </a:r>
          </a:p>
        </p:txBody>
      </p:sp>
      <p:sp>
        <p:nvSpPr>
          <p:cNvPr id="3" name="内容占位符 2">
            <a:extLst>
              <a:ext uri="{FF2B5EF4-FFF2-40B4-BE49-F238E27FC236}">
                <a16:creationId xmlns:a16="http://schemas.microsoft.com/office/drawing/2014/main" id="{7F8779B1-2D9E-149D-9DDD-A7DC3F90CD87}"/>
              </a:ext>
            </a:extLst>
          </p:cNvPr>
          <p:cNvSpPr>
            <a:spLocks noGrp="1"/>
          </p:cNvSpPr>
          <p:nvPr>
            <p:ph idx="1"/>
          </p:nvPr>
        </p:nvSpPr>
        <p:spPr>
          <a:xfrm>
            <a:off x="611188" y="1412875"/>
            <a:ext cx="7886700" cy="4351338"/>
          </a:xfrm>
        </p:spPr>
        <p:txBody>
          <a:bodyPr/>
          <a:lstStyle/>
          <a:p>
            <a:pPr eaLnBrk="1" hangingPunct="1">
              <a:lnSpc>
                <a:spcPct val="150000"/>
              </a:lnSpc>
              <a:defRPr/>
            </a:pPr>
            <a:r>
              <a:rPr lang="zh-CN" altLang="en-US" b="1" dirty="0"/>
              <a:t>将某个</a:t>
            </a:r>
            <a:r>
              <a:rPr lang="en-US" altLang="zh-CN" b="1" dirty="0"/>
              <a:t>IP</a:t>
            </a:r>
            <a:r>
              <a:rPr lang="zh-CN" altLang="en-US" b="1" dirty="0"/>
              <a:t>地址划分成网络地址和主机地址两部分</a:t>
            </a:r>
            <a:endParaRPr lang="en-US" altLang="zh-CN" b="1" dirty="0"/>
          </a:p>
          <a:p>
            <a:pPr eaLnBrk="1" hangingPunct="1">
              <a:lnSpc>
                <a:spcPct val="150000"/>
              </a:lnSpc>
              <a:defRPr/>
            </a:pPr>
            <a:r>
              <a:rPr lang="zh-CN" altLang="en-US" b="1" dirty="0"/>
              <a:t>可用来判断任意两台计算机的</a:t>
            </a:r>
            <a:r>
              <a:rPr lang="en-US" altLang="zh-CN" b="1" dirty="0"/>
              <a:t>IP</a:t>
            </a:r>
            <a:r>
              <a:rPr lang="zh-CN" altLang="en-US" b="1" dirty="0"/>
              <a:t>地址是否属于同一子网络的根据。</a:t>
            </a:r>
          </a:p>
          <a:p>
            <a:pPr lvl="1" eaLnBrk="1" hangingPunct="1">
              <a:lnSpc>
                <a:spcPct val="150000"/>
              </a:lnSpc>
              <a:defRPr/>
            </a:pPr>
            <a:r>
              <a:rPr lang="zh-CN" altLang="en-US" b="1" dirty="0">
                <a:cs typeface="+mn-cs"/>
              </a:rPr>
              <a:t>最为简单的理解就是两台计算机各自的</a:t>
            </a:r>
            <a:r>
              <a:rPr lang="en-US" altLang="zh-CN" b="1" dirty="0">
                <a:cs typeface="+mn-cs"/>
              </a:rPr>
              <a:t>IP</a:t>
            </a:r>
            <a:r>
              <a:rPr lang="zh-CN" altLang="en-US" b="1" dirty="0">
                <a:cs typeface="+mn-cs"/>
              </a:rPr>
              <a:t>地址与子网掩码进行</a:t>
            </a:r>
            <a:r>
              <a:rPr lang="en-US" altLang="zh-CN" b="1" dirty="0">
                <a:cs typeface="+mn-cs"/>
              </a:rPr>
              <a:t>AND</a:t>
            </a:r>
            <a:r>
              <a:rPr lang="zh-CN" altLang="en-US" b="1" dirty="0">
                <a:cs typeface="+mn-cs"/>
              </a:rPr>
              <a:t>运算后，如果得出的结果是相同的，则说明这两台计算机是处于同一个子网络上的，可以进行直接的通讯。</a:t>
            </a:r>
          </a:p>
          <a:p>
            <a:pPr eaLnBrk="1" hangingPunct="1">
              <a:lnSpc>
                <a:spcPct val="150000"/>
              </a:lnSpc>
              <a:defRPr/>
            </a:pPr>
            <a:endParaRPr lang="zh-CN" altLang="en-US" dirty="0"/>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25C2D2C1-FB3E-7CB4-F4B6-C1F97133F303}"/>
              </a:ext>
            </a:extLst>
          </p:cNvPr>
          <p:cNvSpPr>
            <a:spLocks noGrp="1" noChangeArrowheads="1"/>
          </p:cNvSpPr>
          <p:nvPr>
            <p:ph type="title"/>
          </p:nvPr>
        </p:nvSpPr>
        <p:spPr>
          <a:xfrm>
            <a:off x="1692275" y="476250"/>
            <a:ext cx="4881563" cy="652463"/>
          </a:xfrm>
        </p:spPr>
        <p:txBody>
          <a:bodyPr/>
          <a:lstStyle/>
          <a:p>
            <a:pPr eaLnBrk="1" hangingPunct="1"/>
            <a:r>
              <a:rPr lang="en-US" altLang="zh-CN"/>
              <a:t>ping</a:t>
            </a:r>
            <a:r>
              <a:rPr lang="zh-CN" altLang="en-US"/>
              <a:t>命令</a:t>
            </a:r>
          </a:p>
        </p:txBody>
      </p:sp>
      <p:sp>
        <p:nvSpPr>
          <p:cNvPr id="63491" name="Rectangle 3">
            <a:extLst>
              <a:ext uri="{FF2B5EF4-FFF2-40B4-BE49-F238E27FC236}">
                <a16:creationId xmlns:a16="http://schemas.microsoft.com/office/drawing/2014/main" id="{48EA513F-C35D-0AAE-C35D-8B84FF30F1EB}"/>
              </a:ext>
            </a:extLst>
          </p:cNvPr>
          <p:cNvSpPr>
            <a:spLocks noGrp="1" noChangeArrowheads="1"/>
          </p:cNvSpPr>
          <p:nvPr>
            <p:ph idx="1"/>
          </p:nvPr>
        </p:nvSpPr>
        <p:spPr>
          <a:xfrm>
            <a:off x="611188" y="1557338"/>
            <a:ext cx="7886700" cy="4351337"/>
          </a:xfrm>
        </p:spPr>
        <p:txBody>
          <a:bodyPr/>
          <a:lstStyle/>
          <a:p>
            <a:pPr eaLnBrk="1" hangingPunct="1">
              <a:lnSpc>
                <a:spcPct val="150000"/>
              </a:lnSpc>
            </a:pPr>
            <a:r>
              <a:rPr lang="zh-CN" altLang="en-US" b="1">
                <a:solidFill>
                  <a:srgbClr val="FF0000"/>
                </a:solidFill>
              </a:rPr>
              <a:t>测试</a:t>
            </a:r>
            <a:r>
              <a:rPr lang="zh-CN" altLang="en-US" b="1"/>
              <a:t>网络是否连通，主机是否在线</a:t>
            </a:r>
          </a:p>
          <a:p>
            <a:pPr lvl="1" eaLnBrk="1" hangingPunct="1">
              <a:lnSpc>
                <a:spcPct val="150000"/>
              </a:lnSpc>
            </a:pPr>
            <a:r>
              <a:rPr lang="zh-CN" altLang="en-US" b="1"/>
              <a:t>不间断向目标主机发送</a:t>
            </a:r>
            <a:r>
              <a:rPr lang="en-US" altLang="zh-CN" b="1"/>
              <a:t>ICMP</a:t>
            </a:r>
            <a:r>
              <a:rPr lang="zh-CN" altLang="en-US" b="1"/>
              <a:t>协议数据包，用户根据数据包的返回信息，判断网络连通状态</a:t>
            </a:r>
          </a:p>
          <a:p>
            <a:pPr eaLnBrk="1" hangingPunct="1">
              <a:lnSpc>
                <a:spcPct val="150000"/>
              </a:lnSpc>
            </a:pPr>
            <a:r>
              <a:rPr lang="zh-CN" altLang="en-US" b="1"/>
              <a:t>格式：</a:t>
            </a:r>
          </a:p>
          <a:p>
            <a:pPr eaLnBrk="1" hangingPunct="1">
              <a:lnSpc>
                <a:spcPct val="150000"/>
              </a:lnSpc>
              <a:buFontTx/>
              <a:buNone/>
            </a:pPr>
            <a:r>
              <a:rPr lang="zh-CN" altLang="en-US" b="1"/>
              <a:t>         </a:t>
            </a:r>
            <a:r>
              <a:rPr lang="en-US" altLang="zh-CN" b="1"/>
              <a:t>ping [</a:t>
            </a:r>
            <a:r>
              <a:rPr lang="zh-CN" altLang="en-US" b="1"/>
              <a:t>选项</a:t>
            </a:r>
            <a:r>
              <a:rPr lang="en-US" altLang="zh-CN" b="1"/>
              <a:t>]  &lt;</a:t>
            </a:r>
            <a:r>
              <a:rPr lang="zh-CN" altLang="en-US" b="1"/>
              <a:t>目的主机名或</a:t>
            </a:r>
            <a:r>
              <a:rPr lang="en-US" altLang="zh-CN" b="1"/>
              <a:t>IP&gt;</a:t>
            </a: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a:extLst>
              <a:ext uri="{FF2B5EF4-FFF2-40B4-BE49-F238E27FC236}">
                <a16:creationId xmlns:a16="http://schemas.microsoft.com/office/drawing/2014/main" id="{7D90065A-66EF-01A2-3FD6-99E694AFA283}"/>
              </a:ext>
            </a:extLst>
          </p:cNvPr>
          <p:cNvSpPr>
            <a:spLocks noGrp="1" noChangeArrowheads="1"/>
          </p:cNvSpPr>
          <p:nvPr>
            <p:ph idx="1"/>
          </p:nvPr>
        </p:nvSpPr>
        <p:spPr>
          <a:xfrm>
            <a:off x="684213" y="620713"/>
            <a:ext cx="8229600" cy="4525962"/>
          </a:xfrm>
        </p:spPr>
        <p:txBody>
          <a:bodyPr/>
          <a:lstStyle/>
          <a:p>
            <a:pPr eaLnBrk="1" hangingPunct="1"/>
            <a:endParaRPr lang="zh-CN" altLang="zh-CN"/>
          </a:p>
        </p:txBody>
      </p:sp>
      <p:pic>
        <p:nvPicPr>
          <p:cNvPr id="64515" name="Picture 6">
            <a:extLst>
              <a:ext uri="{FF2B5EF4-FFF2-40B4-BE49-F238E27FC236}">
                <a16:creationId xmlns:a16="http://schemas.microsoft.com/office/drawing/2014/main" id="{071C277D-AA60-933C-4D67-E83B876B6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333375"/>
            <a:ext cx="8569325"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a:extLst>
              <a:ext uri="{FF2B5EF4-FFF2-40B4-BE49-F238E27FC236}">
                <a16:creationId xmlns:a16="http://schemas.microsoft.com/office/drawing/2014/main" id="{8FE16C27-D64C-D5D7-782B-1BEF15F35C3D}"/>
              </a:ext>
            </a:extLst>
          </p:cNvPr>
          <p:cNvSpPr>
            <a:spLocks noGrp="1" noChangeArrowheads="1"/>
          </p:cNvSpPr>
          <p:nvPr>
            <p:ph idx="1"/>
          </p:nvPr>
        </p:nvSpPr>
        <p:spPr>
          <a:xfrm>
            <a:off x="395288" y="1628775"/>
            <a:ext cx="8229600" cy="4525963"/>
          </a:xfrm>
        </p:spPr>
        <p:txBody>
          <a:bodyPr/>
          <a:lstStyle/>
          <a:p>
            <a:pPr eaLnBrk="1" hangingPunct="1"/>
            <a:r>
              <a:rPr lang="en-US" altLang="zh-CN" b="1"/>
              <a:t>ICMP</a:t>
            </a:r>
            <a:r>
              <a:rPr lang="zh-CN" altLang="en-US" b="1"/>
              <a:t>返回的信息包括：</a:t>
            </a:r>
          </a:p>
          <a:p>
            <a:pPr lvl="1" eaLnBrk="1" hangingPunct="1"/>
            <a:r>
              <a:rPr lang="en-US" altLang="zh-CN" b="1"/>
              <a:t>icmp_seq: ICMP</a:t>
            </a:r>
            <a:r>
              <a:rPr lang="zh-CN" altLang="en-US" b="1"/>
              <a:t>数据包序号</a:t>
            </a:r>
          </a:p>
          <a:p>
            <a:pPr lvl="1" eaLnBrk="1" hangingPunct="1"/>
            <a:r>
              <a:rPr lang="en-US" altLang="zh-CN" b="1"/>
              <a:t>ttl: </a:t>
            </a:r>
            <a:r>
              <a:rPr lang="zh-CN" altLang="en-US" b="1"/>
              <a:t>数据包生存时间</a:t>
            </a:r>
            <a:r>
              <a:rPr lang="en-US" altLang="zh-CN" b="1"/>
              <a:t>,</a:t>
            </a:r>
            <a:r>
              <a:rPr lang="zh-CN" altLang="en-US" b="1"/>
              <a:t>指定数据包被路由器丢弃之前允许通过的网段数量</a:t>
            </a:r>
            <a:r>
              <a:rPr lang="en-US" altLang="zh-CN" b="1"/>
              <a:t>,</a:t>
            </a:r>
            <a:r>
              <a:rPr lang="zh-CN" altLang="en-US" b="1"/>
              <a:t>不能大于</a:t>
            </a:r>
            <a:r>
              <a:rPr lang="en-US" altLang="zh-CN" b="1"/>
              <a:t>255</a:t>
            </a:r>
          </a:p>
          <a:p>
            <a:pPr lvl="1" eaLnBrk="1" hangingPunct="1"/>
            <a:r>
              <a:rPr lang="en-US" altLang="zh-CN" b="1"/>
              <a:t>time: </a:t>
            </a:r>
            <a:r>
              <a:rPr lang="zh-CN" altLang="en-US" b="1"/>
              <a:t>从系统发出数据包到返回信息的时间，以</a:t>
            </a:r>
            <a:r>
              <a:rPr lang="en-US" altLang="zh-CN" b="1"/>
              <a:t>ms</a:t>
            </a:r>
            <a:r>
              <a:rPr lang="zh-CN" altLang="en-US" b="1"/>
              <a:t>为单位</a:t>
            </a:r>
          </a:p>
          <a:p>
            <a:pPr eaLnBrk="1" hangingPunct="1"/>
            <a:r>
              <a:rPr lang="zh-CN" altLang="en-US" b="1"/>
              <a:t>用户使用</a:t>
            </a:r>
            <a:r>
              <a:rPr lang="en-US" altLang="zh-CN" b="1"/>
              <a:t>ctrl + c</a:t>
            </a:r>
            <a:r>
              <a:rPr lang="zh-CN" altLang="en-US" b="1"/>
              <a:t>终止数据包的发送，系统会自动统计发送的数据包个数，返回个数，丢失率和事件的信息</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A46F06C-39CD-4C1F-9E6C-F5F1AC74F847}"/>
              </a:ext>
            </a:extLst>
          </p:cNvPr>
          <p:cNvSpPr>
            <a:spLocks noGrp="1"/>
          </p:cNvSpPr>
          <p:nvPr>
            <p:ph idx="1"/>
          </p:nvPr>
        </p:nvSpPr>
        <p:spPr>
          <a:xfrm>
            <a:off x="323528" y="1196752"/>
            <a:ext cx="8229600" cy="4525962"/>
          </a:xfrm>
        </p:spPr>
        <p:txBody>
          <a:bodyPr/>
          <a:lstStyle/>
          <a:p>
            <a:pPr marL="0" indent="0" eaLnBrk="1" fontAlgn="auto" hangingPunct="1">
              <a:spcBef>
                <a:spcPts val="0"/>
              </a:spcBef>
              <a:spcAft>
                <a:spcPts val="0"/>
              </a:spcAft>
              <a:buClrTx/>
              <a:buSzTx/>
              <a:buFontTx/>
              <a:buNone/>
              <a:defRPr/>
            </a:pPr>
            <a:r>
              <a:rPr lang="en-US" altLang="zh-CN" sz="2800" b="1" dirty="0">
                <a:latin typeface="等线" panose="02010600030101010101" pitchFamily="2" charset="-122"/>
                <a:ea typeface="等线" panose="02010600030101010101" pitchFamily="2" charset="-122"/>
              </a:rPr>
              <a:t>2. </a:t>
            </a:r>
            <a:r>
              <a:rPr lang="en-US" altLang="zh-CN" sz="2800" b="1" dirty="0" err="1">
                <a:latin typeface="等线" panose="02010600030101010101" pitchFamily="2" charset="-122"/>
                <a:ea typeface="等线" panose="02010600030101010101" pitchFamily="2" charset="-122"/>
              </a:rPr>
              <a:t>linux</a:t>
            </a:r>
            <a:r>
              <a:rPr lang="zh-CN" altLang="zh-CN" sz="2800" b="1" dirty="0">
                <a:latin typeface="等线" panose="02010600030101010101" pitchFamily="2" charset="-122"/>
                <a:ea typeface="等线" panose="02010600030101010101" pitchFamily="2" charset="-122"/>
              </a:rPr>
              <a:t>发行版：</a:t>
            </a:r>
          </a:p>
          <a:p>
            <a:pPr marL="0" indent="0" eaLnBrk="1" fontAlgn="auto" hangingPunct="1">
              <a:spcBef>
                <a:spcPts val="0"/>
              </a:spcBef>
              <a:spcAft>
                <a:spcPts val="0"/>
              </a:spcAft>
              <a:buClrTx/>
              <a:buSzTx/>
              <a:buFontTx/>
              <a:buNone/>
              <a:defRPr/>
            </a:pPr>
            <a:r>
              <a:rPr lang="en-US" altLang="zh-CN" sz="2800" b="1" dirty="0">
                <a:latin typeface="等线" panose="02010600030101010101" pitchFamily="2" charset="-122"/>
                <a:ea typeface="等线" panose="02010600030101010101" pitchFamily="2" charset="-122"/>
              </a:rPr>
              <a:t>      Linux</a:t>
            </a:r>
            <a:r>
              <a:rPr lang="zh-CN" altLang="zh-CN" sz="2800" b="1" dirty="0">
                <a:latin typeface="等线" panose="02010600030101010101" pitchFamily="2" charset="-122"/>
                <a:ea typeface="等线" panose="02010600030101010101" pitchFamily="2" charset="-122"/>
              </a:rPr>
              <a:t>发行套件系统是我们常说的</a:t>
            </a:r>
            <a:r>
              <a:rPr lang="en-US" altLang="zh-CN" sz="2800" b="1" dirty="0">
                <a:latin typeface="等线" panose="02010600030101010101" pitchFamily="2" charset="-122"/>
                <a:ea typeface="等线" panose="02010600030101010101" pitchFamily="2" charset="-122"/>
              </a:rPr>
              <a:t>Linux</a:t>
            </a:r>
            <a:r>
              <a:rPr lang="zh-CN" altLang="zh-CN" sz="2800" b="1" dirty="0">
                <a:latin typeface="等线" panose="02010600030101010101" pitchFamily="2" charset="-122"/>
                <a:ea typeface="等线" panose="02010600030101010101" pitchFamily="2" charset="-122"/>
              </a:rPr>
              <a:t>操作系统，也即是由</a:t>
            </a:r>
            <a:r>
              <a:rPr lang="en-US" altLang="zh-CN" sz="2800" b="1" dirty="0">
                <a:solidFill>
                  <a:srgbClr val="FF0000"/>
                </a:solidFill>
                <a:latin typeface="等线" panose="02010600030101010101" pitchFamily="2" charset="-122"/>
                <a:ea typeface="等线" panose="02010600030101010101" pitchFamily="2" charset="-122"/>
              </a:rPr>
              <a:t>Linux</a:t>
            </a:r>
            <a:r>
              <a:rPr lang="zh-CN" altLang="zh-CN" sz="2800" b="1" dirty="0">
                <a:solidFill>
                  <a:srgbClr val="FF0000"/>
                </a:solidFill>
                <a:latin typeface="等线" panose="02010600030101010101" pitchFamily="2" charset="-122"/>
                <a:ea typeface="等线" panose="02010600030101010101" pitchFamily="2" charset="-122"/>
              </a:rPr>
              <a:t>内核</a:t>
            </a:r>
            <a:r>
              <a:rPr lang="zh-CN" altLang="zh-CN" sz="2800" b="1" dirty="0">
                <a:latin typeface="等线" panose="02010600030101010101" pitchFamily="2" charset="-122"/>
                <a:ea typeface="等线" panose="02010600030101010101" pitchFamily="2" charset="-122"/>
              </a:rPr>
              <a:t>与</a:t>
            </a:r>
            <a:r>
              <a:rPr lang="zh-CN" altLang="zh-CN" sz="2800" b="1" dirty="0">
                <a:solidFill>
                  <a:srgbClr val="FF0000"/>
                </a:solidFill>
                <a:latin typeface="等线" panose="02010600030101010101" pitchFamily="2" charset="-122"/>
                <a:ea typeface="等线" panose="02010600030101010101" pitchFamily="2" charset="-122"/>
              </a:rPr>
              <a:t>各种常用软件</a:t>
            </a:r>
            <a:r>
              <a:rPr lang="zh-CN" altLang="zh-CN" sz="2800" b="1" dirty="0">
                <a:latin typeface="等线" panose="02010600030101010101" pitchFamily="2" charset="-122"/>
                <a:ea typeface="等线" panose="02010600030101010101" pitchFamily="2" charset="-122"/>
              </a:rPr>
              <a:t>的集合产品。全球大约有数百款的</a:t>
            </a:r>
            <a:r>
              <a:rPr lang="en-US" altLang="zh-CN" sz="2800" b="1" dirty="0">
                <a:latin typeface="等线" panose="02010600030101010101" pitchFamily="2" charset="-122"/>
                <a:ea typeface="等线" panose="02010600030101010101" pitchFamily="2" charset="-122"/>
              </a:rPr>
              <a:t>Linux</a:t>
            </a:r>
            <a:r>
              <a:rPr lang="zh-CN" altLang="zh-CN" sz="2800" b="1" dirty="0">
                <a:latin typeface="等线" panose="02010600030101010101" pitchFamily="2" charset="-122"/>
                <a:ea typeface="等线" panose="02010600030101010101" pitchFamily="2" charset="-122"/>
              </a:rPr>
              <a:t>系统版本，每个系统版本都有自己的特性和目标人群</a:t>
            </a:r>
            <a:endParaRPr lang="en-US" altLang="zh-CN" sz="2800" b="1" dirty="0">
              <a:latin typeface="等线" panose="02010600030101010101" pitchFamily="2" charset="-122"/>
              <a:ea typeface="等线" panose="02010600030101010101" pitchFamily="2" charset="-122"/>
            </a:endParaRPr>
          </a:p>
          <a:p>
            <a:pPr eaLnBrk="1" hangingPunct="1">
              <a:defRPr/>
            </a:pPr>
            <a:r>
              <a:rPr lang="zh-CN" altLang="en-US" sz="2400" b="1" dirty="0">
                <a:latin typeface="等线" panose="02010600030101010101" pitchFamily="2" charset="-122"/>
                <a:ea typeface="等线" panose="02010600030101010101" pitchFamily="2" charset="-122"/>
              </a:rPr>
              <a:t>一些组织或公司将</a:t>
            </a:r>
            <a:r>
              <a:rPr lang="en-US" altLang="zh-CN" sz="2400" b="1" dirty="0">
                <a:latin typeface="等线" panose="02010600030101010101" pitchFamily="2" charset="-122"/>
                <a:ea typeface="等线" panose="02010600030101010101" pitchFamily="2" charset="-122"/>
              </a:rPr>
              <a:t>Linux</a:t>
            </a:r>
            <a:r>
              <a:rPr lang="zh-CN" altLang="en-US" sz="2400" b="1" dirty="0">
                <a:latin typeface="等线" panose="02010600030101010101" pitchFamily="2" charset="-122"/>
                <a:ea typeface="等线" panose="02010600030101010101" pitchFamily="2" charset="-122"/>
              </a:rPr>
              <a:t>内核与应用软件和文档包装起来，并提供安装界面、系统配置与管理工具，这样就构成了一种发行版本。</a:t>
            </a:r>
          </a:p>
          <a:p>
            <a:pPr eaLnBrk="1" hangingPunct="1">
              <a:defRPr/>
            </a:pPr>
            <a:r>
              <a:rPr lang="zh-CN" altLang="en-US" sz="2400" b="1" dirty="0">
                <a:latin typeface="等线" panose="02010600030101010101" pitchFamily="2" charset="-122"/>
                <a:ea typeface="等线" panose="02010600030101010101" pitchFamily="2" charset="-122"/>
              </a:rPr>
              <a:t>例如：</a:t>
            </a:r>
            <a:r>
              <a:rPr lang="en-US" altLang="zh-CN" sz="2400" b="1" dirty="0" err="1">
                <a:solidFill>
                  <a:srgbClr val="FF0000"/>
                </a:solidFill>
                <a:latin typeface="等线" panose="02010600030101010101" pitchFamily="2" charset="-122"/>
                <a:ea typeface="等线" panose="02010600030101010101" pitchFamily="2" charset="-122"/>
              </a:rPr>
              <a:t>CentOS</a:t>
            </a:r>
            <a:r>
              <a:rPr lang="zh-CN" altLang="en-US" sz="2400" b="1" dirty="0">
                <a:solidFill>
                  <a:srgbClr val="FF0000"/>
                </a:solidFill>
                <a:latin typeface="等线" panose="02010600030101010101" pitchFamily="2" charset="-122"/>
                <a:ea typeface="等线" panose="02010600030101010101" pitchFamily="2" charset="-122"/>
              </a:rPr>
              <a:t>（</a:t>
            </a:r>
            <a:r>
              <a:rPr lang="en-US" altLang="zh-CN" sz="2400" b="1" dirty="0">
                <a:solidFill>
                  <a:srgbClr val="FF0000"/>
                </a:solidFill>
                <a:latin typeface="等线" panose="02010600030101010101" pitchFamily="2" charset="-122"/>
                <a:ea typeface="等线" panose="02010600030101010101" pitchFamily="2" charset="-122"/>
              </a:rPr>
              <a:t>Community Enterprise OS</a:t>
            </a:r>
            <a:r>
              <a:rPr lang="zh-CN" altLang="en-US" sz="2400" b="1" dirty="0">
                <a:solidFill>
                  <a:srgbClr val="FF0000"/>
                </a:solidFill>
                <a:latin typeface="等线" panose="02010600030101010101" pitchFamily="2" charset="-122"/>
                <a:ea typeface="等线" panose="02010600030101010101" pitchFamily="2" charset="-122"/>
              </a:rPr>
              <a:t>）</a:t>
            </a:r>
            <a:endParaRPr lang="en-US" altLang="zh-CN" sz="2400" b="1" dirty="0">
              <a:solidFill>
                <a:srgbClr val="FF0000"/>
              </a:solidFill>
              <a:latin typeface="等线" panose="02010600030101010101" pitchFamily="2" charset="-122"/>
              <a:ea typeface="等线" panose="02010600030101010101" pitchFamily="2" charset="-122"/>
            </a:endParaRPr>
          </a:p>
          <a:p>
            <a:pPr eaLnBrk="1" hangingPunct="1">
              <a:defRPr/>
            </a:pPr>
            <a:r>
              <a:rPr lang="en-US" altLang="zh-CN" sz="2400" b="1" dirty="0">
                <a:latin typeface="等线" panose="02010600030101010101" pitchFamily="2" charset="-122"/>
                <a:ea typeface="等线" panose="02010600030101010101" pitchFamily="2" charset="-122"/>
              </a:rPr>
              <a:t>Red Hat Linux</a:t>
            </a:r>
            <a:r>
              <a:rPr lang="zh-CN" altLang="en-US" sz="2400" b="1" dirty="0">
                <a:latin typeface="等线" panose="02010600030101010101" pitchFamily="2" charset="-122"/>
                <a:ea typeface="等线" panose="02010600030101010101" pitchFamily="2" charset="-122"/>
              </a:rPr>
              <a:t>，</a:t>
            </a:r>
            <a:r>
              <a:rPr lang="en-US" altLang="zh-CN" sz="2400" b="1" dirty="0">
                <a:latin typeface="等线" panose="02010600030101010101" pitchFamily="2" charset="-122"/>
                <a:ea typeface="等线" panose="02010600030101010101" pitchFamily="2" charset="-122"/>
              </a:rPr>
              <a:t>Fedora Linux, </a:t>
            </a:r>
            <a:r>
              <a:rPr lang="en-US" altLang="zh-CN" sz="2400" b="1" dirty="0" err="1">
                <a:latin typeface="等线" panose="02010600030101010101" pitchFamily="2" charset="-122"/>
                <a:ea typeface="等线" panose="02010600030101010101" pitchFamily="2" charset="-122"/>
              </a:rPr>
              <a:t>SuSeLinux</a:t>
            </a:r>
            <a:r>
              <a:rPr lang="en-US" altLang="zh-CN" sz="2400" b="1" dirty="0">
                <a:latin typeface="等线" panose="02010600030101010101" pitchFamily="2" charset="-122"/>
                <a:ea typeface="等线" panose="02010600030101010101" pitchFamily="2" charset="-122"/>
              </a:rPr>
              <a:t>, Debian GNU/Linux, Ubuntu Linux, Red Flag Linux,</a:t>
            </a:r>
            <a:r>
              <a:rPr lang="zh-CN" altLang="en-US" sz="2400" b="1" dirty="0">
                <a:latin typeface="等线" panose="02010600030101010101" pitchFamily="2" charset="-122"/>
                <a:ea typeface="等线" panose="02010600030101010101" pitchFamily="2" charset="-122"/>
              </a:rPr>
              <a:t>中标麒麟等。  </a:t>
            </a:r>
          </a:p>
          <a:p>
            <a:pPr marL="0" indent="0" eaLnBrk="1" fontAlgn="auto" hangingPunct="1">
              <a:spcBef>
                <a:spcPts val="0"/>
              </a:spcBef>
              <a:spcAft>
                <a:spcPts val="0"/>
              </a:spcAft>
              <a:buClrTx/>
              <a:buSzTx/>
              <a:buFontTx/>
              <a:buNone/>
              <a:defRPr/>
            </a:pPr>
            <a:endParaRPr lang="en-US" altLang="zh-CN" sz="2400" dirty="0">
              <a:solidFill>
                <a:srgbClr val="1353A2"/>
              </a:solidFill>
              <a:latin typeface="等线"/>
              <a:ea typeface="等线" panose="02010600030101010101" pitchFamily="2" charset="-122"/>
            </a:endParaRPr>
          </a:p>
          <a:p>
            <a:pPr>
              <a:defRPr/>
            </a:pPr>
            <a:endParaRPr lang="zh-CN" altLang="en-US" dirty="0"/>
          </a:p>
        </p:txBody>
      </p:sp>
      <p:sp>
        <p:nvSpPr>
          <p:cNvPr id="3" name="标题 2">
            <a:extLst>
              <a:ext uri="{FF2B5EF4-FFF2-40B4-BE49-F238E27FC236}">
                <a16:creationId xmlns:a16="http://schemas.microsoft.com/office/drawing/2014/main" id="{46FE4828-E316-4D28-BE27-541DD4BC891D}"/>
              </a:ext>
            </a:extLst>
          </p:cNvPr>
          <p:cNvSpPr>
            <a:spLocks noGrp="1"/>
          </p:cNvSpPr>
          <p:nvPr>
            <p:ph type="title"/>
          </p:nvPr>
        </p:nvSpPr>
        <p:spPr/>
        <p:txBody>
          <a:bodyPr/>
          <a:lstStyle/>
          <a:p>
            <a:pPr>
              <a:defRPr/>
            </a:pPr>
            <a:r>
              <a:rPr lang="en-US" altLang="zh-CN" dirty="0"/>
              <a:t>Linux</a:t>
            </a:r>
            <a:r>
              <a:rPr lang="zh-CN" altLang="en-US" dirty="0"/>
              <a:t>版本</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355603A3-F6F9-19DB-6737-F673CB025712}"/>
              </a:ext>
            </a:extLst>
          </p:cNvPr>
          <p:cNvSpPr>
            <a:spLocks noGrp="1" noChangeArrowheads="1"/>
          </p:cNvSpPr>
          <p:nvPr>
            <p:ph type="title"/>
          </p:nvPr>
        </p:nvSpPr>
        <p:spPr>
          <a:xfrm>
            <a:off x="1574800" y="314325"/>
            <a:ext cx="4883150" cy="650875"/>
          </a:xfrm>
        </p:spPr>
        <p:txBody>
          <a:bodyPr/>
          <a:lstStyle/>
          <a:p>
            <a:pPr eaLnBrk="1" hangingPunct="1"/>
            <a:r>
              <a:rPr lang="zh-CN" altLang="en-US"/>
              <a:t>控制发送数据包个数</a:t>
            </a:r>
          </a:p>
        </p:txBody>
      </p:sp>
      <p:sp>
        <p:nvSpPr>
          <p:cNvPr id="66563" name="Rectangle 3">
            <a:extLst>
              <a:ext uri="{FF2B5EF4-FFF2-40B4-BE49-F238E27FC236}">
                <a16:creationId xmlns:a16="http://schemas.microsoft.com/office/drawing/2014/main" id="{6150C564-4C36-BD31-1C59-CA22B5880AF4}"/>
              </a:ext>
            </a:extLst>
          </p:cNvPr>
          <p:cNvSpPr>
            <a:spLocks noGrp="1" noChangeArrowheads="1"/>
          </p:cNvSpPr>
          <p:nvPr>
            <p:ph idx="1"/>
          </p:nvPr>
        </p:nvSpPr>
        <p:spPr/>
        <p:txBody>
          <a:bodyPr/>
          <a:lstStyle/>
          <a:p>
            <a:pPr eaLnBrk="1" hangingPunct="1"/>
            <a:r>
              <a:rPr lang="en-US" altLang="zh-CN" b="1"/>
              <a:t>ping </a:t>
            </a:r>
            <a:r>
              <a:rPr lang="en-US" altLang="zh-CN" b="1">
                <a:solidFill>
                  <a:srgbClr val="FF0000"/>
                </a:solidFill>
              </a:rPr>
              <a:t>-c</a:t>
            </a:r>
            <a:r>
              <a:rPr lang="en-US" altLang="zh-CN" b="1"/>
              <a:t> &lt;</a:t>
            </a:r>
            <a:r>
              <a:rPr lang="zh-CN" altLang="en-US" b="1"/>
              <a:t>数据包个数</a:t>
            </a:r>
            <a:r>
              <a:rPr lang="en-US" altLang="zh-CN" b="1"/>
              <a:t>&gt; &lt;</a:t>
            </a:r>
            <a:r>
              <a:rPr lang="zh-CN" altLang="en-US" b="1"/>
              <a:t>目的主机名或</a:t>
            </a:r>
            <a:r>
              <a:rPr lang="en-US" altLang="zh-CN" b="1"/>
              <a:t>IP&gt;</a:t>
            </a:r>
          </a:p>
          <a:p>
            <a:pPr eaLnBrk="1" hangingPunct="1"/>
            <a:r>
              <a:rPr lang="zh-CN" altLang="en-US" b="1"/>
              <a:t>例：</a:t>
            </a:r>
          </a:p>
          <a:p>
            <a:pPr eaLnBrk="1" hangingPunct="1">
              <a:buFontTx/>
              <a:buNone/>
            </a:pPr>
            <a:r>
              <a:rPr lang="zh-CN" altLang="en-US" b="1"/>
              <a:t>      </a:t>
            </a:r>
            <a:r>
              <a:rPr lang="en-US" altLang="zh-CN" b="1"/>
              <a:t>ping -c  5  192.168.1.12</a:t>
            </a: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07E2CF3F-FAA8-5D1D-F0CB-880A6F4C4CC2}"/>
              </a:ext>
            </a:extLst>
          </p:cNvPr>
          <p:cNvSpPr>
            <a:spLocks noGrp="1" noChangeArrowheads="1"/>
          </p:cNvSpPr>
          <p:nvPr>
            <p:ph type="title"/>
          </p:nvPr>
        </p:nvSpPr>
        <p:spPr>
          <a:xfrm>
            <a:off x="1574800" y="314325"/>
            <a:ext cx="4883150" cy="650875"/>
          </a:xfrm>
        </p:spPr>
        <p:txBody>
          <a:bodyPr/>
          <a:lstStyle/>
          <a:p>
            <a:pPr eaLnBrk="1" hangingPunct="1"/>
            <a:r>
              <a:rPr lang="en-US" altLang="zh-CN"/>
              <a:t>ping</a:t>
            </a:r>
            <a:r>
              <a:rPr lang="zh-CN" altLang="en-US"/>
              <a:t>命令测试网络连通</a:t>
            </a:r>
          </a:p>
        </p:txBody>
      </p:sp>
      <p:sp>
        <p:nvSpPr>
          <p:cNvPr id="67587" name="Rectangle 3">
            <a:extLst>
              <a:ext uri="{FF2B5EF4-FFF2-40B4-BE49-F238E27FC236}">
                <a16:creationId xmlns:a16="http://schemas.microsoft.com/office/drawing/2014/main" id="{2AA90236-95B4-E7A9-AE88-37E777C884F9}"/>
              </a:ext>
            </a:extLst>
          </p:cNvPr>
          <p:cNvSpPr>
            <a:spLocks noGrp="1" noChangeArrowheads="1"/>
          </p:cNvSpPr>
          <p:nvPr>
            <p:ph idx="1"/>
          </p:nvPr>
        </p:nvSpPr>
        <p:spPr>
          <a:xfrm>
            <a:off x="539750" y="1484313"/>
            <a:ext cx="7886700" cy="4351337"/>
          </a:xfrm>
        </p:spPr>
        <p:txBody>
          <a:bodyPr/>
          <a:lstStyle/>
          <a:p>
            <a:pPr eaLnBrk="1" hangingPunct="1">
              <a:lnSpc>
                <a:spcPct val="150000"/>
              </a:lnSpc>
            </a:pPr>
            <a:r>
              <a:rPr lang="zh-CN" altLang="en-US" b="1"/>
              <a:t>测试本机网络操作系统</a:t>
            </a:r>
          </a:p>
          <a:p>
            <a:pPr lvl="1" eaLnBrk="1" hangingPunct="1">
              <a:lnSpc>
                <a:spcPct val="150000"/>
              </a:lnSpc>
              <a:buFont typeface="Wingdings" panose="05000000000000000000" pitchFamily="2" charset="2"/>
              <a:buNone/>
            </a:pPr>
            <a:r>
              <a:rPr lang="en-US" altLang="zh-CN" sz="3200" b="1"/>
              <a:t>ping 127.0.0.1</a:t>
            </a:r>
          </a:p>
          <a:p>
            <a:pPr lvl="1" eaLnBrk="1" hangingPunct="1">
              <a:lnSpc>
                <a:spcPct val="150000"/>
              </a:lnSpc>
              <a:buFont typeface="Wingdings" panose="05000000000000000000" pitchFamily="2" charset="2"/>
              <a:buNone/>
            </a:pPr>
            <a:r>
              <a:rPr lang="en-US" altLang="zh-CN" sz="3200" b="1"/>
              <a:t>ping localhost</a:t>
            </a:r>
          </a:p>
          <a:p>
            <a:pPr lvl="1" eaLnBrk="1" hangingPunct="1">
              <a:lnSpc>
                <a:spcPct val="150000"/>
              </a:lnSpc>
            </a:pPr>
            <a:r>
              <a:rPr lang="en-US" altLang="zh-CN" b="1"/>
              <a:t>127</a:t>
            </a:r>
            <a:r>
              <a:rPr lang="zh-CN" altLang="en-US" b="1"/>
              <a:t>开头的任意</a:t>
            </a:r>
            <a:r>
              <a:rPr lang="en-US" altLang="zh-CN" b="1"/>
              <a:t>IP</a:t>
            </a:r>
            <a:r>
              <a:rPr lang="zh-CN" altLang="en-US" b="1"/>
              <a:t>都是环回地址，即本地机，专门用于测试本机网络接口</a:t>
            </a:r>
          </a:p>
          <a:p>
            <a:pPr lvl="1" eaLnBrk="1" hangingPunct="1">
              <a:lnSpc>
                <a:spcPct val="150000"/>
              </a:lnSpc>
            </a:pPr>
            <a:r>
              <a:rPr lang="en-US" altLang="zh-CN" b="1"/>
              <a:t>localhost</a:t>
            </a:r>
            <a:r>
              <a:rPr lang="zh-CN" altLang="en-US" b="1"/>
              <a:t>是本地主机的别名</a:t>
            </a: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46B99D6E-29D3-26DF-CA24-08A9E3564EED}"/>
              </a:ext>
            </a:extLst>
          </p:cNvPr>
          <p:cNvSpPr>
            <a:spLocks noGrp="1" noChangeArrowheads="1"/>
          </p:cNvSpPr>
          <p:nvPr>
            <p:ph type="title"/>
          </p:nvPr>
        </p:nvSpPr>
        <p:spPr>
          <a:xfrm>
            <a:off x="1574800" y="314325"/>
            <a:ext cx="4883150" cy="650875"/>
          </a:xfrm>
        </p:spPr>
        <p:txBody>
          <a:bodyPr/>
          <a:lstStyle/>
          <a:p>
            <a:pPr eaLnBrk="1" hangingPunct="1"/>
            <a:r>
              <a:rPr lang="en-US" altLang="zh-CN"/>
              <a:t>ping</a:t>
            </a:r>
            <a:r>
              <a:rPr lang="zh-CN" altLang="en-US"/>
              <a:t>命令测试网络连通</a:t>
            </a:r>
          </a:p>
        </p:txBody>
      </p:sp>
      <p:sp>
        <p:nvSpPr>
          <p:cNvPr id="71683" name="Rectangle 3">
            <a:extLst>
              <a:ext uri="{FF2B5EF4-FFF2-40B4-BE49-F238E27FC236}">
                <a16:creationId xmlns:a16="http://schemas.microsoft.com/office/drawing/2014/main" id="{DBD966C6-D5E9-ED2E-7505-103BE438A237}"/>
              </a:ext>
            </a:extLst>
          </p:cNvPr>
          <p:cNvSpPr>
            <a:spLocks noGrp="1" noChangeArrowheads="1"/>
          </p:cNvSpPr>
          <p:nvPr>
            <p:ph idx="1"/>
          </p:nvPr>
        </p:nvSpPr>
        <p:spPr>
          <a:xfrm>
            <a:off x="539750" y="1484313"/>
            <a:ext cx="7886700" cy="4351337"/>
          </a:xfrm>
        </p:spPr>
        <p:txBody>
          <a:bodyPr/>
          <a:lstStyle/>
          <a:p>
            <a:pPr marL="342900" indent="-342900" eaLnBrk="1" hangingPunct="1">
              <a:lnSpc>
                <a:spcPct val="150000"/>
              </a:lnSpc>
              <a:spcBef>
                <a:spcPct val="0"/>
              </a:spcBef>
              <a:defRPr/>
            </a:pPr>
            <a:r>
              <a:rPr lang="zh-CN" altLang="en-US" sz="2400" b="1" dirty="0">
                <a:solidFill>
                  <a:srgbClr val="1353A2"/>
                </a:solidFill>
                <a:latin typeface="微软雅黑" pitchFamily="34" charset="-122"/>
                <a:ea typeface="微软雅黑" pitchFamily="34" charset="-122"/>
                <a:cs typeface="+mn-cs"/>
              </a:rPr>
              <a:t>测试本机网络接口</a:t>
            </a:r>
          </a:p>
          <a:p>
            <a:pPr marL="0" indent="0" eaLnBrk="1" hangingPunct="1">
              <a:lnSpc>
                <a:spcPct val="150000"/>
              </a:lnSpc>
              <a:spcBef>
                <a:spcPct val="0"/>
              </a:spcBef>
              <a:buFont typeface="Arial" panose="020B0604020202020204" pitchFamily="34" charset="0"/>
              <a:buNone/>
              <a:defRPr/>
            </a:pPr>
            <a:r>
              <a:rPr lang="zh-CN" altLang="en-US" sz="2400" b="1" dirty="0">
                <a:solidFill>
                  <a:srgbClr val="1353A2"/>
                </a:solidFill>
                <a:latin typeface="微软雅黑" pitchFamily="34" charset="-122"/>
                <a:ea typeface="微软雅黑" pitchFamily="34" charset="-122"/>
                <a:cs typeface="+mn-cs"/>
              </a:rPr>
              <a:t>         </a:t>
            </a:r>
            <a:r>
              <a:rPr lang="en-US" altLang="zh-CN" sz="2400" b="1" dirty="0">
                <a:solidFill>
                  <a:srgbClr val="1353A2"/>
                </a:solidFill>
                <a:latin typeface="微软雅黑" pitchFamily="34" charset="-122"/>
                <a:ea typeface="微软雅黑" pitchFamily="34" charset="-122"/>
                <a:cs typeface="+mn-cs"/>
              </a:rPr>
              <a:t>ping </a:t>
            </a:r>
            <a:r>
              <a:rPr lang="zh-CN" altLang="en-US" sz="2400" b="1" dirty="0">
                <a:solidFill>
                  <a:srgbClr val="1353A2"/>
                </a:solidFill>
                <a:latin typeface="微软雅黑" pitchFamily="34" charset="-122"/>
                <a:ea typeface="微软雅黑" pitchFamily="34" charset="-122"/>
                <a:cs typeface="+mn-cs"/>
              </a:rPr>
              <a:t>本机</a:t>
            </a:r>
            <a:r>
              <a:rPr lang="en-US" altLang="zh-CN" sz="2400" b="1" dirty="0">
                <a:solidFill>
                  <a:srgbClr val="1353A2"/>
                </a:solidFill>
                <a:latin typeface="微软雅黑" pitchFamily="34" charset="-122"/>
                <a:ea typeface="微软雅黑" pitchFamily="34" charset="-122"/>
                <a:cs typeface="+mn-cs"/>
              </a:rPr>
              <a:t>IP</a:t>
            </a:r>
          </a:p>
          <a:p>
            <a:pPr marL="342900" indent="-342900" eaLnBrk="1" hangingPunct="1">
              <a:lnSpc>
                <a:spcPct val="150000"/>
              </a:lnSpc>
              <a:spcBef>
                <a:spcPct val="0"/>
              </a:spcBef>
              <a:defRPr/>
            </a:pPr>
            <a:r>
              <a:rPr lang="zh-CN" altLang="en-US" sz="2400" b="1" dirty="0">
                <a:solidFill>
                  <a:srgbClr val="1353A2"/>
                </a:solidFill>
                <a:latin typeface="微软雅黑" pitchFamily="34" charset="-122"/>
                <a:ea typeface="微软雅黑" pitchFamily="34" charset="-122"/>
                <a:cs typeface="+mn-cs"/>
              </a:rPr>
              <a:t>测试本地局域网中网关和其他主机</a:t>
            </a:r>
          </a:p>
          <a:p>
            <a:pPr marL="342900" indent="-342900" eaLnBrk="1" hangingPunct="1">
              <a:lnSpc>
                <a:spcPct val="150000"/>
              </a:lnSpc>
              <a:spcBef>
                <a:spcPct val="0"/>
              </a:spcBef>
              <a:defRPr/>
            </a:pPr>
            <a:r>
              <a:rPr lang="zh-CN" altLang="en-US" sz="2400" b="1" dirty="0">
                <a:solidFill>
                  <a:srgbClr val="1353A2"/>
                </a:solidFill>
                <a:latin typeface="微软雅黑" pitchFamily="34" charset="-122"/>
                <a:ea typeface="微软雅黑" pitchFamily="34" charset="-122"/>
                <a:cs typeface="+mn-cs"/>
              </a:rPr>
              <a:t>测试远程网络的网关或其他主机</a:t>
            </a:r>
          </a:p>
          <a:p>
            <a:pPr marL="342900" indent="-342900" eaLnBrk="1" hangingPunct="1">
              <a:lnSpc>
                <a:spcPct val="150000"/>
              </a:lnSpc>
              <a:spcBef>
                <a:spcPct val="0"/>
              </a:spcBef>
              <a:defRPr/>
            </a:pPr>
            <a:r>
              <a:rPr lang="zh-CN" altLang="en-US" sz="2400" b="1" dirty="0">
                <a:solidFill>
                  <a:srgbClr val="1353A2"/>
                </a:solidFill>
                <a:latin typeface="微软雅黑" pitchFamily="34" charset="-122"/>
                <a:ea typeface="微软雅黑" pitchFamily="34" charset="-122"/>
                <a:cs typeface="+mn-cs"/>
              </a:rPr>
              <a:t>测试</a:t>
            </a:r>
            <a:r>
              <a:rPr lang="en-US" altLang="zh-CN" sz="2400" b="1" dirty="0">
                <a:solidFill>
                  <a:srgbClr val="1353A2"/>
                </a:solidFill>
                <a:latin typeface="微软雅黑" pitchFamily="34" charset="-122"/>
                <a:ea typeface="微软雅黑" pitchFamily="34" charset="-122"/>
                <a:cs typeface="+mn-cs"/>
              </a:rPr>
              <a:t>DNS</a:t>
            </a:r>
            <a:r>
              <a:rPr lang="zh-CN" altLang="en-US" sz="2400" b="1" dirty="0">
                <a:solidFill>
                  <a:srgbClr val="1353A2"/>
                </a:solidFill>
                <a:latin typeface="微软雅黑" pitchFamily="34" charset="-122"/>
                <a:ea typeface="微软雅黑" pitchFamily="34" charset="-122"/>
                <a:cs typeface="+mn-cs"/>
              </a:rPr>
              <a:t>服务器</a:t>
            </a:r>
          </a:p>
          <a:p>
            <a:pPr lvl="1" indent="-342900" eaLnBrk="1" hangingPunct="1">
              <a:lnSpc>
                <a:spcPct val="150000"/>
              </a:lnSpc>
              <a:spcBef>
                <a:spcPct val="0"/>
              </a:spcBef>
              <a:defRPr/>
            </a:pPr>
            <a:r>
              <a:rPr lang="zh-CN" altLang="en-US" b="1" dirty="0">
                <a:solidFill>
                  <a:srgbClr val="1353A2"/>
                </a:solidFill>
                <a:latin typeface="微软雅黑" pitchFamily="34" charset="-122"/>
                <a:ea typeface="微软雅黑" pitchFamily="34" charset="-122"/>
                <a:cs typeface="+mn-cs"/>
              </a:rPr>
              <a:t>可利用</a:t>
            </a:r>
            <a:r>
              <a:rPr lang="en-US" altLang="zh-CN" b="1" dirty="0">
                <a:solidFill>
                  <a:srgbClr val="1353A2"/>
                </a:solidFill>
                <a:latin typeface="微软雅黑" pitchFamily="34" charset="-122"/>
                <a:ea typeface="微软雅黑" pitchFamily="34" charset="-122"/>
                <a:cs typeface="+mn-cs"/>
              </a:rPr>
              <a:t>cat   /</a:t>
            </a:r>
            <a:r>
              <a:rPr lang="en-US" altLang="zh-CN" b="1" dirty="0" err="1">
                <a:solidFill>
                  <a:srgbClr val="1353A2"/>
                </a:solidFill>
                <a:latin typeface="微软雅黑" pitchFamily="34" charset="-122"/>
                <a:ea typeface="微软雅黑" pitchFamily="34" charset="-122"/>
                <a:cs typeface="+mn-cs"/>
              </a:rPr>
              <a:t>etc</a:t>
            </a:r>
            <a:r>
              <a:rPr lang="en-US" altLang="zh-CN" b="1" dirty="0">
                <a:solidFill>
                  <a:srgbClr val="1353A2"/>
                </a:solidFill>
                <a:latin typeface="微软雅黑" pitchFamily="34" charset="-122"/>
                <a:ea typeface="微软雅黑" pitchFamily="34" charset="-122"/>
                <a:cs typeface="+mn-cs"/>
              </a:rPr>
              <a:t>/</a:t>
            </a:r>
            <a:r>
              <a:rPr lang="en-US" altLang="zh-CN" b="1" dirty="0" err="1">
                <a:solidFill>
                  <a:srgbClr val="1353A2"/>
                </a:solidFill>
                <a:latin typeface="微软雅黑" pitchFamily="34" charset="-122"/>
                <a:ea typeface="微软雅黑" pitchFamily="34" charset="-122"/>
                <a:cs typeface="+mn-cs"/>
              </a:rPr>
              <a:t>resolv.conf</a:t>
            </a:r>
            <a:r>
              <a:rPr lang="en-US" altLang="zh-CN" b="1" dirty="0">
                <a:solidFill>
                  <a:srgbClr val="1353A2"/>
                </a:solidFill>
                <a:latin typeface="微软雅黑" pitchFamily="34" charset="-122"/>
                <a:ea typeface="微软雅黑" pitchFamily="34" charset="-122"/>
                <a:cs typeface="+mn-cs"/>
              </a:rPr>
              <a:t> </a:t>
            </a:r>
            <a:r>
              <a:rPr lang="zh-CN" altLang="en-US" b="1" dirty="0">
                <a:solidFill>
                  <a:srgbClr val="1353A2"/>
                </a:solidFill>
                <a:latin typeface="微软雅黑" pitchFamily="34" charset="-122"/>
                <a:ea typeface="微软雅黑" pitchFamily="34" charset="-122"/>
                <a:cs typeface="+mn-cs"/>
              </a:rPr>
              <a:t>查看</a:t>
            </a:r>
            <a:r>
              <a:rPr lang="en-US" altLang="zh-CN" b="1" dirty="0">
                <a:solidFill>
                  <a:srgbClr val="1353A2"/>
                </a:solidFill>
                <a:latin typeface="微软雅黑" pitchFamily="34" charset="-122"/>
                <a:ea typeface="微软雅黑" pitchFamily="34" charset="-122"/>
                <a:cs typeface="+mn-cs"/>
              </a:rPr>
              <a:t>DNS</a:t>
            </a:r>
            <a:r>
              <a:rPr lang="zh-CN" altLang="en-US" b="1" dirty="0">
                <a:solidFill>
                  <a:srgbClr val="1353A2"/>
                </a:solidFill>
                <a:latin typeface="微软雅黑" pitchFamily="34" charset="-122"/>
                <a:ea typeface="微软雅黑" pitchFamily="34" charset="-122"/>
                <a:cs typeface="+mn-cs"/>
              </a:rPr>
              <a:t>服务器</a:t>
            </a: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D6EFBA-DC5C-A0C4-362C-6601C7B92D68}"/>
              </a:ext>
            </a:extLst>
          </p:cNvPr>
          <p:cNvSpPr txBox="1"/>
          <p:nvPr/>
        </p:nvSpPr>
        <p:spPr>
          <a:xfrm>
            <a:off x="1766488" y="500839"/>
            <a:ext cx="5253783" cy="584775"/>
          </a:xfrm>
          <a:prstGeom prst="rect">
            <a:avLst/>
          </a:prstGeom>
          <a:noFill/>
          <a:effectLst>
            <a:reflection blurRad="6350" stA="50000" endA="300" endPos="38500" dist="50800" dir="5400000" sy="-100000" algn="bl" rotWithShape="0"/>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3200" b="1" i="0" u="none" strike="noStrike" kern="1200" cap="none" spc="0" normalizeH="0" baseline="0" noProof="0" dirty="0">
                <a:ln>
                  <a:noFill/>
                </a:ln>
                <a:solidFill>
                  <a:srgbClr val="1353A2"/>
                </a:solidFill>
                <a:effectLst/>
                <a:uLnTx/>
                <a:uFillTx/>
                <a:latin typeface="Arial" panose="020B0604020202020204" pitchFamily="34" charset="0"/>
                <a:ea typeface="宋体" panose="02010600030101010101" pitchFamily="2" charset="-122"/>
                <a:cs typeface="+mn-cs"/>
              </a:rPr>
              <a:t>网络状态信息命令</a:t>
            </a:r>
            <a:r>
              <a:rPr kumimoji="0" lang="en-US" altLang="zh-CN" sz="3200" b="1" i="0" u="none" strike="noStrike" kern="1200" cap="none" spc="0" normalizeH="0" baseline="0" noProof="0" dirty="0" err="1">
                <a:ln>
                  <a:noFill/>
                </a:ln>
                <a:solidFill>
                  <a:srgbClr val="1353A2"/>
                </a:solidFill>
                <a:effectLst/>
                <a:uLnTx/>
                <a:uFillTx/>
                <a:latin typeface="Arial" panose="020B0604020202020204" pitchFamily="34" charset="0"/>
                <a:ea typeface="宋体" panose="02010600030101010101" pitchFamily="2" charset="-122"/>
                <a:cs typeface="+mn-cs"/>
              </a:rPr>
              <a:t>netstat</a:t>
            </a:r>
            <a:endParaRPr kumimoji="0" lang="en-US" altLang="zh-CN" sz="3200" b="1" i="0" u="none" strike="noStrike" kern="1200" cap="none" spc="0" normalizeH="0" baseline="0" noProof="0" dirty="0">
              <a:ln>
                <a:noFill/>
              </a:ln>
              <a:solidFill>
                <a:srgbClr val="1353A2"/>
              </a:solidFill>
              <a:effectLst/>
              <a:uLnTx/>
              <a:uFillTx/>
              <a:latin typeface="Arial" panose="020B0604020202020204" pitchFamily="34" charset="0"/>
              <a:ea typeface="宋体" panose="02010600030101010101" pitchFamily="2" charset="-122"/>
              <a:cs typeface="+mn-cs"/>
            </a:endParaRPr>
          </a:p>
        </p:txBody>
      </p:sp>
      <p:sp>
        <p:nvSpPr>
          <p:cNvPr id="3" name="文本框 2">
            <a:extLst>
              <a:ext uri="{FF2B5EF4-FFF2-40B4-BE49-F238E27FC236}">
                <a16:creationId xmlns:a16="http://schemas.microsoft.com/office/drawing/2014/main" id="{EC1C0601-C709-0B01-5C85-DE5B83CF7787}"/>
              </a:ext>
            </a:extLst>
          </p:cNvPr>
          <p:cNvSpPr txBox="1"/>
          <p:nvPr/>
        </p:nvSpPr>
        <p:spPr>
          <a:xfrm>
            <a:off x="107950" y="1085850"/>
            <a:ext cx="8891588" cy="5078413"/>
          </a:xfrm>
          <a:prstGeom prst="rect">
            <a:avLst/>
          </a:prstGeom>
          <a:noFill/>
        </p:spPr>
        <p:txBody>
          <a:bodyPr>
            <a:spAutoFit/>
          </a:bodyPr>
          <a:lstStyle/>
          <a:p>
            <a:pPr marL="342900" marR="0" lvl="0" indent="-342900" algn="l" defTabSz="914400" rtl="0" eaLnBrk="1" fontAlgn="base" latinLnBrk="0" hangingPunct="1">
              <a:lnSpc>
                <a:spcPct val="150000"/>
              </a:lnSpc>
              <a:spcBef>
                <a:spcPct val="0"/>
              </a:spcBef>
              <a:spcAft>
                <a:spcPct val="0"/>
              </a:spcAft>
              <a:buClrTx/>
              <a:buSzTx/>
              <a:buFont typeface="Arial" pitchFamily="34" charset="0"/>
              <a:buChar char="•"/>
              <a:tabLst/>
              <a:defRPr/>
            </a:pPr>
            <a:r>
              <a:rPr kumimoji="0" lang="en-US" altLang="zh-CN" sz="2000" b="1" i="0" u="none" strike="noStrike" kern="1200" cap="none" spc="0" normalizeH="0" baseline="0" noProof="0" dirty="0" err="1">
                <a:ln>
                  <a:noFill/>
                </a:ln>
                <a:solidFill>
                  <a:srgbClr val="FF0000"/>
                </a:solidFill>
                <a:effectLst/>
                <a:uLnTx/>
                <a:uFillTx/>
                <a:latin typeface="Arial" panose="020B0604020202020204" pitchFamily="34" charset="0"/>
                <a:ea typeface="宋体" panose="02010600030101010101" pitchFamily="2" charset="-122"/>
                <a:cs typeface="+mn-cs"/>
              </a:rPr>
              <a:t>netstat</a:t>
            </a:r>
            <a:r>
              <a:rPr kumimoji="0" lang="zh-CN" altLang="zh-CN" sz="2000" b="1" i="0" u="none" strike="noStrike" kern="1200" cap="none" spc="0" normalizeH="0" baseline="0" noProof="0" dirty="0">
                <a:ln>
                  <a:noFill/>
                </a:ln>
                <a:solidFill>
                  <a:srgbClr val="1353A2"/>
                </a:solidFill>
                <a:effectLst/>
                <a:uLnTx/>
                <a:uFillTx/>
                <a:latin typeface="Arial" panose="020B0604020202020204" pitchFamily="34" charset="0"/>
                <a:ea typeface="宋体" panose="02010600030101010101" pitchFamily="2" charset="-122"/>
                <a:cs typeface="+mn-cs"/>
              </a:rPr>
              <a:t>是一个用来监控</a:t>
            </a:r>
            <a:r>
              <a:rPr kumimoji="0" lang="en-US" altLang="zh-CN" sz="2000" b="1" i="0" u="none" strike="noStrike" kern="1200" cap="none" spc="0" normalizeH="0" baseline="0" noProof="0" dirty="0">
                <a:ln>
                  <a:noFill/>
                </a:ln>
                <a:solidFill>
                  <a:srgbClr val="1353A2"/>
                </a:solidFill>
                <a:effectLst/>
                <a:uLnTx/>
                <a:uFillTx/>
                <a:latin typeface="Arial" panose="020B0604020202020204" pitchFamily="34" charset="0"/>
                <a:ea typeface="宋体" panose="02010600030101010101" pitchFamily="2" charset="-122"/>
                <a:cs typeface="+mn-cs"/>
              </a:rPr>
              <a:t>TCP/IP</a:t>
            </a:r>
            <a:r>
              <a:rPr kumimoji="0" lang="zh-CN" altLang="zh-CN" sz="2000" b="1" i="0" u="none" strike="noStrike" kern="1200" cap="none" spc="0" normalizeH="0" baseline="0" noProof="0" dirty="0">
                <a:ln>
                  <a:noFill/>
                </a:ln>
                <a:solidFill>
                  <a:srgbClr val="1353A2"/>
                </a:solidFill>
                <a:effectLst/>
                <a:uLnTx/>
                <a:uFillTx/>
                <a:latin typeface="Arial" panose="020B0604020202020204" pitchFamily="34" charset="0"/>
                <a:ea typeface="宋体" panose="02010600030101010101" pitchFamily="2" charset="-122"/>
                <a:cs typeface="+mn-cs"/>
              </a:rPr>
              <a:t>网络的非常有用的工具，它可以显示路由表、实际的网络连接以及每一个网络接口设备的状态信息。</a:t>
            </a:r>
            <a:r>
              <a:rPr kumimoji="0" lang="en-US" altLang="zh-CN" sz="2000" b="1" i="0" u="none" strike="noStrike" kern="1200" cap="none" spc="0" normalizeH="0" baseline="0" noProof="0" dirty="0">
                <a:ln>
                  <a:noFill/>
                </a:ln>
                <a:solidFill>
                  <a:srgbClr val="1353A2"/>
                </a:solidFill>
                <a:effectLst/>
                <a:uLnTx/>
                <a:uFillTx/>
                <a:latin typeface="Arial" panose="020B0604020202020204" pitchFamily="34" charset="0"/>
                <a:ea typeface="宋体" panose="02010600030101010101" pitchFamily="2" charset="-122"/>
                <a:cs typeface="+mn-cs"/>
              </a:rPr>
              <a:t>netstat </a:t>
            </a:r>
            <a:r>
              <a:rPr kumimoji="0" lang="zh-CN" altLang="zh-CN" sz="2000" b="1" i="0" u="none" strike="noStrike" kern="1200" cap="none" spc="0" normalizeH="0" baseline="0" noProof="0" dirty="0">
                <a:ln>
                  <a:noFill/>
                </a:ln>
                <a:solidFill>
                  <a:srgbClr val="1353A2"/>
                </a:solidFill>
                <a:effectLst/>
                <a:uLnTx/>
                <a:uFillTx/>
                <a:latin typeface="Arial" panose="020B0604020202020204" pitchFamily="34" charset="0"/>
                <a:ea typeface="宋体" panose="02010600030101010101" pitchFamily="2" charset="-122"/>
                <a:cs typeface="+mn-cs"/>
              </a:rPr>
              <a:t>用于显示与</a:t>
            </a:r>
            <a:r>
              <a:rPr kumimoji="0" lang="en-US" altLang="zh-CN" sz="2000" b="1" i="0" u="none" strike="noStrike" kern="1200" cap="none" spc="0" normalizeH="0" baseline="0" noProof="0" dirty="0">
                <a:ln>
                  <a:noFill/>
                </a:ln>
                <a:solidFill>
                  <a:srgbClr val="1353A2"/>
                </a:solidFill>
                <a:effectLst/>
                <a:uLnTx/>
                <a:uFillTx/>
                <a:latin typeface="Arial" panose="020B0604020202020204" pitchFamily="34" charset="0"/>
                <a:ea typeface="宋体" panose="02010600030101010101" pitchFamily="2" charset="-122"/>
                <a:cs typeface="+mn-cs"/>
              </a:rPr>
              <a:t>IP</a:t>
            </a:r>
            <a:r>
              <a:rPr kumimoji="0" lang="zh-CN" altLang="zh-CN" sz="2000" b="1" i="0" u="none" strike="noStrike" kern="1200" cap="none" spc="0" normalizeH="0" baseline="0" noProof="0" dirty="0">
                <a:ln>
                  <a:noFill/>
                </a:ln>
                <a:solidFill>
                  <a:srgbClr val="1353A2"/>
                </a:solidFill>
                <a:effectLst/>
                <a:uLnTx/>
                <a:uFillTx/>
                <a:latin typeface="Arial" panose="020B0604020202020204" pitchFamily="34" charset="0"/>
                <a:ea typeface="宋体" panose="02010600030101010101" pitchFamily="2" charset="-122"/>
                <a:cs typeface="+mn-cs"/>
              </a:rPr>
              <a:t>、</a:t>
            </a:r>
            <a:r>
              <a:rPr kumimoji="0" lang="en-US" altLang="zh-CN" sz="2000" b="1" i="0" u="none" strike="noStrike" kern="1200" cap="none" spc="0" normalizeH="0" baseline="0" noProof="0" dirty="0">
                <a:ln>
                  <a:noFill/>
                </a:ln>
                <a:solidFill>
                  <a:srgbClr val="1353A2"/>
                </a:solidFill>
                <a:effectLst/>
                <a:uLnTx/>
                <a:uFillTx/>
                <a:latin typeface="Arial" panose="020B0604020202020204" pitchFamily="34" charset="0"/>
                <a:ea typeface="宋体" panose="02010600030101010101" pitchFamily="2" charset="-122"/>
                <a:cs typeface="+mn-cs"/>
              </a:rPr>
              <a:t>TCP</a:t>
            </a:r>
            <a:r>
              <a:rPr kumimoji="0" lang="zh-CN" altLang="zh-CN" sz="2000" b="1" i="0" u="none" strike="noStrike" kern="1200" cap="none" spc="0" normalizeH="0" baseline="0" noProof="0" dirty="0">
                <a:ln>
                  <a:noFill/>
                </a:ln>
                <a:solidFill>
                  <a:srgbClr val="1353A2"/>
                </a:solidFill>
                <a:effectLst/>
                <a:uLnTx/>
                <a:uFillTx/>
                <a:latin typeface="Arial" panose="020B0604020202020204" pitchFamily="34" charset="0"/>
                <a:ea typeface="宋体" panose="02010600030101010101" pitchFamily="2" charset="-122"/>
                <a:cs typeface="+mn-cs"/>
              </a:rPr>
              <a:t>、</a:t>
            </a:r>
            <a:r>
              <a:rPr kumimoji="0" lang="en-US" altLang="zh-CN" sz="2000" b="1" i="0" u="none" strike="noStrike" kern="1200" cap="none" spc="0" normalizeH="0" baseline="0" noProof="0" dirty="0">
                <a:ln>
                  <a:noFill/>
                </a:ln>
                <a:solidFill>
                  <a:srgbClr val="1353A2"/>
                </a:solidFill>
                <a:effectLst/>
                <a:uLnTx/>
                <a:uFillTx/>
                <a:latin typeface="Arial" panose="020B0604020202020204" pitchFamily="34" charset="0"/>
                <a:ea typeface="宋体" panose="02010600030101010101" pitchFamily="2" charset="-122"/>
                <a:cs typeface="+mn-cs"/>
              </a:rPr>
              <a:t>UDP</a:t>
            </a:r>
            <a:r>
              <a:rPr kumimoji="0" lang="zh-CN" altLang="zh-CN" sz="2000" b="1" i="0" u="none" strike="noStrike" kern="1200" cap="none" spc="0" normalizeH="0" baseline="0" noProof="0" dirty="0">
                <a:ln>
                  <a:noFill/>
                </a:ln>
                <a:solidFill>
                  <a:srgbClr val="1353A2"/>
                </a:solidFill>
                <a:effectLst/>
                <a:uLnTx/>
                <a:uFillTx/>
                <a:latin typeface="Arial" panose="020B0604020202020204" pitchFamily="34" charset="0"/>
                <a:ea typeface="宋体" panose="02010600030101010101" pitchFamily="2" charset="-122"/>
                <a:cs typeface="+mn-cs"/>
              </a:rPr>
              <a:t>和</a:t>
            </a:r>
            <a:r>
              <a:rPr kumimoji="0" lang="en-US" altLang="zh-CN" sz="2000" b="1" i="0" u="none" strike="noStrike" kern="1200" cap="none" spc="0" normalizeH="0" baseline="0" noProof="0" dirty="0">
                <a:ln>
                  <a:noFill/>
                </a:ln>
                <a:solidFill>
                  <a:srgbClr val="1353A2"/>
                </a:solidFill>
                <a:effectLst/>
                <a:uLnTx/>
                <a:uFillTx/>
                <a:latin typeface="Arial" panose="020B0604020202020204" pitchFamily="34" charset="0"/>
                <a:ea typeface="宋体" panose="02010600030101010101" pitchFamily="2" charset="-122"/>
                <a:cs typeface="+mn-cs"/>
              </a:rPr>
              <a:t>ICMP</a:t>
            </a:r>
            <a:r>
              <a:rPr kumimoji="0" lang="zh-CN" altLang="zh-CN" sz="2000" b="1" i="0" u="none" strike="noStrike" kern="1200" cap="none" spc="0" normalizeH="0" baseline="0" noProof="0" dirty="0">
                <a:ln>
                  <a:noFill/>
                </a:ln>
                <a:solidFill>
                  <a:srgbClr val="1353A2"/>
                </a:solidFill>
                <a:effectLst/>
                <a:uLnTx/>
                <a:uFillTx/>
                <a:latin typeface="Arial" panose="020B0604020202020204" pitchFamily="34" charset="0"/>
                <a:ea typeface="宋体" panose="02010600030101010101" pitchFamily="2" charset="-122"/>
                <a:cs typeface="+mn-cs"/>
              </a:rPr>
              <a:t>协议相关的统计数据，一般用于检验本机各端口的网络连接情况。</a:t>
            </a: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zh-CN" sz="24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命令格式</a:t>
            </a:r>
            <a:r>
              <a:rPr kumimoji="0" lang="en-US" altLang="zh-CN" sz="24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 netstat [</a:t>
            </a:r>
            <a:r>
              <a:rPr kumimoji="0" lang="zh-CN" altLang="zh-CN" sz="24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参数</a:t>
            </a:r>
            <a:r>
              <a:rPr kumimoji="0" lang="en-US" altLang="zh-CN" sz="24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a:t>
            </a:r>
            <a:endParaRPr kumimoji="0" lang="zh-CN" altLang="zh-CN" sz="24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endParaRP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-a(all):</a:t>
            </a:r>
            <a:r>
              <a:rPr kumimoji="0" lang="zh-CN"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显示所有连线中的</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socket,</a:t>
            </a:r>
            <a:r>
              <a:rPr kumimoji="0" lang="zh-CN"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默认不显示</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LISTEN</a:t>
            </a:r>
            <a:r>
              <a:rPr kumimoji="0" lang="zh-CN"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相关。</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-t (</a:t>
            </a:r>
            <a:r>
              <a:rPr kumimoji="0" lang="en-US" altLang="zh-CN" sz="2000" b="1" i="0" u="none" strike="noStrike" kern="1200" cap="none" spc="0" normalizeH="0" baseline="0" noProof="0" dirty="0" err="1">
                <a:ln>
                  <a:noFill/>
                </a:ln>
                <a:solidFill>
                  <a:prstClr val="black"/>
                </a:solidFill>
                <a:effectLst/>
                <a:uLnTx/>
                <a:uFillTx/>
                <a:latin typeface="Arial" panose="020B0604020202020204" pitchFamily="34" charset="0"/>
                <a:ea typeface="宋体" panose="02010600030101010101" pitchFamily="2" charset="-122"/>
                <a:cs typeface="+mn-cs"/>
              </a:rPr>
              <a:t>tcp</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a:t>
            </a:r>
            <a:r>
              <a:rPr kumimoji="0" lang="zh-CN"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仅显示</a:t>
            </a:r>
            <a:r>
              <a:rPr kumimoji="0" lang="en-US" altLang="zh-CN" sz="2000" b="1" i="0" u="none" strike="noStrike" kern="1200" cap="none" spc="0" normalizeH="0" baseline="0" noProof="0" dirty="0" err="1">
                <a:ln>
                  <a:noFill/>
                </a:ln>
                <a:solidFill>
                  <a:prstClr val="black"/>
                </a:solidFill>
                <a:effectLst/>
                <a:uLnTx/>
                <a:uFillTx/>
                <a:latin typeface="Arial" panose="020B0604020202020204" pitchFamily="34" charset="0"/>
                <a:ea typeface="宋体" panose="02010600030101010101" pitchFamily="2" charset="-122"/>
                <a:cs typeface="+mn-cs"/>
              </a:rPr>
              <a:t>tcp</a:t>
            </a:r>
            <a:r>
              <a:rPr kumimoji="0" lang="zh-CN"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相关选项。</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-u (</a:t>
            </a:r>
            <a:r>
              <a:rPr kumimoji="0" lang="en-US" altLang="zh-CN" sz="2000" b="1" i="0" u="none" strike="noStrike" kern="1200" cap="none" spc="0" normalizeH="0" baseline="0" noProof="0" dirty="0" err="1">
                <a:ln>
                  <a:noFill/>
                </a:ln>
                <a:solidFill>
                  <a:prstClr val="black"/>
                </a:solidFill>
                <a:effectLst/>
                <a:uLnTx/>
                <a:uFillTx/>
                <a:latin typeface="Arial" panose="020B0604020202020204" pitchFamily="34" charset="0"/>
                <a:ea typeface="宋体" panose="02010600030101010101" pitchFamily="2" charset="-122"/>
                <a:cs typeface="+mn-cs"/>
              </a:rPr>
              <a:t>udp</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r>
              <a:rPr kumimoji="0" lang="zh-CN"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仅显示</a:t>
            </a:r>
            <a:r>
              <a:rPr kumimoji="0" lang="en-US" altLang="zh-CN" sz="2000" b="1" i="0" u="none" strike="noStrike" kern="1200" cap="none" spc="0" normalizeH="0" baseline="0" noProof="0" dirty="0" err="1">
                <a:ln>
                  <a:noFill/>
                </a:ln>
                <a:solidFill>
                  <a:prstClr val="black"/>
                </a:solidFill>
                <a:effectLst/>
                <a:uLnTx/>
                <a:uFillTx/>
                <a:latin typeface="Arial" panose="020B0604020202020204" pitchFamily="34" charset="0"/>
                <a:ea typeface="宋体" panose="02010600030101010101" pitchFamily="2" charset="-122"/>
                <a:cs typeface="+mn-cs"/>
              </a:rPr>
              <a:t>udp</a:t>
            </a:r>
            <a:r>
              <a:rPr kumimoji="0" lang="zh-CN"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相关选项。</a:t>
            </a: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-t:</a:t>
            </a:r>
            <a:r>
              <a:rPr kumimoji="0" lang="zh-CN"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仅列出有在</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Listen (</a:t>
            </a:r>
            <a:r>
              <a:rPr kumimoji="0" lang="zh-CN"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监听</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r>
              <a:rPr kumimoji="0" lang="zh-CN"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的服务状态。</a:t>
            </a: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-p:</a:t>
            </a:r>
            <a:r>
              <a:rPr kumimoji="0" lang="zh-CN"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显示建立相关链接的程序名。</a:t>
            </a: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-r: </a:t>
            </a:r>
            <a:r>
              <a:rPr kumimoji="0" lang="zh-CN"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显示路由信息，路由表。</a:t>
            </a: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a:t>
            </a: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8BD24CF-6CF8-4C48-387D-B17CADAE1A08}"/>
              </a:ext>
            </a:extLst>
          </p:cNvPr>
          <p:cNvSpPr txBox="1">
            <a:spLocks noChangeArrowheads="1"/>
          </p:cNvSpPr>
          <p:nvPr/>
        </p:nvSpPr>
        <p:spPr bwMode="auto">
          <a:xfrm>
            <a:off x="508000" y="1416050"/>
            <a:ext cx="82169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24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例如，列出所有端口并分屏显示</a:t>
            </a:r>
            <a:r>
              <a:rPr kumimoji="0" lang="en-US" altLang="zh-CN" sz="24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400" b="1" i="0" u="none" strike="noStrike" kern="1200" cap="none" spc="0" normalizeH="0" baseline="0" noProof="0">
              <a:ln>
                <a:noFill/>
              </a:ln>
              <a:solidFill>
                <a:srgbClr val="1353A2"/>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图</a:t>
            </a:r>
            <a:r>
              <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8-15 </a:t>
            </a:r>
            <a:r>
              <a:rPr kumimoji="0" lang="zh-CN"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列出所有端口</a:t>
            </a:r>
          </a:p>
        </p:txBody>
      </p:sp>
      <p:pic>
        <p:nvPicPr>
          <p:cNvPr id="70659" name="图片 1">
            <a:extLst>
              <a:ext uri="{FF2B5EF4-FFF2-40B4-BE49-F238E27FC236}">
                <a16:creationId xmlns:a16="http://schemas.microsoft.com/office/drawing/2014/main" id="{F3F93D44-303C-92E9-60A1-767B9E3C25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925638"/>
            <a:ext cx="8616950" cy="330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
            <a:extLst>
              <a:ext uri="{FF2B5EF4-FFF2-40B4-BE49-F238E27FC236}">
                <a16:creationId xmlns:a16="http://schemas.microsoft.com/office/drawing/2014/main" id="{E9B6EF8D-FABB-ED91-1550-F72504F6D487}"/>
              </a:ext>
            </a:extLst>
          </p:cNvPr>
          <p:cNvSpPr txBox="1"/>
          <p:nvPr/>
        </p:nvSpPr>
        <p:spPr>
          <a:xfrm>
            <a:off x="1619672" y="476672"/>
            <a:ext cx="4965751" cy="584775"/>
          </a:xfrm>
          <a:prstGeom prst="rect">
            <a:avLst/>
          </a:prstGeom>
          <a:noFill/>
          <a:effectLst>
            <a:reflection blurRad="6350" stA="50000" endA="300" endPos="38500" dist="50800" dir="5400000" sy="-100000" algn="bl" rotWithShape="0"/>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3200" b="1" i="0" u="none" strike="noStrike" kern="1200" cap="none" spc="0" normalizeH="0" baseline="0" noProof="0" dirty="0">
                <a:ln>
                  <a:noFill/>
                </a:ln>
                <a:solidFill>
                  <a:srgbClr val="1353A2"/>
                </a:solidFill>
                <a:effectLst/>
                <a:uLnTx/>
                <a:uFillTx/>
                <a:latin typeface="Arial" panose="020B0604020202020204" pitchFamily="34" charset="0"/>
                <a:ea typeface="宋体" panose="02010600030101010101" pitchFamily="2" charset="-122"/>
                <a:cs typeface="+mn-cs"/>
              </a:rPr>
              <a:t>网络状态信息命令</a:t>
            </a:r>
            <a:r>
              <a:rPr kumimoji="0" lang="en-US" altLang="zh-CN" sz="3200" b="1" i="0" u="none" strike="noStrike" kern="1200" cap="none" spc="0" normalizeH="0" baseline="0" noProof="0" dirty="0" err="1">
                <a:ln>
                  <a:noFill/>
                </a:ln>
                <a:solidFill>
                  <a:srgbClr val="1353A2"/>
                </a:solidFill>
                <a:effectLst/>
                <a:uLnTx/>
                <a:uFillTx/>
                <a:latin typeface="Arial" panose="020B0604020202020204" pitchFamily="34" charset="0"/>
                <a:ea typeface="宋体" panose="02010600030101010101" pitchFamily="2" charset="-122"/>
                <a:cs typeface="+mn-cs"/>
              </a:rPr>
              <a:t>netstat</a:t>
            </a:r>
            <a:endParaRPr kumimoji="0" lang="en-US" altLang="zh-CN" sz="3200" b="1" i="0" u="none" strike="noStrike" kern="1200" cap="none" spc="0" normalizeH="0" baseline="0" noProof="0" dirty="0">
              <a:ln>
                <a:noFill/>
              </a:ln>
              <a:solidFill>
                <a:srgbClr val="1353A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991ACA15-2882-B462-3B30-CA9FC52DF7D5}"/>
              </a:ext>
            </a:extLst>
          </p:cNvPr>
          <p:cNvSpPr>
            <a:spLocks noGrp="1" noChangeArrowheads="1"/>
          </p:cNvSpPr>
          <p:nvPr>
            <p:ph type="title"/>
          </p:nvPr>
        </p:nvSpPr>
        <p:spPr>
          <a:xfrm>
            <a:off x="1574800" y="314325"/>
            <a:ext cx="4883150" cy="650875"/>
          </a:xfrm>
        </p:spPr>
        <p:txBody>
          <a:bodyPr/>
          <a:lstStyle/>
          <a:p>
            <a:pPr eaLnBrk="1" hangingPunct="1"/>
            <a:r>
              <a:rPr lang="zh-CN" altLang="en-US"/>
              <a:t>管理路由表命令</a:t>
            </a:r>
            <a:r>
              <a:rPr lang="en-US" altLang="zh-CN"/>
              <a:t>route</a:t>
            </a:r>
          </a:p>
        </p:txBody>
      </p:sp>
      <p:sp>
        <p:nvSpPr>
          <p:cNvPr id="75779" name="Rectangle 3">
            <a:extLst>
              <a:ext uri="{FF2B5EF4-FFF2-40B4-BE49-F238E27FC236}">
                <a16:creationId xmlns:a16="http://schemas.microsoft.com/office/drawing/2014/main" id="{EB838357-17B5-23FF-6949-683B281848E5}"/>
              </a:ext>
            </a:extLst>
          </p:cNvPr>
          <p:cNvSpPr>
            <a:spLocks noGrp="1" noChangeArrowheads="1"/>
          </p:cNvSpPr>
          <p:nvPr>
            <p:ph idx="1"/>
          </p:nvPr>
        </p:nvSpPr>
        <p:spPr>
          <a:xfrm>
            <a:off x="107950" y="1341438"/>
            <a:ext cx="7886700" cy="4351337"/>
          </a:xfrm>
        </p:spPr>
        <p:txBody>
          <a:bodyPr/>
          <a:lstStyle/>
          <a:p>
            <a:pPr eaLnBrk="1" hangingPunct="1">
              <a:defRPr/>
            </a:pPr>
            <a:r>
              <a:rPr lang="zh-CN" altLang="en-US" sz="3200" b="1" dirty="0">
                <a:solidFill>
                  <a:srgbClr val="1353A2"/>
                </a:solidFill>
                <a:latin typeface="Arial" panose="020B0604020202020204" pitchFamily="34" charset="0"/>
                <a:ea typeface="宋体" panose="02010600030101010101" pitchFamily="2" charset="-122"/>
                <a:cs typeface="+mn-cs"/>
              </a:rPr>
              <a:t>显示本机路由表内容</a:t>
            </a:r>
          </a:p>
          <a:p>
            <a:pPr eaLnBrk="1" hangingPunct="1">
              <a:buFontTx/>
              <a:buNone/>
              <a:defRPr/>
            </a:pPr>
            <a:r>
              <a:rPr lang="zh-CN" altLang="en-US" sz="3200" b="1" dirty="0">
                <a:solidFill>
                  <a:srgbClr val="1353A2"/>
                </a:solidFill>
                <a:latin typeface="Arial" panose="020B0604020202020204" pitchFamily="34" charset="0"/>
                <a:ea typeface="宋体" panose="02010600030101010101" pitchFamily="2" charset="-122"/>
                <a:cs typeface="+mn-cs"/>
              </a:rPr>
              <a:t>        </a:t>
            </a:r>
            <a:r>
              <a:rPr lang="en-US" altLang="zh-CN" sz="3200" b="1" dirty="0">
                <a:solidFill>
                  <a:srgbClr val="1353A2"/>
                </a:solidFill>
                <a:latin typeface="Arial" panose="020B0604020202020204" pitchFamily="34" charset="0"/>
                <a:ea typeface="宋体" panose="02010600030101010101" pitchFamily="2" charset="-122"/>
                <a:cs typeface="+mn-cs"/>
              </a:rPr>
              <a:t>route</a:t>
            </a:r>
          </a:p>
          <a:p>
            <a:pPr eaLnBrk="1" hangingPunct="1">
              <a:buFontTx/>
              <a:buNone/>
              <a:defRPr/>
            </a:pPr>
            <a:endParaRPr lang="en-US" altLang="zh-CN" dirty="0"/>
          </a:p>
        </p:txBody>
      </p:sp>
      <p:pic>
        <p:nvPicPr>
          <p:cNvPr id="71684" name="Picture 6">
            <a:extLst>
              <a:ext uri="{FF2B5EF4-FFF2-40B4-BE49-F238E27FC236}">
                <a16:creationId xmlns:a16="http://schemas.microsoft.com/office/drawing/2014/main" id="{B0382A5E-AB4A-7C1A-99AE-33B5EC31E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565400"/>
            <a:ext cx="8351838"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E2684C0C-8A4D-FE12-E67D-2E8173A6482C}"/>
              </a:ext>
            </a:extLst>
          </p:cNvPr>
          <p:cNvSpPr>
            <a:spLocks noGrp="1" noChangeArrowheads="1"/>
          </p:cNvSpPr>
          <p:nvPr>
            <p:ph type="title"/>
          </p:nvPr>
        </p:nvSpPr>
        <p:spPr>
          <a:xfrm>
            <a:off x="1574800" y="314325"/>
            <a:ext cx="4883150" cy="650875"/>
          </a:xfrm>
        </p:spPr>
        <p:txBody>
          <a:bodyPr/>
          <a:lstStyle/>
          <a:p>
            <a:pPr eaLnBrk="1" hangingPunct="1"/>
            <a:endParaRPr lang="zh-CN" altLang="zh-CN"/>
          </a:p>
        </p:txBody>
      </p:sp>
      <p:sp>
        <p:nvSpPr>
          <p:cNvPr id="72707" name="Rectangle 3">
            <a:extLst>
              <a:ext uri="{FF2B5EF4-FFF2-40B4-BE49-F238E27FC236}">
                <a16:creationId xmlns:a16="http://schemas.microsoft.com/office/drawing/2014/main" id="{4CCE2805-2D7C-1152-C2DC-0755DEE89D56}"/>
              </a:ext>
            </a:extLst>
          </p:cNvPr>
          <p:cNvSpPr>
            <a:spLocks noGrp="1" noChangeArrowheads="1"/>
          </p:cNvSpPr>
          <p:nvPr>
            <p:ph idx="1"/>
          </p:nvPr>
        </p:nvSpPr>
        <p:spPr>
          <a:xfrm>
            <a:off x="684213" y="1484313"/>
            <a:ext cx="7886700" cy="4351337"/>
          </a:xfrm>
        </p:spPr>
        <p:txBody>
          <a:bodyPr/>
          <a:lstStyle/>
          <a:p>
            <a:pPr eaLnBrk="1" hangingPunct="1">
              <a:lnSpc>
                <a:spcPct val="150000"/>
              </a:lnSpc>
            </a:pPr>
            <a:r>
              <a:rPr lang="en-US" altLang="zh-CN" b="1"/>
              <a:t>Destination:</a:t>
            </a:r>
            <a:r>
              <a:rPr lang="zh-CN" altLang="en-US" b="1"/>
              <a:t>路由的目标地址</a:t>
            </a:r>
          </a:p>
          <a:p>
            <a:pPr eaLnBrk="1" hangingPunct="1">
              <a:lnSpc>
                <a:spcPct val="150000"/>
              </a:lnSpc>
            </a:pPr>
            <a:r>
              <a:rPr lang="en-US" altLang="zh-CN" b="1"/>
              <a:t>Gateway:</a:t>
            </a:r>
            <a:r>
              <a:rPr lang="zh-CN" altLang="en-US" b="1"/>
              <a:t>通过网关的</a:t>
            </a:r>
            <a:r>
              <a:rPr lang="en-US" altLang="zh-CN" b="1"/>
              <a:t>IP</a:t>
            </a:r>
            <a:r>
              <a:rPr lang="zh-CN" altLang="en-US" b="1"/>
              <a:t>，*表示没有设置网关</a:t>
            </a:r>
          </a:p>
          <a:p>
            <a:pPr eaLnBrk="1" hangingPunct="1">
              <a:lnSpc>
                <a:spcPct val="150000"/>
              </a:lnSpc>
            </a:pPr>
            <a:r>
              <a:rPr lang="en-US" altLang="zh-CN" b="1"/>
              <a:t>Genmask: </a:t>
            </a:r>
            <a:r>
              <a:rPr lang="zh-CN" altLang="en-US" b="1"/>
              <a:t>表示目的网络的网络掩码</a:t>
            </a:r>
          </a:p>
          <a:p>
            <a:pPr eaLnBrk="1" hangingPunct="1">
              <a:lnSpc>
                <a:spcPct val="150000"/>
              </a:lnSpc>
            </a:pPr>
            <a:r>
              <a:rPr lang="en-US" altLang="zh-CN" b="1"/>
              <a:t>Flags:</a:t>
            </a:r>
            <a:r>
              <a:rPr lang="zh-CN" altLang="en-US" b="1"/>
              <a:t>表示路由的类型，</a:t>
            </a:r>
            <a:r>
              <a:rPr lang="en-US" altLang="zh-CN" b="1"/>
              <a:t>U</a:t>
            </a:r>
            <a:r>
              <a:rPr lang="zh-CN" altLang="en-US" b="1"/>
              <a:t>表示是一个连接路径，</a:t>
            </a:r>
            <a:r>
              <a:rPr lang="en-US" altLang="zh-CN" b="1"/>
              <a:t>G</a:t>
            </a:r>
            <a:r>
              <a:rPr lang="zh-CN" altLang="en-US" b="1"/>
              <a:t>表示用网关连接，</a:t>
            </a:r>
            <a:r>
              <a:rPr lang="en-US" altLang="zh-CN" b="1"/>
              <a:t>H</a:t>
            </a:r>
            <a:r>
              <a:rPr lang="zh-CN" altLang="en-US" b="1"/>
              <a:t>表示连接目标是一台主机</a:t>
            </a:r>
          </a:p>
          <a:p>
            <a:pPr eaLnBrk="1" hangingPunct="1">
              <a:lnSpc>
                <a:spcPct val="150000"/>
              </a:lnSpc>
            </a:pPr>
            <a:endParaRPr lang="zh-CN" altLang="en-US"/>
          </a:p>
          <a:p>
            <a:pPr eaLnBrk="1" hangingPunct="1">
              <a:lnSpc>
                <a:spcPct val="150000"/>
              </a:lnSpc>
            </a:pPr>
            <a:endParaRPr lang="en-US" altLang="zh-CN"/>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a:extLst>
              <a:ext uri="{FF2B5EF4-FFF2-40B4-BE49-F238E27FC236}">
                <a16:creationId xmlns:a16="http://schemas.microsoft.com/office/drawing/2014/main" id="{A0A40A24-6F37-7BE1-8D60-BA8247768A03}"/>
              </a:ext>
            </a:extLst>
          </p:cNvPr>
          <p:cNvSpPr>
            <a:spLocks noGrp="1" noChangeArrowheads="1"/>
          </p:cNvSpPr>
          <p:nvPr>
            <p:ph idx="1"/>
          </p:nvPr>
        </p:nvSpPr>
        <p:spPr>
          <a:xfrm>
            <a:off x="628650" y="1412875"/>
            <a:ext cx="7886700" cy="4351338"/>
          </a:xfrm>
        </p:spPr>
        <p:txBody>
          <a:bodyPr/>
          <a:lstStyle/>
          <a:p>
            <a:pPr eaLnBrk="1" hangingPunct="1">
              <a:lnSpc>
                <a:spcPct val="150000"/>
              </a:lnSpc>
            </a:pPr>
            <a:r>
              <a:rPr lang="en-US" altLang="zh-CN" b="1"/>
              <a:t>Metric: </a:t>
            </a:r>
            <a:r>
              <a:rPr lang="zh-CN" altLang="en-US" b="1"/>
              <a:t>表示本地网络与目的网络连接时经过的中转次数</a:t>
            </a:r>
          </a:p>
          <a:p>
            <a:pPr eaLnBrk="1" hangingPunct="1">
              <a:lnSpc>
                <a:spcPct val="150000"/>
              </a:lnSpc>
            </a:pPr>
            <a:r>
              <a:rPr lang="en-US" altLang="zh-CN" b="1"/>
              <a:t>Ref: </a:t>
            </a:r>
            <a:r>
              <a:rPr lang="zh-CN" altLang="en-US" b="1"/>
              <a:t>连接路由的参考数目</a:t>
            </a:r>
          </a:p>
          <a:p>
            <a:pPr eaLnBrk="1" hangingPunct="1">
              <a:lnSpc>
                <a:spcPct val="150000"/>
              </a:lnSpc>
            </a:pPr>
            <a:r>
              <a:rPr lang="en-US" altLang="zh-CN" b="1"/>
              <a:t>Use: </a:t>
            </a:r>
            <a:r>
              <a:rPr lang="zh-CN" altLang="en-US" b="1"/>
              <a:t>查找该路由的次数</a:t>
            </a:r>
          </a:p>
          <a:p>
            <a:pPr eaLnBrk="1" hangingPunct="1">
              <a:lnSpc>
                <a:spcPct val="150000"/>
              </a:lnSpc>
            </a:pPr>
            <a:r>
              <a:rPr lang="en-US" altLang="zh-CN" b="1"/>
              <a:t>Iface: </a:t>
            </a:r>
            <a:r>
              <a:rPr lang="zh-CN" altLang="en-US" b="1"/>
              <a:t>连接该路由的网络接口设备</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39D9F7AF-5890-35F7-2014-753341A05011}"/>
              </a:ext>
            </a:extLst>
          </p:cNvPr>
          <p:cNvSpPr>
            <a:spLocks noGrp="1" noChangeArrowheads="1"/>
          </p:cNvSpPr>
          <p:nvPr>
            <p:ph type="title"/>
          </p:nvPr>
        </p:nvSpPr>
        <p:spPr>
          <a:xfrm>
            <a:off x="1574800" y="314325"/>
            <a:ext cx="4883150" cy="650875"/>
          </a:xfrm>
        </p:spPr>
        <p:txBody>
          <a:bodyPr/>
          <a:lstStyle/>
          <a:p>
            <a:pPr eaLnBrk="1" hangingPunct="1"/>
            <a:r>
              <a:rPr lang="en-US" altLang="zh-CN"/>
              <a:t>service</a:t>
            </a:r>
          </a:p>
        </p:txBody>
      </p:sp>
      <p:sp>
        <p:nvSpPr>
          <p:cNvPr id="74755" name="Rectangle 3">
            <a:extLst>
              <a:ext uri="{FF2B5EF4-FFF2-40B4-BE49-F238E27FC236}">
                <a16:creationId xmlns:a16="http://schemas.microsoft.com/office/drawing/2014/main" id="{7BC44185-8CC0-62CA-C775-B48C09D1CEFA}"/>
              </a:ext>
            </a:extLst>
          </p:cNvPr>
          <p:cNvSpPr>
            <a:spLocks noGrp="1" noChangeArrowheads="1"/>
          </p:cNvSpPr>
          <p:nvPr>
            <p:ph idx="1"/>
          </p:nvPr>
        </p:nvSpPr>
        <p:spPr>
          <a:xfrm>
            <a:off x="611188" y="1557338"/>
            <a:ext cx="7886700" cy="4351337"/>
          </a:xfrm>
        </p:spPr>
        <p:txBody>
          <a:bodyPr/>
          <a:lstStyle/>
          <a:p>
            <a:pPr eaLnBrk="1" hangingPunct="1">
              <a:spcBef>
                <a:spcPct val="0"/>
              </a:spcBef>
            </a:pPr>
            <a:r>
              <a:rPr lang="en-US" altLang="zh-CN" sz="3200" b="1">
                <a:solidFill>
                  <a:srgbClr val="1353A2"/>
                </a:solidFill>
                <a:latin typeface="微软雅黑" panose="020B0503020204020204" pitchFamily="34" charset="-122"/>
                <a:ea typeface="微软雅黑" panose="020B0503020204020204" pitchFamily="34" charset="-122"/>
              </a:rPr>
              <a:t>service   </a:t>
            </a:r>
            <a:r>
              <a:rPr lang="zh-CN" altLang="en-US" sz="3200" b="1">
                <a:solidFill>
                  <a:srgbClr val="1353A2"/>
                </a:solidFill>
                <a:latin typeface="微软雅黑" panose="020B0503020204020204" pitchFamily="34" charset="-122"/>
                <a:ea typeface="微软雅黑" panose="020B0503020204020204" pitchFamily="34" charset="-122"/>
              </a:rPr>
              <a:t>服务名  </a:t>
            </a:r>
            <a:r>
              <a:rPr lang="en-US" altLang="zh-CN" sz="3200" b="1">
                <a:solidFill>
                  <a:srgbClr val="1353A2"/>
                </a:solidFill>
                <a:latin typeface="微软雅黑" panose="020B0503020204020204" pitchFamily="34" charset="-122"/>
                <a:ea typeface="微软雅黑" panose="020B0503020204020204" pitchFamily="34" charset="-122"/>
              </a:rPr>
              <a:t>[start | stop | restart]</a:t>
            </a:r>
          </a:p>
          <a:p>
            <a:pPr lvl="1" eaLnBrk="1" hangingPunct="1">
              <a:lnSpc>
                <a:spcPct val="200000"/>
              </a:lnSpc>
            </a:pPr>
            <a:r>
              <a:rPr lang="zh-CN" altLang="en-US" b="1"/>
              <a:t>使用</a:t>
            </a:r>
            <a:r>
              <a:rPr lang="en-US" altLang="zh-CN" b="1"/>
              <a:t>service</a:t>
            </a:r>
            <a:r>
              <a:rPr lang="zh-CN" altLang="en-US" b="1"/>
              <a:t>手动设置某网络服务状态，只需知道服务名，不需要知道完全路径</a:t>
            </a:r>
          </a:p>
          <a:p>
            <a:pPr lvl="1" eaLnBrk="1" hangingPunct="1">
              <a:lnSpc>
                <a:spcPct val="200000"/>
              </a:lnSpc>
            </a:pPr>
            <a:r>
              <a:rPr lang="zh-CN" altLang="en-US" b="1"/>
              <a:t>例：停止当前运行的</a:t>
            </a:r>
            <a:r>
              <a:rPr lang="en-US" altLang="zh-CN" b="1"/>
              <a:t>httpd</a:t>
            </a:r>
            <a:r>
              <a:rPr lang="zh-CN" altLang="en-US" b="1"/>
              <a:t>服务</a:t>
            </a:r>
          </a:p>
          <a:p>
            <a:pPr lvl="1" eaLnBrk="1" hangingPunct="1">
              <a:lnSpc>
                <a:spcPct val="200000"/>
              </a:lnSpc>
              <a:buFont typeface="Wingdings" panose="05000000000000000000" pitchFamily="2" charset="2"/>
              <a:buNone/>
            </a:pPr>
            <a:r>
              <a:rPr lang="zh-CN" altLang="en-US" b="1"/>
              <a:t>           </a:t>
            </a:r>
            <a:r>
              <a:rPr lang="en-US" altLang="zh-CN" b="1"/>
              <a:t>service httpd stop</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1F070E13-4C96-1AD8-0924-3B9FDF266A95}"/>
              </a:ext>
            </a:extLst>
          </p:cNvPr>
          <p:cNvSpPr>
            <a:spLocks noGrp="1"/>
          </p:cNvSpPr>
          <p:nvPr>
            <p:ph type="title"/>
          </p:nvPr>
        </p:nvSpPr>
        <p:spPr>
          <a:xfrm>
            <a:off x="1574800" y="314325"/>
            <a:ext cx="4883150" cy="650875"/>
          </a:xfrm>
        </p:spPr>
        <p:txBody>
          <a:bodyPr/>
          <a:lstStyle/>
          <a:p>
            <a:r>
              <a:rPr kumimoji="1" lang="en-US" altLang="zh-CN" b="1"/>
              <a:t>Apache</a:t>
            </a:r>
            <a:r>
              <a:rPr kumimoji="1" lang="zh-CN" altLang="en-US" b="1"/>
              <a:t>服务器</a:t>
            </a:r>
            <a:endParaRPr lang="zh-CN" altLang="en-US"/>
          </a:p>
        </p:txBody>
      </p:sp>
      <p:sp>
        <p:nvSpPr>
          <p:cNvPr id="3" name="内容占位符 2">
            <a:extLst>
              <a:ext uri="{FF2B5EF4-FFF2-40B4-BE49-F238E27FC236}">
                <a16:creationId xmlns:a16="http://schemas.microsoft.com/office/drawing/2014/main" id="{025C1B87-BDD7-68BD-9216-DF866FBB01CB}"/>
              </a:ext>
            </a:extLst>
          </p:cNvPr>
          <p:cNvSpPr>
            <a:spLocks noGrp="1"/>
          </p:cNvSpPr>
          <p:nvPr>
            <p:ph idx="1"/>
          </p:nvPr>
        </p:nvSpPr>
        <p:spPr>
          <a:xfrm>
            <a:off x="684213" y="1341438"/>
            <a:ext cx="7886700" cy="4351337"/>
          </a:xfrm>
        </p:spPr>
        <p:txBody>
          <a:bodyPr/>
          <a:lstStyle/>
          <a:p>
            <a:pPr eaLnBrk="1" hangingPunct="1">
              <a:lnSpc>
                <a:spcPct val="150000"/>
              </a:lnSpc>
              <a:spcBef>
                <a:spcPct val="0"/>
              </a:spcBef>
              <a:buSzPct val="75000"/>
              <a:buFont typeface="Wingdings" panose="05000000000000000000" pitchFamily="2" charset="2"/>
              <a:buChar char="l"/>
              <a:defRPr/>
            </a:pPr>
            <a:r>
              <a:rPr lang="en-US" altLang="zh-CN" sz="2400" b="1" dirty="0">
                <a:solidFill>
                  <a:srgbClr val="1353A2"/>
                </a:solidFill>
                <a:latin typeface="微软雅黑" pitchFamily="34" charset="-122"/>
                <a:ea typeface="微软雅黑" pitchFamily="34" charset="-122"/>
                <a:cs typeface="+mn-cs"/>
              </a:rPr>
              <a:t>Apache</a:t>
            </a:r>
            <a:r>
              <a:rPr lang="zh-CN" altLang="en-US" sz="2400" b="1" dirty="0">
                <a:solidFill>
                  <a:srgbClr val="1353A2"/>
                </a:solidFill>
                <a:latin typeface="微软雅黑" pitchFamily="34" charset="-122"/>
                <a:ea typeface="微软雅黑" pitchFamily="34" charset="-122"/>
                <a:cs typeface="+mn-cs"/>
              </a:rPr>
              <a:t>是世界使用</a:t>
            </a:r>
            <a:r>
              <a:rPr lang="zh-CN" altLang="en-US" sz="2400" b="1" dirty="0">
                <a:solidFill>
                  <a:srgbClr val="FF0000"/>
                </a:solidFill>
                <a:latin typeface="微软雅黑" pitchFamily="34" charset="-122"/>
                <a:ea typeface="微软雅黑" pitchFamily="34" charset="-122"/>
                <a:cs typeface="+mn-cs"/>
              </a:rPr>
              <a:t>排名第一</a:t>
            </a:r>
            <a:r>
              <a:rPr lang="zh-CN" altLang="en-US" sz="2400" b="1" dirty="0">
                <a:solidFill>
                  <a:srgbClr val="1353A2"/>
                </a:solidFill>
                <a:latin typeface="微软雅黑" pitchFamily="34" charset="-122"/>
                <a:ea typeface="微软雅黑" pitchFamily="34" charset="-122"/>
                <a:cs typeface="+mn-cs"/>
              </a:rPr>
              <a:t>的</a:t>
            </a:r>
            <a:r>
              <a:rPr lang="en-US" altLang="zh-CN" sz="2400" b="1" dirty="0">
                <a:solidFill>
                  <a:srgbClr val="FF0000"/>
                </a:solidFill>
                <a:latin typeface="微软雅黑" pitchFamily="34" charset="-122"/>
                <a:ea typeface="微软雅黑" pitchFamily="34" charset="-122"/>
                <a:cs typeface="+mn-cs"/>
              </a:rPr>
              <a:t>Web</a:t>
            </a:r>
            <a:r>
              <a:rPr lang="zh-CN" altLang="en-US" sz="2400" b="1" dirty="0">
                <a:solidFill>
                  <a:srgbClr val="FF0000"/>
                </a:solidFill>
                <a:latin typeface="微软雅黑" pitchFamily="34" charset="-122"/>
                <a:ea typeface="微软雅黑" pitchFamily="34" charset="-122"/>
                <a:cs typeface="+mn-cs"/>
              </a:rPr>
              <a:t>服务器</a:t>
            </a:r>
            <a:r>
              <a:rPr lang="zh-CN" altLang="en-US" sz="2400" b="1" dirty="0">
                <a:solidFill>
                  <a:srgbClr val="1353A2"/>
                </a:solidFill>
                <a:latin typeface="微软雅黑" pitchFamily="34" charset="-122"/>
                <a:ea typeface="微软雅黑" pitchFamily="34" charset="-122"/>
                <a:cs typeface="+mn-cs"/>
              </a:rPr>
              <a:t>软件，运行在几乎所有广泛使用的计算机平台上，由于其跨平台和安全性被广泛使用，是最流行的</a:t>
            </a:r>
            <a:r>
              <a:rPr lang="en-US" altLang="zh-CN" sz="2400" b="1" dirty="0">
                <a:solidFill>
                  <a:srgbClr val="1353A2"/>
                </a:solidFill>
                <a:latin typeface="微软雅黑" pitchFamily="34" charset="-122"/>
                <a:ea typeface="微软雅黑" pitchFamily="34" charset="-122"/>
                <a:cs typeface="+mn-cs"/>
              </a:rPr>
              <a:t>Web</a:t>
            </a:r>
            <a:r>
              <a:rPr lang="zh-CN" altLang="en-US" sz="2400" b="1" dirty="0">
                <a:solidFill>
                  <a:srgbClr val="1353A2"/>
                </a:solidFill>
                <a:latin typeface="微软雅黑" pitchFamily="34" charset="-122"/>
                <a:ea typeface="微软雅黑" pitchFamily="34" charset="-122"/>
                <a:cs typeface="+mn-cs"/>
              </a:rPr>
              <a:t>服务器端软件之一。</a:t>
            </a:r>
          </a:p>
          <a:p>
            <a:pPr eaLnBrk="1" hangingPunct="1">
              <a:lnSpc>
                <a:spcPct val="150000"/>
              </a:lnSpc>
              <a:spcBef>
                <a:spcPct val="0"/>
              </a:spcBef>
              <a:buSzPct val="75000"/>
              <a:buFont typeface="Wingdings" panose="05000000000000000000" pitchFamily="2" charset="2"/>
              <a:buChar char="l"/>
              <a:defRPr/>
            </a:pPr>
            <a:r>
              <a:rPr lang="en-US" altLang="zh-CN" sz="2400" b="1" dirty="0">
                <a:solidFill>
                  <a:srgbClr val="1353A2"/>
                </a:solidFill>
                <a:latin typeface="微软雅黑" pitchFamily="34" charset="-122"/>
                <a:ea typeface="微软雅黑" pitchFamily="34" charset="-122"/>
                <a:cs typeface="+mn-cs"/>
              </a:rPr>
              <a:t>Apache</a:t>
            </a:r>
            <a:r>
              <a:rPr lang="zh-CN" altLang="en-US" sz="2400" b="1" dirty="0">
                <a:solidFill>
                  <a:srgbClr val="1353A2"/>
                </a:solidFill>
                <a:latin typeface="微软雅黑" pitchFamily="34" charset="-122"/>
                <a:ea typeface="微软雅黑" pitchFamily="34" charset="-122"/>
                <a:cs typeface="+mn-cs"/>
              </a:rPr>
              <a:t>音译为阿帕奇，是北美印第安人的一个部落，叫阿帕奇族</a:t>
            </a:r>
          </a:p>
          <a:p>
            <a:pPr>
              <a:defRPr/>
            </a:pP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5536" y="1052736"/>
            <a:ext cx="8568952" cy="4525962"/>
          </a:xfrm>
        </p:spPr>
        <p:txBody>
          <a:bodyPr/>
          <a:lstStyle/>
          <a:p>
            <a:pPr marL="109537" indent="0">
              <a:buNone/>
            </a:pPr>
            <a:br>
              <a:rPr lang="zh-CN" altLang="en-US" b="1" dirty="0"/>
            </a:br>
            <a:r>
              <a:rPr lang="zh-CN" altLang="en-US" b="1" dirty="0"/>
              <a:t>       </a:t>
            </a:r>
            <a:r>
              <a:rPr lang="en-US" altLang="zh-CN" b="1" dirty="0"/>
              <a:t>Linux</a:t>
            </a:r>
            <a:r>
              <a:rPr lang="zh-CN" altLang="en-US" b="1" dirty="0"/>
              <a:t>是一套免费使用和自由传播的</a:t>
            </a:r>
            <a:r>
              <a:rPr lang="zh-CN" altLang="en-US" b="1" dirty="0">
                <a:solidFill>
                  <a:srgbClr val="FF0000"/>
                </a:solidFill>
              </a:rPr>
              <a:t>类</a:t>
            </a:r>
            <a:r>
              <a:rPr lang="en-US" altLang="zh-CN" b="1" dirty="0">
                <a:solidFill>
                  <a:srgbClr val="FF0000"/>
                </a:solidFill>
              </a:rPr>
              <a:t>Unix</a:t>
            </a:r>
            <a:r>
              <a:rPr lang="zh-CN" altLang="en-US" b="1" dirty="0"/>
              <a:t>操作系统，是一个</a:t>
            </a:r>
            <a:r>
              <a:rPr lang="zh-CN" altLang="en-US" b="1" dirty="0">
                <a:solidFill>
                  <a:srgbClr val="FF0000"/>
                </a:solidFill>
              </a:rPr>
              <a:t>多用户、多任务</a:t>
            </a:r>
            <a:r>
              <a:rPr lang="zh-CN" altLang="en-US" b="1" dirty="0"/>
              <a:t>、支持多线程和多</a:t>
            </a:r>
            <a:r>
              <a:rPr lang="en-US" altLang="zh-CN" b="1" dirty="0"/>
              <a:t>CPU</a:t>
            </a:r>
            <a:r>
              <a:rPr lang="zh-CN" altLang="en-US" b="1" dirty="0"/>
              <a:t>的操作系统。能运行主要的</a:t>
            </a:r>
            <a:r>
              <a:rPr lang="en-US" altLang="zh-CN" b="1" dirty="0"/>
              <a:t>UNIX</a:t>
            </a:r>
            <a:r>
              <a:rPr lang="zh-CN" altLang="en-US" b="1" dirty="0"/>
              <a:t>工具软件、应用程序和网络协议。支持</a:t>
            </a:r>
            <a:r>
              <a:rPr lang="en-US" altLang="zh-CN" b="1" dirty="0"/>
              <a:t>32</a:t>
            </a:r>
            <a:r>
              <a:rPr lang="zh-CN" altLang="en-US" b="1" dirty="0"/>
              <a:t>位和</a:t>
            </a:r>
            <a:r>
              <a:rPr lang="en-US" altLang="zh-CN" b="1" dirty="0"/>
              <a:t>64</a:t>
            </a:r>
            <a:r>
              <a:rPr lang="zh-CN" altLang="en-US" b="1" dirty="0"/>
              <a:t>位硬件。</a:t>
            </a:r>
            <a:r>
              <a:rPr lang="en-US" altLang="zh-CN" b="1" dirty="0"/>
              <a:t>Linux</a:t>
            </a:r>
            <a:r>
              <a:rPr lang="zh-CN" altLang="en-US" b="1" dirty="0"/>
              <a:t>继承了</a:t>
            </a:r>
            <a:r>
              <a:rPr lang="en-US" altLang="zh-CN" b="1" dirty="0"/>
              <a:t>Unix</a:t>
            </a:r>
            <a:r>
              <a:rPr lang="zh-CN" altLang="en-US" b="1" dirty="0"/>
              <a:t>以网络为核心的设计思想，是一个性能稳定的多用户</a:t>
            </a:r>
            <a:r>
              <a:rPr lang="zh-CN" altLang="en-US" b="1" dirty="0">
                <a:solidFill>
                  <a:srgbClr val="FF0000"/>
                </a:solidFill>
              </a:rPr>
              <a:t>网络操作系统</a:t>
            </a:r>
            <a:r>
              <a:rPr lang="zh-CN" altLang="en-US" b="1" dirty="0"/>
              <a:t>。</a:t>
            </a:r>
            <a:br>
              <a:rPr lang="zh-CN" altLang="en-US" b="1" dirty="0"/>
            </a:br>
            <a:r>
              <a:rPr lang="zh-CN" altLang="en-US" b="1" dirty="0"/>
              <a:t>       </a:t>
            </a:r>
            <a:r>
              <a:rPr lang="en-US" altLang="zh-CN" b="1" dirty="0"/>
              <a:t>Linux</a:t>
            </a:r>
            <a:r>
              <a:rPr lang="zh-CN" altLang="en-US" b="1" dirty="0"/>
              <a:t>具有开放性、多用户、任务，丰富的网络功能，可靠的系统安全，良好的可移植性，具有标准兼容性，良好的用户界面（命令界面，图形界面等）</a:t>
            </a:r>
          </a:p>
        </p:txBody>
      </p:sp>
      <p:sp>
        <p:nvSpPr>
          <p:cNvPr id="3" name="标题 2"/>
          <p:cNvSpPr>
            <a:spLocks noGrp="1"/>
          </p:cNvSpPr>
          <p:nvPr>
            <p:ph type="title"/>
          </p:nvPr>
        </p:nvSpPr>
        <p:spPr>
          <a:xfrm>
            <a:off x="467544" y="341784"/>
            <a:ext cx="8229600" cy="1143000"/>
          </a:xfrm>
        </p:spPr>
        <p:txBody>
          <a:bodyPr>
            <a:normAutofit/>
          </a:bodyPr>
          <a:lstStyle/>
          <a:p>
            <a:r>
              <a:rPr lang="en-US" altLang="zh-CN" dirty="0"/>
              <a:t>Linux</a:t>
            </a:r>
            <a:r>
              <a:rPr lang="zh-CN" altLang="en-US" dirty="0"/>
              <a:t>简介</a:t>
            </a:r>
          </a:p>
        </p:txBody>
      </p:sp>
    </p:spTree>
    <p:extLst>
      <p:ext uri="{BB962C8B-B14F-4D97-AF65-F5344CB8AC3E}">
        <p14:creationId xmlns:p14="http://schemas.microsoft.com/office/powerpoint/2010/main" val="2150303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a:extLst>
              <a:ext uri="{FF2B5EF4-FFF2-40B4-BE49-F238E27FC236}">
                <a16:creationId xmlns:a16="http://schemas.microsoft.com/office/drawing/2014/main" id="{185D2D57-9A13-4157-AB3A-DF783922C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8" y="714375"/>
            <a:ext cx="8472487"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0CE9C20-AA91-4B64-937A-BDC9460BF94B}"/>
              </a:ext>
            </a:extLst>
          </p:cNvPr>
          <p:cNvSpPr>
            <a:spLocks noGrp="1" noChangeArrowheads="1"/>
          </p:cNvSpPr>
          <p:nvPr>
            <p:ph type="title"/>
          </p:nvPr>
        </p:nvSpPr>
        <p:spPr>
          <a:xfrm>
            <a:off x="1763713" y="260350"/>
            <a:ext cx="6121400" cy="909638"/>
          </a:xfrm>
        </p:spPr>
        <p:txBody>
          <a:bodyPr/>
          <a:lstStyle/>
          <a:p>
            <a:pPr eaLnBrk="1" hangingPunct="1"/>
            <a:r>
              <a:rPr kumimoji="1" lang="en-US" altLang="zh-CN" sz="2800" b="1"/>
              <a:t>APACHE</a:t>
            </a:r>
            <a:r>
              <a:rPr kumimoji="1" lang="zh-CN" altLang="en-US" sz="2800" b="1"/>
              <a:t>的主要功能</a:t>
            </a:r>
          </a:p>
        </p:txBody>
      </p:sp>
      <p:sp>
        <p:nvSpPr>
          <p:cNvPr id="81923" name="Rectangle 3">
            <a:extLst>
              <a:ext uri="{FF2B5EF4-FFF2-40B4-BE49-F238E27FC236}">
                <a16:creationId xmlns:a16="http://schemas.microsoft.com/office/drawing/2014/main" id="{4FF7CFE1-BDCE-783F-8079-0F631286EE5F}"/>
              </a:ext>
            </a:extLst>
          </p:cNvPr>
          <p:cNvSpPr>
            <a:spLocks noGrp="1" noChangeArrowheads="1"/>
          </p:cNvSpPr>
          <p:nvPr>
            <p:ph idx="1"/>
          </p:nvPr>
        </p:nvSpPr>
        <p:spPr>
          <a:xfrm>
            <a:off x="457200" y="1125538"/>
            <a:ext cx="8229600" cy="4741862"/>
          </a:xfrm>
        </p:spPr>
        <p:txBody>
          <a:bodyPr/>
          <a:lstStyle/>
          <a:p>
            <a:pPr eaLnBrk="1" hangingPunct="1">
              <a:lnSpc>
                <a:spcPct val="150000"/>
              </a:lnSpc>
              <a:defRPr/>
            </a:pPr>
            <a:r>
              <a:rPr lang="zh-CN" altLang="en-US" sz="2000" b="1" dirty="0">
                <a:solidFill>
                  <a:srgbClr val="1353A2"/>
                </a:solidFill>
                <a:latin typeface="微软雅黑" pitchFamily="34" charset="-122"/>
                <a:ea typeface="微软雅黑" pitchFamily="34" charset="-122"/>
                <a:cs typeface="+mn-cs"/>
              </a:rPr>
              <a:t>支持最新的</a:t>
            </a:r>
            <a:r>
              <a:rPr lang="en-US" altLang="zh-CN" sz="2000" b="1" dirty="0">
                <a:solidFill>
                  <a:srgbClr val="1353A2"/>
                </a:solidFill>
                <a:latin typeface="微软雅黑" pitchFamily="34" charset="-122"/>
                <a:ea typeface="微软雅黑" pitchFamily="34" charset="-122"/>
                <a:cs typeface="+mn-cs"/>
              </a:rPr>
              <a:t>HTTP1.1</a:t>
            </a:r>
            <a:r>
              <a:rPr lang="zh-CN" altLang="en-US" sz="2000" b="1" dirty="0">
                <a:solidFill>
                  <a:srgbClr val="1353A2"/>
                </a:solidFill>
                <a:latin typeface="微软雅黑" pitchFamily="34" charset="-122"/>
                <a:ea typeface="微软雅黑" pitchFamily="34" charset="-122"/>
                <a:cs typeface="+mn-cs"/>
              </a:rPr>
              <a:t>协议。</a:t>
            </a:r>
          </a:p>
          <a:p>
            <a:pPr eaLnBrk="1" hangingPunct="1">
              <a:lnSpc>
                <a:spcPct val="150000"/>
              </a:lnSpc>
              <a:defRPr/>
            </a:pPr>
            <a:r>
              <a:rPr lang="zh-CN" altLang="en-US" sz="2000" b="1" dirty="0">
                <a:solidFill>
                  <a:srgbClr val="1353A2"/>
                </a:solidFill>
                <a:latin typeface="微软雅黑" pitchFamily="34" charset="-122"/>
                <a:ea typeface="微软雅黑" pitchFamily="34" charset="-122"/>
                <a:cs typeface="+mn-cs"/>
              </a:rPr>
              <a:t>极强的可配置和可扩展性，充分利用第三方模快的功能。</a:t>
            </a:r>
          </a:p>
          <a:p>
            <a:pPr eaLnBrk="1" hangingPunct="1">
              <a:lnSpc>
                <a:spcPct val="150000"/>
              </a:lnSpc>
              <a:defRPr/>
            </a:pPr>
            <a:r>
              <a:rPr lang="zh-CN" altLang="en-US" sz="2000" b="1" dirty="0">
                <a:solidFill>
                  <a:srgbClr val="1353A2"/>
                </a:solidFill>
                <a:latin typeface="微软雅黑" pitchFamily="34" charset="-122"/>
                <a:ea typeface="微软雅黑" pitchFamily="34" charset="-122"/>
                <a:cs typeface="+mn-cs"/>
              </a:rPr>
              <a:t>提供全部的源代码和不受限制的使用许可</a:t>
            </a:r>
            <a:r>
              <a:rPr lang="en-US" altLang="zh-CN" sz="2000" b="1" dirty="0">
                <a:solidFill>
                  <a:srgbClr val="1353A2"/>
                </a:solidFill>
                <a:latin typeface="微软雅黑" pitchFamily="34" charset="-122"/>
                <a:ea typeface="微软雅黑" pitchFamily="34" charset="-122"/>
                <a:cs typeface="+mn-cs"/>
              </a:rPr>
              <a:t>(License)</a:t>
            </a:r>
            <a:r>
              <a:rPr lang="zh-CN" altLang="en-US" sz="2000" b="1" dirty="0">
                <a:solidFill>
                  <a:srgbClr val="1353A2"/>
                </a:solidFill>
                <a:latin typeface="微软雅黑" pitchFamily="34" charset="-122"/>
                <a:ea typeface="微软雅黑" pitchFamily="34" charset="-122"/>
                <a:cs typeface="+mn-cs"/>
              </a:rPr>
              <a:t>。</a:t>
            </a:r>
          </a:p>
          <a:p>
            <a:pPr eaLnBrk="1" hangingPunct="1">
              <a:lnSpc>
                <a:spcPct val="150000"/>
              </a:lnSpc>
              <a:defRPr/>
            </a:pPr>
            <a:r>
              <a:rPr lang="zh-CN" altLang="en-US" sz="2000" b="1" dirty="0">
                <a:solidFill>
                  <a:srgbClr val="1353A2"/>
                </a:solidFill>
                <a:latin typeface="微软雅黑" pitchFamily="34" charset="-122"/>
                <a:ea typeface="微软雅黑" pitchFamily="34" charset="-122"/>
                <a:cs typeface="+mn-cs"/>
              </a:rPr>
              <a:t>广泛应用于</a:t>
            </a:r>
            <a:r>
              <a:rPr lang="en-US" altLang="zh-CN" sz="2000" b="1" dirty="0">
                <a:solidFill>
                  <a:srgbClr val="1353A2"/>
                </a:solidFill>
                <a:latin typeface="微软雅黑" pitchFamily="34" charset="-122"/>
                <a:ea typeface="微软雅黑" pitchFamily="34" charset="-122"/>
                <a:cs typeface="+mn-cs"/>
              </a:rPr>
              <a:t>Linux</a:t>
            </a:r>
            <a:r>
              <a:rPr lang="zh-CN" altLang="en-US" sz="2000" b="1" dirty="0">
                <a:solidFill>
                  <a:srgbClr val="1353A2"/>
                </a:solidFill>
                <a:latin typeface="微软雅黑" pitchFamily="34" charset="-122"/>
                <a:ea typeface="微软雅黑" pitchFamily="34" charset="-122"/>
                <a:cs typeface="+mn-cs"/>
              </a:rPr>
              <a:t>、</a:t>
            </a:r>
            <a:r>
              <a:rPr lang="en-US" altLang="zh-CN" sz="2000" b="1" dirty="0">
                <a:solidFill>
                  <a:srgbClr val="1353A2"/>
                </a:solidFill>
                <a:latin typeface="微软雅黑" pitchFamily="34" charset="-122"/>
                <a:ea typeface="微软雅黑" pitchFamily="34" charset="-122"/>
                <a:cs typeface="+mn-cs"/>
              </a:rPr>
              <a:t>Windows </a:t>
            </a:r>
            <a:r>
              <a:rPr lang="zh-CN" altLang="en-US" sz="2000" b="1" dirty="0">
                <a:solidFill>
                  <a:srgbClr val="1353A2"/>
                </a:solidFill>
                <a:latin typeface="微软雅黑" pitchFamily="34" charset="-122"/>
                <a:ea typeface="微软雅黑" pitchFamily="34" charset="-122"/>
                <a:cs typeface="+mn-cs"/>
              </a:rPr>
              <a:t>、</a:t>
            </a:r>
            <a:r>
              <a:rPr lang="en-US" altLang="zh-CN" sz="2000" b="1" dirty="0">
                <a:solidFill>
                  <a:srgbClr val="1353A2"/>
                </a:solidFill>
                <a:latin typeface="微软雅黑" pitchFamily="34" charset="-122"/>
                <a:ea typeface="微软雅黑" pitchFamily="34" charset="-122"/>
                <a:cs typeface="+mn-cs"/>
              </a:rPr>
              <a:t>Netware </a:t>
            </a:r>
            <a:r>
              <a:rPr lang="zh-CN" altLang="en-US" sz="2000" b="1" dirty="0">
                <a:solidFill>
                  <a:srgbClr val="1353A2"/>
                </a:solidFill>
                <a:latin typeface="微软雅黑" pitchFamily="34" charset="-122"/>
                <a:ea typeface="微软雅黑" pitchFamily="34" charset="-122"/>
                <a:cs typeface="+mn-cs"/>
              </a:rPr>
              <a:t>、</a:t>
            </a:r>
            <a:r>
              <a:rPr lang="en-US" altLang="zh-CN" sz="2000" b="1" dirty="0">
                <a:solidFill>
                  <a:srgbClr val="1353A2"/>
                </a:solidFill>
                <a:latin typeface="微软雅黑" pitchFamily="34" charset="-122"/>
                <a:ea typeface="微软雅黑" pitchFamily="34" charset="-122"/>
                <a:cs typeface="+mn-cs"/>
              </a:rPr>
              <a:t>OS/2</a:t>
            </a:r>
            <a:r>
              <a:rPr lang="zh-CN" altLang="en-US" sz="2000" b="1" dirty="0">
                <a:solidFill>
                  <a:srgbClr val="1353A2"/>
                </a:solidFill>
                <a:latin typeface="微软雅黑" pitchFamily="34" charset="-122"/>
                <a:ea typeface="微软雅黑" pitchFamily="34" charset="-122"/>
                <a:cs typeface="+mn-cs"/>
              </a:rPr>
              <a:t>和</a:t>
            </a:r>
            <a:r>
              <a:rPr lang="en-US" altLang="zh-CN" sz="2000" b="1" dirty="0">
                <a:solidFill>
                  <a:srgbClr val="1353A2"/>
                </a:solidFill>
                <a:latin typeface="微软雅黑" pitchFamily="34" charset="-122"/>
                <a:ea typeface="微软雅黑" pitchFamily="34" charset="-122"/>
                <a:cs typeface="+mn-cs"/>
              </a:rPr>
              <a:t>UNIX</a:t>
            </a:r>
            <a:r>
              <a:rPr lang="zh-CN" altLang="en-US" sz="2000" b="1" dirty="0">
                <a:solidFill>
                  <a:srgbClr val="1353A2"/>
                </a:solidFill>
                <a:latin typeface="微软雅黑" pitchFamily="34" charset="-122"/>
                <a:ea typeface="微软雅黑" pitchFamily="34" charset="-122"/>
                <a:cs typeface="+mn-cs"/>
              </a:rPr>
              <a:t>及其他操作系统，所支持的平台多达近</a:t>
            </a:r>
            <a:r>
              <a:rPr lang="en-US" altLang="zh-CN" sz="2000" b="1" dirty="0">
                <a:solidFill>
                  <a:srgbClr val="1353A2"/>
                </a:solidFill>
                <a:latin typeface="微软雅黑" pitchFamily="34" charset="-122"/>
                <a:ea typeface="微软雅黑" pitchFamily="34" charset="-122"/>
                <a:cs typeface="+mn-cs"/>
              </a:rPr>
              <a:t>20</a:t>
            </a:r>
            <a:r>
              <a:rPr lang="zh-CN" altLang="en-US" sz="2000" b="1" dirty="0">
                <a:solidFill>
                  <a:srgbClr val="1353A2"/>
                </a:solidFill>
                <a:latin typeface="微软雅黑" pitchFamily="34" charset="-122"/>
                <a:ea typeface="微软雅黑" pitchFamily="34" charset="-122"/>
                <a:cs typeface="+mn-cs"/>
              </a:rPr>
              <a:t>种。</a:t>
            </a:r>
          </a:p>
          <a:p>
            <a:pPr eaLnBrk="1" hangingPunct="1">
              <a:lnSpc>
                <a:spcPct val="150000"/>
              </a:lnSpc>
              <a:defRPr/>
            </a:pPr>
            <a:r>
              <a:rPr lang="zh-CN" altLang="en-US" sz="2000" b="1" dirty="0">
                <a:solidFill>
                  <a:srgbClr val="1353A2"/>
                </a:solidFill>
                <a:latin typeface="微软雅黑" pitchFamily="34" charset="-122"/>
                <a:ea typeface="微软雅黑" pitchFamily="34" charset="-122"/>
                <a:cs typeface="+mn-cs"/>
              </a:rPr>
              <a:t>强大的功能，涵盖了用户的需求，包括：认证中的</a:t>
            </a:r>
            <a:r>
              <a:rPr lang="en-US" altLang="zh-CN" sz="2000" b="1" dirty="0">
                <a:solidFill>
                  <a:srgbClr val="1353A2"/>
                </a:solidFill>
                <a:latin typeface="微软雅黑" pitchFamily="34" charset="-122"/>
                <a:ea typeface="微软雅黑" pitchFamily="34" charset="-122"/>
                <a:cs typeface="+mn-cs"/>
              </a:rPr>
              <a:t>DBM</a:t>
            </a:r>
            <a:r>
              <a:rPr lang="zh-CN" altLang="en-US" sz="2000" b="1" dirty="0">
                <a:solidFill>
                  <a:srgbClr val="1353A2"/>
                </a:solidFill>
                <a:latin typeface="微软雅黑" pitchFamily="34" charset="-122"/>
                <a:ea typeface="微软雅黑" pitchFamily="34" charset="-122"/>
                <a:cs typeface="+mn-cs"/>
              </a:rPr>
              <a:t>数据库支持；错误和问题的可定制响应的目录导向功能；不受限的灵活的</a:t>
            </a:r>
            <a:r>
              <a:rPr lang="en-US" altLang="zh-CN" sz="2000" b="1" dirty="0">
                <a:solidFill>
                  <a:srgbClr val="1353A2"/>
                </a:solidFill>
                <a:latin typeface="微软雅黑" pitchFamily="34" charset="-122"/>
                <a:ea typeface="微软雅黑" pitchFamily="34" charset="-122"/>
                <a:cs typeface="+mn-cs"/>
              </a:rPr>
              <a:t>URL</a:t>
            </a:r>
            <a:r>
              <a:rPr lang="zh-CN" altLang="en-US" sz="2000" b="1" dirty="0">
                <a:solidFill>
                  <a:srgbClr val="1353A2"/>
                </a:solidFill>
                <a:latin typeface="微软雅黑" pitchFamily="34" charset="-122"/>
                <a:ea typeface="微软雅黑" pitchFamily="34" charset="-122"/>
                <a:cs typeface="+mn-cs"/>
              </a:rPr>
              <a:t>别名机制和重定向功能；虚拟主机（多宿主主机）支持多个域主页共存一台主机；超强的日志文件功能；利用站点的分析等。</a:t>
            </a:r>
          </a:p>
          <a:p>
            <a:pPr eaLnBrk="1" hangingPunct="1">
              <a:defRPr/>
            </a:pPr>
            <a:endParaRPr kumimoji="1" lang="zh-CN" altLang="en-US" sz="2400" dirty="0"/>
          </a:p>
          <a:p>
            <a:pPr eaLnBrk="1" hangingPunct="1">
              <a:lnSpc>
                <a:spcPct val="80000"/>
              </a:lnSpc>
              <a:defRPr/>
            </a:pPr>
            <a:endParaRPr kumimoji="1" lang="zh-CN" altLang="en-US" sz="2400" b="1" dirty="0"/>
          </a:p>
          <a:p>
            <a:pPr eaLnBrk="1" hangingPunct="1">
              <a:lnSpc>
                <a:spcPct val="80000"/>
              </a:lnSpc>
              <a:defRPr/>
            </a:pPr>
            <a:endParaRPr kumimoji="1" lang="en-US" altLang="zh-CN" sz="2400" dirty="0"/>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6" name="Text Box 3">
            <a:extLst>
              <a:ext uri="{FF2B5EF4-FFF2-40B4-BE49-F238E27FC236}">
                <a16:creationId xmlns:a16="http://schemas.microsoft.com/office/drawing/2014/main" id="{D3E45C91-0E3D-EF4C-E714-8475B4594F1F}"/>
              </a:ext>
            </a:extLst>
          </p:cNvPr>
          <p:cNvSpPr txBox="1">
            <a:spLocks noChangeArrowheads="1"/>
          </p:cNvSpPr>
          <p:nvPr/>
        </p:nvSpPr>
        <p:spPr bwMode="auto">
          <a:xfrm>
            <a:off x="304800" y="620713"/>
            <a:ext cx="8534400" cy="507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just"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输入以下命令查看系统中有没有安装</a:t>
            </a:r>
            <a:r>
              <a:rPr kumimoji="0" lang="en-US" altLang="zh-CN" sz="24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APACHE</a:t>
            </a:r>
            <a:r>
              <a:rPr kumimoji="0" lang="zh-CN" altLang="en-US" sz="24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服务器程序</a:t>
            </a:r>
            <a:endParaRPr kumimoji="0" lang="en-US" altLang="zh-CN" sz="24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endParaRPr>
          </a:p>
          <a:p>
            <a:pPr marL="0" marR="0" lvl="0" indent="0" algn="just"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1" lang="en-US" altLang="zh-CN" sz="2400" b="1"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mn-cs"/>
              </a:rPr>
              <a:t>root@localhost</a:t>
            </a:r>
            <a:r>
              <a:rPr kumimoji="1"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root]# </a:t>
            </a:r>
            <a:r>
              <a:rPr kumimoji="0" lang="en-US" altLang="zh-CN" sz="28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rpm –</a:t>
            </a:r>
            <a:r>
              <a:rPr kumimoji="0" lang="en-US" altLang="zh-CN" sz="2800" b="0" i="0" u="none" strike="noStrike" kern="1200" cap="none" spc="0" normalizeH="0" baseline="0" noProof="0" dirty="0" err="1">
                <a:ln>
                  <a:noFill/>
                </a:ln>
                <a:solidFill>
                  <a:srgbClr val="1353A2"/>
                </a:solidFill>
                <a:effectLst/>
                <a:uLnTx/>
                <a:uFillTx/>
                <a:latin typeface="微软雅黑" pitchFamily="34" charset="-122"/>
                <a:ea typeface="微软雅黑" pitchFamily="34" charset="-122"/>
                <a:cs typeface="+mn-cs"/>
              </a:rPr>
              <a:t>aq</a:t>
            </a:r>
            <a:r>
              <a:rPr kumimoji="0" lang="en-US" altLang="zh-CN" sz="28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 | grep httpd</a:t>
            </a:r>
            <a:r>
              <a:rPr kumimoji="1" lang="en-US" altLang="zh-CN"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a:t>
            </a:r>
          </a:p>
          <a:p>
            <a:pPr marL="0" marR="0" lvl="0" indent="0" algn="just"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httpd-manual-2.2.10-2.i386</a:t>
            </a:r>
          </a:p>
          <a:p>
            <a:pPr marL="0" marR="0" lvl="0" indent="0" algn="just"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httpd-2.2.10-2.i386</a:t>
            </a:r>
          </a:p>
          <a:p>
            <a:pPr marL="0" marR="0" lvl="0" indent="0" algn="just"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httpd-tools-2.2.10-2.i386</a:t>
            </a:r>
          </a:p>
          <a:p>
            <a:pPr marL="0" marR="0" lvl="0" indent="0" algn="just" defTabSz="914400" rtl="0" eaLnBrk="1" fontAlgn="base" latinLnBrk="0" hangingPunct="1">
              <a:lnSpc>
                <a:spcPct val="100000"/>
              </a:lnSpc>
              <a:spcBef>
                <a:spcPct val="50000"/>
              </a:spcBef>
              <a:spcAft>
                <a:spcPct val="0"/>
              </a:spcAft>
              <a:buClrTx/>
              <a:buSzTx/>
              <a:buFontTx/>
              <a:buChar char="•"/>
              <a:tabLst/>
              <a:defRPr/>
            </a:pPr>
            <a:r>
              <a:rPr kumimoji="1"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看到这几行输出，说明己经安装。</a:t>
            </a:r>
          </a:p>
          <a:p>
            <a:pPr marL="0" marR="0" lvl="0" indent="0" algn="just" defTabSz="914400" rtl="0" eaLnBrk="1" fontAlgn="base" latinLnBrk="0" hangingPunct="1">
              <a:lnSpc>
                <a:spcPct val="100000"/>
              </a:lnSpc>
              <a:spcBef>
                <a:spcPct val="50000"/>
              </a:spcBef>
              <a:spcAft>
                <a:spcPct val="0"/>
              </a:spcAft>
              <a:buClrTx/>
              <a:buSzTx/>
              <a:buFontTx/>
              <a:buChar char="•"/>
              <a:tabLst/>
              <a:defRPr/>
            </a:pPr>
            <a:r>
              <a:rPr kumimoji="1" lang="zh-CN" altLang="en-US" sz="24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如果没有安装</a:t>
            </a:r>
            <a:r>
              <a:rPr kumimoji="1"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，可使用</a:t>
            </a:r>
            <a:r>
              <a:rPr kumimoji="1"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endParaRPr kumimoji="1"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just"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a:t>
            </a:r>
            <a:r>
              <a:rPr kumimoji="0" lang="en-US" altLang="zh-CN" sz="28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yum install </a:t>
            </a:r>
            <a:r>
              <a:rPr kumimoji="0" lang="en-US" altLang="zh-CN" sz="2800" b="0" i="0" u="none" strike="noStrike" kern="1200" cap="none" spc="0" normalizeH="0" baseline="0" noProof="0" dirty="0" err="1">
                <a:ln>
                  <a:noFill/>
                </a:ln>
                <a:solidFill>
                  <a:srgbClr val="1353A2"/>
                </a:solidFill>
                <a:effectLst/>
                <a:uLnTx/>
                <a:uFillTx/>
                <a:latin typeface="微软雅黑" pitchFamily="34" charset="-122"/>
                <a:ea typeface="微软雅黑" pitchFamily="34" charset="-122"/>
                <a:cs typeface="+mn-cs"/>
              </a:rPr>
              <a:t>httpd</a:t>
            </a:r>
            <a:r>
              <a:rPr kumimoji="0" lang="en-US" altLang="zh-CN" sz="2800" b="0"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a:t>
            </a:r>
          </a:p>
          <a:p>
            <a:pPr marL="0" marR="0" lvl="0" indent="0" algn="just"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自动安装</a:t>
            </a:r>
            <a:endParaRPr kumimoji="1"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77827" name="Rectangle 4">
            <a:extLst>
              <a:ext uri="{FF2B5EF4-FFF2-40B4-BE49-F238E27FC236}">
                <a16:creationId xmlns:a16="http://schemas.microsoft.com/office/drawing/2014/main" id="{167C1793-0F43-F3A9-B4FC-971A063504EA}"/>
              </a:ext>
            </a:extLst>
          </p:cNvPr>
          <p:cNvSpPr>
            <a:spLocks noChangeArrowheads="1"/>
          </p:cNvSpPr>
          <p:nvPr/>
        </p:nvSpPr>
        <p:spPr bwMode="auto">
          <a:xfrm>
            <a:off x="5580063" y="2997200"/>
            <a:ext cx="2324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E7E6E6"/>
              </a:buClr>
              <a:buSzPct val="75000"/>
              <a:buFont typeface="Wingdings" panose="05000000000000000000" pitchFamily="2" charset="2"/>
              <a:buNone/>
              <a:tabLst/>
              <a:defRPr/>
            </a:pP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F82D56C5-E5B7-23EA-B80B-F61984E3CD67}"/>
              </a:ext>
            </a:extLst>
          </p:cNvPr>
          <p:cNvSpPr>
            <a:spLocks noGrp="1" noChangeArrowheads="1"/>
          </p:cNvSpPr>
          <p:nvPr>
            <p:ph type="title"/>
          </p:nvPr>
        </p:nvSpPr>
        <p:spPr>
          <a:xfrm>
            <a:off x="1763713" y="657225"/>
            <a:ext cx="4883150" cy="652463"/>
          </a:xfrm>
        </p:spPr>
        <p:txBody>
          <a:bodyPr>
            <a:normAutofit fontScale="90000"/>
          </a:bodyPr>
          <a:lstStyle/>
          <a:p>
            <a:pPr eaLnBrk="1" hangingPunct="1">
              <a:defRPr/>
            </a:pPr>
            <a:r>
              <a:rPr lang="zh-CN" altLang="en-US" sz="3100" b="1" dirty="0">
                <a:cs typeface="+mn-cs"/>
              </a:rPr>
              <a:t>启动与关闭</a:t>
            </a:r>
            <a:br>
              <a:rPr lang="zh-CN" altLang="en-US" dirty="0">
                <a:cs typeface="+mn-cs"/>
              </a:rPr>
            </a:br>
            <a:endParaRPr lang="zh-CN" altLang="en-US" dirty="0"/>
          </a:p>
        </p:txBody>
      </p:sp>
      <p:sp>
        <p:nvSpPr>
          <p:cNvPr id="83971" name="Rectangle 3">
            <a:extLst>
              <a:ext uri="{FF2B5EF4-FFF2-40B4-BE49-F238E27FC236}">
                <a16:creationId xmlns:a16="http://schemas.microsoft.com/office/drawing/2014/main" id="{27BAFCB3-ADDB-CA45-93B4-F9D9BEFB0CAC}"/>
              </a:ext>
            </a:extLst>
          </p:cNvPr>
          <p:cNvSpPr>
            <a:spLocks noGrp="1" noChangeArrowheads="1"/>
          </p:cNvSpPr>
          <p:nvPr>
            <p:ph idx="1"/>
          </p:nvPr>
        </p:nvSpPr>
        <p:spPr>
          <a:xfrm>
            <a:off x="539750" y="1196975"/>
            <a:ext cx="7886700" cy="4351338"/>
          </a:xfrm>
        </p:spPr>
        <p:txBody>
          <a:bodyPr/>
          <a:lstStyle/>
          <a:p>
            <a:pPr lvl="1" eaLnBrk="1" hangingPunct="1">
              <a:lnSpc>
                <a:spcPct val="100000"/>
              </a:lnSpc>
              <a:spcBef>
                <a:spcPts val="1200"/>
              </a:spcBef>
              <a:defRPr/>
            </a:pPr>
            <a:r>
              <a:rPr lang="en-US" altLang="zh-CN" b="1" dirty="0">
                <a:solidFill>
                  <a:srgbClr val="1353A2"/>
                </a:solidFill>
                <a:latin typeface="微软雅黑" pitchFamily="34" charset="-122"/>
                <a:ea typeface="微软雅黑" pitchFamily="34" charset="-122"/>
                <a:cs typeface="+mn-cs"/>
              </a:rPr>
              <a:t>Linux</a:t>
            </a:r>
            <a:r>
              <a:rPr lang="zh-CN" altLang="en-US" b="1" dirty="0">
                <a:solidFill>
                  <a:srgbClr val="1353A2"/>
                </a:solidFill>
                <a:latin typeface="微软雅黑" pitchFamily="34" charset="-122"/>
                <a:ea typeface="微软雅黑" pitchFamily="34" charset="-122"/>
                <a:cs typeface="+mn-cs"/>
              </a:rPr>
              <a:t>中，</a:t>
            </a:r>
            <a:r>
              <a:rPr lang="en-US" altLang="zh-CN" b="1" dirty="0">
                <a:solidFill>
                  <a:srgbClr val="1353A2"/>
                </a:solidFill>
                <a:latin typeface="微软雅黑" pitchFamily="34" charset="-122"/>
                <a:ea typeface="微软雅黑" pitchFamily="34" charset="-122"/>
                <a:cs typeface="+mn-cs"/>
              </a:rPr>
              <a:t>apache</a:t>
            </a:r>
            <a:r>
              <a:rPr lang="zh-CN" altLang="en-US" b="1" dirty="0">
                <a:solidFill>
                  <a:srgbClr val="1353A2"/>
                </a:solidFill>
                <a:latin typeface="微软雅黑" pitchFamily="34" charset="-122"/>
                <a:ea typeface="微软雅黑" pitchFamily="34" charset="-122"/>
                <a:cs typeface="+mn-cs"/>
              </a:rPr>
              <a:t>的守护程序名称 是</a:t>
            </a:r>
            <a:r>
              <a:rPr lang="en-US" altLang="zh-CN" b="1" dirty="0">
                <a:solidFill>
                  <a:srgbClr val="1353A2"/>
                </a:solidFill>
                <a:latin typeface="微软雅黑" pitchFamily="34" charset="-122"/>
                <a:ea typeface="微软雅黑" pitchFamily="34" charset="-122"/>
                <a:cs typeface="+mn-cs"/>
              </a:rPr>
              <a:t>httpd </a:t>
            </a:r>
            <a:r>
              <a:rPr lang="zh-CN" altLang="en-US" b="1" dirty="0">
                <a:solidFill>
                  <a:srgbClr val="1353A2"/>
                </a:solidFill>
                <a:latin typeface="微软雅黑" pitchFamily="34" charset="-122"/>
                <a:ea typeface="微软雅黑" pitchFamily="34" charset="-122"/>
                <a:cs typeface="+mn-cs"/>
              </a:rPr>
              <a:t>，启动</a:t>
            </a:r>
            <a:r>
              <a:rPr lang="en-US" altLang="zh-CN" b="1" dirty="0">
                <a:solidFill>
                  <a:srgbClr val="1353A2"/>
                </a:solidFill>
                <a:latin typeface="微软雅黑" pitchFamily="34" charset="-122"/>
                <a:ea typeface="微软雅黑" pitchFamily="34" charset="-122"/>
                <a:cs typeface="+mn-cs"/>
              </a:rPr>
              <a:t>httpd</a:t>
            </a:r>
            <a:r>
              <a:rPr lang="zh-CN" altLang="en-US" b="1" dirty="0">
                <a:solidFill>
                  <a:srgbClr val="1353A2"/>
                </a:solidFill>
                <a:latin typeface="微软雅黑" pitchFamily="34" charset="-122"/>
                <a:ea typeface="微软雅黑" pitchFamily="34" charset="-122"/>
                <a:cs typeface="+mn-cs"/>
              </a:rPr>
              <a:t>服务就是启动</a:t>
            </a:r>
            <a:r>
              <a:rPr lang="en-US" altLang="zh-CN" b="1" dirty="0">
                <a:solidFill>
                  <a:srgbClr val="1353A2"/>
                </a:solidFill>
                <a:latin typeface="微软雅黑" pitchFamily="34" charset="-122"/>
                <a:ea typeface="微软雅黑" pitchFamily="34" charset="-122"/>
                <a:cs typeface="+mn-cs"/>
              </a:rPr>
              <a:t>apache</a:t>
            </a:r>
            <a:r>
              <a:rPr lang="zh-CN" altLang="en-US" b="1" dirty="0">
                <a:solidFill>
                  <a:srgbClr val="1353A2"/>
                </a:solidFill>
                <a:latin typeface="微软雅黑" pitchFamily="34" charset="-122"/>
                <a:ea typeface="微软雅黑" pitchFamily="34" charset="-122"/>
                <a:cs typeface="+mn-cs"/>
              </a:rPr>
              <a:t>服务器</a:t>
            </a:r>
            <a:endParaRPr lang="en-US" altLang="zh-CN" b="1" dirty="0">
              <a:solidFill>
                <a:srgbClr val="1353A2"/>
              </a:solidFill>
              <a:latin typeface="微软雅黑" pitchFamily="34" charset="-122"/>
              <a:ea typeface="微软雅黑" pitchFamily="34" charset="-122"/>
              <a:cs typeface="+mn-cs"/>
            </a:endParaRPr>
          </a:p>
          <a:p>
            <a:pPr lvl="1" eaLnBrk="1" hangingPunct="1">
              <a:lnSpc>
                <a:spcPct val="100000"/>
              </a:lnSpc>
              <a:spcBef>
                <a:spcPts val="1200"/>
              </a:spcBef>
              <a:defRPr/>
            </a:pPr>
            <a:r>
              <a:rPr lang="zh-CN" altLang="en-US" b="1" dirty="0">
                <a:solidFill>
                  <a:srgbClr val="1353A2"/>
                </a:solidFill>
                <a:latin typeface="微软雅黑" pitchFamily="34" charset="-122"/>
                <a:ea typeface="微软雅黑" pitchFamily="34" charset="-122"/>
                <a:cs typeface="+mn-cs"/>
              </a:rPr>
              <a:t>使用</a:t>
            </a:r>
            <a:r>
              <a:rPr lang="en-US" altLang="zh-CN" b="1" dirty="0">
                <a:solidFill>
                  <a:srgbClr val="1353A2"/>
                </a:solidFill>
                <a:latin typeface="微软雅黑" pitchFamily="34" charset="-122"/>
                <a:ea typeface="微软雅黑" pitchFamily="34" charset="-122"/>
                <a:cs typeface="+mn-cs"/>
              </a:rPr>
              <a:t>service</a:t>
            </a:r>
            <a:r>
              <a:rPr lang="zh-CN" altLang="en-US" b="1" dirty="0">
                <a:solidFill>
                  <a:srgbClr val="1353A2"/>
                </a:solidFill>
                <a:latin typeface="微软雅黑" pitchFamily="34" charset="-122"/>
                <a:ea typeface="微软雅黑" pitchFamily="34" charset="-122"/>
                <a:cs typeface="+mn-cs"/>
              </a:rPr>
              <a:t>命令启动服务</a:t>
            </a:r>
          </a:p>
          <a:p>
            <a:pPr lvl="2" eaLnBrk="1" hangingPunct="1">
              <a:lnSpc>
                <a:spcPct val="100000"/>
              </a:lnSpc>
              <a:spcBef>
                <a:spcPts val="1200"/>
              </a:spcBef>
              <a:defRPr/>
            </a:pPr>
            <a:r>
              <a:rPr lang="zh-CN" altLang="en-US" b="1" dirty="0">
                <a:solidFill>
                  <a:srgbClr val="1353A2"/>
                </a:solidFill>
                <a:latin typeface="微软雅黑" pitchFamily="34" charset="-122"/>
                <a:ea typeface="微软雅黑" pitchFamily="34" charset="-122"/>
                <a:cs typeface="+mn-cs"/>
              </a:rPr>
              <a:t>启动：</a:t>
            </a:r>
            <a:r>
              <a:rPr lang="en-US" altLang="zh-CN" b="1" dirty="0">
                <a:solidFill>
                  <a:srgbClr val="1353A2"/>
                </a:solidFill>
                <a:latin typeface="微软雅黑" pitchFamily="34" charset="-122"/>
                <a:ea typeface="微软雅黑" pitchFamily="34" charset="-122"/>
                <a:cs typeface="+mn-cs"/>
              </a:rPr>
              <a:t>#service httpd start</a:t>
            </a:r>
          </a:p>
          <a:p>
            <a:pPr lvl="2" eaLnBrk="1" hangingPunct="1">
              <a:lnSpc>
                <a:spcPct val="100000"/>
              </a:lnSpc>
              <a:spcBef>
                <a:spcPts val="1200"/>
              </a:spcBef>
              <a:defRPr/>
            </a:pPr>
            <a:r>
              <a:rPr lang="zh-CN" altLang="en-US" b="1" dirty="0">
                <a:solidFill>
                  <a:srgbClr val="1353A2"/>
                </a:solidFill>
                <a:latin typeface="微软雅黑" pitchFamily="34" charset="-122"/>
                <a:ea typeface="微软雅黑" pitchFamily="34" charset="-122"/>
                <a:cs typeface="+mn-cs"/>
              </a:rPr>
              <a:t>停止：</a:t>
            </a:r>
            <a:r>
              <a:rPr lang="en-US" altLang="zh-CN" b="1" dirty="0">
                <a:solidFill>
                  <a:srgbClr val="1353A2"/>
                </a:solidFill>
                <a:latin typeface="微软雅黑" pitchFamily="34" charset="-122"/>
                <a:ea typeface="微软雅黑" pitchFamily="34" charset="-122"/>
                <a:cs typeface="+mn-cs"/>
              </a:rPr>
              <a:t>#service httpd stop</a:t>
            </a:r>
          </a:p>
          <a:p>
            <a:pPr lvl="2" eaLnBrk="1" hangingPunct="1">
              <a:lnSpc>
                <a:spcPct val="100000"/>
              </a:lnSpc>
              <a:spcBef>
                <a:spcPts val="1200"/>
              </a:spcBef>
              <a:defRPr/>
            </a:pPr>
            <a:r>
              <a:rPr lang="zh-CN" altLang="en-US" b="1" dirty="0">
                <a:solidFill>
                  <a:srgbClr val="1353A2"/>
                </a:solidFill>
                <a:latin typeface="微软雅黑" pitchFamily="34" charset="-122"/>
                <a:ea typeface="微软雅黑" pitchFamily="34" charset="-122"/>
                <a:cs typeface="+mn-cs"/>
              </a:rPr>
              <a:t>重启：</a:t>
            </a:r>
            <a:r>
              <a:rPr lang="en-US" altLang="zh-CN" b="1" dirty="0">
                <a:solidFill>
                  <a:srgbClr val="1353A2"/>
                </a:solidFill>
                <a:latin typeface="微软雅黑" pitchFamily="34" charset="-122"/>
                <a:ea typeface="微软雅黑" pitchFamily="34" charset="-122"/>
                <a:cs typeface="+mn-cs"/>
              </a:rPr>
              <a:t>#service httpd restart</a:t>
            </a:r>
          </a:p>
          <a:p>
            <a:pPr lvl="1" eaLnBrk="1" hangingPunct="1">
              <a:lnSpc>
                <a:spcPct val="100000"/>
              </a:lnSpc>
              <a:defRPr/>
            </a:pPr>
            <a:r>
              <a:rPr lang="zh-CN" altLang="en-US" b="1" dirty="0">
                <a:solidFill>
                  <a:srgbClr val="1353A2"/>
                </a:solidFill>
                <a:latin typeface="微软雅黑" pitchFamily="34" charset="-122"/>
                <a:ea typeface="微软雅黑" pitchFamily="34" charset="-122"/>
                <a:cs typeface="+mn-cs"/>
              </a:rPr>
              <a:t>启动之后在浏览器输入</a:t>
            </a:r>
            <a:r>
              <a:rPr lang="en-US" altLang="zh-CN" b="1" dirty="0" err="1">
                <a:solidFill>
                  <a:srgbClr val="1353A2"/>
                </a:solidFill>
                <a:latin typeface="微软雅黑" pitchFamily="34" charset="-122"/>
                <a:ea typeface="微软雅黑" pitchFamily="34" charset="-122"/>
                <a:cs typeface="+mn-cs"/>
              </a:rPr>
              <a:t>url</a:t>
            </a:r>
            <a:r>
              <a:rPr lang="zh-CN" altLang="en-US" b="1" dirty="0">
                <a:solidFill>
                  <a:srgbClr val="1353A2"/>
                </a:solidFill>
                <a:latin typeface="微软雅黑" pitchFamily="34" charset="-122"/>
                <a:ea typeface="微软雅黑" pitchFamily="34" charset="-122"/>
                <a:cs typeface="+mn-cs"/>
              </a:rPr>
              <a:t>看到下图中的</a:t>
            </a:r>
            <a:r>
              <a:rPr lang="en-US" altLang="zh-CN" b="1" dirty="0">
                <a:solidFill>
                  <a:srgbClr val="1353A2"/>
                </a:solidFill>
                <a:latin typeface="微软雅黑" pitchFamily="34" charset="-122"/>
                <a:ea typeface="微软雅黑" pitchFamily="34" charset="-122"/>
                <a:cs typeface="+mn-cs"/>
              </a:rPr>
              <a:t>test page</a:t>
            </a:r>
            <a:r>
              <a:rPr lang="zh-CN" altLang="en-US" b="1" dirty="0">
                <a:solidFill>
                  <a:srgbClr val="1353A2"/>
                </a:solidFill>
                <a:latin typeface="微软雅黑" pitchFamily="34" charset="-122"/>
                <a:ea typeface="微软雅黑" pitchFamily="34" charset="-122"/>
                <a:cs typeface="+mn-cs"/>
              </a:rPr>
              <a:t>，表示服务启动成功。假设我的服务器</a:t>
            </a:r>
            <a:r>
              <a:rPr lang="en-US" altLang="zh-CN" b="1" dirty="0">
                <a:solidFill>
                  <a:srgbClr val="1353A2"/>
                </a:solidFill>
                <a:latin typeface="微软雅黑" pitchFamily="34" charset="-122"/>
                <a:ea typeface="微软雅黑" pitchFamily="34" charset="-122"/>
                <a:cs typeface="+mn-cs"/>
              </a:rPr>
              <a:t>IP</a:t>
            </a:r>
            <a:r>
              <a:rPr lang="zh-CN" altLang="en-US" b="1" dirty="0">
                <a:solidFill>
                  <a:srgbClr val="1353A2"/>
                </a:solidFill>
                <a:latin typeface="微软雅黑" pitchFamily="34" charset="-122"/>
                <a:ea typeface="微软雅黑" pitchFamily="34" charset="-122"/>
                <a:cs typeface="+mn-cs"/>
              </a:rPr>
              <a:t>地址为</a:t>
            </a:r>
            <a:r>
              <a:rPr lang="en-US" altLang="zh-CN" b="1" dirty="0">
                <a:solidFill>
                  <a:srgbClr val="1353A2"/>
                </a:solidFill>
                <a:latin typeface="微软雅黑" pitchFamily="34" charset="-122"/>
                <a:ea typeface="微软雅黑" pitchFamily="34" charset="-122"/>
                <a:cs typeface="+mn-cs"/>
              </a:rPr>
              <a:t>192.168.14.76</a:t>
            </a:r>
            <a:r>
              <a:rPr lang="zh-CN" altLang="en-US" b="1" dirty="0">
                <a:solidFill>
                  <a:srgbClr val="1353A2"/>
                </a:solidFill>
                <a:latin typeface="微软雅黑" pitchFamily="34" charset="-122"/>
                <a:ea typeface="微软雅黑" pitchFamily="34" charset="-122"/>
                <a:cs typeface="+mn-cs"/>
              </a:rPr>
              <a:t>，所以浏览器地址为</a:t>
            </a:r>
            <a:r>
              <a:rPr lang="en-US" altLang="zh-CN" b="1" dirty="0">
                <a:solidFill>
                  <a:srgbClr val="1353A2"/>
                </a:solidFill>
                <a:latin typeface="微软雅黑" pitchFamily="34" charset="-122"/>
                <a:ea typeface="微软雅黑" pitchFamily="34" charset="-122"/>
                <a:cs typeface="+mn-cs"/>
              </a:rPr>
              <a:t>http://192.168.14.76</a:t>
            </a:r>
            <a:r>
              <a:rPr lang="zh-CN" altLang="en-US" b="1" dirty="0">
                <a:solidFill>
                  <a:srgbClr val="1353A2"/>
                </a:solidFill>
                <a:latin typeface="微软雅黑" pitchFamily="34" charset="-122"/>
                <a:ea typeface="微软雅黑" pitchFamily="34" charset="-122"/>
                <a:cs typeface="+mn-cs"/>
              </a:rPr>
              <a:t>。</a:t>
            </a:r>
          </a:p>
          <a:p>
            <a:pPr lvl="1" eaLnBrk="1" hangingPunct="1">
              <a:lnSpc>
                <a:spcPct val="150000"/>
              </a:lnSpc>
              <a:defRPr/>
            </a:pPr>
            <a:endParaRPr lang="zh-CN" altLang="en-US" dirty="0">
              <a:solidFill>
                <a:srgbClr val="1353A2"/>
              </a:solidFill>
              <a:latin typeface="微软雅黑" pitchFamily="34" charset="-122"/>
              <a:ea typeface="微软雅黑" pitchFamily="34" charset="-122"/>
              <a:cs typeface="+mn-cs"/>
            </a:endParaRPr>
          </a:p>
          <a:p>
            <a:pPr eaLnBrk="1" hangingPunct="1">
              <a:buFont typeface="Wingdings" panose="05000000000000000000" pitchFamily="2" charset="2"/>
              <a:buNone/>
              <a:defRPr/>
            </a:pPr>
            <a:endParaRPr lang="en-US" altLang="zh-CN" dirty="0"/>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9BB4C3FE-AA5B-B892-AD3D-DF312405E606}"/>
              </a:ext>
            </a:extLst>
          </p:cNvPr>
          <p:cNvSpPr>
            <a:spLocks noChangeArrowheads="1"/>
          </p:cNvSpPr>
          <p:nvPr/>
        </p:nvSpPr>
        <p:spPr bwMode="auto">
          <a:xfrm>
            <a:off x="2395538" y="2071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9875" name="Text Box 4">
            <a:extLst>
              <a:ext uri="{FF2B5EF4-FFF2-40B4-BE49-F238E27FC236}">
                <a16:creationId xmlns:a16="http://schemas.microsoft.com/office/drawing/2014/main" id="{13FCC8FC-7A27-33B2-1B07-8E4FDD0F1415}"/>
              </a:ext>
            </a:extLst>
          </p:cNvPr>
          <p:cNvSpPr txBox="1">
            <a:spLocks noChangeArrowheads="1"/>
          </p:cNvSpPr>
          <p:nvPr/>
        </p:nvSpPr>
        <p:spPr bwMode="auto">
          <a:xfrm>
            <a:off x="2235200" y="5805488"/>
            <a:ext cx="4672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图：</a:t>
            </a:r>
            <a:r>
              <a:rPr kumimoji="1" lang="en-US" altLang="zh-CN" sz="24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Apache</a:t>
            </a:r>
            <a:r>
              <a:rPr kumimoji="1" lang="zh-CN" altLang="en-US" sz="24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服务器启动成功 </a:t>
            </a:r>
          </a:p>
        </p:txBody>
      </p:sp>
      <p:pic>
        <p:nvPicPr>
          <p:cNvPr id="79876" name="Picture 5">
            <a:extLst>
              <a:ext uri="{FF2B5EF4-FFF2-40B4-BE49-F238E27FC236}">
                <a16:creationId xmlns:a16="http://schemas.microsoft.com/office/drawing/2014/main" id="{E9F950FA-1209-0447-59F4-5F4AD0325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476250"/>
            <a:ext cx="7561263" cy="49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13CC6-9379-E3D2-AF62-72326554A578}"/>
              </a:ext>
            </a:extLst>
          </p:cNvPr>
          <p:cNvSpPr>
            <a:spLocks noGrp="1"/>
          </p:cNvSpPr>
          <p:nvPr>
            <p:ph type="title"/>
          </p:nvPr>
        </p:nvSpPr>
        <p:spPr>
          <a:xfrm>
            <a:off x="1574800" y="314325"/>
            <a:ext cx="4883150" cy="650875"/>
          </a:xfrm>
        </p:spPr>
        <p:txBody>
          <a:bodyPr/>
          <a:lstStyle/>
          <a:p>
            <a:pPr>
              <a:defRPr/>
            </a:pPr>
            <a:r>
              <a:rPr lang="en-US" altLang="zh-CN" dirty="0">
                <a:cs typeface="+mn-cs"/>
              </a:rPr>
              <a:t>Apache</a:t>
            </a:r>
            <a:r>
              <a:rPr lang="zh-CN" altLang="en-US" dirty="0">
                <a:cs typeface="+mn-cs"/>
              </a:rPr>
              <a:t>服务器配置文件</a:t>
            </a:r>
            <a:endParaRPr lang="zh-CN" altLang="en-US" dirty="0"/>
          </a:p>
        </p:txBody>
      </p:sp>
      <p:sp>
        <p:nvSpPr>
          <p:cNvPr id="87042" name="Rectangle 3">
            <a:extLst>
              <a:ext uri="{FF2B5EF4-FFF2-40B4-BE49-F238E27FC236}">
                <a16:creationId xmlns:a16="http://schemas.microsoft.com/office/drawing/2014/main" id="{024F703F-EF44-CBC5-525E-995CFAE79CD7}"/>
              </a:ext>
            </a:extLst>
          </p:cNvPr>
          <p:cNvSpPr>
            <a:spLocks noGrp="1" noChangeArrowheads="1"/>
          </p:cNvSpPr>
          <p:nvPr>
            <p:ph idx="1"/>
          </p:nvPr>
        </p:nvSpPr>
        <p:spPr>
          <a:xfrm>
            <a:off x="395288" y="1412875"/>
            <a:ext cx="7886700" cy="4351338"/>
          </a:xfrm>
        </p:spPr>
        <p:txBody>
          <a:bodyPr/>
          <a:lstStyle/>
          <a:p>
            <a:pPr lvl="1" eaLnBrk="1" hangingPunct="1">
              <a:lnSpc>
                <a:spcPct val="100000"/>
              </a:lnSpc>
              <a:defRPr/>
            </a:pPr>
            <a:r>
              <a:rPr lang="zh-CN" altLang="en-US" sz="2800" b="1" dirty="0">
                <a:solidFill>
                  <a:srgbClr val="1353A2"/>
                </a:solidFill>
                <a:latin typeface="微软雅黑" pitchFamily="34" charset="-122"/>
                <a:ea typeface="微软雅黑" pitchFamily="34" charset="-122"/>
                <a:cs typeface="+mn-cs"/>
              </a:rPr>
              <a:t>配置文件</a:t>
            </a:r>
          </a:p>
          <a:p>
            <a:pPr lvl="2" eaLnBrk="1" hangingPunct="1">
              <a:lnSpc>
                <a:spcPct val="100000"/>
              </a:lnSpc>
              <a:defRPr/>
            </a:pPr>
            <a:r>
              <a:rPr lang="en-US" altLang="zh-CN" sz="2400" b="1" dirty="0">
                <a:solidFill>
                  <a:srgbClr val="1353A2"/>
                </a:solidFill>
                <a:latin typeface="微软雅黑" pitchFamily="34" charset="-122"/>
                <a:ea typeface="微软雅黑" pitchFamily="34" charset="-122"/>
                <a:cs typeface="+mn-cs"/>
              </a:rPr>
              <a:t>/</a:t>
            </a:r>
            <a:r>
              <a:rPr lang="en-US" altLang="zh-CN" sz="2400" b="1" dirty="0" err="1">
                <a:solidFill>
                  <a:srgbClr val="1353A2"/>
                </a:solidFill>
                <a:latin typeface="微软雅黑" pitchFamily="34" charset="-122"/>
                <a:ea typeface="微软雅黑" pitchFamily="34" charset="-122"/>
                <a:cs typeface="+mn-cs"/>
              </a:rPr>
              <a:t>etc</a:t>
            </a:r>
            <a:r>
              <a:rPr lang="en-US" altLang="zh-CN" sz="2400" b="1" dirty="0">
                <a:solidFill>
                  <a:srgbClr val="1353A2"/>
                </a:solidFill>
                <a:latin typeface="微软雅黑" pitchFamily="34" charset="-122"/>
                <a:ea typeface="微软雅黑" pitchFamily="34" charset="-122"/>
                <a:cs typeface="+mn-cs"/>
              </a:rPr>
              <a:t>/httpd/conf/</a:t>
            </a:r>
            <a:r>
              <a:rPr lang="en-US" altLang="zh-CN" sz="2400" b="1" dirty="0" err="1">
                <a:solidFill>
                  <a:srgbClr val="1353A2"/>
                </a:solidFill>
                <a:latin typeface="微软雅黑" pitchFamily="34" charset="-122"/>
                <a:ea typeface="微软雅黑" pitchFamily="34" charset="-122"/>
                <a:cs typeface="+mn-cs"/>
              </a:rPr>
              <a:t>httpd.conf</a:t>
            </a:r>
            <a:endParaRPr lang="en-US" altLang="zh-CN" sz="2400" b="1" dirty="0">
              <a:solidFill>
                <a:srgbClr val="1353A2"/>
              </a:solidFill>
              <a:latin typeface="微软雅黑" pitchFamily="34" charset="-122"/>
              <a:ea typeface="微软雅黑" pitchFamily="34" charset="-122"/>
              <a:cs typeface="+mn-cs"/>
            </a:endParaRPr>
          </a:p>
          <a:p>
            <a:pPr lvl="1" eaLnBrk="1" hangingPunct="1">
              <a:lnSpc>
                <a:spcPct val="100000"/>
              </a:lnSpc>
              <a:defRPr/>
            </a:pPr>
            <a:r>
              <a:rPr lang="zh-CN" altLang="en-US" sz="2800" b="1" dirty="0">
                <a:solidFill>
                  <a:srgbClr val="1353A2"/>
                </a:solidFill>
                <a:latin typeface="微软雅黑" pitchFamily="34" charset="-122"/>
                <a:ea typeface="微软雅黑" pitchFamily="34" charset="-122"/>
                <a:cs typeface="+mn-cs"/>
              </a:rPr>
              <a:t>常用配置项</a:t>
            </a:r>
            <a:endParaRPr lang="en-US" altLang="zh-CN" sz="2800" b="1" dirty="0">
              <a:solidFill>
                <a:srgbClr val="1353A2"/>
              </a:solidFill>
              <a:latin typeface="微软雅黑" pitchFamily="34" charset="-122"/>
              <a:ea typeface="微软雅黑" pitchFamily="34" charset="-122"/>
              <a:cs typeface="+mn-cs"/>
            </a:endParaRPr>
          </a:p>
          <a:p>
            <a:pPr lvl="2" eaLnBrk="1" hangingPunct="1">
              <a:lnSpc>
                <a:spcPct val="100000"/>
              </a:lnSpc>
              <a:defRPr/>
            </a:pPr>
            <a:r>
              <a:rPr lang="en-US" altLang="zh-CN" b="1" dirty="0">
                <a:solidFill>
                  <a:srgbClr val="1353A2"/>
                </a:solidFill>
                <a:latin typeface="微软雅黑" pitchFamily="34" charset="-122"/>
                <a:ea typeface="微软雅黑" pitchFamily="34" charset="-122"/>
                <a:cs typeface="+mn-cs"/>
              </a:rPr>
              <a:t>listen:</a:t>
            </a:r>
            <a:r>
              <a:rPr lang="zh-CN" altLang="en-US" b="1" dirty="0">
                <a:solidFill>
                  <a:srgbClr val="1353A2"/>
                </a:solidFill>
                <a:latin typeface="微软雅黑" pitchFamily="34" charset="-122"/>
                <a:ea typeface="微软雅黑" pitchFamily="34" charset="-122"/>
                <a:cs typeface="+mn-cs"/>
              </a:rPr>
              <a:t>指定</a:t>
            </a:r>
            <a:r>
              <a:rPr lang="en-US" altLang="zh-CN" b="1" dirty="0">
                <a:solidFill>
                  <a:srgbClr val="1353A2"/>
                </a:solidFill>
                <a:latin typeface="微软雅黑" pitchFamily="34" charset="-122"/>
                <a:ea typeface="微软雅黑" pitchFamily="34" charset="-122"/>
                <a:cs typeface="+mn-cs"/>
              </a:rPr>
              <a:t>Apache</a:t>
            </a:r>
            <a:r>
              <a:rPr lang="zh-CN" altLang="en-US" b="1" dirty="0">
                <a:solidFill>
                  <a:srgbClr val="1353A2"/>
                </a:solidFill>
                <a:latin typeface="微软雅黑" pitchFamily="34" charset="-122"/>
                <a:ea typeface="微软雅黑" pitchFamily="34" charset="-122"/>
                <a:cs typeface="+mn-cs"/>
              </a:rPr>
              <a:t>在哪一个</a:t>
            </a:r>
            <a:r>
              <a:rPr lang="en-US" altLang="zh-CN" b="1" dirty="0">
                <a:solidFill>
                  <a:srgbClr val="1353A2"/>
                </a:solidFill>
                <a:latin typeface="微软雅黑" pitchFamily="34" charset="-122"/>
                <a:ea typeface="微软雅黑" pitchFamily="34" charset="-122"/>
                <a:cs typeface="+mn-cs"/>
              </a:rPr>
              <a:t>TCP</a:t>
            </a:r>
            <a:r>
              <a:rPr lang="zh-CN" altLang="en-US" b="1" dirty="0">
                <a:solidFill>
                  <a:srgbClr val="1353A2"/>
                </a:solidFill>
                <a:latin typeface="微软雅黑" pitchFamily="34" charset="-122"/>
                <a:ea typeface="微软雅黑" pitchFamily="34" charset="-122"/>
                <a:cs typeface="+mn-cs"/>
              </a:rPr>
              <a:t>端口侦听，默认为</a:t>
            </a:r>
            <a:r>
              <a:rPr lang="en-US" altLang="zh-CN" b="1" dirty="0">
                <a:solidFill>
                  <a:srgbClr val="1353A2"/>
                </a:solidFill>
                <a:latin typeface="微软雅黑" pitchFamily="34" charset="-122"/>
                <a:ea typeface="微软雅黑" pitchFamily="34" charset="-122"/>
                <a:cs typeface="+mn-cs"/>
              </a:rPr>
              <a:t>80</a:t>
            </a:r>
          </a:p>
          <a:p>
            <a:pPr lvl="2" eaLnBrk="1" hangingPunct="1">
              <a:lnSpc>
                <a:spcPct val="100000"/>
              </a:lnSpc>
              <a:defRPr/>
            </a:pPr>
            <a:r>
              <a:rPr lang="en-US" altLang="zh-CN" b="1" dirty="0" err="1">
                <a:solidFill>
                  <a:srgbClr val="1353A2"/>
                </a:solidFill>
                <a:latin typeface="微软雅黑" pitchFamily="34" charset="-122"/>
                <a:ea typeface="微软雅黑" pitchFamily="34" charset="-122"/>
                <a:cs typeface="+mn-cs"/>
              </a:rPr>
              <a:t>User,Group</a:t>
            </a:r>
            <a:r>
              <a:rPr lang="en-US" altLang="zh-CN" b="1" dirty="0">
                <a:solidFill>
                  <a:srgbClr val="1353A2"/>
                </a:solidFill>
                <a:latin typeface="微软雅黑" pitchFamily="34" charset="-122"/>
                <a:ea typeface="微软雅黑" pitchFamily="34" charset="-122"/>
                <a:cs typeface="+mn-cs"/>
              </a:rPr>
              <a:t>:</a:t>
            </a:r>
            <a:r>
              <a:rPr lang="zh-CN" altLang="en-US" b="1" dirty="0">
                <a:solidFill>
                  <a:srgbClr val="1353A2"/>
                </a:solidFill>
                <a:latin typeface="微软雅黑" pitchFamily="34" charset="-122"/>
                <a:ea typeface="微软雅黑" pitchFamily="34" charset="-122"/>
                <a:cs typeface="+mn-cs"/>
              </a:rPr>
              <a:t>设置</a:t>
            </a:r>
            <a:r>
              <a:rPr lang="en-US" altLang="zh-CN" b="1" dirty="0">
                <a:solidFill>
                  <a:srgbClr val="1353A2"/>
                </a:solidFill>
                <a:latin typeface="微软雅黑" pitchFamily="34" charset="-122"/>
                <a:ea typeface="微软雅黑" pitchFamily="34" charset="-122"/>
                <a:cs typeface="+mn-cs"/>
              </a:rPr>
              <a:t>Apache</a:t>
            </a:r>
            <a:r>
              <a:rPr lang="zh-CN" altLang="en-US" b="1" dirty="0">
                <a:solidFill>
                  <a:srgbClr val="1353A2"/>
                </a:solidFill>
                <a:latin typeface="微软雅黑" pitchFamily="34" charset="-122"/>
                <a:ea typeface="微软雅黑" pitchFamily="34" charset="-122"/>
                <a:cs typeface="+mn-cs"/>
              </a:rPr>
              <a:t>运行时的权限，防止攻击者无法获取</a:t>
            </a:r>
            <a:r>
              <a:rPr lang="en-US" altLang="zh-CN" b="1" dirty="0">
                <a:solidFill>
                  <a:srgbClr val="1353A2"/>
                </a:solidFill>
                <a:latin typeface="微软雅黑" pitchFamily="34" charset="-122"/>
                <a:ea typeface="微软雅黑" pitchFamily="34" charset="-122"/>
                <a:cs typeface="+mn-cs"/>
              </a:rPr>
              <a:t>root</a:t>
            </a:r>
            <a:r>
              <a:rPr lang="zh-CN" altLang="en-US" b="1" dirty="0">
                <a:solidFill>
                  <a:srgbClr val="1353A2"/>
                </a:solidFill>
                <a:latin typeface="微软雅黑" pitchFamily="34" charset="-122"/>
                <a:ea typeface="微软雅黑" pitchFamily="34" charset="-122"/>
                <a:cs typeface="+mn-cs"/>
              </a:rPr>
              <a:t>权限</a:t>
            </a:r>
          </a:p>
          <a:p>
            <a:pPr lvl="2" eaLnBrk="1" hangingPunct="1">
              <a:lnSpc>
                <a:spcPct val="100000"/>
              </a:lnSpc>
              <a:defRPr/>
            </a:pPr>
            <a:r>
              <a:rPr lang="en-US" altLang="zh-CN" b="1" dirty="0" err="1">
                <a:solidFill>
                  <a:srgbClr val="1353A2"/>
                </a:solidFill>
                <a:latin typeface="微软雅黑" pitchFamily="34" charset="-122"/>
                <a:ea typeface="微软雅黑" pitchFamily="34" charset="-122"/>
                <a:cs typeface="+mn-cs"/>
              </a:rPr>
              <a:t>ServerRoot</a:t>
            </a:r>
            <a:r>
              <a:rPr lang="en-US" altLang="zh-CN" b="1" dirty="0">
                <a:solidFill>
                  <a:srgbClr val="1353A2"/>
                </a:solidFill>
                <a:latin typeface="微软雅黑" pitchFamily="34" charset="-122"/>
                <a:ea typeface="微软雅黑" pitchFamily="34" charset="-122"/>
                <a:cs typeface="+mn-cs"/>
              </a:rPr>
              <a:t>:</a:t>
            </a:r>
            <a:r>
              <a:rPr lang="zh-CN" altLang="en-US" b="1" dirty="0">
                <a:solidFill>
                  <a:srgbClr val="1353A2"/>
                </a:solidFill>
                <a:latin typeface="微软雅黑" pitchFamily="34" charset="-122"/>
                <a:ea typeface="微软雅黑" pitchFamily="34" charset="-122"/>
                <a:cs typeface="+mn-cs"/>
              </a:rPr>
              <a:t>配置文件和日志文件所在的目录</a:t>
            </a:r>
          </a:p>
          <a:p>
            <a:pPr lvl="2" eaLnBrk="1" hangingPunct="1">
              <a:lnSpc>
                <a:spcPct val="100000"/>
              </a:lnSpc>
              <a:defRPr/>
            </a:pPr>
            <a:r>
              <a:rPr lang="en-US" altLang="zh-CN" b="1" dirty="0" err="1">
                <a:solidFill>
                  <a:srgbClr val="1353A2"/>
                </a:solidFill>
                <a:latin typeface="微软雅黑" pitchFamily="34" charset="-122"/>
                <a:ea typeface="微软雅黑" pitchFamily="34" charset="-122"/>
                <a:cs typeface="+mn-cs"/>
              </a:rPr>
              <a:t>ServerName</a:t>
            </a:r>
            <a:r>
              <a:rPr lang="en-US" altLang="zh-CN" b="1" dirty="0">
                <a:solidFill>
                  <a:srgbClr val="1353A2"/>
                </a:solidFill>
                <a:latin typeface="微软雅黑" pitchFamily="34" charset="-122"/>
                <a:ea typeface="微软雅黑" pitchFamily="34" charset="-122"/>
                <a:cs typeface="+mn-cs"/>
              </a:rPr>
              <a:t>:</a:t>
            </a:r>
            <a:r>
              <a:rPr lang="zh-CN" altLang="en-US" b="1" dirty="0">
                <a:solidFill>
                  <a:srgbClr val="1353A2"/>
                </a:solidFill>
                <a:latin typeface="微软雅黑" pitchFamily="34" charset="-122"/>
                <a:ea typeface="微软雅黑" pitchFamily="34" charset="-122"/>
                <a:cs typeface="+mn-cs"/>
              </a:rPr>
              <a:t>为方便记忆，设置的服务器主机别名，但需在</a:t>
            </a:r>
            <a:r>
              <a:rPr lang="en-US" altLang="zh-CN" b="1" dirty="0">
                <a:solidFill>
                  <a:srgbClr val="1353A2"/>
                </a:solidFill>
                <a:latin typeface="微软雅黑" pitchFamily="34" charset="-122"/>
                <a:ea typeface="微软雅黑" pitchFamily="34" charset="-122"/>
                <a:cs typeface="+mn-cs"/>
              </a:rPr>
              <a:t>DNS</a:t>
            </a:r>
            <a:r>
              <a:rPr lang="zh-CN" altLang="en-US" b="1" dirty="0">
                <a:solidFill>
                  <a:srgbClr val="1353A2"/>
                </a:solidFill>
                <a:latin typeface="微软雅黑" pitchFamily="34" charset="-122"/>
                <a:ea typeface="微软雅黑" pitchFamily="34" charset="-122"/>
                <a:cs typeface="+mn-cs"/>
              </a:rPr>
              <a:t>服务器中登记才能使用，若没有直接输入</a:t>
            </a:r>
            <a:r>
              <a:rPr lang="en-US" altLang="zh-CN" b="1" dirty="0">
                <a:solidFill>
                  <a:srgbClr val="1353A2"/>
                </a:solidFill>
                <a:latin typeface="微软雅黑" pitchFamily="34" charset="-122"/>
                <a:ea typeface="微软雅黑" pitchFamily="34" charset="-122"/>
                <a:cs typeface="+mn-cs"/>
              </a:rPr>
              <a:t>IP</a:t>
            </a:r>
            <a:r>
              <a:rPr lang="zh-CN" altLang="en-US" b="1" dirty="0">
                <a:solidFill>
                  <a:srgbClr val="1353A2"/>
                </a:solidFill>
                <a:latin typeface="微软雅黑" pitchFamily="34" charset="-122"/>
                <a:ea typeface="微软雅黑" pitchFamily="34" charset="-122"/>
                <a:cs typeface="+mn-cs"/>
              </a:rPr>
              <a:t>即可</a:t>
            </a:r>
          </a:p>
          <a:p>
            <a:pPr lvl="2" eaLnBrk="1" hangingPunct="1">
              <a:lnSpc>
                <a:spcPct val="100000"/>
              </a:lnSpc>
              <a:defRPr/>
            </a:pPr>
            <a:r>
              <a:rPr lang="en-US" altLang="zh-CN" b="1" dirty="0" err="1">
                <a:solidFill>
                  <a:srgbClr val="1353A2"/>
                </a:solidFill>
                <a:latin typeface="微软雅黑" pitchFamily="34" charset="-122"/>
                <a:ea typeface="微软雅黑" pitchFamily="34" charset="-122"/>
                <a:cs typeface="+mn-cs"/>
              </a:rPr>
              <a:t>DocumentRoot</a:t>
            </a:r>
            <a:r>
              <a:rPr lang="en-US" altLang="zh-CN" b="1" dirty="0">
                <a:solidFill>
                  <a:srgbClr val="1353A2"/>
                </a:solidFill>
                <a:latin typeface="微软雅黑" pitchFamily="34" charset="-122"/>
                <a:ea typeface="微软雅黑" pitchFamily="34" charset="-122"/>
                <a:cs typeface="+mn-cs"/>
              </a:rPr>
              <a:t>:</a:t>
            </a:r>
            <a:r>
              <a:rPr lang="zh-CN" altLang="en-US" b="1" dirty="0">
                <a:solidFill>
                  <a:srgbClr val="1353A2"/>
                </a:solidFill>
                <a:latin typeface="微软雅黑" pitchFamily="34" charset="-122"/>
                <a:ea typeface="微软雅黑" pitchFamily="34" charset="-122"/>
                <a:cs typeface="+mn-cs"/>
              </a:rPr>
              <a:t>存放网页的根目录文档，建立网站的所有网页都存放在该目录下，默认为：</a:t>
            </a:r>
            <a:r>
              <a:rPr lang="en-US" altLang="zh-CN" b="1" dirty="0">
                <a:solidFill>
                  <a:srgbClr val="1353A2"/>
                </a:solidFill>
                <a:latin typeface="微软雅黑" pitchFamily="34" charset="-122"/>
                <a:ea typeface="微软雅黑" pitchFamily="34" charset="-122"/>
                <a:cs typeface="+mn-cs"/>
              </a:rPr>
              <a:t>/var/www/html</a:t>
            </a:r>
          </a:p>
          <a:p>
            <a:pPr marL="914400" lvl="2" indent="0" eaLnBrk="1" hangingPunct="1">
              <a:lnSpc>
                <a:spcPct val="100000"/>
              </a:lnSpc>
              <a:buFont typeface="Arial" panose="020B0604020202020204" pitchFamily="34" charset="0"/>
              <a:buNone/>
              <a:defRPr/>
            </a:pPr>
            <a:endParaRPr lang="en-US" altLang="zh-CN" sz="2400" dirty="0">
              <a:solidFill>
                <a:srgbClr val="1353A2"/>
              </a:solidFill>
              <a:latin typeface="微软雅黑" pitchFamily="34" charset="-122"/>
              <a:ea typeface="微软雅黑" pitchFamily="34" charset="-122"/>
              <a:cs typeface="+mn-cs"/>
            </a:endParaRPr>
          </a:p>
          <a:p>
            <a:pPr eaLnBrk="1" hangingPunct="1">
              <a:lnSpc>
                <a:spcPct val="100000"/>
              </a:lnSpc>
              <a:buFont typeface="Wingdings" panose="05000000000000000000" pitchFamily="2" charset="2"/>
              <a:buNone/>
              <a:defRPr/>
            </a:pPr>
            <a:endParaRPr lang="en-US" altLang="zh-CN" dirty="0"/>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19E42149-9082-2480-75F6-4F62CA292201}"/>
              </a:ext>
            </a:extLst>
          </p:cNvPr>
          <p:cNvSpPr>
            <a:spLocks noGrp="1" noChangeArrowheads="1"/>
          </p:cNvSpPr>
          <p:nvPr>
            <p:ph type="title"/>
          </p:nvPr>
        </p:nvSpPr>
        <p:spPr>
          <a:xfrm>
            <a:off x="1574800" y="314325"/>
            <a:ext cx="4883150" cy="650875"/>
          </a:xfrm>
        </p:spPr>
        <p:txBody>
          <a:bodyPr/>
          <a:lstStyle/>
          <a:p>
            <a:pPr eaLnBrk="1" hangingPunct="1"/>
            <a:r>
              <a:rPr lang="en-US" altLang="zh-CN"/>
              <a:t>Apache</a:t>
            </a:r>
            <a:r>
              <a:rPr lang="zh-CN" altLang="en-US"/>
              <a:t>服务器 </a:t>
            </a:r>
          </a:p>
        </p:txBody>
      </p:sp>
      <p:sp>
        <p:nvSpPr>
          <p:cNvPr id="89091" name="Rectangle 3">
            <a:extLst>
              <a:ext uri="{FF2B5EF4-FFF2-40B4-BE49-F238E27FC236}">
                <a16:creationId xmlns:a16="http://schemas.microsoft.com/office/drawing/2014/main" id="{039DFD6B-E9BD-F44B-6A06-974E4CD0C14E}"/>
              </a:ext>
            </a:extLst>
          </p:cNvPr>
          <p:cNvSpPr>
            <a:spLocks noGrp="1" noChangeArrowheads="1"/>
          </p:cNvSpPr>
          <p:nvPr>
            <p:ph idx="1"/>
          </p:nvPr>
        </p:nvSpPr>
        <p:spPr>
          <a:xfrm>
            <a:off x="457200" y="1125538"/>
            <a:ext cx="8229600" cy="3886200"/>
          </a:xfrm>
        </p:spPr>
        <p:txBody>
          <a:bodyPr/>
          <a:lstStyle/>
          <a:p>
            <a:pPr eaLnBrk="1" hangingPunct="1">
              <a:lnSpc>
                <a:spcPct val="150000"/>
              </a:lnSpc>
              <a:spcBef>
                <a:spcPts val="500"/>
              </a:spcBef>
              <a:defRPr/>
            </a:pPr>
            <a:r>
              <a:rPr lang="zh-CN" altLang="en-US" b="1" dirty="0">
                <a:solidFill>
                  <a:srgbClr val="1353A2"/>
                </a:solidFill>
                <a:latin typeface="微软雅黑" pitchFamily="34" charset="-122"/>
                <a:ea typeface="微软雅黑" pitchFamily="34" charset="-122"/>
                <a:cs typeface="+mn-cs"/>
              </a:rPr>
              <a:t>应用实例</a:t>
            </a:r>
          </a:p>
          <a:p>
            <a:pPr lvl="1" eaLnBrk="1" hangingPunct="1">
              <a:lnSpc>
                <a:spcPct val="150000"/>
              </a:lnSpc>
              <a:defRPr/>
            </a:pPr>
            <a:r>
              <a:rPr lang="zh-CN" altLang="en-US" b="1" dirty="0">
                <a:solidFill>
                  <a:srgbClr val="1353A2"/>
                </a:solidFill>
                <a:latin typeface="微软雅黑" pitchFamily="34" charset="-122"/>
                <a:ea typeface="微软雅黑" pitchFamily="34" charset="-122"/>
                <a:cs typeface="+mn-cs"/>
              </a:rPr>
              <a:t>建立个人主页</a:t>
            </a:r>
          </a:p>
          <a:p>
            <a:pPr lvl="1" eaLnBrk="1" hangingPunct="1">
              <a:lnSpc>
                <a:spcPct val="150000"/>
              </a:lnSpc>
              <a:defRPr/>
            </a:pPr>
            <a:r>
              <a:rPr lang="zh-CN" altLang="en-US" b="1" dirty="0">
                <a:solidFill>
                  <a:srgbClr val="1353A2"/>
                </a:solidFill>
                <a:latin typeface="微软雅黑" pitchFamily="34" charset="-122"/>
                <a:ea typeface="微软雅黑" pitchFamily="34" charset="-122"/>
                <a:cs typeface="+mn-cs"/>
              </a:rPr>
              <a:t>部署主页文件 </a:t>
            </a:r>
          </a:p>
          <a:p>
            <a:pPr lvl="1" eaLnBrk="1" hangingPunct="1">
              <a:lnSpc>
                <a:spcPct val="150000"/>
              </a:lnSpc>
              <a:defRPr/>
            </a:pPr>
            <a:r>
              <a:rPr lang="zh-CN" altLang="en-US" b="1" dirty="0">
                <a:solidFill>
                  <a:srgbClr val="1353A2"/>
                </a:solidFill>
                <a:latin typeface="微软雅黑" pitchFamily="34" charset="-122"/>
                <a:ea typeface="微软雅黑" pitchFamily="34" charset="-122"/>
                <a:cs typeface="+mn-cs"/>
              </a:rPr>
              <a:t>重新启动</a:t>
            </a:r>
            <a:r>
              <a:rPr lang="en-US" altLang="zh-CN" b="1" dirty="0">
                <a:solidFill>
                  <a:srgbClr val="1353A2"/>
                </a:solidFill>
                <a:latin typeface="微软雅黑" pitchFamily="34" charset="-122"/>
                <a:ea typeface="微软雅黑" pitchFamily="34" charset="-122"/>
                <a:cs typeface="+mn-cs"/>
              </a:rPr>
              <a:t>Apache</a:t>
            </a:r>
            <a:r>
              <a:rPr lang="zh-CN" altLang="en-US" b="1" dirty="0">
                <a:solidFill>
                  <a:srgbClr val="1353A2"/>
                </a:solidFill>
                <a:latin typeface="微软雅黑" pitchFamily="34" charset="-122"/>
                <a:ea typeface="微软雅黑" pitchFamily="34" charset="-122"/>
                <a:cs typeface="+mn-cs"/>
              </a:rPr>
              <a:t>服务器 </a:t>
            </a:r>
          </a:p>
          <a:p>
            <a:pPr lvl="1" eaLnBrk="1" hangingPunct="1">
              <a:lnSpc>
                <a:spcPct val="150000"/>
              </a:lnSpc>
              <a:defRPr/>
            </a:pPr>
            <a:r>
              <a:rPr lang="zh-CN" altLang="en-US" b="1" dirty="0">
                <a:solidFill>
                  <a:srgbClr val="1353A2"/>
                </a:solidFill>
                <a:latin typeface="微软雅黑" pitchFamily="34" charset="-122"/>
                <a:ea typeface="微软雅黑" pitchFamily="34" charset="-122"/>
                <a:cs typeface="+mn-cs"/>
              </a:rPr>
              <a:t>设置</a:t>
            </a:r>
            <a:r>
              <a:rPr lang="en-US" altLang="zh-CN" b="1" dirty="0" err="1">
                <a:solidFill>
                  <a:srgbClr val="1353A2"/>
                </a:solidFill>
                <a:latin typeface="微软雅黑" pitchFamily="34" charset="-122"/>
                <a:ea typeface="微软雅黑" pitchFamily="34" charset="-122"/>
                <a:cs typeface="+mn-cs"/>
              </a:rPr>
              <a:t>SELinux</a:t>
            </a:r>
            <a:r>
              <a:rPr lang="zh-CN" altLang="en-US" b="1" dirty="0">
                <a:solidFill>
                  <a:srgbClr val="1353A2"/>
                </a:solidFill>
                <a:latin typeface="微软雅黑" pitchFamily="34" charset="-122"/>
                <a:ea typeface="微软雅黑" pitchFamily="34" charset="-122"/>
                <a:cs typeface="+mn-cs"/>
              </a:rPr>
              <a:t>防火墙</a:t>
            </a:r>
          </a:p>
          <a:p>
            <a:pPr lvl="1" eaLnBrk="1" hangingPunct="1">
              <a:lnSpc>
                <a:spcPct val="150000"/>
              </a:lnSpc>
              <a:defRPr/>
            </a:pPr>
            <a:r>
              <a:rPr lang="zh-CN" altLang="en-US" b="1" dirty="0">
                <a:solidFill>
                  <a:srgbClr val="1353A2"/>
                </a:solidFill>
                <a:latin typeface="微软雅黑" pitchFamily="34" charset="-122"/>
                <a:ea typeface="微软雅黑" pitchFamily="34" charset="-122"/>
                <a:cs typeface="+mn-cs"/>
              </a:rPr>
              <a:t>在客户机中浏览个人主页 </a:t>
            </a: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a:extLst>
              <a:ext uri="{FF2B5EF4-FFF2-40B4-BE49-F238E27FC236}">
                <a16:creationId xmlns:a16="http://schemas.microsoft.com/office/drawing/2014/main" id="{3EE4BD2F-4D11-86B2-EA62-4C75B990AF9A}"/>
              </a:ext>
            </a:extLst>
          </p:cNvPr>
          <p:cNvSpPr>
            <a:spLocks noGrp="1"/>
          </p:cNvSpPr>
          <p:nvPr>
            <p:ph type="title"/>
          </p:nvPr>
        </p:nvSpPr>
        <p:spPr>
          <a:xfrm>
            <a:off x="1574800" y="314325"/>
            <a:ext cx="4883150" cy="650875"/>
          </a:xfrm>
        </p:spPr>
        <p:txBody>
          <a:bodyPr/>
          <a:lstStyle/>
          <a:p>
            <a:pPr eaLnBrk="1" hangingPunct="1"/>
            <a:r>
              <a:rPr lang="zh-CN" altLang="en-US"/>
              <a:t>网页制作</a:t>
            </a:r>
          </a:p>
        </p:txBody>
      </p:sp>
      <p:sp>
        <p:nvSpPr>
          <p:cNvPr id="90115" name="内容占位符 2">
            <a:extLst>
              <a:ext uri="{FF2B5EF4-FFF2-40B4-BE49-F238E27FC236}">
                <a16:creationId xmlns:a16="http://schemas.microsoft.com/office/drawing/2014/main" id="{0049E631-BAF2-CFF1-8BC7-8E42501195A3}"/>
              </a:ext>
            </a:extLst>
          </p:cNvPr>
          <p:cNvSpPr>
            <a:spLocks noGrp="1"/>
          </p:cNvSpPr>
          <p:nvPr>
            <p:ph idx="1"/>
          </p:nvPr>
        </p:nvSpPr>
        <p:spPr>
          <a:xfrm>
            <a:off x="468313" y="1268413"/>
            <a:ext cx="7886700" cy="4351337"/>
          </a:xfrm>
        </p:spPr>
        <p:txBody>
          <a:bodyPr/>
          <a:lstStyle/>
          <a:p>
            <a:pPr eaLnBrk="1" hangingPunct="1">
              <a:lnSpc>
                <a:spcPct val="150000"/>
              </a:lnSpc>
              <a:spcBef>
                <a:spcPts val="500"/>
              </a:spcBef>
              <a:defRPr/>
            </a:pPr>
            <a:r>
              <a:rPr lang="en-US" altLang="zh-CN" b="1" dirty="0">
                <a:solidFill>
                  <a:srgbClr val="1353A2"/>
                </a:solidFill>
                <a:latin typeface="微软雅黑" pitchFamily="34" charset="-122"/>
                <a:ea typeface="微软雅黑" pitchFamily="34" charset="-122"/>
                <a:cs typeface="+mn-cs"/>
              </a:rPr>
              <a:t>HTML</a:t>
            </a:r>
          </a:p>
          <a:p>
            <a:pPr lvl="1" eaLnBrk="1" hangingPunct="1">
              <a:lnSpc>
                <a:spcPct val="150000"/>
              </a:lnSpc>
              <a:defRPr/>
            </a:pPr>
            <a:r>
              <a:rPr lang="zh-CN" altLang="en-US" b="1" dirty="0">
                <a:solidFill>
                  <a:srgbClr val="1353A2"/>
                </a:solidFill>
                <a:latin typeface="微软雅黑" pitchFamily="34" charset="-122"/>
                <a:ea typeface="微软雅黑" pitchFamily="34" charset="-122"/>
                <a:cs typeface="+mn-cs"/>
              </a:rPr>
              <a:t>超文本标记语言，标准通用标记语言下的一个应用。</a:t>
            </a:r>
          </a:p>
          <a:p>
            <a:pPr lvl="1" eaLnBrk="1" hangingPunct="1">
              <a:lnSpc>
                <a:spcPct val="150000"/>
              </a:lnSpc>
              <a:defRPr/>
            </a:pPr>
            <a:r>
              <a:rPr lang="zh-CN" altLang="en-US" b="1" dirty="0">
                <a:solidFill>
                  <a:srgbClr val="1353A2"/>
                </a:solidFill>
                <a:latin typeface="微软雅黑" pitchFamily="34" charset="-122"/>
                <a:ea typeface="微软雅黑" pitchFamily="34" charset="-122"/>
                <a:cs typeface="+mn-cs"/>
              </a:rPr>
              <a:t>“超文本”就是指页面内可以包含图片、链接，甚至音乐、程序等非文字元素。</a:t>
            </a:r>
          </a:p>
          <a:p>
            <a:pPr lvl="1" eaLnBrk="1" hangingPunct="1">
              <a:lnSpc>
                <a:spcPct val="150000"/>
              </a:lnSpc>
              <a:defRPr/>
            </a:pPr>
            <a:r>
              <a:rPr lang="zh-CN" altLang="en-US" b="1" dirty="0">
                <a:solidFill>
                  <a:srgbClr val="1353A2"/>
                </a:solidFill>
                <a:latin typeface="微软雅黑" pitchFamily="34" charset="-122"/>
                <a:ea typeface="微软雅黑" pitchFamily="34" charset="-122"/>
                <a:cs typeface="+mn-cs"/>
              </a:rPr>
              <a:t>超文本标记语言的结构包括“头”部分（英语：</a:t>
            </a:r>
            <a:r>
              <a:rPr lang="en-US" altLang="zh-CN" b="1" dirty="0">
                <a:solidFill>
                  <a:srgbClr val="1353A2"/>
                </a:solidFill>
                <a:latin typeface="微软雅黑" pitchFamily="34" charset="-122"/>
                <a:ea typeface="微软雅黑" pitchFamily="34" charset="-122"/>
                <a:cs typeface="+mn-cs"/>
              </a:rPr>
              <a:t>Head</a:t>
            </a:r>
            <a:r>
              <a:rPr lang="zh-CN" altLang="en-US" b="1" dirty="0">
                <a:solidFill>
                  <a:srgbClr val="1353A2"/>
                </a:solidFill>
                <a:latin typeface="微软雅黑" pitchFamily="34" charset="-122"/>
                <a:ea typeface="微软雅黑" pitchFamily="34" charset="-122"/>
                <a:cs typeface="+mn-cs"/>
              </a:rPr>
              <a:t>）、和“主体”部分（英语：</a:t>
            </a:r>
            <a:r>
              <a:rPr lang="en-US" altLang="zh-CN" b="1" dirty="0">
                <a:solidFill>
                  <a:srgbClr val="1353A2"/>
                </a:solidFill>
                <a:latin typeface="微软雅黑" pitchFamily="34" charset="-122"/>
                <a:ea typeface="微软雅黑" pitchFamily="34" charset="-122"/>
                <a:cs typeface="+mn-cs"/>
              </a:rPr>
              <a:t>Body</a:t>
            </a:r>
            <a:r>
              <a:rPr lang="zh-CN" altLang="en-US" b="1" dirty="0">
                <a:solidFill>
                  <a:srgbClr val="1353A2"/>
                </a:solidFill>
                <a:latin typeface="微软雅黑" pitchFamily="34" charset="-122"/>
                <a:ea typeface="微软雅黑" pitchFamily="34" charset="-122"/>
                <a:cs typeface="+mn-cs"/>
              </a:rPr>
              <a:t>），其中“头”部提供关于网页的信息，“主体”部分提供网页的具体内容。</a:t>
            </a:r>
          </a:p>
          <a:p>
            <a:pPr lvl="1" eaLnBrk="1" hangingPunct="1">
              <a:defRPr/>
            </a:pPr>
            <a:endParaRPr lang="zh-CN" altLang="en-US" dirty="0"/>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BCB951-AD7F-681A-9CBB-B7BE3C7066D4}"/>
              </a:ext>
            </a:extLst>
          </p:cNvPr>
          <p:cNvSpPr>
            <a:spLocks noGrp="1"/>
          </p:cNvSpPr>
          <p:nvPr>
            <p:ph type="title"/>
          </p:nvPr>
        </p:nvSpPr>
        <p:spPr>
          <a:xfrm>
            <a:off x="1574800" y="314325"/>
            <a:ext cx="4883150" cy="650875"/>
          </a:xfrm>
        </p:spPr>
        <p:txBody>
          <a:bodyPr/>
          <a:lstStyle/>
          <a:p>
            <a:pPr>
              <a:defRPr/>
            </a:pPr>
            <a:r>
              <a:rPr lang="en-US" altLang="zh-CN" dirty="0">
                <a:cs typeface="+mn-cs"/>
              </a:rPr>
              <a:t>html</a:t>
            </a:r>
            <a:r>
              <a:rPr lang="zh-CN" altLang="en-US" dirty="0">
                <a:cs typeface="+mn-cs"/>
              </a:rPr>
              <a:t>元素</a:t>
            </a:r>
            <a:endParaRPr lang="zh-CN" altLang="en-US" dirty="0"/>
          </a:p>
        </p:txBody>
      </p:sp>
      <p:sp>
        <p:nvSpPr>
          <p:cNvPr id="91138" name="内容占位符 2">
            <a:extLst>
              <a:ext uri="{FF2B5EF4-FFF2-40B4-BE49-F238E27FC236}">
                <a16:creationId xmlns:a16="http://schemas.microsoft.com/office/drawing/2014/main" id="{0E41A5B4-D252-0B90-F60C-68B9A33E1FD8}"/>
              </a:ext>
            </a:extLst>
          </p:cNvPr>
          <p:cNvSpPr>
            <a:spLocks noGrp="1"/>
          </p:cNvSpPr>
          <p:nvPr>
            <p:ph idx="1"/>
          </p:nvPr>
        </p:nvSpPr>
        <p:spPr>
          <a:xfrm>
            <a:off x="323850" y="1252538"/>
            <a:ext cx="7886700" cy="4352925"/>
          </a:xfrm>
        </p:spPr>
        <p:txBody>
          <a:bodyPr/>
          <a:lstStyle/>
          <a:p>
            <a:pPr lvl="1" eaLnBrk="1" hangingPunct="1">
              <a:defRPr/>
            </a:pPr>
            <a:r>
              <a:rPr lang="en-US" altLang="zh-CN" b="1" dirty="0">
                <a:solidFill>
                  <a:srgbClr val="1353A2"/>
                </a:solidFill>
                <a:latin typeface="微软雅黑" pitchFamily="34" charset="-122"/>
                <a:ea typeface="微软雅黑" pitchFamily="34" charset="-122"/>
                <a:cs typeface="+mn-cs"/>
              </a:rPr>
              <a:t>&lt;html&gt;&lt;/html&gt; </a:t>
            </a:r>
            <a:r>
              <a:rPr lang="zh-CN" altLang="en-US" b="1" dirty="0">
                <a:solidFill>
                  <a:srgbClr val="1353A2"/>
                </a:solidFill>
                <a:latin typeface="微软雅黑" pitchFamily="34" charset="-122"/>
                <a:ea typeface="微软雅黑" pitchFamily="34" charset="-122"/>
                <a:cs typeface="+mn-cs"/>
              </a:rPr>
              <a:t>创建一个超文本标记语言文档。</a:t>
            </a:r>
          </a:p>
          <a:p>
            <a:pPr lvl="1" eaLnBrk="1" hangingPunct="1">
              <a:defRPr/>
            </a:pPr>
            <a:r>
              <a:rPr lang="en-US" altLang="zh-CN" b="1" dirty="0">
                <a:solidFill>
                  <a:srgbClr val="1353A2"/>
                </a:solidFill>
                <a:latin typeface="微软雅黑" pitchFamily="34" charset="-122"/>
                <a:ea typeface="微软雅黑" pitchFamily="34" charset="-122"/>
                <a:cs typeface="+mn-cs"/>
              </a:rPr>
              <a:t>&lt;head&gt;&lt;/head&gt; </a:t>
            </a:r>
            <a:r>
              <a:rPr lang="zh-CN" altLang="en-US" b="1" dirty="0">
                <a:solidFill>
                  <a:srgbClr val="1353A2"/>
                </a:solidFill>
                <a:latin typeface="微软雅黑" pitchFamily="34" charset="-122"/>
                <a:ea typeface="微软雅黑" pitchFamily="34" charset="-122"/>
                <a:cs typeface="+mn-cs"/>
              </a:rPr>
              <a:t>（头）设置文档标题和其它在网页中不显示的信息，比如</a:t>
            </a:r>
            <a:r>
              <a:rPr lang="en-US" altLang="zh-CN" b="1" dirty="0">
                <a:solidFill>
                  <a:srgbClr val="1353A2"/>
                </a:solidFill>
                <a:latin typeface="微软雅黑" pitchFamily="34" charset="-122"/>
                <a:ea typeface="微软雅黑" pitchFamily="34" charset="-122"/>
                <a:cs typeface="+mn-cs"/>
              </a:rPr>
              <a:t>direction</a:t>
            </a:r>
            <a:r>
              <a:rPr lang="zh-CN" altLang="en-US" b="1" dirty="0">
                <a:solidFill>
                  <a:srgbClr val="1353A2"/>
                </a:solidFill>
                <a:latin typeface="微软雅黑" pitchFamily="34" charset="-122"/>
                <a:ea typeface="微软雅黑" pitchFamily="34" charset="-122"/>
                <a:cs typeface="+mn-cs"/>
              </a:rPr>
              <a:t>方向、语言代码</a:t>
            </a:r>
            <a:r>
              <a:rPr lang="en-US" altLang="zh-CN" b="1" dirty="0">
                <a:solidFill>
                  <a:srgbClr val="1353A2"/>
                </a:solidFill>
                <a:latin typeface="微软雅黑" pitchFamily="34" charset="-122"/>
                <a:ea typeface="微软雅黑" pitchFamily="34" charset="-122"/>
                <a:cs typeface="+mn-cs"/>
              </a:rPr>
              <a:t>Language Code</a:t>
            </a:r>
            <a:r>
              <a:rPr lang="zh-CN" altLang="en-US" b="1" dirty="0">
                <a:solidFill>
                  <a:srgbClr val="1353A2"/>
                </a:solidFill>
                <a:latin typeface="微软雅黑" pitchFamily="34" charset="-122"/>
                <a:ea typeface="微软雅黑" pitchFamily="34" charset="-122"/>
                <a:cs typeface="+mn-cs"/>
              </a:rPr>
              <a:t>（见实体定义</a:t>
            </a:r>
            <a:r>
              <a:rPr lang="en-US" altLang="zh-CN" b="1" dirty="0">
                <a:solidFill>
                  <a:srgbClr val="1353A2"/>
                </a:solidFill>
                <a:latin typeface="微软雅黑" pitchFamily="34" charset="-122"/>
                <a:ea typeface="微软雅黑" pitchFamily="34" charset="-122"/>
                <a:cs typeface="+mn-cs"/>
              </a:rPr>
              <a:t>!ENTITY % i18n</a:t>
            </a:r>
            <a:r>
              <a:rPr lang="zh-CN" altLang="en-US" b="1" dirty="0">
                <a:solidFill>
                  <a:srgbClr val="1353A2"/>
                </a:solidFill>
                <a:latin typeface="微软雅黑" pitchFamily="34" charset="-122"/>
                <a:ea typeface="微软雅黑" pitchFamily="34" charset="-122"/>
                <a:cs typeface="+mn-cs"/>
              </a:rPr>
              <a:t>）、指定字典中的元信息、等等。</a:t>
            </a:r>
          </a:p>
          <a:p>
            <a:pPr lvl="1" eaLnBrk="1" hangingPunct="1">
              <a:defRPr/>
            </a:pPr>
            <a:r>
              <a:rPr lang="en-US" altLang="zh-CN" b="1" dirty="0">
                <a:solidFill>
                  <a:srgbClr val="1353A2"/>
                </a:solidFill>
                <a:latin typeface="微软雅黑" pitchFamily="34" charset="-122"/>
                <a:ea typeface="微软雅黑" pitchFamily="34" charset="-122"/>
                <a:cs typeface="+mn-cs"/>
              </a:rPr>
              <a:t>&lt;body&gt;&lt;/body&gt;</a:t>
            </a:r>
            <a:r>
              <a:rPr lang="zh-CN" altLang="en-US" b="1" dirty="0">
                <a:solidFill>
                  <a:srgbClr val="1353A2"/>
                </a:solidFill>
                <a:latin typeface="微软雅黑" pitchFamily="34" charset="-122"/>
                <a:ea typeface="微软雅黑" pitchFamily="34" charset="-122"/>
                <a:cs typeface="+mn-cs"/>
              </a:rPr>
              <a:t>文档体，文档的可见部分。</a:t>
            </a:r>
          </a:p>
          <a:p>
            <a:pPr lvl="1" eaLnBrk="1" hangingPunct="1">
              <a:defRPr/>
            </a:pPr>
            <a:r>
              <a:rPr lang="en-US" altLang="zh-CN" b="1" dirty="0">
                <a:solidFill>
                  <a:srgbClr val="1353A2"/>
                </a:solidFill>
                <a:latin typeface="微软雅黑" pitchFamily="34" charset="-122"/>
                <a:ea typeface="微软雅黑" pitchFamily="34" charset="-122"/>
                <a:cs typeface="+mn-cs"/>
              </a:rPr>
              <a:t>&lt;title&gt;&lt;/title&gt; </a:t>
            </a:r>
            <a:r>
              <a:rPr lang="zh-CN" altLang="en-US" b="1" dirty="0">
                <a:solidFill>
                  <a:srgbClr val="1353A2"/>
                </a:solidFill>
                <a:latin typeface="微软雅黑" pitchFamily="34" charset="-122"/>
                <a:ea typeface="微软雅黑" pitchFamily="34" charset="-122"/>
                <a:cs typeface="+mn-cs"/>
              </a:rPr>
              <a:t>设置文档的标题。</a:t>
            </a:r>
            <a:endParaRPr lang="en-US" altLang="zh-CN" b="1" dirty="0">
              <a:solidFill>
                <a:srgbClr val="1353A2"/>
              </a:solidFill>
              <a:latin typeface="微软雅黑" pitchFamily="34" charset="-122"/>
              <a:ea typeface="微软雅黑" pitchFamily="34" charset="-122"/>
              <a:cs typeface="+mn-cs"/>
            </a:endParaRPr>
          </a:p>
          <a:p>
            <a:pPr lvl="1" eaLnBrk="1" hangingPunct="1">
              <a:defRPr/>
            </a:pPr>
            <a:r>
              <a:rPr lang="en-US" altLang="zh-CN" b="1" dirty="0">
                <a:solidFill>
                  <a:srgbClr val="1353A2"/>
                </a:solidFill>
                <a:latin typeface="微软雅黑" pitchFamily="34" charset="-122"/>
                <a:ea typeface="微软雅黑" pitchFamily="34" charset="-122"/>
                <a:cs typeface="+mn-cs"/>
              </a:rPr>
              <a:t>&lt;font size=1&gt;...&lt;/font&gt;</a:t>
            </a:r>
            <a:r>
              <a:rPr lang="zh-CN" altLang="en-US" b="1" dirty="0">
                <a:solidFill>
                  <a:srgbClr val="1353A2"/>
                </a:solidFill>
                <a:latin typeface="微软雅黑" pitchFamily="34" charset="-122"/>
                <a:ea typeface="微软雅黑" pitchFamily="34" charset="-122"/>
                <a:cs typeface="+mn-cs"/>
              </a:rPr>
              <a:t>；字体 大小等于</a:t>
            </a:r>
            <a:r>
              <a:rPr lang="en-US" altLang="zh-CN" b="1" dirty="0">
                <a:solidFill>
                  <a:srgbClr val="1353A2"/>
                </a:solidFill>
                <a:latin typeface="微软雅黑" pitchFamily="34" charset="-122"/>
                <a:ea typeface="微软雅黑" pitchFamily="34" charset="-122"/>
                <a:cs typeface="+mn-cs"/>
              </a:rPr>
              <a:t>1</a:t>
            </a:r>
            <a:r>
              <a:rPr lang="zh-CN" altLang="en-US" b="1" dirty="0">
                <a:solidFill>
                  <a:srgbClr val="1353A2"/>
                </a:solidFill>
                <a:latin typeface="微软雅黑" pitchFamily="34" charset="-122"/>
                <a:ea typeface="微软雅黑" pitchFamily="34" charset="-122"/>
                <a:cs typeface="+mn-cs"/>
              </a:rPr>
              <a:t>（最小）。</a:t>
            </a:r>
            <a:endParaRPr lang="en-US" altLang="zh-CN" b="1" dirty="0">
              <a:solidFill>
                <a:srgbClr val="1353A2"/>
              </a:solidFill>
              <a:latin typeface="微软雅黑" pitchFamily="34" charset="-122"/>
              <a:ea typeface="微软雅黑" pitchFamily="34" charset="-122"/>
              <a:cs typeface="+mn-cs"/>
            </a:endParaRPr>
          </a:p>
          <a:p>
            <a:pPr lvl="1" eaLnBrk="1" hangingPunct="1">
              <a:defRPr/>
            </a:pPr>
            <a:r>
              <a:rPr lang="en-US" altLang="zh-CN" b="1" dirty="0">
                <a:solidFill>
                  <a:srgbClr val="1353A2"/>
                </a:solidFill>
                <a:latin typeface="微软雅黑" pitchFamily="34" charset="-122"/>
                <a:ea typeface="微软雅黑" pitchFamily="34" charset="-122"/>
                <a:cs typeface="+mn-cs"/>
              </a:rPr>
              <a:t>&lt;font color=00ff00&gt;...&lt;/font&gt;</a:t>
            </a:r>
            <a:r>
              <a:rPr lang="zh-CN" altLang="en-US" b="1" dirty="0">
                <a:solidFill>
                  <a:srgbClr val="1353A2"/>
                </a:solidFill>
                <a:latin typeface="微软雅黑" pitchFamily="34" charset="-122"/>
                <a:ea typeface="微软雅黑" pitchFamily="34" charset="-122"/>
                <a:cs typeface="+mn-cs"/>
              </a:rPr>
              <a:t>；字体 颜色使用名字或</a:t>
            </a:r>
            <a:r>
              <a:rPr lang="en-US" altLang="zh-CN" b="1" dirty="0">
                <a:solidFill>
                  <a:srgbClr val="1353A2"/>
                </a:solidFill>
                <a:latin typeface="微软雅黑" pitchFamily="34" charset="-122"/>
                <a:ea typeface="微软雅黑" pitchFamily="34" charset="-122"/>
                <a:cs typeface="+mn-cs"/>
                <a:hlinkClick r:id="rId2" action="ppaction://hlinkfile"/>
              </a:rPr>
              <a:t>RGB</a:t>
            </a:r>
            <a:r>
              <a:rPr lang="zh-CN" altLang="en-US" b="1" dirty="0">
                <a:solidFill>
                  <a:srgbClr val="1353A2"/>
                </a:solidFill>
                <a:latin typeface="微软雅黑" pitchFamily="34" charset="-122"/>
                <a:ea typeface="微软雅黑" pitchFamily="34" charset="-122"/>
                <a:cs typeface="+mn-cs"/>
              </a:rPr>
              <a:t>的十六进制值</a:t>
            </a:r>
            <a:endParaRPr lang="en-US" altLang="zh-CN" b="1" dirty="0">
              <a:solidFill>
                <a:srgbClr val="1353A2"/>
              </a:solidFill>
              <a:latin typeface="微软雅黑" pitchFamily="34" charset="-122"/>
              <a:ea typeface="微软雅黑" pitchFamily="34" charset="-122"/>
              <a:cs typeface="+mn-cs"/>
            </a:endParaRPr>
          </a:p>
          <a:p>
            <a:pPr lvl="1" eaLnBrk="1" hangingPunct="1">
              <a:defRPr/>
            </a:pPr>
            <a:endParaRPr lang="zh-CN" altLang="en-US" sz="1600" dirty="0"/>
          </a:p>
          <a:p>
            <a:pPr lvl="1" eaLnBrk="1" hangingPunct="1">
              <a:defRPr/>
            </a:pPr>
            <a:endParaRPr lang="zh-CN" altLang="en-US" sz="1600" dirty="0"/>
          </a:p>
          <a:p>
            <a:pPr lvl="1" eaLnBrk="1" hangingPunct="1">
              <a:defRPr/>
            </a:pPr>
            <a:endParaRPr lang="zh-CN" altLang="en-US" sz="1600" dirty="0"/>
          </a:p>
          <a:p>
            <a:pPr lvl="1" eaLnBrk="1" hangingPunct="1">
              <a:defRPr/>
            </a:pPr>
            <a:endParaRPr lang="zh-CN" altLang="en-US" sz="1600" dirty="0"/>
          </a:p>
          <a:p>
            <a:pPr lvl="1" eaLnBrk="1" hangingPunct="1">
              <a:defRPr/>
            </a:pPr>
            <a:endParaRPr lang="zh-CN" altLang="en-US" sz="1600" dirty="0"/>
          </a:p>
          <a:p>
            <a:pPr eaLnBrk="1" hangingPunct="1">
              <a:defRPr/>
            </a:pPr>
            <a:endParaRPr lang="zh-CN" altLang="en-US" dirty="0"/>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2" name="Text Box 3">
            <a:extLst>
              <a:ext uri="{FF2B5EF4-FFF2-40B4-BE49-F238E27FC236}">
                <a16:creationId xmlns:a16="http://schemas.microsoft.com/office/drawing/2014/main" id="{3F0311C1-53CF-4D2A-0BBA-3538AF8E46F2}"/>
              </a:ext>
            </a:extLst>
          </p:cNvPr>
          <p:cNvSpPr txBox="1">
            <a:spLocks noChangeArrowheads="1"/>
          </p:cNvSpPr>
          <p:nvPr/>
        </p:nvSpPr>
        <p:spPr bwMode="auto">
          <a:xfrm>
            <a:off x="539750" y="476250"/>
            <a:ext cx="8229600" cy="508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57150" marR="0" lvl="0" indent="-342900" algn="l" defTabSz="914400" rtl="0" eaLnBrk="1" fontAlgn="base" latinLnBrk="0" hangingPunct="1">
              <a:lnSpc>
                <a:spcPct val="90000"/>
              </a:lnSpc>
              <a:spcBef>
                <a:spcPts val="500"/>
              </a:spcBef>
              <a:spcAft>
                <a:spcPct val="0"/>
              </a:spcAft>
              <a:buClr>
                <a:srgbClr val="0070C0"/>
              </a:buClr>
              <a:buSzTx/>
              <a:buFont typeface="Wingdings" panose="05000000000000000000" pitchFamily="2" charset="2"/>
              <a:buChar char="l"/>
              <a:tabLst/>
              <a:defRPr/>
            </a:pPr>
            <a:r>
              <a:rPr kumimoji="0" lang="zh-CN" altLang="en-US" sz="24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编写一个</a:t>
            </a:r>
            <a:r>
              <a:rPr kumimoji="0" lang="en-US" altLang="zh-CN" sz="24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html</a:t>
            </a:r>
            <a:r>
              <a:rPr kumimoji="0" lang="zh-CN" altLang="en-US" sz="24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文件，存于</a:t>
            </a:r>
            <a:r>
              <a:rPr kumimoji="0" lang="en-US" altLang="zh-CN" sz="24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/var/www/html</a:t>
            </a:r>
            <a:r>
              <a:rPr kumimoji="0" lang="zh-CN" altLang="en-US" sz="24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目录，文件名为</a:t>
            </a:r>
            <a:r>
              <a:rPr kumimoji="0" lang="en-US" altLang="zh-CN" sz="24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index.html</a:t>
            </a:r>
            <a:r>
              <a:rPr kumimoji="0" lang="zh-CN" altLang="en-US" sz="24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。内容为：</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&lt;html&gt;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&lt;head&gt;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&lt;title&gt;my fist page&lt;/title&gt;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&lt;/head&gt;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&lt;body </a:t>
            </a:r>
            <a:r>
              <a:rPr kumimoji="1" lang="en-US" altLang="zh-CN" sz="2800" b="1" i="0" u="none" strike="noStrike" kern="1200" cap="none" spc="0" normalizeH="0" baseline="0" noProof="0" dirty="0" err="1">
                <a:ln>
                  <a:noFill/>
                </a:ln>
                <a:solidFill>
                  <a:prstClr val="black"/>
                </a:solidFill>
                <a:effectLst/>
                <a:uLnTx/>
                <a:uFillTx/>
                <a:latin typeface="Arial" panose="020B0604020202020204" pitchFamily="34" charset="0"/>
                <a:ea typeface="宋体" panose="02010600030101010101" pitchFamily="2" charset="-122"/>
                <a:cs typeface="+mn-cs"/>
              </a:rPr>
              <a:t>bgcolor</a:t>
            </a:r>
            <a:r>
              <a:rPr kumimoji="1"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 “grey"&gt;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&lt;font size=6&gt;This is test! &lt;/font&gt;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&lt;/body&gt;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&lt;/html&gt;</a:t>
            </a:r>
          </a:p>
          <a:p>
            <a:pPr marL="342900" marR="0" lvl="0" indent="-342900" algn="l" defTabSz="914400" rtl="0" eaLnBrk="1" fontAlgn="base" latinLnBrk="0" hangingPunct="1">
              <a:lnSpc>
                <a:spcPct val="90000"/>
              </a:lnSpc>
              <a:spcBef>
                <a:spcPts val="500"/>
              </a:spcBef>
              <a:spcAft>
                <a:spcPct val="0"/>
              </a:spcAft>
              <a:buClr>
                <a:srgbClr val="0070C0"/>
              </a:buClr>
              <a:buSzTx/>
              <a:buFont typeface="Wingdings" panose="05000000000000000000" pitchFamily="2" charset="2"/>
              <a:buChar char="l"/>
              <a:tabLst/>
              <a:defRPr/>
            </a:pPr>
            <a:r>
              <a:rPr kumimoji="0" lang="zh-CN" altLang="en-US" sz="24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直接用</a:t>
            </a:r>
            <a:r>
              <a:rPr kumimoji="0" lang="en-US" altLang="zh-CN" sz="2400" b="1" i="0" u="none" strike="noStrike" kern="1200" cap="none" spc="0" normalizeH="0" baseline="0" noProof="0" dirty="0" err="1">
                <a:ln>
                  <a:noFill/>
                </a:ln>
                <a:solidFill>
                  <a:srgbClr val="1353A2"/>
                </a:solidFill>
                <a:effectLst/>
                <a:uLnTx/>
                <a:uFillTx/>
                <a:latin typeface="微软雅黑" pitchFamily="34" charset="-122"/>
                <a:ea typeface="微软雅黑" pitchFamily="34" charset="-122"/>
                <a:cs typeface="+mn-cs"/>
              </a:rPr>
              <a:t>linux</a:t>
            </a:r>
            <a:r>
              <a:rPr kumimoji="0" lang="zh-CN" altLang="en-US" sz="24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中的</a:t>
            </a:r>
            <a:r>
              <a:rPr kumimoji="0" lang="en-US" altLang="zh-CN" sz="24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vi</a:t>
            </a:r>
            <a:r>
              <a:rPr kumimoji="0" lang="zh-CN" altLang="en-US" sz="24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编辑器</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1353A2"/>
                </a:solidFill>
                <a:effectLst/>
                <a:uLnTx/>
                <a:uFillTx/>
                <a:latin typeface="微软雅黑" pitchFamily="34" charset="-122"/>
                <a:ea typeface="微软雅黑" pitchFamily="34" charset="-122"/>
                <a:cs typeface="+mn-cs"/>
              </a:rPr>
              <a:t>         vi  /var/www/html/index.html</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8" name="内容占位符 2">
            <a:extLst>
              <a:ext uri="{FF2B5EF4-FFF2-40B4-BE49-F238E27FC236}">
                <a16:creationId xmlns:a16="http://schemas.microsoft.com/office/drawing/2014/main" id="{BAF183C7-C077-6A54-BF8F-0FE6F86F6A8C}"/>
              </a:ext>
            </a:extLst>
          </p:cNvPr>
          <p:cNvSpPr>
            <a:spLocks noGrp="1"/>
          </p:cNvSpPr>
          <p:nvPr>
            <p:ph idx="4294967295"/>
          </p:nvPr>
        </p:nvSpPr>
        <p:spPr>
          <a:xfrm>
            <a:off x="0" y="476250"/>
            <a:ext cx="8229600" cy="5688013"/>
          </a:xfrm>
        </p:spPr>
        <p:txBody>
          <a:bodyPr/>
          <a:lstStyle/>
          <a:p>
            <a:pPr eaLnBrk="1" hangingPunct="1"/>
            <a:r>
              <a:rPr lang="zh-CN" altLang="en-US" b="1"/>
              <a:t>带图片的</a:t>
            </a:r>
            <a:r>
              <a:rPr lang="en-US" altLang="zh-CN" b="1"/>
              <a:t>HTML</a:t>
            </a:r>
            <a:r>
              <a:rPr lang="zh-CN" altLang="en-US" b="1"/>
              <a:t>网页</a:t>
            </a:r>
            <a:endParaRPr lang="en-US" altLang="zh-CN" b="1"/>
          </a:p>
          <a:p>
            <a:pPr lvl="1" eaLnBrk="1" hangingPunct="1">
              <a:buFont typeface="Arial" panose="020B0604020202020204" pitchFamily="34" charset="0"/>
              <a:buNone/>
            </a:pPr>
            <a:r>
              <a:rPr lang="en-US" altLang="zh-CN" b="1"/>
              <a:t>&lt;html&gt;</a:t>
            </a:r>
          </a:p>
          <a:p>
            <a:pPr lvl="1" eaLnBrk="1" hangingPunct="1">
              <a:buFont typeface="Arial" panose="020B0604020202020204" pitchFamily="34" charset="0"/>
              <a:buNone/>
            </a:pPr>
            <a:r>
              <a:rPr lang="en-US" altLang="zh-CN" b="1"/>
              <a:t>	&lt;head&gt;</a:t>
            </a:r>
          </a:p>
          <a:p>
            <a:pPr lvl="1" eaLnBrk="1" hangingPunct="1">
              <a:buFont typeface="Arial" panose="020B0604020202020204" pitchFamily="34" charset="0"/>
              <a:buNone/>
            </a:pPr>
            <a:r>
              <a:rPr lang="en-US" altLang="zh-CN" b="1"/>
              <a:t>	  &lt;title&gt;my fist page&lt;/title&gt;</a:t>
            </a:r>
          </a:p>
          <a:p>
            <a:pPr lvl="1" eaLnBrk="1" hangingPunct="1">
              <a:buFont typeface="Arial" panose="020B0604020202020204" pitchFamily="34" charset="0"/>
              <a:buNone/>
            </a:pPr>
            <a:r>
              <a:rPr lang="en-US" altLang="zh-CN" b="1"/>
              <a:t>	&lt;/head&gt;</a:t>
            </a:r>
          </a:p>
          <a:p>
            <a:pPr lvl="1" eaLnBrk="1" hangingPunct="1">
              <a:buFont typeface="Arial" panose="020B0604020202020204" pitchFamily="34" charset="0"/>
              <a:buNone/>
            </a:pPr>
            <a:r>
              <a:rPr lang="en-US" altLang="zh-CN" b="1"/>
              <a:t>	&lt;body bgcolor = “pink”&gt;</a:t>
            </a:r>
          </a:p>
          <a:p>
            <a:pPr lvl="1" eaLnBrk="1" hangingPunct="1">
              <a:buFont typeface="Arial" panose="020B0604020202020204" pitchFamily="34" charset="0"/>
              <a:buNone/>
            </a:pPr>
            <a:r>
              <a:rPr lang="en-US" altLang="zh-CN" b="1"/>
              <a:t>          &lt;font size=20&gt;This is test! &lt;/font&gt;&lt;br&gt;</a:t>
            </a:r>
          </a:p>
          <a:p>
            <a:pPr lvl="1" eaLnBrk="1" hangingPunct="1">
              <a:buFont typeface="Arial" panose="020B0604020202020204" pitchFamily="34" charset="0"/>
              <a:buNone/>
            </a:pPr>
            <a:r>
              <a:rPr lang="en-US" altLang="zh-CN" b="1"/>
              <a:t>	</a:t>
            </a:r>
            <a:r>
              <a:rPr lang="en-US" altLang="zh-CN" b="1">
                <a:solidFill>
                  <a:srgbClr val="FF0000"/>
                </a:solidFill>
              </a:rPr>
              <a:t>  &lt;img src = "/img/ff.jpg" width="200" height="200"&gt;</a:t>
            </a:r>
          </a:p>
          <a:p>
            <a:pPr lvl="1" eaLnBrk="1" hangingPunct="1">
              <a:buFont typeface="Arial" panose="020B0604020202020204" pitchFamily="34" charset="0"/>
              <a:buNone/>
            </a:pPr>
            <a:r>
              <a:rPr lang="en-US" altLang="zh-CN" b="1"/>
              <a:t>	&lt;/body&gt;</a:t>
            </a:r>
          </a:p>
          <a:p>
            <a:pPr lvl="1" eaLnBrk="1" hangingPunct="1">
              <a:buFont typeface="Arial" panose="020B0604020202020204" pitchFamily="34" charset="0"/>
              <a:buNone/>
            </a:pPr>
            <a:r>
              <a:rPr lang="en-US" altLang="zh-CN" b="1"/>
              <a:t>&lt;/html&gt;</a:t>
            </a:r>
          </a:p>
          <a:p>
            <a:pPr eaLnBrk="1" hangingPunct="1">
              <a:buFont typeface="Arial" panose="020B0604020202020204" pitchFamily="34" charset="0"/>
              <a:buNone/>
            </a:pPr>
            <a:r>
              <a:rPr lang="en-US" altLang="zh-CN" sz="2400"/>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a:extLst>
              <a:ext uri="{FF2B5EF4-FFF2-40B4-BE49-F238E27FC236}">
                <a16:creationId xmlns:a16="http://schemas.microsoft.com/office/drawing/2014/main" id="{EB7BD880-E669-4278-B8AA-F777D7854EFF}"/>
              </a:ext>
            </a:extLst>
          </p:cNvPr>
          <p:cNvSpPr>
            <a:spLocks noGrp="1"/>
          </p:cNvSpPr>
          <p:nvPr>
            <p:ph idx="1"/>
          </p:nvPr>
        </p:nvSpPr>
        <p:spPr/>
        <p:txBody>
          <a:bodyPr/>
          <a:lstStyle/>
          <a:p>
            <a:pPr eaLnBrk="1" hangingPunct="1">
              <a:lnSpc>
                <a:spcPct val="150000"/>
              </a:lnSpc>
            </a:pPr>
            <a:r>
              <a:rPr lang="en-US" altLang="zh-CN" dirty="0" err="1"/>
              <a:t>Redhat</a:t>
            </a:r>
            <a:r>
              <a:rPr lang="zh-CN" altLang="en-US" dirty="0"/>
              <a:t>家族</a:t>
            </a:r>
          </a:p>
          <a:p>
            <a:pPr eaLnBrk="1" hangingPunct="1">
              <a:lnSpc>
                <a:spcPct val="150000"/>
              </a:lnSpc>
            </a:pPr>
            <a:r>
              <a:rPr lang="en-US" altLang="zh-CN" dirty="0"/>
              <a:t>Debian</a:t>
            </a:r>
          </a:p>
          <a:p>
            <a:pPr eaLnBrk="1" hangingPunct="1">
              <a:lnSpc>
                <a:spcPct val="150000"/>
              </a:lnSpc>
            </a:pPr>
            <a:r>
              <a:rPr lang="en-US" altLang="zh-CN" dirty="0"/>
              <a:t>SUSE</a:t>
            </a:r>
          </a:p>
          <a:p>
            <a:pPr eaLnBrk="1" hangingPunct="1">
              <a:lnSpc>
                <a:spcPct val="150000"/>
              </a:lnSpc>
            </a:pPr>
            <a:r>
              <a:rPr lang="en-US" altLang="zh-CN" dirty="0"/>
              <a:t>Gentoo</a:t>
            </a:r>
          </a:p>
        </p:txBody>
      </p:sp>
      <p:sp>
        <p:nvSpPr>
          <p:cNvPr id="38914" name="Rectangle 2">
            <a:extLst>
              <a:ext uri="{FF2B5EF4-FFF2-40B4-BE49-F238E27FC236}">
                <a16:creationId xmlns:a16="http://schemas.microsoft.com/office/drawing/2014/main" id="{A50B2871-9AAD-4A8F-853A-1EA94FD455F1}"/>
              </a:ext>
            </a:extLst>
          </p:cNvPr>
          <p:cNvSpPr>
            <a:spLocks noGrp="1" noChangeArrowheads="1"/>
          </p:cNvSpPr>
          <p:nvPr>
            <p:ph type="title"/>
          </p:nvPr>
        </p:nvSpPr>
        <p:spPr>
          <a:xfrm>
            <a:off x="467544" y="476672"/>
            <a:ext cx="8229600" cy="1143000"/>
          </a:xfrm>
        </p:spPr>
        <p:txBody>
          <a:bodyPr/>
          <a:lstStyle/>
          <a:p>
            <a:pPr eaLnBrk="1" fontAlgn="auto" hangingPunct="1">
              <a:spcAft>
                <a:spcPts val="0"/>
              </a:spcAft>
              <a:defRPr/>
            </a:pPr>
            <a:r>
              <a:rPr lang="zh-CN" altLang="en-US" dirty="0"/>
              <a:t>常见的</a:t>
            </a:r>
            <a:r>
              <a:rPr lang="en-US" altLang="zh-CN" dirty="0"/>
              <a:t>Linux</a:t>
            </a:r>
            <a:r>
              <a:rPr lang="zh-CN" altLang="en-US" dirty="0"/>
              <a:t>版本</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E13D1-5CCC-217F-34E5-1E3280364FAD}"/>
              </a:ext>
            </a:extLst>
          </p:cNvPr>
          <p:cNvSpPr>
            <a:spLocks noGrp="1"/>
          </p:cNvSpPr>
          <p:nvPr>
            <p:ph type="title"/>
          </p:nvPr>
        </p:nvSpPr>
        <p:spPr>
          <a:xfrm>
            <a:off x="1574800" y="314325"/>
            <a:ext cx="4883150" cy="650875"/>
          </a:xfrm>
        </p:spPr>
        <p:txBody>
          <a:bodyPr/>
          <a:lstStyle/>
          <a:p>
            <a:pPr>
              <a:defRPr/>
            </a:pPr>
            <a:r>
              <a:rPr lang="zh-CN" altLang="en-US" dirty="0">
                <a:cs typeface="+mn-cs"/>
              </a:rPr>
              <a:t>注意事项</a:t>
            </a:r>
            <a:endParaRPr lang="zh-CN" altLang="en-US" dirty="0"/>
          </a:p>
        </p:txBody>
      </p:sp>
      <p:sp>
        <p:nvSpPr>
          <p:cNvPr id="94210" name="内容占位符 2">
            <a:extLst>
              <a:ext uri="{FF2B5EF4-FFF2-40B4-BE49-F238E27FC236}">
                <a16:creationId xmlns:a16="http://schemas.microsoft.com/office/drawing/2014/main" id="{EC5F4323-3F9C-727C-C077-0691EF62F69F}"/>
              </a:ext>
            </a:extLst>
          </p:cNvPr>
          <p:cNvSpPr>
            <a:spLocks noGrp="1"/>
          </p:cNvSpPr>
          <p:nvPr>
            <p:ph idx="1"/>
          </p:nvPr>
        </p:nvSpPr>
        <p:spPr>
          <a:xfrm>
            <a:off x="-36513" y="1341438"/>
            <a:ext cx="8785226" cy="4351337"/>
          </a:xfrm>
        </p:spPr>
        <p:txBody>
          <a:bodyPr/>
          <a:lstStyle/>
          <a:p>
            <a:pPr marL="457200" lvl="1" indent="0" eaLnBrk="1" hangingPunct="1">
              <a:lnSpc>
                <a:spcPct val="150000"/>
              </a:lnSpc>
              <a:buFont typeface="Arial" panose="020B0604020202020204" pitchFamily="34" charset="0"/>
              <a:buNone/>
              <a:defRPr/>
            </a:pPr>
            <a:r>
              <a:rPr lang="en-US" altLang="zh-CN" b="1" dirty="0">
                <a:solidFill>
                  <a:srgbClr val="1353A2"/>
                </a:solidFill>
                <a:latin typeface="微软雅黑" pitchFamily="34" charset="-122"/>
                <a:ea typeface="微软雅黑" pitchFamily="34" charset="-122"/>
                <a:cs typeface="+mn-cs"/>
              </a:rPr>
              <a:t>1.</a:t>
            </a:r>
            <a:r>
              <a:rPr lang="zh-CN" altLang="en-US" b="1" dirty="0">
                <a:solidFill>
                  <a:srgbClr val="1353A2"/>
                </a:solidFill>
                <a:latin typeface="微软雅黑" pitchFamily="34" charset="-122"/>
                <a:ea typeface="微软雅黑" pitchFamily="34" charset="-122"/>
                <a:cs typeface="+mn-cs"/>
              </a:rPr>
              <a:t>请将首页名设为</a:t>
            </a:r>
            <a:r>
              <a:rPr lang="en-US" altLang="zh-CN" b="1" dirty="0">
                <a:solidFill>
                  <a:srgbClr val="FF0000"/>
                </a:solidFill>
                <a:latin typeface="微软雅黑" pitchFamily="34" charset="-122"/>
                <a:ea typeface="微软雅黑" pitchFamily="34" charset="-122"/>
                <a:cs typeface="+mn-cs"/>
              </a:rPr>
              <a:t>index.html</a:t>
            </a:r>
            <a:r>
              <a:rPr lang="zh-CN" altLang="en-US" b="1" dirty="0">
                <a:solidFill>
                  <a:srgbClr val="FF0000"/>
                </a:solidFill>
                <a:latin typeface="微软雅黑" pitchFamily="34" charset="-122"/>
                <a:ea typeface="微软雅黑" pitchFamily="34" charset="-122"/>
                <a:cs typeface="+mn-cs"/>
              </a:rPr>
              <a:t>，</a:t>
            </a:r>
            <a:r>
              <a:rPr lang="zh-CN" altLang="en-US" b="1" dirty="0">
                <a:solidFill>
                  <a:srgbClr val="1353A2"/>
                </a:solidFill>
                <a:latin typeface="微软雅黑" pitchFamily="34" charset="-122"/>
                <a:ea typeface="微软雅黑" pitchFamily="34" charset="-122"/>
                <a:cs typeface="+mn-cs"/>
              </a:rPr>
              <a:t>并置于文件夹</a:t>
            </a:r>
            <a:r>
              <a:rPr lang="en-US" altLang="zh-CN" b="1" dirty="0">
                <a:solidFill>
                  <a:srgbClr val="FF0000"/>
                </a:solidFill>
                <a:latin typeface="微软雅黑" pitchFamily="34" charset="-122"/>
                <a:ea typeface="微软雅黑" pitchFamily="34" charset="-122"/>
                <a:cs typeface="+mn-cs"/>
              </a:rPr>
              <a:t>/var/www/html</a:t>
            </a:r>
            <a:r>
              <a:rPr lang="zh-CN" altLang="en-US" b="1" dirty="0">
                <a:solidFill>
                  <a:srgbClr val="1353A2"/>
                </a:solidFill>
                <a:latin typeface="微软雅黑" pitchFamily="34" charset="-122"/>
                <a:ea typeface="微软雅黑" pitchFamily="34" charset="-122"/>
                <a:cs typeface="+mn-cs"/>
              </a:rPr>
              <a:t>中</a:t>
            </a:r>
          </a:p>
          <a:p>
            <a:pPr marL="457200" lvl="1" indent="0" eaLnBrk="1" hangingPunct="1">
              <a:lnSpc>
                <a:spcPct val="150000"/>
              </a:lnSpc>
              <a:buFont typeface="Arial" panose="020B0604020202020204" pitchFamily="34" charset="0"/>
              <a:buNone/>
              <a:defRPr/>
            </a:pPr>
            <a:r>
              <a:rPr lang="en-US" altLang="zh-CN" b="1" dirty="0">
                <a:solidFill>
                  <a:srgbClr val="1353A2"/>
                </a:solidFill>
                <a:latin typeface="微软雅黑" pitchFamily="34" charset="-122"/>
                <a:ea typeface="微软雅黑" pitchFamily="34" charset="-122"/>
                <a:cs typeface="+mn-cs"/>
              </a:rPr>
              <a:t>2.</a:t>
            </a:r>
            <a:r>
              <a:rPr lang="zh-CN" altLang="en-US" b="1" dirty="0">
                <a:solidFill>
                  <a:srgbClr val="1353A2"/>
                </a:solidFill>
                <a:latin typeface="微软雅黑" pitchFamily="34" charset="-122"/>
                <a:ea typeface="微软雅黑" pitchFamily="34" charset="-122"/>
                <a:cs typeface="+mn-cs"/>
              </a:rPr>
              <a:t>请在文件夹</a:t>
            </a:r>
            <a:r>
              <a:rPr lang="en-US" altLang="zh-CN" b="1" dirty="0">
                <a:solidFill>
                  <a:srgbClr val="1353A2"/>
                </a:solidFill>
                <a:latin typeface="微软雅黑" pitchFamily="34" charset="-122"/>
                <a:ea typeface="微软雅黑" pitchFamily="34" charset="-122"/>
                <a:cs typeface="+mn-cs"/>
              </a:rPr>
              <a:t>/var/www/html</a:t>
            </a:r>
            <a:r>
              <a:rPr lang="zh-CN" altLang="en-US" b="1" dirty="0">
                <a:solidFill>
                  <a:srgbClr val="1353A2"/>
                </a:solidFill>
                <a:latin typeface="微软雅黑" pitchFamily="34" charset="-122"/>
                <a:ea typeface="微软雅黑" pitchFamily="34" charset="-122"/>
                <a:cs typeface="+mn-cs"/>
              </a:rPr>
              <a:t>下创建目录</a:t>
            </a:r>
            <a:r>
              <a:rPr lang="en-US" altLang="zh-CN" b="1" dirty="0" err="1">
                <a:solidFill>
                  <a:srgbClr val="1353A2"/>
                </a:solidFill>
                <a:latin typeface="微软雅黑" pitchFamily="34" charset="-122"/>
                <a:ea typeface="微软雅黑" pitchFamily="34" charset="-122"/>
                <a:cs typeface="+mn-cs"/>
              </a:rPr>
              <a:t>img</a:t>
            </a:r>
            <a:r>
              <a:rPr lang="zh-CN" altLang="en-US" b="1" dirty="0">
                <a:solidFill>
                  <a:srgbClr val="1353A2"/>
                </a:solidFill>
                <a:latin typeface="微软雅黑" pitchFamily="34" charset="-122"/>
                <a:ea typeface="微软雅黑" pitchFamily="34" charset="-122"/>
                <a:cs typeface="+mn-cs"/>
              </a:rPr>
              <a:t>，并将图片</a:t>
            </a:r>
            <a:r>
              <a:rPr lang="en-US" altLang="zh-CN" b="1" dirty="0">
                <a:solidFill>
                  <a:srgbClr val="1353A2"/>
                </a:solidFill>
                <a:latin typeface="微软雅黑" pitchFamily="34" charset="-122"/>
                <a:ea typeface="微软雅黑" pitchFamily="34" charset="-122"/>
                <a:cs typeface="+mn-cs"/>
              </a:rPr>
              <a:t>ff.jpg</a:t>
            </a:r>
            <a:r>
              <a:rPr lang="zh-CN" altLang="en-US" b="1" dirty="0">
                <a:solidFill>
                  <a:srgbClr val="1353A2"/>
                </a:solidFill>
                <a:latin typeface="微软雅黑" pitchFamily="34" charset="-122"/>
                <a:ea typeface="微软雅黑" pitchFamily="34" charset="-122"/>
                <a:cs typeface="+mn-cs"/>
              </a:rPr>
              <a:t>置于目录</a:t>
            </a:r>
            <a:r>
              <a:rPr lang="en-US" altLang="zh-CN" b="1" dirty="0" err="1">
                <a:solidFill>
                  <a:srgbClr val="1353A2"/>
                </a:solidFill>
                <a:latin typeface="微软雅黑" pitchFamily="34" charset="-122"/>
                <a:ea typeface="微软雅黑" pitchFamily="34" charset="-122"/>
                <a:cs typeface="+mn-cs"/>
              </a:rPr>
              <a:t>img</a:t>
            </a:r>
            <a:r>
              <a:rPr lang="zh-CN" altLang="en-US" b="1" dirty="0">
                <a:solidFill>
                  <a:srgbClr val="1353A2"/>
                </a:solidFill>
                <a:latin typeface="微软雅黑" pitchFamily="34" charset="-122"/>
                <a:ea typeface="微软雅黑" pitchFamily="34" charset="-122"/>
                <a:cs typeface="+mn-cs"/>
              </a:rPr>
              <a:t>中</a:t>
            </a:r>
          </a:p>
          <a:p>
            <a:pPr marL="457200" lvl="1" indent="0" eaLnBrk="1" hangingPunct="1">
              <a:lnSpc>
                <a:spcPct val="150000"/>
              </a:lnSpc>
              <a:buFont typeface="Arial" panose="020B0604020202020204" pitchFamily="34" charset="0"/>
              <a:buNone/>
              <a:defRPr/>
            </a:pPr>
            <a:r>
              <a:rPr lang="en-US" altLang="zh-CN" b="1" dirty="0">
                <a:solidFill>
                  <a:srgbClr val="1353A2"/>
                </a:solidFill>
                <a:latin typeface="微软雅黑" pitchFamily="34" charset="-122"/>
                <a:ea typeface="微软雅黑" pitchFamily="34" charset="-122"/>
                <a:cs typeface="+mn-cs"/>
              </a:rPr>
              <a:t>3.</a:t>
            </a:r>
            <a:r>
              <a:rPr lang="zh-CN" altLang="en-US" b="1" dirty="0">
                <a:solidFill>
                  <a:srgbClr val="1353A2"/>
                </a:solidFill>
                <a:latin typeface="微软雅黑" pitchFamily="34" charset="-122"/>
                <a:ea typeface="微软雅黑" pitchFamily="34" charset="-122"/>
                <a:cs typeface="+mn-cs"/>
              </a:rPr>
              <a:t>如有其他图片，也可放于文件夹</a:t>
            </a:r>
            <a:r>
              <a:rPr lang="en-US" altLang="zh-CN" b="1" dirty="0" err="1">
                <a:solidFill>
                  <a:srgbClr val="1353A2"/>
                </a:solidFill>
                <a:latin typeface="微软雅黑" pitchFamily="34" charset="-122"/>
                <a:ea typeface="微软雅黑" pitchFamily="34" charset="-122"/>
                <a:cs typeface="+mn-cs"/>
              </a:rPr>
              <a:t>img</a:t>
            </a:r>
            <a:r>
              <a:rPr lang="zh-CN" altLang="en-US" b="1" dirty="0">
                <a:solidFill>
                  <a:srgbClr val="1353A2"/>
                </a:solidFill>
                <a:latin typeface="微软雅黑" pitchFamily="34" charset="-122"/>
                <a:ea typeface="微软雅黑" pitchFamily="34" charset="-122"/>
                <a:cs typeface="+mn-cs"/>
              </a:rPr>
              <a:t>中</a:t>
            </a:r>
          </a:p>
          <a:p>
            <a:pPr marL="457200" lvl="1" indent="0" eaLnBrk="1" hangingPunct="1">
              <a:lnSpc>
                <a:spcPct val="150000"/>
              </a:lnSpc>
              <a:buFont typeface="Arial" panose="020B0604020202020204" pitchFamily="34" charset="0"/>
              <a:buNone/>
              <a:defRPr/>
            </a:pPr>
            <a:r>
              <a:rPr lang="en-US" altLang="zh-CN" b="1" dirty="0">
                <a:solidFill>
                  <a:srgbClr val="1353A2"/>
                </a:solidFill>
                <a:latin typeface="微软雅黑" pitchFamily="34" charset="-122"/>
                <a:ea typeface="微软雅黑" pitchFamily="34" charset="-122"/>
                <a:cs typeface="+mn-cs"/>
              </a:rPr>
              <a:t>4.</a:t>
            </a:r>
            <a:r>
              <a:rPr lang="zh-CN" altLang="en-US" b="1" dirty="0">
                <a:solidFill>
                  <a:srgbClr val="1353A2"/>
                </a:solidFill>
                <a:latin typeface="微软雅黑" pitchFamily="34" charset="-122"/>
                <a:ea typeface="微软雅黑" pitchFamily="34" charset="-122"/>
                <a:cs typeface="+mn-cs"/>
              </a:rPr>
              <a:t>若将图片直接放于</a:t>
            </a:r>
            <a:r>
              <a:rPr lang="en-US" altLang="zh-CN" b="1" dirty="0">
                <a:solidFill>
                  <a:srgbClr val="1353A2"/>
                </a:solidFill>
                <a:latin typeface="微软雅黑" pitchFamily="34" charset="-122"/>
                <a:ea typeface="微软雅黑" pitchFamily="34" charset="-122"/>
                <a:cs typeface="+mn-cs"/>
              </a:rPr>
              <a:t>/var/www/html</a:t>
            </a:r>
            <a:r>
              <a:rPr lang="zh-CN" altLang="en-US" b="1" dirty="0">
                <a:solidFill>
                  <a:srgbClr val="1353A2"/>
                </a:solidFill>
                <a:latin typeface="微软雅黑" pitchFamily="34" charset="-122"/>
                <a:ea typeface="微软雅黑" pitchFamily="34" charset="-122"/>
                <a:cs typeface="+mn-cs"/>
              </a:rPr>
              <a:t>中，则</a:t>
            </a:r>
            <a:r>
              <a:rPr lang="en-US" altLang="zh-CN" b="1" dirty="0">
                <a:solidFill>
                  <a:srgbClr val="1353A2"/>
                </a:solidFill>
                <a:latin typeface="微软雅黑" pitchFamily="34" charset="-122"/>
                <a:ea typeface="微软雅黑" pitchFamily="34" charset="-122"/>
                <a:cs typeface="+mn-cs"/>
              </a:rPr>
              <a:t>index.html</a:t>
            </a:r>
            <a:r>
              <a:rPr lang="zh-CN" altLang="en-US" b="1" dirty="0">
                <a:solidFill>
                  <a:srgbClr val="1353A2"/>
                </a:solidFill>
                <a:latin typeface="微软雅黑" pitchFamily="34" charset="-122"/>
                <a:ea typeface="微软雅黑" pitchFamily="34" charset="-122"/>
                <a:cs typeface="+mn-cs"/>
              </a:rPr>
              <a:t>中的代码可修改为</a:t>
            </a:r>
            <a:r>
              <a:rPr lang="zh-CN" altLang="en-US" b="1" dirty="0">
                <a:solidFill>
                  <a:srgbClr val="FF0000"/>
                </a:solidFill>
                <a:latin typeface="微软雅黑" pitchFamily="34" charset="-122"/>
                <a:ea typeface="微软雅黑" pitchFamily="34" charset="-122"/>
                <a:cs typeface="+mn-cs"/>
              </a:rPr>
              <a:t>  </a:t>
            </a:r>
            <a:r>
              <a:rPr lang="en-US" altLang="zh-CN" b="1" dirty="0">
                <a:solidFill>
                  <a:srgbClr val="FF0000"/>
                </a:solidFill>
                <a:latin typeface="微软雅黑" pitchFamily="34" charset="-122"/>
                <a:ea typeface="微软雅黑" pitchFamily="34" charset="-122"/>
                <a:cs typeface="+mn-cs"/>
              </a:rPr>
              <a:t>&lt;</a:t>
            </a:r>
            <a:r>
              <a:rPr lang="en-US" altLang="zh-CN" b="1" dirty="0" err="1">
                <a:solidFill>
                  <a:srgbClr val="FF0000"/>
                </a:solidFill>
                <a:latin typeface="微软雅黑" pitchFamily="34" charset="-122"/>
                <a:ea typeface="微软雅黑" pitchFamily="34" charset="-122"/>
                <a:cs typeface="+mn-cs"/>
              </a:rPr>
              <a:t>img</a:t>
            </a:r>
            <a:r>
              <a:rPr lang="en-US" altLang="zh-CN" b="1" dirty="0">
                <a:solidFill>
                  <a:srgbClr val="FF0000"/>
                </a:solidFill>
                <a:latin typeface="微软雅黑" pitchFamily="34" charset="-122"/>
                <a:ea typeface="微软雅黑" pitchFamily="34" charset="-122"/>
                <a:cs typeface="+mn-cs"/>
              </a:rPr>
              <a:t> </a:t>
            </a:r>
            <a:r>
              <a:rPr lang="en-US" altLang="zh-CN" b="1" dirty="0" err="1">
                <a:solidFill>
                  <a:srgbClr val="FF0000"/>
                </a:solidFill>
                <a:latin typeface="微软雅黑" pitchFamily="34" charset="-122"/>
                <a:ea typeface="微软雅黑" pitchFamily="34" charset="-122"/>
                <a:cs typeface="+mn-cs"/>
              </a:rPr>
              <a:t>src</a:t>
            </a:r>
            <a:r>
              <a:rPr lang="en-US" altLang="zh-CN" b="1" dirty="0">
                <a:solidFill>
                  <a:srgbClr val="FF0000"/>
                </a:solidFill>
                <a:latin typeface="微软雅黑" pitchFamily="34" charset="-122"/>
                <a:ea typeface="微软雅黑" pitchFamily="34" charset="-122"/>
                <a:cs typeface="+mn-cs"/>
              </a:rPr>
              <a:t> = "ff.jpg"&gt;</a:t>
            </a:r>
            <a:endParaRPr lang="zh-CN" altLang="en-US" b="1" dirty="0">
              <a:solidFill>
                <a:srgbClr val="FF0000"/>
              </a:solidFill>
              <a:latin typeface="微软雅黑" pitchFamily="34" charset="-122"/>
              <a:ea typeface="微软雅黑" pitchFamily="34" charset="-122"/>
              <a:cs typeface="+mn-cs"/>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a:extLst>
              <a:ext uri="{FF2B5EF4-FFF2-40B4-BE49-F238E27FC236}">
                <a16:creationId xmlns:a16="http://schemas.microsoft.com/office/drawing/2014/main" id="{5FFAC90B-7661-9AED-B7FC-3481B9C151AF}"/>
              </a:ext>
            </a:extLst>
          </p:cNvPr>
          <p:cNvSpPr>
            <a:spLocks noGrp="1"/>
          </p:cNvSpPr>
          <p:nvPr>
            <p:ph type="title"/>
          </p:nvPr>
        </p:nvSpPr>
        <p:spPr>
          <a:xfrm>
            <a:off x="1574800" y="314325"/>
            <a:ext cx="4883150" cy="650875"/>
          </a:xfrm>
        </p:spPr>
        <p:txBody>
          <a:bodyPr/>
          <a:lstStyle/>
          <a:p>
            <a:r>
              <a:rPr lang="zh-CN" altLang="en-US"/>
              <a:t>网页制作完成后</a:t>
            </a:r>
          </a:p>
        </p:txBody>
      </p:sp>
      <p:sp>
        <p:nvSpPr>
          <p:cNvPr id="95234" name="Rectangle 3">
            <a:extLst>
              <a:ext uri="{FF2B5EF4-FFF2-40B4-BE49-F238E27FC236}">
                <a16:creationId xmlns:a16="http://schemas.microsoft.com/office/drawing/2014/main" id="{5E2E8CD1-1444-5A41-C4E9-320919374EFD}"/>
              </a:ext>
            </a:extLst>
          </p:cNvPr>
          <p:cNvSpPr>
            <a:spLocks noGrp="1" noChangeArrowheads="1"/>
          </p:cNvSpPr>
          <p:nvPr>
            <p:ph idx="1"/>
          </p:nvPr>
        </p:nvSpPr>
        <p:spPr>
          <a:xfrm>
            <a:off x="628650" y="1484313"/>
            <a:ext cx="7886700" cy="4351337"/>
          </a:xfrm>
        </p:spPr>
        <p:txBody>
          <a:bodyPr/>
          <a:lstStyle/>
          <a:p>
            <a:pPr eaLnBrk="1" hangingPunct="1">
              <a:defRPr/>
            </a:pPr>
            <a:r>
              <a:rPr lang="zh-CN" altLang="en-US" b="1" dirty="0">
                <a:solidFill>
                  <a:srgbClr val="1353A2"/>
                </a:solidFill>
                <a:latin typeface="Times New Roman" panose="02020603050405020304" pitchFamily="18" charset="0"/>
                <a:ea typeface="微软雅黑" pitchFamily="34" charset="-122"/>
                <a:cs typeface="Times New Roman" panose="02020603050405020304" pitchFamily="18" charset="0"/>
              </a:rPr>
              <a:t>重启</a:t>
            </a:r>
            <a:r>
              <a:rPr lang="en-US" altLang="zh-CN" b="1" dirty="0">
                <a:solidFill>
                  <a:srgbClr val="1353A2"/>
                </a:solidFill>
                <a:latin typeface="Times New Roman" panose="02020603050405020304" pitchFamily="18" charset="0"/>
                <a:ea typeface="微软雅黑" pitchFamily="34" charset="-122"/>
                <a:cs typeface="Times New Roman" panose="02020603050405020304" pitchFamily="18" charset="0"/>
              </a:rPr>
              <a:t>Apache</a:t>
            </a:r>
            <a:r>
              <a:rPr lang="zh-CN" altLang="en-US" b="1" dirty="0">
                <a:solidFill>
                  <a:srgbClr val="1353A2"/>
                </a:solidFill>
                <a:latin typeface="Times New Roman" panose="02020603050405020304" pitchFamily="18" charset="0"/>
                <a:ea typeface="微软雅黑" pitchFamily="34" charset="-122"/>
                <a:cs typeface="Times New Roman" panose="02020603050405020304" pitchFamily="18" charset="0"/>
              </a:rPr>
              <a:t>服务器</a:t>
            </a:r>
          </a:p>
          <a:p>
            <a:pPr lvl="1" eaLnBrk="1" hangingPunct="1">
              <a:defRPr/>
            </a:pPr>
            <a:r>
              <a:rPr lang="en-US" altLang="zh-CN" sz="2800" b="1" dirty="0">
                <a:solidFill>
                  <a:srgbClr val="FF0000"/>
                </a:solidFill>
                <a:latin typeface="Times New Roman" panose="02020603050405020304" pitchFamily="18" charset="0"/>
                <a:ea typeface="微软雅黑" pitchFamily="34" charset="-122"/>
                <a:cs typeface="Times New Roman" panose="02020603050405020304" pitchFamily="18" charset="0"/>
              </a:rPr>
              <a:t>service httpd restart</a:t>
            </a:r>
          </a:p>
          <a:p>
            <a:pPr eaLnBrk="1" hangingPunct="1">
              <a:defRPr/>
            </a:pPr>
            <a:r>
              <a:rPr lang="zh-CN" altLang="en-US" b="1" dirty="0">
                <a:solidFill>
                  <a:srgbClr val="1353A2"/>
                </a:solidFill>
                <a:latin typeface="Times New Roman" panose="02020603050405020304" pitchFamily="18" charset="0"/>
                <a:ea typeface="微软雅黑" pitchFamily="34" charset="-122"/>
                <a:cs typeface="Times New Roman" panose="02020603050405020304" pitchFamily="18" charset="0"/>
              </a:rPr>
              <a:t>在</a:t>
            </a:r>
            <a:r>
              <a:rPr lang="en-US" altLang="zh-CN" b="1" dirty="0" err="1">
                <a:solidFill>
                  <a:srgbClr val="1353A2"/>
                </a:solidFill>
                <a:latin typeface="Times New Roman" panose="02020603050405020304" pitchFamily="18" charset="0"/>
                <a:ea typeface="微软雅黑" pitchFamily="34" charset="-122"/>
                <a:cs typeface="Times New Roman" panose="02020603050405020304" pitchFamily="18" charset="0"/>
              </a:rPr>
              <a:t>linux</a:t>
            </a:r>
            <a:r>
              <a:rPr lang="zh-CN" altLang="en-US" b="1" dirty="0">
                <a:solidFill>
                  <a:srgbClr val="1353A2"/>
                </a:solidFill>
                <a:latin typeface="Times New Roman" panose="02020603050405020304" pitchFamily="18" charset="0"/>
                <a:ea typeface="微软雅黑" pitchFamily="34" charset="-122"/>
                <a:cs typeface="Times New Roman" panose="02020603050405020304" pitchFamily="18" charset="0"/>
              </a:rPr>
              <a:t>浏览器下访问</a:t>
            </a:r>
            <a:endParaRPr lang="en-US" altLang="zh-CN" b="1" dirty="0">
              <a:solidFill>
                <a:srgbClr val="1353A2"/>
              </a:solidFill>
              <a:latin typeface="Times New Roman" panose="02020603050405020304" pitchFamily="18" charset="0"/>
              <a:ea typeface="微软雅黑" pitchFamily="34" charset="-122"/>
              <a:cs typeface="Times New Roman" panose="02020603050405020304" pitchFamily="18" charset="0"/>
            </a:endParaRPr>
          </a:p>
          <a:p>
            <a:pPr eaLnBrk="1" hangingPunct="1">
              <a:defRPr/>
            </a:pPr>
            <a:r>
              <a:rPr lang="zh-CN" altLang="en-US" b="1" dirty="0">
                <a:solidFill>
                  <a:srgbClr val="1353A2"/>
                </a:solidFill>
                <a:latin typeface="Times New Roman" panose="02020603050405020304" pitchFamily="18" charset="0"/>
                <a:ea typeface="微软雅黑" pitchFamily="34" charset="-122"/>
                <a:cs typeface="Times New Roman" panose="02020603050405020304" pitchFamily="18" charset="0"/>
              </a:rPr>
              <a:t>在</a:t>
            </a:r>
            <a:r>
              <a:rPr lang="en-US" altLang="zh-CN" b="1" dirty="0">
                <a:solidFill>
                  <a:srgbClr val="1353A2"/>
                </a:solidFill>
                <a:latin typeface="Times New Roman" panose="02020603050405020304" pitchFamily="18" charset="0"/>
                <a:ea typeface="微软雅黑" pitchFamily="34" charset="-122"/>
                <a:cs typeface="Times New Roman" panose="02020603050405020304" pitchFamily="18" charset="0"/>
              </a:rPr>
              <a:t>windows</a:t>
            </a:r>
            <a:r>
              <a:rPr lang="zh-CN" altLang="en-US" b="1" dirty="0">
                <a:solidFill>
                  <a:srgbClr val="1353A2"/>
                </a:solidFill>
                <a:latin typeface="Times New Roman" panose="02020603050405020304" pitchFamily="18" charset="0"/>
                <a:ea typeface="微软雅黑" pitchFamily="34" charset="-122"/>
                <a:cs typeface="Times New Roman" panose="02020603050405020304" pitchFamily="18" charset="0"/>
              </a:rPr>
              <a:t>浏览器下访问</a:t>
            </a:r>
            <a:endParaRPr lang="en-US" altLang="zh-CN" b="1" dirty="0">
              <a:solidFill>
                <a:srgbClr val="1353A2"/>
              </a:solidFill>
              <a:latin typeface="Times New Roman" panose="02020603050405020304" pitchFamily="18" charset="0"/>
              <a:ea typeface="微软雅黑" pitchFamily="34" charset="-122"/>
              <a:cs typeface="Times New Roman" panose="02020603050405020304" pitchFamily="18" charset="0"/>
            </a:endParaRPr>
          </a:p>
          <a:p>
            <a:pPr lvl="1" eaLnBrk="1" hangingPunct="1">
              <a:defRPr/>
            </a:pPr>
            <a:r>
              <a:rPr lang="zh-CN" altLang="en-US" sz="2800" b="1" dirty="0">
                <a:solidFill>
                  <a:srgbClr val="1353A2"/>
                </a:solidFill>
                <a:latin typeface="Times New Roman" panose="02020603050405020304" pitchFamily="18" charset="0"/>
                <a:ea typeface="微软雅黑" pitchFamily="34" charset="-122"/>
                <a:cs typeface="Times New Roman" panose="02020603050405020304" pitchFamily="18" charset="0"/>
              </a:rPr>
              <a:t>关闭防火墙</a:t>
            </a:r>
          </a:p>
          <a:p>
            <a:pPr lvl="1" eaLnBrk="1" hangingPunct="1">
              <a:defRPr/>
            </a:pPr>
            <a:r>
              <a:rPr lang="en-US" altLang="zh-CN" sz="2800" b="1" dirty="0">
                <a:solidFill>
                  <a:srgbClr val="1353A2"/>
                </a:solidFill>
                <a:latin typeface="Times New Roman" panose="02020603050405020304" pitchFamily="18" charset="0"/>
                <a:ea typeface="微软雅黑" pitchFamily="34" charset="-122"/>
                <a:cs typeface="Times New Roman" panose="02020603050405020304" pitchFamily="18" charset="0"/>
              </a:rPr>
              <a:t>Centos</a:t>
            </a:r>
          </a:p>
          <a:p>
            <a:pPr marL="457200" lvl="1" indent="0" eaLnBrk="1" hangingPunct="1">
              <a:buFont typeface="Arial" panose="020B0604020202020204" pitchFamily="34" charset="0"/>
              <a:buNone/>
              <a:defRPr/>
            </a:pPr>
            <a:r>
              <a:rPr lang="en-US" altLang="zh-CN" sz="2800" b="1" dirty="0">
                <a:solidFill>
                  <a:srgbClr val="FF0000"/>
                </a:solidFill>
                <a:latin typeface="Times New Roman" panose="02020603050405020304" pitchFamily="18" charset="0"/>
                <a:ea typeface="微软雅黑" pitchFamily="34" charset="-122"/>
                <a:cs typeface="Times New Roman" panose="02020603050405020304" pitchFamily="18" charset="0"/>
              </a:rPr>
              <a:t>              </a:t>
            </a:r>
            <a:r>
              <a:rPr lang="en-US" altLang="zh-CN" sz="2800" b="1" dirty="0" err="1">
                <a:solidFill>
                  <a:srgbClr val="FF0000"/>
                </a:solidFill>
                <a:latin typeface="Times New Roman" panose="02020603050405020304" pitchFamily="18" charset="0"/>
                <a:ea typeface="微软雅黑" pitchFamily="34" charset="-122"/>
                <a:cs typeface="Times New Roman" panose="02020603050405020304" pitchFamily="18" charset="0"/>
              </a:rPr>
              <a:t>systemctl</a:t>
            </a:r>
            <a:r>
              <a:rPr lang="en-US" altLang="zh-CN" sz="2800" b="1" dirty="0">
                <a:solidFill>
                  <a:srgbClr val="FF0000"/>
                </a:solidFill>
                <a:latin typeface="Times New Roman" panose="02020603050405020304" pitchFamily="18" charset="0"/>
                <a:ea typeface="微软雅黑" pitchFamily="34" charset="-122"/>
                <a:cs typeface="Times New Roman" panose="02020603050405020304" pitchFamily="18" charset="0"/>
              </a:rPr>
              <a:t> stop </a:t>
            </a:r>
            <a:r>
              <a:rPr lang="en-US" altLang="zh-CN" sz="2800" b="1" dirty="0" err="1">
                <a:solidFill>
                  <a:srgbClr val="FF0000"/>
                </a:solidFill>
                <a:latin typeface="Times New Roman" panose="02020603050405020304" pitchFamily="18" charset="0"/>
                <a:ea typeface="微软雅黑" pitchFamily="34" charset="-122"/>
                <a:cs typeface="Times New Roman" panose="02020603050405020304" pitchFamily="18" charset="0"/>
              </a:rPr>
              <a:t>firewalld.service</a:t>
            </a:r>
            <a:r>
              <a:rPr lang="en-US" altLang="zh-CN" sz="2800" b="1" dirty="0">
                <a:solidFill>
                  <a:srgbClr val="FF0000"/>
                </a:solidFill>
                <a:latin typeface="Times New Roman" panose="02020603050405020304" pitchFamily="18" charset="0"/>
                <a:ea typeface="微软雅黑" pitchFamily="34" charset="-122"/>
                <a:cs typeface="Times New Roman" panose="02020603050405020304" pitchFamily="18" charset="0"/>
              </a:rPr>
              <a:t> </a:t>
            </a:r>
          </a:p>
          <a:p>
            <a:pPr lvl="1" eaLnBrk="1" hangingPunct="1">
              <a:defRPr/>
            </a:pPr>
            <a:r>
              <a:rPr lang="en-US" altLang="zh-CN" sz="2800" b="1" dirty="0">
                <a:solidFill>
                  <a:srgbClr val="1353A2"/>
                </a:solidFill>
                <a:latin typeface="Times New Roman" panose="02020603050405020304" pitchFamily="18" charset="0"/>
                <a:ea typeface="微软雅黑" pitchFamily="34" charset="-122"/>
                <a:cs typeface="Times New Roman" panose="02020603050405020304" pitchFamily="18" charset="0"/>
              </a:rPr>
              <a:t>Fedora</a:t>
            </a:r>
          </a:p>
          <a:p>
            <a:pPr marL="457200" lvl="1" indent="0" eaLnBrk="1" hangingPunct="1">
              <a:buFont typeface="Arial" panose="020B0604020202020204" pitchFamily="34" charset="0"/>
              <a:buNone/>
              <a:defRPr/>
            </a:pPr>
            <a:r>
              <a:rPr lang="en-US" altLang="zh-CN" sz="2800" b="1" dirty="0">
                <a:solidFill>
                  <a:srgbClr val="1353A2"/>
                </a:solidFill>
                <a:latin typeface="Times New Roman" panose="02020603050405020304" pitchFamily="18" charset="0"/>
                <a:ea typeface="微软雅黑" pitchFamily="34" charset="-122"/>
                <a:cs typeface="Times New Roman" panose="02020603050405020304" pitchFamily="18" charset="0"/>
              </a:rPr>
              <a:t>               service iptables stop</a:t>
            </a:r>
            <a:endParaRPr lang="zh-CN" altLang="en-US" sz="2800" b="1" dirty="0">
              <a:solidFill>
                <a:srgbClr val="1353A2"/>
              </a:solidFill>
              <a:latin typeface="Times New Roman" panose="02020603050405020304" pitchFamily="18" charset="0"/>
              <a:ea typeface="微软雅黑" pitchFamily="34" charset="-122"/>
              <a:cs typeface="Times New Roman" panose="02020603050405020304" pitchFamily="18" charset="0"/>
            </a:endParaRPr>
          </a:p>
          <a:p>
            <a:pPr lvl="1" eaLnBrk="1" hangingPunct="1">
              <a:buFont typeface="Wingdings" panose="05000000000000000000" pitchFamily="2" charset="2"/>
              <a:buNone/>
              <a:defRPr/>
            </a:pPr>
            <a:endParaRPr lang="zh-CN" altLang="zh-CN" dirty="0"/>
          </a:p>
          <a:p>
            <a:pPr lvl="1" eaLnBrk="1" hangingPunct="1">
              <a:buFont typeface="Wingdings" panose="05000000000000000000" pitchFamily="2" charset="2"/>
              <a:buNone/>
              <a:defRPr/>
            </a:pPr>
            <a:endParaRPr lang="zh-CN" altLang="en-US" dirty="0"/>
          </a:p>
          <a:p>
            <a:pPr eaLnBrk="1" hangingPunct="1">
              <a:defRPr/>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5234">
                                            <p:txEl>
                                              <p:pRg st="4" end="4"/>
                                            </p:txEl>
                                          </p:spTgt>
                                        </p:tgtEl>
                                        <p:attrNameLst>
                                          <p:attrName>style.visibility</p:attrName>
                                        </p:attrNameLst>
                                      </p:cBhvr>
                                      <p:to>
                                        <p:strVal val="visible"/>
                                      </p:to>
                                    </p:set>
                                    <p:anim calcmode="lin" valueType="num">
                                      <p:cBhvr additive="base">
                                        <p:cTn id="7" dur="500" fill="hold"/>
                                        <p:tgtEl>
                                          <p:spTgt spid="95234">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5234">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5234">
                                            <p:txEl>
                                              <p:pRg st="5" end="5"/>
                                            </p:txEl>
                                          </p:spTgt>
                                        </p:tgtEl>
                                        <p:attrNameLst>
                                          <p:attrName>style.visibility</p:attrName>
                                        </p:attrNameLst>
                                      </p:cBhvr>
                                      <p:to>
                                        <p:strVal val="visible"/>
                                      </p:to>
                                    </p:set>
                                    <p:anim calcmode="lin" valueType="num">
                                      <p:cBhvr additive="base">
                                        <p:cTn id="11" dur="500" fill="hold"/>
                                        <p:tgtEl>
                                          <p:spTgt spid="95234">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5234">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5234">
                                            <p:txEl>
                                              <p:pRg st="6" end="6"/>
                                            </p:txEl>
                                          </p:spTgt>
                                        </p:tgtEl>
                                        <p:attrNameLst>
                                          <p:attrName>style.visibility</p:attrName>
                                        </p:attrNameLst>
                                      </p:cBhvr>
                                      <p:to>
                                        <p:strVal val="visible"/>
                                      </p:to>
                                    </p:set>
                                    <p:anim calcmode="lin" valueType="num">
                                      <p:cBhvr additive="base">
                                        <p:cTn id="15" dur="500" fill="hold"/>
                                        <p:tgtEl>
                                          <p:spTgt spid="95234">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5234">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5234">
                                            <p:txEl>
                                              <p:pRg st="7" end="7"/>
                                            </p:txEl>
                                          </p:spTgt>
                                        </p:tgtEl>
                                        <p:attrNameLst>
                                          <p:attrName>style.visibility</p:attrName>
                                        </p:attrNameLst>
                                      </p:cBhvr>
                                      <p:to>
                                        <p:strVal val="visible"/>
                                      </p:to>
                                    </p:set>
                                    <p:anim calcmode="lin" valueType="num">
                                      <p:cBhvr additive="base">
                                        <p:cTn id="19" dur="500" fill="hold"/>
                                        <p:tgtEl>
                                          <p:spTgt spid="95234">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5234">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5234">
                                            <p:txEl>
                                              <p:pRg st="8" end="8"/>
                                            </p:txEl>
                                          </p:spTgt>
                                        </p:tgtEl>
                                        <p:attrNameLst>
                                          <p:attrName>style.visibility</p:attrName>
                                        </p:attrNameLst>
                                      </p:cBhvr>
                                      <p:to>
                                        <p:strVal val="visible"/>
                                      </p:to>
                                    </p:set>
                                    <p:anim calcmode="lin" valueType="num">
                                      <p:cBhvr additive="base">
                                        <p:cTn id="23" dur="500" fill="hold"/>
                                        <p:tgtEl>
                                          <p:spTgt spid="95234">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523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21052BF7-7741-86B7-BF52-6C7556417EDD}"/>
              </a:ext>
            </a:extLst>
          </p:cNvPr>
          <p:cNvSpPr>
            <a:spLocks noGrp="1" noChangeArrowheads="1"/>
          </p:cNvSpPr>
          <p:nvPr>
            <p:ph type="title"/>
          </p:nvPr>
        </p:nvSpPr>
        <p:spPr>
          <a:xfrm>
            <a:off x="1574800" y="314325"/>
            <a:ext cx="4883150" cy="650875"/>
          </a:xfrm>
        </p:spPr>
        <p:txBody>
          <a:bodyPr/>
          <a:lstStyle/>
          <a:p>
            <a:pPr eaLnBrk="1" hangingPunct="1"/>
            <a:r>
              <a:rPr kumimoji="1" lang="zh-CN" altLang="en-US" sz="2800" b="1"/>
              <a:t>用</a:t>
            </a:r>
            <a:r>
              <a:rPr kumimoji="1" lang="en-US" altLang="zh-CN" sz="2800" b="1"/>
              <a:t>linux</a:t>
            </a:r>
            <a:r>
              <a:rPr kumimoji="1" lang="zh-CN" altLang="en-US" sz="2800" b="1"/>
              <a:t>自带的浏览器访问</a:t>
            </a:r>
          </a:p>
        </p:txBody>
      </p:sp>
      <p:sp>
        <p:nvSpPr>
          <p:cNvPr id="89091" name="Rectangle 3">
            <a:extLst>
              <a:ext uri="{FF2B5EF4-FFF2-40B4-BE49-F238E27FC236}">
                <a16:creationId xmlns:a16="http://schemas.microsoft.com/office/drawing/2014/main" id="{40056A52-AB3B-1F64-C4C4-B82F3CAED51C}"/>
              </a:ext>
            </a:extLst>
          </p:cNvPr>
          <p:cNvSpPr>
            <a:spLocks noGrp="1" noChangeArrowheads="1"/>
          </p:cNvSpPr>
          <p:nvPr>
            <p:ph idx="1"/>
          </p:nvPr>
        </p:nvSpPr>
        <p:spPr>
          <a:xfrm>
            <a:off x="323850" y="5589588"/>
            <a:ext cx="8229600" cy="466725"/>
          </a:xfrm>
        </p:spPr>
        <p:txBody>
          <a:bodyPr/>
          <a:lstStyle/>
          <a:p>
            <a:pPr eaLnBrk="1" hangingPunct="1">
              <a:buFont typeface="Wingdings" panose="05000000000000000000" pitchFamily="2" charset="2"/>
              <a:buNone/>
            </a:pPr>
            <a:r>
              <a:rPr lang="en-US" altLang="zh-CN"/>
              <a:t> centos</a:t>
            </a:r>
            <a:r>
              <a:rPr lang="zh-CN" altLang="en-US"/>
              <a:t>下的第一个网页</a:t>
            </a:r>
          </a:p>
        </p:txBody>
      </p:sp>
      <p:pic>
        <p:nvPicPr>
          <p:cNvPr id="89092" name="图片 1">
            <a:extLst>
              <a:ext uri="{FF2B5EF4-FFF2-40B4-BE49-F238E27FC236}">
                <a16:creationId xmlns:a16="http://schemas.microsoft.com/office/drawing/2014/main" id="{34BC668A-CF22-076E-2DFA-621A89B076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7213" y="1412875"/>
            <a:ext cx="5073650" cy="380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a:extLst>
              <a:ext uri="{FF2B5EF4-FFF2-40B4-BE49-F238E27FC236}">
                <a16:creationId xmlns:a16="http://schemas.microsoft.com/office/drawing/2014/main" id="{B2079D79-1EA0-883B-B116-65BA3748C1D2}"/>
              </a:ext>
            </a:extLst>
          </p:cNvPr>
          <p:cNvSpPr txBox="1">
            <a:spLocks noChangeArrowheads="1"/>
          </p:cNvSpPr>
          <p:nvPr/>
        </p:nvSpPr>
        <p:spPr bwMode="auto">
          <a:xfrm>
            <a:off x="615950" y="1230313"/>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输入主机</a:t>
            </a:r>
            <a:r>
              <a:rPr kumimoji="1" lang="en-US" altLang="zh-CN" sz="24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IP</a:t>
            </a:r>
            <a:r>
              <a:rPr kumimoji="1" lang="zh-CN" altLang="en-US" sz="24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地址可以看到： </a:t>
            </a:r>
          </a:p>
        </p:txBody>
      </p:sp>
      <p:sp>
        <p:nvSpPr>
          <p:cNvPr id="90115" name="Rectangle 3">
            <a:extLst>
              <a:ext uri="{FF2B5EF4-FFF2-40B4-BE49-F238E27FC236}">
                <a16:creationId xmlns:a16="http://schemas.microsoft.com/office/drawing/2014/main" id="{AD8EFD5D-65AA-3C0B-F3D6-E6C6D497F99D}"/>
              </a:ext>
            </a:extLst>
          </p:cNvPr>
          <p:cNvSpPr>
            <a:spLocks noChangeArrowheads="1"/>
          </p:cNvSpPr>
          <p:nvPr/>
        </p:nvSpPr>
        <p:spPr bwMode="auto">
          <a:xfrm>
            <a:off x="2409825" y="27003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90116" name="Text Box 5">
            <a:extLst>
              <a:ext uri="{FF2B5EF4-FFF2-40B4-BE49-F238E27FC236}">
                <a16:creationId xmlns:a16="http://schemas.microsoft.com/office/drawing/2014/main" id="{C7C1AFC8-65C8-43A1-D37C-05787135933F}"/>
              </a:ext>
            </a:extLst>
          </p:cNvPr>
          <p:cNvSpPr txBox="1">
            <a:spLocks noChangeArrowheads="1"/>
          </p:cNvSpPr>
          <p:nvPr/>
        </p:nvSpPr>
        <p:spPr bwMode="auto">
          <a:xfrm>
            <a:off x="827088" y="5516563"/>
            <a:ext cx="80772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主页访问成功</a:t>
            </a: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altLang="zh-CN" sz="24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pic>
        <p:nvPicPr>
          <p:cNvPr id="90117" name="图片 1">
            <a:extLst>
              <a:ext uri="{FF2B5EF4-FFF2-40B4-BE49-F238E27FC236}">
                <a16:creationId xmlns:a16="http://schemas.microsoft.com/office/drawing/2014/main" id="{C74D22A0-ED69-A34B-E78E-B5AFA084351E}"/>
              </a:ext>
            </a:extLst>
          </p:cNvPr>
          <p:cNvPicPr>
            <a:picLocks noChangeAspect="1"/>
          </p:cNvPicPr>
          <p:nvPr/>
        </p:nvPicPr>
        <p:blipFill>
          <a:blip r:embed="rId2">
            <a:extLst>
              <a:ext uri="{28A0092B-C50C-407E-A947-70E740481C1C}">
                <a14:useLocalDpi xmlns:a14="http://schemas.microsoft.com/office/drawing/2010/main" val="0"/>
              </a:ext>
            </a:extLst>
          </a:blip>
          <a:srcRect r="2148" b="3035"/>
          <a:stretch>
            <a:fillRect/>
          </a:stretch>
        </p:blipFill>
        <p:spPr bwMode="auto">
          <a:xfrm>
            <a:off x="1692275" y="1895475"/>
            <a:ext cx="4895850"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8" name="标题 2">
            <a:extLst>
              <a:ext uri="{FF2B5EF4-FFF2-40B4-BE49-F238E27FC236}">
                <a16:creationId xmlns:a16="http://schemas.microsoft.com/office/drawing/2014/main" id="{FCED7BC7-3596-D3FB-A071-4687C9FB0B64}"/>
              </a:ext>
            </a:extLst>
          </p:cNvPr>
          <p:cNvSpPr>
            <a:spLocks noGrp="1"/>
          </p:cNvSpPr>
          <p:nvPr>
            <p:ph type="title"/>
          </p:nvPr>
        </p:nvSpPr>
        <p:spPr>
          <a:xfrm>
            <a:off x="1574800" y="314325"/>
            <a:ext cx="4883150" cy="650875"/>
          </a:xfrm>
        </p:spPr>
        <p:txBody>
          <a:bodyPr/>
          <a:lstStyle/>
          <a:p>
            <a:r>
              <a:rPr kumimoji="1" lang="zh-CN" altLang="en-US" b="1">
                <a:latin typeface="宋体" panose="02010600030101010101" pitchFamily="2" charset="-122"/>
              </a:rPr>
              <a:t>在</a:t>
            </a:r>
            <a:r>
              <a:rPr kumimoji="1" lang="en-US" altLang="zh-CN" b="1">
                <a:latin typeface="宋体" panose="02010600030101010101" pitchFamily="2" charset="-122"/>
              </a:rPr>
              <a:t>windows</a:t>
            </a:r>
            <a:r>
              <a:rPr kumimoji="1" lang="zh-CN" altLang="en-US" b="1">
                <a:latin typeface="宋体" panose="02010600030101010101" pitchFamily="2" charset="-122"/>
              </a:rPr>
              <a:t>浏览器下访问</a:t>
            </a:r>
            <a:endParaRPr lang="zh-CN" altLang="en-US"/>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18FFD-47F3-C871-FD14-92EC2A7AE7C8}"/>
              </a:ext>
            </a:extLst>
          </p:cNvPr>
          <p:cNvSpPr>
            <a:spLocks noGrp="1"/>
          </p:cNvSpPr>
          <p:nvPr>
            <p:ph type="title"/>
          </p:nvPr>
        </p:nvSpPr>
        <p:spPr>
          <a:xfrm>
            <a:off x="1574800" y="314325"/>
            <a:ext cx="6237288" cy="650875"/>
          </a:xfrm>
        </p:spPr>
        <p:txBody>
          <a:bodyPr>
            <a:normAutofit fontScale="90000"/>
          </a:bodyPr>
          <a:lstStyle/>
          <a:p>
            <a:pPr eaLnBrk="1" hangingPunct="1">
              <a:defRPr/>
            </a:pPr>
            <a:r>
              <a:rPr lang="en-US" altLang="zh-CN" dirty="0"/>
              <a:t>Virtual box</a:t>
            </a:r>
            <a:r>
              <a:rPr lang="zh-CN" altLang="en-US" dirty="0"/>
              <a:t>在</a:t>
            </a:r>
            <a:r>
              <a:rPr lang="en-US" altLang="zh-CN" dirty="0"/>
              <a:t>window</a:t>
            </a:r>
            <a:r>
              <a:rPr lang="zh-CN" altLang="en-US" dirty="0"/>
              <a:t>下无法访问？</a:t>
            </a:r>
          </a:p>
        </p:txBody>
      </p:sp>
      <p:sp>
        <p:nvSpPr>
          <p:cNvPr id="3" name="内容占位符 2">
            <a:extLst>
              <a:ext uri="{FF2B5EF4-FFF2-40B4-BE49-F238E27FC236}">
                <a16:creationId xmlns:a16="http://schemas.microsoft.com/office/drawing/2014/main" id="{0E4C65EC-2D5C-79D1-CAE4-EE4BF284F97D}"/>
              </a:ext>
            </a:extLst>
          </p:cNvPr>
          <p:cNvSpPr>
            <a:spLocks noGrp="1"/>
          </p:cNvSpPr>
          <p:nvPr>
            <p:ph idx="1"/>
          </p:nvPr>
        </p:nvSpPr>
        <p:spPr>
          <a:xfrm>
            <a:off x="628650" y="1412875"/>
            <a:ext cx="7886700" cy="4351338"/>
          </a:xfrm>
        </p:spPr>
        <p:txBody>
          <a:bodyPr/>
          <a:lstStyle/>
          <a:p>
            <a:pPr eaLnBrk="1" hangingPunct="1">
              <a:lnSpc>
                <a:spcPct val="150000"/>
              </a:lnSpc>
              <a:defRPr/>
            </a:pPr>
            <a:r>
              <a:rPr lang="en-US" altLang="zh-CN" b="1" dirty="0">
                <a:solidFill>
                  <a:srgbClr val="1353A2"/>
                </a:solidFill>
                <a:latin typeface="Times New Roman" panose="02020603050405020304" pitchFamily="18" charset="0"/>
                <a:ea typeface="微软雅黑" pitchFamily="34" charset="-122"/>
                <a:cs typeface="Times New Roman" panose="02020603050405020304" pitchFamily="18" charset="0"/>
              </a:rPr>
              <a:t>ifconfig,</a:t>
            </a:r>
            <a:r>
              <a:rPr lang="zh-CN" altLang="en-US" b="1" dirty="0">
                <a:solidFill>
                  <a:srgbClr val="1353A2"/>
                </a:solidFill>
                <a:latin typeface="Times New Roman" panose="02020603050405020304" pitchFamily="18" charset="0"/>
                <a:ea typeface="微软雅黑" pitchFamily="34" charset="-122"/>
                <a:cs typeface="Times New Roman" panose="02020603050405020304" pitchFamily="18" charset="0"/>
              </a:rPr>
              <a:t>查看</a:t>
            </a:r>
            <a:r>
              <a:rPr lang="en-US" altLang="zh-CN" b="1" dirty="0">
                <a:solidFill>
                  <a:srgbClr val="1353A2"/>
                </a:solidFill>
                <a:latin typeface="Times New Roman" panose="02020603050405020304" pitchFamily="18" charset="0"/>
                <a:ea typeface="微软雅黑" pitchFamily="34" charset="-122"/>
                <a:cs typeface="Times New Roman" panose="02020603050405020304" pitchFamily="18" charset="0"/>
              </a:rPr>
              <a:t>IP</a:t>
            </a:r>
            <a:r>
              <a:rPr lang="zh-CN" altLang="en-US" b="1" dirty="0">
                <a:solidFill>
                  <a:srgbClr val="1353A2"/>
                </a:solidFill>
                <a:latin typeface="Times New Roman" panose="02020603050405020304" pitchFamily="18" charset="0"/>
                <a:ea typeface="微软雅黑" pitchFamily="34" charset="-122"/>
                <a:cs typeface="Times New Roman" panose="02020603050405020304" pitchFamily="18" charset="0"/>
              </a:rPr>
              <a:t>地址</a:t>
            </a:r>
            <a:endParaRPr lang="en-US" altLang="zh-CN" b="1" dirty="0">
              <a:solidFill>
                <a:srgbClr val="1353A2"/>
              </a:solidFill>
              <a:latin typeface="Times New Roman" panose="02020603050405020304" pitchFamily="18" charset="0"/>
              <a:ea typeface="微软雅黑" pitchFamily="34" charset="-122"/>
              <a:cs typeface="Times New Roman" panose="02020603050405020304" pitchFamily="18" charset="0"/>
            </a:endParaRPr>
          </a:p>
          <a:p>
            <a:pPr lvl="1" eaLnBrk="1" hangingPunct="1">
              <a:lnSpc>
                <a:spcPct val="150000"/>
              </a:lnSpc>
              <a:defRPr/>
            </a:pPr>
            <a:r>
              <a:rPr lang="en-US" altLang="zh-CN" sz="2800" b="1" dirty="0">
                <a:solidFill>
                  <a:srgbClr val="1353A2"/>
                </a:solidFill>
                <a:latin typeface="Times New Roman" panose="02020603050405020304" pitchFamily="18" charset="0"/>
                <a:ea typeface="微软雅黑" pitchFamily="34" charset="-122"/>
                <a:cs typeface="Times New Roman" panose="02020603050405020304" pitchFamily="18" charset="0"/>
              </a:rPr>
              <a:t>10.0.2.18,</a:t>
            </a:r>
            <a:r>
              <a:rPr lang="zh-CN" altLang="en-US" sz="2800" b="1" dirty="0">
                <a:solidFill>
                  <a:srgbClr val="1353A2"/>
                </a:solidFill>
                <a:latin typeface="Times New Roman" panose="02020603050405020304" pitchFamily="18" charset="0"/>
                <a:ea typeface="微软雅黑" pitchFamily="34" charset="-122"/>
                <a:cs typeface="Times New Roman" panose="02020603050405020304" pitchFamily="18" charset="0"/>
              </a:rPr>
              <a:t>内部</a:t>
            </a:r>
            <a:r>
              <a:rPr lang="en-US" altLang="zh-CN" sz="2800" b="1" dirty="0">
                <a:solidFill>
                  <a:srgbClr val="1353A2"/>
                </a:solidFill>
                <a:latin typeface="Times New Roman" panose="02020603050405020304" pitchFamily="18" charset="0"/>
                <a:ea typeface="微软雅黑" pitchFamily="34" charset="-122"/>
                <a:cs typeface="Times New Roman" panose="02020603050405020304" pitchFamily="18" charset="0"/>
              </a:rPr>
              <a:t>IP,</a:t>
            </a:r>
            <a:r>
              <a:rPr lang="zh-CN" altLang="en-US" sz="2800" b="1" dirty="0">
                <a:solidFill>
                  <a:srgbClr val="1353A2"/>
                </a:solidFill>
                <a:latin typeface="Times New Roman" panose="02020603050405020304" pitchFamily="18" charset="0"/>
                <a:ea typeface="微软雅黑" pitchFamily="34" charset="-122"/>
                <a:cs typeface="Times New Roman" panose="02020603050405020304" pitchFamily="18" charset="0"/>
              </a:rPr>
              <a:t>外部无法访问</a:t>
            </a:r>
            <a:endParaRPr lang="en-US" altLang="zh-CN" sz="2800" b="1" dirty="0">
              <a:solidFill>
                <a:srgbClr val="1353A2"/>
              </a:solidFill>
              <a:latin typeface="Times New Roman" panose="02020603050405020304" pitchFamily="18" charset="0"/>
              <a:ea typeface="微软雅黑" pitchFamily="34" charset="-122"/>
              <a:cs typeface="Times New Roman" panose="02020603050405020304" pitchFamily="18" charset="0"/>
            </a:endParaRPr>
          </a:p>
          <a:p>
            <a:pPr eaLnBrk="1" hangingPunct="1">
              <a:lnSpc>
                <a:spcPct val="150000"/>
              </a:lnSpc>
              <a:defRPr/>
            </a:pPr>
            <a:r>
              <a:rPr lang="zh-CN" altLang="en-US" b="1" dirty="0">
                <a:solidFill>
                  <a:srgbClr val="1353A2"/>
                </a:solidFill>
                <a:latin typeface="Times New Roman" panose="02020603050405020304" pitchFamily="18" charset="0"/>
                <a:ea typeface="微软雅黑" pitchFamily="34" charset="-122"/>
                <a:cs typeface="Times New Roman" panose="02020603050405020304" pitchFamily="18" charset="0"/>
              </a:rPr>
              <a:t>设置：设备</a:t>
            </a:r>
            <a:r>
              <a:rPr lang="en-US" altLang="zh-CN" b="1" dirty="0">
                <a:solidFill>
                  <a:srgbClr val="1353A2"/>
                </a:solidFill>
                <a:latin typeface="Times New Roman" panose="02020603050405020304" pitchFamily="18" charset="0"/>
                <a:ea typeface="微软雅黑" pitchFamily="34" charset="-122"/>
                <a:cs typeface="Times New Roman" panose="02020603050405020304" pitchFamily="18" charset="0"/>
              </a:rPr>
              <a:t>-</a:t>
            </a:r>
            <a:r>
              <a:rPr lang="zh-CN" altLang="en-US" b="1" dirty="0">
                <a:solidFill>
                  <a:srgbClr val="1353A2"/>
                </a:solidFill>
                <a:latin typeface="Times New Roman" panose="02020603050405020304" pitchFamily="18" charset="0"/>
                <a:ea typeface="微软雅黑" pitchFamily="34" charset="-122"/>
                <a:cs typeface="Times New Roman" panose="02020603050405020304" pitchFamily="18" charset="0"/>
              </a:rPr>
              <a:t>网络，更改网卡连接方式即可</a:t>
            </a:r>
            <a:endParaRPr lang="en-US" altLang="zh-CN" b="1" dirty="0">
              <a:solidFill>
                <a:srgbClr val="1353A2"/>
              </a:solidFill>
              <a:latin typeface="Times New Roman" panose="02020603050405020304" pitchFamily="18" charset="0"/>
              <a:ea typeface="微软雅黑" pitchFamily="34" charset="-122"/>
              <a:cs typeface="Times New Roman" panose="02020603050405020304" pitchFamily="18" charset="0"/>
            </a:endParaRPr>
          </a:p>
          <a:p>
            <a:pPr eaLnBrk="1" hangingPunct="1">
              <a:lnSpc>
                <a:spcPct val="150000"/>
              </a:lnSpc>
              <a:defRPr/>
            </a:pPr>
            <a:r>
              <a:rPr lang="zh-CN" altLang="en-US" b="1" dirty="0">
                <a:solidFill>
                  <a:srgbClr val="1353A2"/>
                </a:solidFill>
                <a:latin typeface="Times New Roman" panose="02020603050405020304" pitchFamily="18" charset="0"/>
                <a:ea typeface="微软雅黑" pitchFamily="34" charset="-122"/>
                <a:cs typeface="Times New Roman" panose="02020603050405020304" pitchFamily="18" charset="0"/>
              </a:rPr>
              <a:t>重启服务器，查看新的</a:t>
            </a:r>
            <a:r>
              <a:rPr lang="en-US" altLang="zh-CN" b="1" dirty="0">
                <a:solidFill>
                  <a:srgbClr val="1353A2"/>
                </a:solidFill>
                <a:latin typeface="Times New Roman" panose="02020603050405020304" pitchFamily="18" charset="0"/>
                <a:ea typeface="微软雅黑" pitchFamily="34" charset="-122"/>
                <a:cs typeface="Times New Roman" panose="02020603050405020304" pitchFamily="18" charset="0"/>
              </a:rPr>
              <a:t>IP</a:t>
            </a:r>
            <a:r>
              <a:rPr lang="zh-CN" altLang="en-US" b="1" dirty="0">
                <a:solidFill>
                  <a:srgbClr val="1353A2"/>
                </a:solidFill>
                <a:latin typeface="Times New Roman" panose="02020603050405020304" pitchFamily="18" charset="0"/>
                <a:ea typeface="微软雅黑" pitchFamily="34" charset="-122"/>
                <a:cs typeface="Times New Roman" panose="02020603050405020304" pitchFamily="18" charset="0"/>
              </a:rPr>
              <a:t>地址</a:t>
            </a:r>
            <a:endParaRPr lang="en-US" altLang="zh-CN" b="1" dirty="0">
              <a:solidFill>
                <a:srgbClr val="1353A2"/>
              </a:solidFill>
              <a:latin typeface="Times New Roman" panose="02020603050405020304" pitchFamily="18" charset="0"/>
              <a:ea typeface="微软雅黑" pitchFamily="34" charset="-122"/>
              <a:cs typeface="Times New Roman" panose="02020603050405020304" pitchFamily="18" charset="0"/>
            </a:endParaRPr>
          </a:p>
          <a:p>
            <a:pPr marL="0" indent="0" eaLnBrk="1" hangingPunct="1">
              <a:buFont typeface="Arial" panose="020B0604020202020204" pitchFamily="34" charset="0"/>
              <a:buNone/>
              <a:defRPr/>
            </a:pPr>
            <a:endParaRPr lang="zh-CN" altLang="en-US" dirty="0"/>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3">
            <a:extLst>
              <a:ext uri="{FF2B5EF4-FFF2-40B4-BE49-F238E27FC236}">
                <a16:creationId xmlns:a16="http://schemas.microsoft.com/office/drawing/2014/main" id="{16FA0EC2-2775-3012-0EA0-AE94E7492183}"/>
              </a:ext>
            </a:extLst>
          </p:cNvPr>
          <p:cNvSpPr txBox="1">
            <a:spLocks noChangeArrowheads="1"/>
          </p:cNvSpPr>
          <p:nvPr/>
        </p:nvSpPr>
        <p:spPr bwMode="auto">
          <a:xfrm>
            <a:off x="468313" y="1125538"/>
            <a:ext cx="8305800"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001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800100" marR="0" lvl="0" indent="-342900" algn="l" defTabSz="914400" rtl="0" eaLnBrk="1" fontAlgn="base" latinLnBrk="0" hangingPunct="1">
              <a:lnSpc>
                <a:spcPct val="150000"/>
              </a:lnSpc>
              <a:spcBef>
                <a:spcPct val="50000"/>
              </a:spcBef>
              <a:spcAft>
                <a:spcPct val="0"/>
              </a:spcAft>
              <a:buClr>
                <a:srgbClr val="5B9BD5"/>
              </a:buClr>
              <a:buSzTx/>
              <a:buFont typeface="Arial" panose="020B0604020202020204" pitchFamily="34" charset="0"/>
              <a:buChar char="•"/>
              <a:tabLst/>
              <a:defRPr/>
            </a:pPr>
            <a:r>
              <a:rPr kumimoji="0"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FTP</a:t>
            </a: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的全称是</a:t>
            </a:r>
            <a:r>
              <a:rPr kumimoji="0"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File Transfer Protocol</a:t>
            </a: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（文件传输协议），是专门用来</a:t>
            </a:r>
            <a:r>
              <a:rPr kumimoji="0"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传输文件的协议</a:t>
            </a: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，是通过互联网传送文件的一种方式，也是一般最常用来传送档案的方式。</a:t>
            </a:r>
          </a:p>
          <a:p>
            <a:pPr marL="800100" marR="0" lvl="0" indent="-342900" algn="l" defTabSz="914400" rtl="0" eaLnBrk="1" fontAlgn="base" latinLnBrk="0" hangingPunct="1">
              <a:lnSpc>
                <a:spcPct val="150000"/>
              </a:lnSpc>
              <a:spcBef>
                <a:spcPct val="50000"/>
              </a:spcBef>
              <a:spcAft>
                <a:spcPct val="0"/>
              </a:spcAft>
              <a:buClr>
                <a:srgbClr val="5B9BD5"/>
              </a:buClr>
              <a:buSzTx/>
              <a:buFont typeface="Arial" panose="020B0604020202020204" pitchFamily="34" charset="0"/>
              <a:buChar char="•"/>
              <a:tabLst/>
              <a:defRPr/>
            </a:pPr>
            <a:r>
              <a:rPr kumimoji="0" lang="en-US" altLang="zh-CN"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FTP</a:t>
            </a: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服务器，是互联网上依照</a:t>
            </a:r>
            <a:r>
              <a:rPr kumimoji="0" lang="en-US" altLang="zh-CN"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FTP</a:t>
            </a: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协议提供服务的计算机，用户可以通过</a:t>
            </a:r>
            <a:r>
              <a:rPr kumimoji="0"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FTP</a:t>
            </a:r>
            <a:r>
              <a:rPr kumimoji="0"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服务下载文件或上传文件</a:t>
            </a: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800100" marR="0" lvl="0" indent="-342900" algn="l" defTabSz="914400" rtl="0" eaLnBrk="1" fontAlgn="base" latinLnBrk="0" hangingPunct="1">
              <a:lnSpc>
                <a:spcPct val="150000"/>
              </a:lnSpc>
              <a:spcBef>
                <a:spcPct val="50000"/>
              </a:spcBef>
              <a:spcAft>
                <a:spcPct val="0"/>
              </a:spcAft>
              <a:buClr>
                <a:srgbClr val="5B9BD5"/>
              </a:buClr>
              <a:buSzTx/>
              <a:buFont typeface="Arial" panose="020B0604020202020204" pitchFamily="34" charset="0"/>
              <a:buChar char="•"/>
              <a:tabLst/>
              <a:defRPr/>
            </a:pPr>
            <a:r>
              <a:rPr kumimoji="0" lang="en-US" altLang="zh-CN"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FTP</a:t>
            </a: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的存在大大地方便了人们远程传输文件、共享文件资料的需要</a:t>
            </a:r>
            <a:r>
              <a:rPr kumimoji="0" lang="zh-CN" altLang="en-US" sz="2400" b="0"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12643" name="标题 1">
            <a:extLst>
              <a:ext uri="{FF2B5EF4-FFF2-40B4-BE49-F238E27FC236}">
                <a16:creationId xmlns:a16="http://schemas.microsoft.com/office/drawing/2014/main" id="{2026AD53-9472-8D20-1534-DED7F600AF40}"/>
              </a:ext>
            </a:extLst>
          </p:cNvPr>
          <p:cNvSpPr>
            <a:spLocks noGrp="1"/>
          </p:cNvSpPr>
          <p:nvPr>
            <p:ph type="title"/>
          </p:nvPr>
        </p:nvSpPr>
        <p:spPr>
          <a:xfrm>
            <a:off x="1574800" y="314325"/>
            <a:ext cx="4883150" cy="650875"/>
          </a:xfrm>
        </p:spPr>
        <p:txBody>
          <a:bodyPr/>
          <a:lstStyle/>
          <a:p>
            <a:pPr eaLnBrk="1" hangingPunct="1">
              <a:defRPr/>
            </a:pPr>
            <a:r>
              <a:rPr kumimoji="1" lang="en-US" altLang="zh-CN" b="1">
                <a:solidFill>
                  <a:schemeClr val="accent5"/>
                </a:solidFill>
                <a:latin typeface="Tahoma" panose="020B0604030504040204" pitchFamily="34" charset="0"/>
              </a:rPr>
              <a:t>FTP</a:t>
            </a:r>
            <a:r>
              <a:rPr kumimoji="1" lang="zh-CN" altLang="en-US" b="1">
                <a:solidFill>
                  <a:schemeClr val="accent5"/>
                </a:solidFill>
                <a:latin typeface="Tahoma" panose="020B0604030504040204" pitchFamily="34" charset="0"/>
              </a:rPr>
              <a:t>服务器</a:t>
            </a:r>
            <a:endParaRPr lang="zh-CN" altLang="en-US">
              <a:solidFill>
                <a:schemeClr val="accent5"/>
              </a:solidFill>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6" name="Rectangle 3">
            <a:extLst>
              <a:ext uri="{FF2B5EF4-FFF2-40B4-BE49-F238E27FC236}">
                <a16:creationId xmlns:a16="http://schemas.microsoft.com/office/drawing/2014/main" id="{23513ECF-BD8E-8AAF-7119-1B59FF73CAAD}"/>
              </a:ext>
            </a:extLst>
          </p:cNvPr>
          <p:cNvSpPr>
            <a:spLocks noGrp="1" noChangeArrowheads="1"/>
          </p:cNvSpPr>
          <p:nvPr>
            <p:ph idx="4294967295"/>
          </p:nvPr>
        </p:nvSpPr>
        <p:spPr>
          <a:xfrm>
            <a:off x="611188" y="476250"/>
            <a:ext cx="8229600" cy="5832475"/>
          </a:xfrm>
        </p:spPr>
        <p:txBody>
          <a:bodyPr/>
          <a:lstStyle/>
          <a:p>
            <a:pPr eaLnBrk="1" hangingPunct="1">
              <a:lnSpc>
                <a:spcPct val="150000"/>
              </a:lnSpc>
              <a:spcBef>
                <a:spcPct val="50000"/>
              </a:spcBef>
            </a:pPr>
            <a:r>
              <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FTP</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使</a:t>
            </a:r>
            <a:r>
              <a:rPr lang="zh-CN" altLang="en-US"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文件和文件夹</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能够在</a:t>
            </a:r>
            <a:r>
              <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上公开传输。有的服务器要求用户从网络计算机管理员处获得许可（用户帐号和密码）才能登录并访问计算机上的文件。</a:t>
            </a:r>
          </a:p>
          <a:p>
            <a:pPr eaLnBrk="1" hangingPunct="1">
              <a:lnSpc>
                <a:spcPct val="150000"/>
              </a:lnSpc>
              <a:spcBef>
                <a:spcPct val="50000"/>
              </a:spcBef>
            </a:pP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能否从</a:t>
            </a:r>
            <a:r>
              <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FTP</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服务器访问文件和文件夹取决于拥有该</a:t>
            </a:r>
            <a:r>
              <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FTP</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服务器的</a:t>
            </a:r>
            <a:r>
              <a:rPr lang="zh-CN" altLang="en-US"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哪种权限</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a:t>
            </a:r>
          </a:p>
          <a:p>
            <a:pPr eaLnBrk="1" hangingPunct="1">
              <a:lnSpc>
                <a:spcPct val="150000"/>
              </a:lnSpc>
              <a:spcBef>
                <a:spcPct val="50000"/>
              </a:spcBef>
            </a:pP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也有很多</a:t>
            </a:r>
            <a:r>
              <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FTP</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服务器不需要账户和密码，也可以直接访问，这就是“</a:t>
            </a:r>
            <a:r>
              <a:rPr lang="zh-CN" altLang="en-US"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匿名</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”登录</a:t>
            </a:r>
            <a:r>
              <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FTP</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服务器。</a:t>
            </a:r>
          </a:p>
          <a:p>
            <a:pPr eaLnBrk="1" hangingPunct="1">
              <a:lnSpc>
                <a:spcPct val="150000"/>
              </a:lnSpc>
              <a:spcBef>
                <a:spcPct val="50000"/>
              </a:spcBef>
            </a:pP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一般这样的</a:t>
            </a:r>
            <a:r>
              <a:rPr lang="zh-CN" altLang="en-US"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匿名服务器只提供下载，不能上传</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，因为匿名用户没有上传权限。 </a:t>
            </a:r>
          </a:p>
          <a:p>
            <a:pPr eaLnBrk="1" hangingPunct="1">
              <a:lnSpc>
                <a:spcPct val="150000"/>
              </a:lnSpc>
            </a:pPr>
            <a:endParaRPr lang="en-US" altLang="zh-CN">
              <a:ea typeface="微软雅黑" panose="020B0503020204020204" pitchFamily="34" charset="-122"/>
              <a:cs typeface="Times New Roman" panose="02020603050405020304" pitchFamily="18" charset="0"/>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3">
            <a:extLst>
              <a:ext uri="{FF2B5EF4-FFF2-40B4-BE49-F238E27FC236}">
                <a16:creationId xmlns:a16="http://schemas.microsoft.com/office/drawing/2014/main" id="{75AD6C72-E0B7-4FA8-C8F1-9B1253AE512D}"/>
              </a:ext>
            </a:extLst>
          </p:cNvPr>
          <p:cNvSpPr txBox="1">
            <a:spLocks noChangeArrowheads="1"/>
          </p:cNvSpPr>
          <p:nvPr/>
        </p:nvSpPr>
        <p:spPr bwMode="auto">
          <a:xfrm>
            <a:off x="539750" y="1341438"/>
            <a:ext cx="8097838" cy="387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just"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en-US" altLang="zh-CN"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Fedora </a:t>
            </a:r>
            <a:r>
              <a:rPr kumimoji="0" lang="zh-CN" altLang="en-US"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，系统自带了</a:t>
            </a:r>
            <a:r>
              <a:rPr kumimoji="0" lang="en-US" altLang="zh-CN" sz="2400" b="1" i="0" u="none" strike="noStrike" kern="1200" cap="none" spc="0" normalizeH="0" baseline="0" noProof="0" dirty="0" err="1">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vsftpd</a:t>
            </a:r>
            <a:r>
              <a:rPr kumimoji="0" lang="zh-CN" altLang="en-US"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a:t>
            </a:r>
            <a:endParaRPr kumimoji="0" lang="en-US" altLang="zh-CN"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endParaRPr>
          </a:p>
          <a:p>
            <a:pPr marL="342900" marR="0" lvl="0" indent="-342900" algn="just"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en-US" altLang="zh-CN"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Centos</a:t>
            </a:r>
            <a:r>
              <a:rPr kumimoji="0" lang="zh-CN" altLang="en-US"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，通过以下命令来检查</a:t>
            </a:r>
            <a:r>
              <a:rPr kumimoji="0" lang="en-US" altLang="zh-CN"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a:t>
            </a:r>
            <a:r>
              <a:rPr kumimoji="0" lang="zh-CN" altLang="en-US"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是否安装了</a:t>
            </a:r>
            <a:r>
              <a:rPr kumimoji="0" lang="en-US" altLang="zh-CN" sz="2400" b="1" i="0" u="none" strike="noStrike" kern="1200" cap="none" spc="0" normalizeH="0" baseline="0" noProof="0" dirty="0" err="1">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vsftpd</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endParaRPr kumimoji="1" lang="zh-CN" altLang="en-US"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just"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a:t>
            </a:r>
            <a:r>
              <a:rPr kumimoji="1" lang="en-US" altLang="zh-CN" sz="2400" b="1" i="0" u="none" strike="noStrike" kern="1200" cap="none" spc="0" normalizeH="0" baseline="0" noProof="0" dirty="0" err="1">
                <a:ln>
                  <a:noFill/>
                </a:ln>
                <a:solidFill>
                  <a:prstClr val="black"/>
                </a:solidFill>
                <a:effectLst/>
                <a:uLnTx/>
                <a:uFillTx/>
                <a:latin typeface="Tahoma" panose="020B0604030504040204" pitchFamily="34" charset="0"/>
                <a:ea typeface="宋体" panose="02010600030101010101" pitchFamily="2" charset="-122"/>
                <a:cs typeface="+mn-cs"/>
              </a:rPr>
              <a:t>root@localhost</a:t>
            </a:r>
            <a:r>
              <a:rPr kumimoji="1" lang="en-US" altLang="zh-CN"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 root]# </a:t>
            </a:r>
            <a:r>
              <a:rPr kumimoji="1" lang="en-US" altLang="zh-CN" sz="2400" b="1" i="0" u="none" strike="noStrike" kern="1200" cap="none" spc="0" normalizeH="0" baseline="0" noProof="0" dirty="0">
                <a:ln>
                  <a:noFill/>
                </a:ln>
                <a:solidFill>
                  <a:srgbClr val="0000FF"/>
                </a:solidFill>
                <a:effectLst/>
                <a:uLnTx/>
                <a:uFillTx/>
                <a:latin typeface="Tahoma" panose="020B0604030504040204" pitchFamily="34" charset="0"/>
                <a:ea typeface="宋体" panose="02010600030101010101" pitchFamily="2" charset="-122"/>
                <a:cs typeface="+mn-cs"/>
              </a:rPr>
              <a:t>rpm -</a:t>
            </a:r>
            <a:r>
              <a:rPr kumimoji="1" lang="en-US" altLang="zh-CN" sz="2400" b="1" i="0" u="none" strike="noStrike" kern="1200" cap="none" spc="0" normalizeH="0" baseline="0" noProof="0" dirty="0" err="1">
                <a:ln>
                  <a:noFill/>
                </a:ln>
                <a:solidFill>
                  <a:srgbClr val="0000FF"/>
                </a:solidFill>
                <a:effectLst/>
                <a:uLnTx/>
                <a:uFillTx/>
                <a:latin typeface="Tahoma" panose="020B0604030504040204" pitchFamily="34" charset="0"/>
                <a:ea typeface="宋体" panose="02010600030101010101" pitchFamily="2" charset="-122"/>
                <a:cs typeface="+mn-cs"/>
              </a:rPr>
              <a:t>aq|grep</a:t>
            </a:r>
            <a:r>
              <a:rPr kumimoji="1" lang="en-US" altLang="zh-CN" sz="2400" b="1" i="0" u="none" strike="noStrike" kern="1200" cap="none" spc="0" normalizeH="0" baseline="0" noProof="0" dirty="0">
                <a:ln>
                  <a:noFill/>
                </a:ln>
                <a:solidFill>
                  <a:srgbClr val="0000FF"/>
                </a:solidFill>
                <a:effectLst/>
                <a:uLnTx/>
                <a:uFillTx/>
                <a:latin typeface="Tahoma" panose="020B0604030504040204" pitchFamily="34" charset="0"/>
                <a:ea typeface="宋体" panose="02010600030101010101" pitchFamily="2" charset="-122"/>
                <a:cs typeface="+mn-cs"/>
              </a:rPr>
              <a:t> </a:t>
            </a:r>
            <a:r>
              <a:rPr kumimoji="1" lang="en-US" altLang="zh-CN" sz="2400" b="1" i="0" u="none" strike="noStrike" kern="1200" cap="none" spc="0" normalizeH="0" baseline="0" noProof="0" dirty="0" err="1">
                <a:ln>
                  <a:noFill/>
                </a:ln>
                <a:solidFill>
                  <a:srgbClr val="0000FF"/>
                </a:solidFill>
                <a:effectLst/>
                <a:uLnTx/>
                <a:uFillTx/>
                <a:latin typeface="Tahoma" panose="020B0604030504040204" pitchFamily="34" charset="0"/>
                <a:ea typeface="宋体" panose="02010600030101010101" pitchFamily="2" charset="-122"/>
                <a:cs typeface="+mn-cs"/>
              </a:rPr>
              <a:t>vsftpd</a:t>
            </a:r>
            <a:endParaRPr kumimoji="1" lang="en-US" altLang="zh-CN" sz="2400" b="1" i="0" u="none" strike="noStrike" kern="1200" cap="none" spc="0" normalizeH="0" baseline="0" noProof="0" dirty="0">
              <a:ln>
                <a:noFill/>
              </a:ln>
              <a:solidFill>
                <a:srgbClr val="0000FF"/>
              </a:solidFill>
              <a:effectLst/>
              <a:uLnTx/>
              <a:uFillTx/>
              <a:latin typeface="Tahoma" panose="020B0604030504040204" pitchFamily="34" charset="0"/>
              <a:ea typeface="宋体" panose="02010600030101010101" pitchFamily="2" charset="-122"/>
              <a:cs typeface="+mn-cs"/>
            </a:endParaRPr>
          </a:p>
          <a:p>
            <a:pPr marL="0" marR="0" lvl="0" indent="0" algn="just" defTabSz="914400" rtl="0" eaLnBrk="1" fontAlgn="base" latinLnBrk="0" hangingPunct="1">
              <a:lnSpc>
                <a:spcPct val="100000"/>
              </a:lnSpc>
              <a:spcBef>
                <a:spcPct val="50000"/>
              </a:spcBef>
              <a:spcAft>
                <a:spcPct val="0"/>
              </a:spcAft>
              <a:buClrTx/>
              <a:buSzTx/>
              <a:buFontTx/>
              <a:buNone/>
              <a:tabLst/>
              <a:defRPr/>
            </a:pPr>
            <a:r>
              <a:rPr kumimoji="1" lang="en-US" altLang="zh-CN" sz="2800" b="1" i="0" u="none" strike="noStrike" kern="1200" cap="none" spc="0" normalizeH="0" baseline="0" noProof="0" dirty="0">
                <a:ln>
                  <a:noFill/>
                </a:ln>
                <a:solidFill>
                  <a:srgbClr val="FF6600"/>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vsftpd-3.0.2-29.el7_9.x86_64</a:t>
            </a:r>
          </a:p>
          <a:p>
            <a:pPr marL="342900" marR="0" lvl="0" indent="-342900" algn="just"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看到这样的信息输出，说明己经安装。</a:t>
            </a:r>
            <a:endParaRPr kumimoji="1" lang="zh-CN" altLang="en-US"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1"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如果没有安装，可使用</a:t>
            </a:r>
            <a:r>
              <a:rPr kumimoji="1" lang="en-US" altLang="zh-CN" sz="2400" b="1" i="0" u="none" strike="noStrike" kern="1200" cap="none" spc="0" normalizeH="0" baseline="0" noProof="0" dirty="0">
                <a:ln>
                  <a:noFill/>
                </a:ln>
                <a:solidFill>
                  <a:srgbClr val="0000FF"/>
                </a:solidFill>
                <a:effectLst/>
                <a:uLnTx/>
                <a:uFillTx/>
                <a:latin typeface="Tahoma" panose="020B0604030504040204" pitchFamily="34" charset="0"/>
                <a:ea typeface="宋体" panose="02010600030101010101" pitchFamily="2" charset="-122"/>
                <a:cs typeface="+mn-cs"/>
              </a:rPr>
              <a:t>rpm</a:t>
            </a:r>
            <a:r>
              <a:rPr kumimoji="1"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包安装，或用</a:t>
            </a:r>
            <a:r>
              <a:rPr kumimoji="1"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yum </a:t>
            </a:r>
            <a:r>
              <a:rPr kumimoji="1"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命令安装</a:t>
            </a:r>
            <a:endParaRPr kumimoji="1"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dirty="0">
                <a:ln>
                  <a:noFill/>
                </a:ln>
                <a:solidFill>
                  <a:srgbClr val="0000FF"/>
                </a:solidFill>
                <a:effectLst/>
                <a:uLnTx/>
                <a:uFillTx/>
                <a:latin typeface="Tahoma" panose="020B0604030504040204" pitchFamily="34" charset="0"/>
                <a:ea typeface="宋体" panose="02010600030101010101" pitchFamily="2" charset="-122"/>
                <a:cs typeface="+mn-cs"/>
              </a:rPr>
              <a:t>                      yum install </a:t>
            </a:r>
            <a:r>
              <a:rPr kumimoji="1" lang="en-US" altLang="zh-CN" sz="2400" b="1" i="0" u="none" strike="noStrike" kern="1200" cap="none" spc="0" normalizeH="0" baseline="0" noProof="0" dirty="0" err="1">
                <a:ln>
                  <a:noFill/>
                </a:ln>
                <a:solidFill>
                  <a:srgbClr val="0000FF"/>
                </a:solidFill>
                <a:effectLst/>
                <a:uLnTx/>
                <a:uFillTx/>
                <a:latin typeface="Tahoma" panose="020B0604030504040204" pitchFamily="34" charset="0"/>
                <a:ea typeface="宋体" panose="02010600030101010101" pitchFamily="2" charset="-122"/>
                <a:cs typeface="+mn-cs"/>
              </a:rPr>
              <a:t>vsftpd</a:t>
            </a:r>
            <a:endParaRPr kumimoji="1" lang="zh-CN" altLang="en-US" sz="2400" b="1" i="0" u="none" strike="noStrike" kern="1200" cap="none" spc="0" normalizeH="0" baseline="0" noProof="0" dirty="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94211" name="标题 1">
            <a:extLst>
              <a:ext uri="{FF2B5EF4-FFF2-40B4-BE49-F238E27FC236}">
                <a16:creationId xmlns:a16="http://schemas.microsoft.com/office/drawing/2014/main" id="{BBDAB199-409C-FECB-2569-B0622442813D}"/>
              </a:ext>
            </a:extLst>
          </p:cNvPr>
          <p:cNvSpPr>
            <a:spLocks noGrp="1"/>
          </p:cNvSpPr>
          <p:nvPr>
            <p:ph type="title"/>
          </p:nvPr>
        </p:nvSpPr>
        <p:spPr>
          <a:xfrm>
            <a:off x="1619250" y="188913"/>
            <a:ext cx="6265863" cy="1325562"/>
          </a:xfrm>
        </p:spPr>
        <p:txBody>
          <a:bodyPr/>
          <a:lstStyle/>
          <a:p>
            <a:pPr eaLnBrk="1" hangingPunct="1"/>
            <a:r>
              <a:rPr lang="zh-CN" altLang="en-US" b="1">
                <a:solidFill>
                  <a:srgbClr val="0070C0"/>
                </a:solidFill>
              </a:rPr>
              <a:t>服务器安装</a:t>
            </a: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a:extLst>
              <a:ext uri="{FF2B5EF4-FFF2-40B4-BE49-F238E27FC236}">
                <a16:creationId xmlns:a16="http://schemas.microsoft.com/office/drawing/2014/main" id="{1A4EDB1C-5A50-25AF-ECB7-C1400DE147CD}"/>
              </a:ext>
            </a:extLst>
          </p:cNvPr>
          <p:cNvSpPr txBox="1">
            <a:spLocks noChangeArrowheads="1"/>
          </p:cNvSpPr>
          <p:nvPr/>
        </p:nvSpPr>
        <p:spPr bwMode="auto">
          <a:xfrm>
            <a:off x="611188" y="1412875"/>
            <a:ext cx="8064500" cy="387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1</a:t>
            </a: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．挂载光盘。</a:t>
            </a:r>
            <a:endParaRPr kumimoji="1" lang="zh-CN" altLang="en-US" sz="24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457200" marR="0" lvl="1" indent="0" algn="just" defTabSz="914400" rtl="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rPr>
              <a:t>   </a:t>
            </a:r>
            <a:r>
              <a:rPr kumimoji="1" lang="en-US" altLang="zh-CN" sz="2400" b="1" i="0" u="none" strike="noStrike" kern="1200" cap="none" spc="0" normalizeH="0" baseline="0" noProof="0">
                <a:ln>
                  <a:noFill/>
                </a:ln>
                <a:solidFill>
                  <a:srgbClr val="6666FF"/>
                </a:solidFill>
                <a:effectLst/>
                <a:uLnTx/>
                <a:uFillTx/>
                <a:latin typeface="Tahoma" panose="020B0604030504040204" pitchFamily="34" charset="0"/>
                <a:ea typeface="宋体" panose="02010600030101010101" pitchFamily="2" charset="-122"/>
                <a:cs typeface="+mn-cs"/>
              </a:rPr>
              <a:t>mount   /dev/cdrom     /mnt/cdrom</a:t>
            </a:r>
          </a:p>
          <a:p>
            <a:pPr marL="0" marR="0" lvl="0" indent="0" algn="just"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2</a:t>
            </a: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．进入</a:t>
            </a: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Packages</a:t>
            </a: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目录。</a:t>
            </a:r>
            <a:endParaRPr kumimoji="1" lang="zh-CN" altLang="en-US" sz="24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457200" marR="0" lvl="1"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kumimoji="1" lang="zh-CN" altLang="en-US" sz="24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rPr>
              <a:t>   </a:t>
            </a:r>
            <a:r>
              <a:rPr kumimoji="1" lang="en-US" altLang="zh-CN" sz="2400" b="1" i="0" u="none" strike="noStrike" kern="1200" cap="none" spc="0" normalizeH="0" baseline="0" noProof="0">
                <a:ln>
                  <a:noFill/>
                </a:ln>
                <a:solidFill>
                  <a:srgbClr val="6666FF"/>
                </a:solidFill>
                <a:effectLst/>
                <a:uLnTx/>
                <a:uFillTx/>
                <a:latin typeface="Tahoma" panose="020B0604030504040204" pitchFamily="34" charset="0"/>
                <a:ea typeface="宋体" panose="02010600030101010101" pitchFamily="2" charset="-122"/>
                <a:cs typeface="+mn-cs"/>
              </a:rPr>
              <a:t>cd  /mnt/cdrom/Packages</a:t>
            </a:r>
          </a:p>
          <a:p>
            <a:pPr marL="0" marR="0" lvl="0" indent="0" algn="just"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3</a:t>
            </a: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．查找并安装需要的软件包。</a:t>
            </a:r>
          </a:p>
          <a:p>
            <a:pPr marL="457200" marR="0" lvl="1" indent="0" algn="just" defTabSz="914400" rtl="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kumimoji="1" lang="zh-CN" altLang="en-US" sz="2800" b="1" i="0" u="none" strike="noStrike" kern="1200" cap="none" spc="0" normalizeH="0" baseline="0" noProof="0">
                <a:ln>
                  <a:noFill/>
                </a:ln>
                <a:solidFill>
                  <a:srgbClr val="6666FF"/>
                </a:solidFill>
                <a:effectLst/>
                <a:uLnTx/>
                <a:uFillTx/>
                <a:latin typeface="Arial" panose="020B0604020202020204" pitchFamily="34" charset="0"/>
                <a:ea typeface="宋体" panose="02010600030101010101" pitchFamily="2" charset="-122"/>
                <a:cs typeface="+mn-cs"/>
              </a:rPr>
              <a:t>     </a:t>
            </a:r>
            <a:r>
              <a:rPr kumimoji="1" lang="en-US" altLang="zh-CN" sz="2800" b="1" i="0" u="none" strike="noStrike" kern="1200" cap="none" spc="0" normalizeH="0" baseline="0" noProof="0">
                <a:ln>
                  <a:noFill/>
                </a:ln>
                <a:solidFill>
                  <a:srgbClr val="6666FF"/>
                </a:solidFill>
                <a:effectLst/>
                <a:uLnTx/>
                <a:uFillTx/>
                <a:latin typeface="Arial" panose="020B0604020202020204" pitchFamily="34" charset="0"/>
                <a:ea typeface="宋体" panose="02010600030101010101" pitchFamily="2" charset="-122"/>
                <a:cs typeface="+mn-cs"/>
              </a:rPr>
              <a:t>ls -l | grep vsftpd</a:t>
            </a:r>
            <a:endParaRPr kumimoji="1" lang="en-US" altLang="zh-CN" sz="2800" b="1" i="0" u="none" strike="noStrike" kern="1200" cap="none" spc="0" normalizeH="0" baseline="0" noProof="0">
              <a:ln>
                <a:noFill/>
              </a:ln>
              <a:solidFill>
                <a:srgbClr val="6666FF"/>
              </a:solidFill>
              <a:effectLst/>
              <a:uLnTx/>
              <a:uFillTx/>
              <a:latin typeface="Tahoma" panose="020B0604030504040204" pitchFamily="34" charset="0"/>
              <a:ea typeface="宋体" panose="02010600030101010101" pitchFamily="2" charset="-122"/>
              <a:cs typeface="+mn-cs"/>
            </a:endParaRPr>
          </a:p>
          <a:p>
            <a:pPr marL="457200" marR="0" lvl="1" indent="0" algn="just" defTabSz="914400" rtl="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kumimoji="1" lang="en-US" altLang="zh-CN" sz="2400" b="1" i="0" u="none" strike="noStrike" kern="1200" cap="none" spc="0" normalizeH="0" baseline="0" noProof="0">
                <a:ln>
                  <a:noFill/>
                </a:ln>
                <a:solidFill>
                  <a:srgbClr val="6666FF"/>
                </a:solidFill>
                <a:effectLst/>
                <a:uLnTx/>
                <a:uFillTx/>
                <a:latin typeface="Tahoma" panose="020B0604030504040204" pitchFamily="34" charset="0"/>
                <a:ea typeface="宋体" panose="02010600030101010101" pitchFamily="2" charset="-122"/>
                <a:cs typeface="+mn-cs"/>
              </a:rPr>
              <a:t>     rpm  -ivh  </a:t>
            </a:r>
            <a:r>
              <a:rPr kumimoji="1" lang="en-US" altLang="zh-CN" sz="2400" b="1" i="0" u="none" strike="noStrike" kern="1200" cap="none" spc="0" normalizeH="0" baseline="0" noProof="0">
                <a:ln>
                  <a:noFill/>
                </a:ln>
                <a:solidFill>
                  <a:srgbClr val="FF0000"/>
                </a:solidFill>
                <a:effectLst/>
                <a:uLnTx/>
                <a:uFillTx/>
                <a:latin typeface="Tahoma" panose="020B0604030504040204" pitchFamily="34" charset="0"/>
                <a:ea typeface="宋体" panose="02010600030101010101" pitchFamily="2" charset="-122"/>
                <a:cs typeface="+mn-cs"/>
              </a:rPr>
              <a:t>vsftpd-3.0.2-10.el7.x86_64.rpm</a:t>
            </a:r>
          </a:p>
        </p:txBody>
      </p:sp>
      <p:sp>
        <p:nvSpPr>
          <p:cNvPr id="2" name="标题 1">
            <a:extLst>
              <a:ext uri="{FF2B5EF4-FFF2-40B4-BE49-F238E27FC236}">
                <a16:creationId xmlns:a16="http://schemas.microsoft.com/office/drawing/2014/main" id="{26B70DC9-AADA-E996-DAF7-5FEA671D655F}"/>
              </a:ext>
            </a:extLst>
          </p:cNvPr>
          <p:cNvSpPr>
            <a:spLocks noGrp="1"/>
          </p:cNvSpPr>
          <p:nvPr>
            <p:ph type="title"/>
          </p:nvPr>
        </p:nvSpPr>
        <p:spPr>
          <a:xfrm>
            <a:off x="1692275" y="439738"/>
            <a:ext cx="4881563" cy="650875"/>
          </a:xfrm>
        </p:spPr>
        <p:txBody>
          <a:bodyPr>
            <a:normAutofit fontScale="90000"/>
          </a:bodyPr>
          <a:lstStyle/>
          <a:p>
            <a:pPr eaLnBrk="1" hangingPunct="1">
              <a:defRPr/>
            </a:pPr>
            <a:r>
              <a:rPr lang="zh-CN" altLang="en-US" b="1" dirty="0"/>
              <a:t>用</a:t>
            </a:r>
            <a:r>
              <a:rPr lang="en-US" altLang="zh-CN" b="1" dirty="0"/>
              <a:t>rpm</a:t>
            </a:r>
            <a:r>
              <a:rPr lang="zh-CN" altLang="en-US" b="1" dirty="0"/>
              <a:t>手动安装</a:t>
            </a:r>
            <a:r>
              <a:rPr lang="en-US" altLang="zh-CN" b="1" dirty="0"/>
              <a:t>FTP</a:t>
            </a:r>
            <a:br>
              <a:rPr lang="en-US" altLang="zh-CN" b="1" dirty="0"/>
            </a:br>
            <a:endParaRPr lang="zh-CN" altLang="en-US" dirty="0"/>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a:extLst>
              <a:ext uri="{FF2B5EF4-FFF2-40B4-BE49-F238E27FC236}">
                <a16:creationId xmlns:a16="http://schemas.microsoft.com/office/drawing/2014/main" id="{EA852A0B-1DA8-75D2-1F03-499466B327DE}"/>
              </a:ext>
            </a:extLst>
          </p:cNvPr>
          <p:cNvSpPr txBox="1">
            <a:spLocks noChangeArrowheads="1"/>
          </p:cNvSpPr>
          <p:nvPr/>
        </p:nvSpPr>
        <p:spPr bwMode="auto">
          <a:xfrm>
            <a:off x="900113" y="1557338"/>
            <a:ext cx="7162800"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just" defTabSz="914400" rtl="0" eaLnBrk="1" fontAlgn="base" latinLnBrk="0" hangingPunct="1">
              <a:lnSpc>
                <a:spcPct val="150000"/>
              </a:lnSpc>
              <a:spcBef>
                <a:spcPct val="50000"/>
              </a:spcBef>
              <a:spcAft>
                <a:spcPct val="0"/>
              </a:spcAft>
              <a:buClr>
                <a:srgbClr val="4472C4"/>
              </a:buClr>
              <a:buSzTx/>
              <a:buFont typeface="Wingdings" panose="05000000000000000000" pitchFamily="2" charset="2"/>
              <a:buChar char="l"/>
              <a:tabLst/>
              <a:defRPr/>
            </a:pPr>
            <a:r>
              <a:rPr kumimoji="1" lang="zh-CN" alt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mn-cs"/>
              </a:rPr>
              <a:t>启动：</a:t>
            </a:r>
            <a:r>
              <a:rPr kumimoji="1" lang="en-US" altLang="zh-CN" sz="2800" b="1" i="0" u="none" strike="noStrike" kern="1200" cap="none" spc="0" normalizeH="0" baseline="0" noProof="0" dirty="0">
                <a:ln>
                  <a:noFill/>
                </a:ln>
                <a:solidFill>
                  <a:srgbClr val="0070C0"/>
                </a:solidFill>
                <a:effectLst/>
                <a:uLnTx/>
                <a:uFillTx/>
                <a:latin typeface="Tahoma" panose="020B0604030504040204" pitchFamily="34" charset="0"/>
                <a:ea typeface="宋体" panose="02010600030101010101" pitchFamily="2" charset="-122"/>
                <a:cs typeface="+mn-cs"/>
              </a:rPr>
              <a:t>#</a:t>
            </a:r>
            <a:r>
              <a:rPr kumimoji="1" lang="en-US" altLang="zh-CN" sz="2800" b="1" i="0" u="none" strike="noStrike" kern="1200" cap="none" spc="0" normalizeH="0" baseline="0" noProof="0" dirty="0" err="1">
                <a:ln>
                  <a:noFill/>
                </a:ln>
                <a:solidFill>
                  <a:srgbClr val="6666FF"/>
                </a:solidFill>
                <a:effectLst/>
                <a:uLnTx/>
                <a:uFillTx/>
                <a:latin typeface="Tahoma" panose="020B0604030504040204" pitchFamily="34" charset="0"/>
                <a:ea typeface="宋体" panose="02010600030101010101" pitchFamily="2" charset="-122"/>
                <a:cs typeface="+mn-cs"/>
              </a:rPr>
              <a:t>systemctl</a:t>
            </a:r>
            <a:r>
              <a:rPr kumimoji="1" lang="en-US" altLang="zh-CN" sz="2800" b="1" i="0" u="none" strike="noStrike" kern="1200" cap="none" spc="0" normalizeH="0" baseline="0" noProof="0" dirty="0">
                <a:ln>
                  <a:noFill/>
                </a:ln>
                <a:solidFill>
                  <a:srgbClr val="6666FF"/>
                </a:solidFill>
                <a:effectLst/>
                <a:uLnTx/>
                <a:uFillTx/>
                <a:latin typeface="Tahoma" panose="020B0604030504040204" pitchFamily="34"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cs typeface="+mn-cs"/>
              </a:rPr>
              <a:t>start</a:t>
            </a:r>
            <a:r>
              <a:rPr kumimoji="1" lang="en-US" altLang="zh-CN" sz="2800" b="1" i="0" u="none" strike="noStrike" kern="1200" cap="none" spc="0" normalizeH="0" baseline="0" noProof="0" dirty="0">
                <a:ln>
                  <a:noFill/>
                </a:ln>
                <a:solidFill>
                  <a:srgbClr val="6666FF"/>
                </a:solidFill>
                <a:effectLst/>
                <a:uLnTx/>
                <a:uFillTx/>
                <a:latin typeface="Tahoma" panose="020B0604030504040204" pitchFamily="34" charset="0"/>
                <a:ea typeface="宋体" panose="02010600030101010101" pitchFamily="2" charset="-122"/>
                <a:cs typeface="+mn-cs"/>
              </a:rPr>
              <a:t>  </a:t>
            </a:r>
            <a:r>
              <a:rPr kumimoji="1" lang="en-US" altLang="zh-CN" sz="2800" b="1" i="0" u="none" strike="noStrike" kern="1200" cap="none" spc="0" normalizeH="0" baseline="0" noProof="0" dirty="0" err="1">
                <a:ln>
                  <a:noFill/>
                </a:ln>
                <a:solidFill>
                  <a:srgbClr val="6666FF"/>
                </a:solidFill>
                <a:effectLst/>
                <a:uLnTx/>
                <a:uFillTx/>
                <a:latin typeface="Tahoma" panose="020B0604030504040204" pitchFamily="34" charset="0"/>
                <a:ea typeface="宋体" panose="02010600030101010101" pitchFamily="2" charset="-122"/>
                <a:cs typeface="+mn-cs"/>
              </a:rPr>
              <a:t>vsftpd</a:t>
            </a:r>
            <a:r>
              <a:rPr kumimoji="1" lang="en-US" altLang="zh-CN" sz="2800" b="1" i="0" u="none" strike="noStrike" kern="1200" cap="none" spc="0" normalizeH="0" baseline="0" noProof="0" dirty="0">
                <a:ln>
                  <a:noFill/>
                </a:ln>
                <a:solidFill>
                  <a:srgbClr val="6666FF"/>
                </a:solidFill>
                <a:effectLst/>
                <a:uLnTx/>
                <a:uFillTx/>
                <a:latin typeface="Tahoma" panose="020B0604030504040204" pitchFamily="34" charset="0"/>
                <a:ea typeface="宋体" panose="02010600030101010101" pitchFamily="2" charset="-122"/>
                <a:cs typeface="+mn-cs"/>
              </a:rPr>
              <a:t> </a:t>
            </a:r>
          </a:p>
          <a:p>
            <a:pPr marL="342900" marR="0" lvl="0" indent="-342900" algn="just" defTabSz="914400" rtl="0" eaLnBrk="1" fontAlgn="base" latinLnBrk="0" hangingPunct="1">
              <a:lnSpc>
                <a:spcPct val="150000"/>
              </a:lnSpc>
              <a:spcBef>
                <a:spcPct val="50000"/>
              </a:spcBef>
              <a:spcAft>
                <a:spcPct val="0"/>
              </a:spcAft>
              <a:buClr>
                <a:srgbClr val="4472C4"/>
              </a:buClr>
              <a:buSzTx/>
              <a:buFont typeface="Wingdings" panose="05000000000000000000" pitchFamily="2" charset="2"/>
              <a:buChar char="l"/>
              <a:tabLst/>
              <a:defRPr/>
            </a:pPr>
            <a:r>
              <a:rPr kumimoji="1" lang="zh-CN" alt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mn-cs"/>
              </a:rPr>
              <a:t>停止：</a:t>
            </a:r>
            <a:r>
              <a:rPr kumimoji="1" lang="en-US" altLang="zh-CN" sz="2800" b="1" i="0" u="none" strike="noStrike" kern="1200" cap="none" spc="0" normalizeH="0" baseline="0" noProof="0" dirty="0">
                <a:ln>
                  <a:noFill/>
                </a:ln>
                <a:solidFill>
                  <a:srgbClr val="0070C0"/>
                </a:solidFill>
                <a:effectLst/>
                <a:uLnTx/>
                <a:uFillTx/>
                <a:latin typeface="Tahoma" panose="020B0604030504040204" pitchFamily="34" charset="0"/>
                <a:ea typeface="宋体" panose="02010600030101010101" pitchFamily="2" charset="-122"/>
                <a:cs typeface="+mn-cs"/>
              </a:rPr>
              <a:t>#</a:t>
            </a:r>
            <a:r>
              <a:rPr kumimoji="1" lang="en-US" altLang="zh-CN" sz="2800" b="1" i="0" u="none" strike="noStrike" kern="1200" cap="none" spc="0" normalizeH="0" baseline="0" noProof="0" dirty="0">
                <a:ln>
                  <a:noFill/>
                </a:ln>
                <a:solidFill>
                  <a:srgbClr val="6666FF"/>
                </a:solidFill>
                <a:effectLst/>
                <a:uLnTx/>
                <a:uFillTx/>
                <a:latin typeface="Tahoma" panose="020B0604030504040204" pitchFamily="34" charset="0"/>
                <a:ea typeface="宋体" panose="02010600030101010101" pitchFamily="2" charset="-122"/>
                <a:cs typeface="+mn-cs"/>
              </a:rPr>
              <a:t> </a:t>
            </a:r>
            <a:r>
              <a:rPr kumimoji="1" lang="en-US" altLang="zh-CN" sz="2800" b="1" i="0" u="none" strike="noStrike" kern="1200" cap="none" spc="0" normalizeH="0" baseline="0" noProof="0" dirty="0" err="1">
                <a:ln>
                  <a:noFill/>
                </a:ln>
                <a:solidFill>
                  <a:srgbClr val="6666FF"/>
                </a:solidFill>
                <a:effectLst/>
                <a:uLnTx/>
                <a:uFillTx/>
                <a:latin typeface="Tahoma" panose="020B0604030504040204" pitchFamily="34" charset="0"/>
                <a:ea typeface="宋体" panose="02010600030101010101" pitchFamily="2" charset="-122"/>
                <a:cs typeface="+mn-cs"/>
              </a:rPr>
              <a:t>systemctl</a:t>
            </a:r>
            <a:r>
              <a:rPr kumimoji="1" lang="en-US" altLang="zh-CN" sz="2800" b="1" i="0" u="none" strike="noStrike" kern="1200" cap="none" spc="0" normalizeH="0" baseline="0" noProof="0" dirty="0">
                <a:ln>
                  <a:noFill/>
                </a:ln>
                <a:solidFill>
                  <a:srgbClr val="6666FF"/>
                </a:solidFill>
                <a:effectLst/>
                <a:uLnTx/>
                <a:uFillTx/>
                <a:latin typeface="Tahoma" panose="020B0604030504040204" pitchFamily="34"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cs typeface="+mn-cs"/>
              </a:rPr>
              <a:t>stop</a:t>
            </a:r>
            <a:r>
              <a:rPr kumimoji="1" lang="en-US" altLang="zh-CN" sz="2800" b="1" i="0" u="none" strike="noStrike" kern="1200" cap="none" spc="0" normalizeH="0" baseline="0" noProof="0" dirty="0">
                <a:ln>
                  <a:noFill/>
                </a:ln>
                <a:solidFill>
                  <a:srgbClr val="6666FF"/>
                </a:solidFill>
                <a:effectLst/>
                <a:uLnTx/>
                <a:uFillTx/>
                <a:latin typeface="Tahoma" panose="020B0604030504040204" pitchFamily="34" charset="0"/>
                <a:ea typeface="宋体" panose="02010600030101010101" pitchFamily="2" charset="-122"/>
                <a:cs typeface="+mn-cs"/>
              </a:rPr>
              <a:t> </a:t>
            </a:r>
            <a:r>
              <a:rPr kumimoji="1" lang="en-US" altLang="zh-CN" sz="2800" b="1" i="0" u="none" strike="noStrike" kern="1200" cap="none" spc="0" normalizeH="0" baseline="0" noProof="0" dirty="0" err="1">
                <a:ln>
                  <a:noFill/>
                </a:ln>
                <a:solidFill>
                  <a:srgbClr val="6666FF"/>
                </a:solidFill>
                <a:effectLst/>
                <a:uLnTx/>
                <a:uFillTx/>
                <a:latin typeface="Tahoma" panose="020B0604030504040204" pitchFamily="34" charset="0"/>
                <a:ea typeface="宋体" panose="02010600030101010101" pitchFamily="2" charset="-122"/>
                <a:cs typeface="+mn-cs"/>
              </a:rPr>
              <a:t>vsftpd</a:t>
            </a:r>
            <a:r>
              <a:rPr kumimoji="1" lang="en-US" altLang="zh-CN" sz="2800" b="1" i="0" u="none" strike="noStrike" kern="1200" cap="none" spc="0" normalizeH="0" baseline="0" noProof="0" dirty="0">
                <a:ln>
                  <a:noFill/>
                </a:ln>
                <a:solidFill>
                  <a:srgbClr val="6666FF"/>
                </a:solidFill>
                <a:effectLst/>
                <a:uLnTx/>
                <a:uFillTx/>
                <a:latin typeface="Tahoma" panose="020B0604030504040204" pitchFamily="34" charset="0"/>
                <a:ea typeface="宋体" panose="02010600030101010101" pitchFamily="2" charset="-122"/>
                <a:cs typeface="+mn-cs"/>
              </a:rPr>
              <a:t> </a:t>
            </a:r>
          </a:p>
          <a:p>
            <a:pPr marL="342900" marR="0" lvl="0" indent="-342900" algn="just" defTabSz="914400" rtl="0" eaLnBrk="1" fontAlgn="base" latinLnBrk="0" hangingPunct="1">
              <a:lnSpc>
                <a:spcPct val="150000"/>
              </a:lnSpc>
              <a:spcBef>
                <a:spcPct val="50000"/>
              </a:spcBef>
              <a:spcAft>
                <a:spcPct val="0"/>
              </a:spcAft>
              <a:buClr>
                <a:srgbClr val="4472C4"/>
              </a:buClr>
              <a:buSzTx/>
              <a:buFont typeface="Wingdings" panose="05000000000000000000" pitchFamily="2" charset="2"/>
              <a:buChar char="l"/>
              <a:tabLst/>
              <a:defRPr/>
            </a:pPr>
            <a:r>
              <a:rPr kumimoji="1" lang="zh-CN" alt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mn-cs"/>
              </a:rPr>
              <a:t>重启：</a:t>
            </a:r>
            <a:r>
              <a:rPr kumimoji="1" lang="en-US" altLang="zh-CN" sz="2800" b="1" i="0" u="none" strike="noStrike" kern="1200" cap="none" spc="0" normalizeH="0" baseline="0" noProof="0" dirty="0">
                <a:ln>
                  <a:noFill/>
                </a:ln>
                <a:solidFill>
                  <a:srgbClr val="0070C0"/>
                </a:solidFill>
                <a:effectLst/>
                <a:uLnTx/>
                <a:uFillTx/>
                <a:latin typeface="Tahoma" panose="020B0604030504040204" pitchFamily="34" charset="0"/>
                <a:ea typeface="宋体" panose="02010600030101010101" pitchFamily="2" charset="-122"/>
                <a:cs typeface="+mn-cs"/>
              </a:rPr>
              <a:t>#</a:t>
            </a:r>
            <a:r>
              <a:rPr kumimoji="1" lang="en-US" altLang="zh-CN" sz="2800" b="1" i="0" u="none" strike="noStrike" kern="1200" cap="none" spc="0" normalizeH="0" baseline="0" noProof="0" dirty="0">
                <a:ln>
                  <a:noFill/>
                </a:ln>
                <a:solidFill>
                  <a:srgbClr val="6666FF"/>
                </a:solidFill>
                <a:effectLst/>
                <a:uLnTx/>
                <a:uFillTx/>
                <a:latin typeface="Tahoma" panose="020B0604030504040204" pitchFamily="34" charset="0"/>
                <a:ea typeface="宋体" panose="02010600030101010101" pitchFamily="2" charset="-122"/>
                <a:cs typeface="+mn-cs"/>
              </a:rPr>
              <a:t> </a:t>
            </a:r>
            <a:r>
              <a:rPr kumimoji="1" lang="en-US" altLang="zh-CN" sz="2800" b="1" i="0" u="none" strike="noStrike" kern="1200" cap="none" spc="0" normalizeH="0" baseline="0" noProof="0" dirty="0" err="1">
                <a:ln>
                  <a:noFill/>
                </a:ln>
                <a:solidFill>
                  <a:srgbClr val="6666FF"/>
                </a:solidFill>
                <a:effectLst/>
                <a:uLnTx/>
                <a:uFillTx/>
                <a:latin typeface="Tahoma" panose="020B0604030504040204" pitchFamily="34" charset="0"/>
                <a:ea typeface="宋体" panose="02010600030101010101" pitchFamily="2" charset="-122"/>
                <a:cs typeface="+mn-cs"/>
              </a:rPr>
              <a:t>systemctl</a:t>
            </a:r>
            <a:r>
              <a:rPr kumimoji="1" lang="en-US" altLang="zh-CN" sz="2800" b="1" i="0" u="none" strike="noStrike" kern="1200" cap="none" spc="0" normalizeH="0" baseline="0" noProof="0" dirty="0">
                <a:ln>
                  <a:noFill/>
                </a:ln>
                <a:solidFill>
                  <a:srgbClr val="6666FF"/>
                </a:solidFill>
                <a:effectLst/>
                <a:uLnTx/>
                <a:uFillTx/>
                <a:latin typeface="Tahoma" panose="020B0604030504040204" pitchFamily="34"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cs typeface="+mn-cs"/>
              </a:rPr>
              <a:t>restart</a:t>
            </a:r>
            <a:r>
              <a:rPr kumimoji="1" lang="en-US" altLang="zh-CN" sz="2800" b="1" i="0" u="none" strike="noStrike" kern="1200" cap="none" spc="0" normalizeH="0" baseline="0" noProof="0" dirty="0">
                <a:ln>
                  <a:noFill/>
                </a:ln>
                <a:solidFill>
                  <a:srgbClr val="6666FF"/>
                </a:solidFill>
                <a:effectLst/>
                <a:uLnTx/>
                <a:uFillTx/>
                <a:latin typeface="Tahoma" panose="020B0604030504040204" pitchFamily="34" charset="0"/>
                <a:ea typeface="宋体" panose="02010600030101010101" pitchFamily="2" charset="-122"/>
                <a:cs typeface="+mn-cs"/>
              </a:rPr>
              <a:t> </a:t>
            </a:r>
            <a:r>
              <a:rPr kumimoji="1" lang="en-US" altLang="zh-CN" sz="2800" b="1" i="0" u="none" strike="noStrike" kern="1200" cap="none" spc="0" normalizeH="0" baseline="0" noProof="0" dirty="0" err="1">
                <a:ln>
                  <a:noFill/>
                </a:ln>
                <a:solidFill>
                  <a:srgbClr val="6666FF"/>
                </a:solidFill>
                <a:effectLst/>
                <a:uLnTx/>
                <a:uFillTx/>
                <a:latin typeface="Tahoma" panose="020B0604030504040204" pitchFamily="34" charset="0"/>
                <a:ea typeface="宋体" panose="02010600030101010101" pitchFamily="2" charset="-122"/>
                <a:cs typeface="+mn-cs"/>
              </a:rPr>
              <a:t>vsftpd</a:t>
            </a:r>
            <a:endParaRPr kumimoji="1" lang="en-US" altLang="zh-CN" sz="2800" b="1" i="0" u="none" strike="noStrike" kern="1200" cap="none" spc="0" normalizeH="0" baseline="0" noProof="0" dirty="0">
              <a:ln>
                <a:noFill/>
              </a:ln>
              <a:solidFill>
                <a:srgbClr val="6666FF"/>
              </a:solidFill>
              <a:effectLst/>
              <a:uLnTx/>
              <a:uFillTx/>
              <a:latin typeface="Tahoma" panose="020B0604030504040204" pitchFamily="34" charset="0"/>
              <a:ea typeface="宋体" panose="02010600030101010101" pitchFamily="2" charset="-122"/>
              <a:cs typeface="+mn-cs"/>
            </a:endParaRPr>
          </a:p>
        </p:txBody>
      </p:sp>
      <p:sp>
        <p:nvSpPr>
          <p:cNvPr id="2" name="标题 1">
            <a:extLst>
              <a:ext uri="{FF2B5EF4-FFF2-40B4-BE49-F238E27FC236}">
                <a16:creationId xmlns:a16="http://schemas.microsoft.com/office/drawing/2014/main" id="{76D2BD77-DBC0-EB22-C27B-C58AF89971BF}"/>
              </a:ext>
            </a:extLst>
          </p:cNvPr>
          <p:cNvSpPr>
            <a:spLocks noGrp="1"/>
          </p:cNvSpPr>
          <p:nvPr>
            <p:ph type="title"/>
          </p:nvPr>
        </p:nvSpPr>
        <p:spPr>
          <a:xfrm>
            <a:off x="1547813" y="620713"/>
            <a:ext cx="4883150" cy="652462"/>
          </a:xfrm>
        </p:spPr>
        <p:txBody>
          <a:bodyPr>
            <a:normAutofit fontScale="90000"/>
          </a:bodyPr>
          <a:lstStyle/>
          <a:p>
            <a:pPr eaLnBrk="1" hangingPunct="1">
              <a:defRPr/>
            </a:pPr>
            <a:r>
              <a:rPr kumimoji="1" lang="zh-CN" altLang="en-US" sz="3600" b="1" dirty="0">
                <a:solidFill>
                  <a:srgbClr val="0070C0"/>
                </a:solidFill>
                <a:latin typeface="Times New Roman" panose="02020603050405020304" pitchFamily="18" charset="0"/>
                <a:ea typeface="宋体" panose="02010600030101010101" pitchFamily="2" charset="-122"/>
                <a:cs typeface="+mn-cs"/>
              </a:rPr>
              <a:t>启动与关闭</a:t>
            </a:r>
            <a:r>
              <a:rPr kumimoji="1" lang="en-US" altLang="zh-CN" sz="3600" b="1" dirty="0">
                <a:solidFill>
                  <a:srgbClr val="0070C0"/>
                </a:solidFill>
                <a:latin typeface="Times New Roman" panose="02020603050405020304" pitchFamily="18" charset="0"/>
                <a:ea typeface="宋体" panose="02010600030101010101" pitchFamily="2" charset="-122"/>
                <a:cs typeface="+mn-cs"/>
              </a:rPr>
              <a:t>FTP</a:t>
            </a:r>
            <a:r>
              <a:rPr kumimoji="1" lang="zh-CN" altLang="en-US" sz="3600" b="1" dirty="0">
                <a:solidFill>
                  <a:srgbClr val="0070C0"/>
                </a:solidFill>
                <a:latin typeface="Times New Roman" panose="02020603050405020304" pitchFamily="18" charset="0"/>
                <a:ea typeface="宋体" panose="02010600030101010101" pitchFamily="2" charset="-122"/>
                <a:cs typeface="+mn-cs"/>
              </a:rPr>
              <a:t>服务</a:t>
            </a:r>
            <a:br>
              <a:rPr lang="zh-CN" altLang="en-US" b="1" dirty="0"/>
            </a:b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a:extLst>
              <a:ext uri="{FF2B5EF4-FFF2-40B4-BE49-F238E27FC236}">
                <a16:creationId xmlns:a16="http://schemas.microsoft.com/office/drawing/2014/main" id="{BA0AB261-1FE6-4677-955E-DC5E6A4AF942}"/>
              </a:ext>
            </a:extLst>
          </p:cNvPr>
          <p:cNvSpPr>
            <a:spLocks noGrp="1"/>
          </p:cNvSpPr>
          <p:nvPr>
            <p:ph idx="1"/>
          </p:nvPr>
        </p:nvSpPr>
        <p:spPr/>
        <p:txBody>
          <a:bodyPr/>
          <a:lstStyle/>
          <a:p>
            <a:pPr eaLnBrk="1" hangingPunct="1"/>
            <a:r>
              <a:rPr lang="en-US" altLang="zh-CN"/>
              <a:t>Redhat</a:t>
            </a:r>
            <a:r>
              <a:rPr lang="zh-CN" altLang="en-US"/>
              <a:t>企业版</a:t>
            </a:r>
          </a:p>
          <a:p>
            <a:pPr lvl="1" eaLnBrk="1" hangingPunct="1">
              <a:lnSpc>
                <a:spcPct val="150000"/>
              </a:lnSpc>
            </a:pPr>
            <a:r>
              <a:rPr lang="zh-CN" altLang="en-US"/>
              <a:t>需要授权费，主要用在高要求的服务器商用系统，比如各种运营商内部非核心系统，在版本上注重了性能和稳定性以及对硬件的支持。</a:t>
            </a:r>
          </a:p>
          <a:p>
            <a:pPr lvl="1" eaLnBrk="1" hangingPunct="1">
              <a:lnSpc>
                <a:spcPct val="150000"/>
              </a:lnSpc>
            </a:pPr>
            <a:r>
              <a:rPr lang="zh-CN" altLang="en-US"/>
              <a:t> 由于企业版操作系统的开发周期较长，注重性能、稳定性和服务端软件支持，因此版本更新相对较缓慢。</a:t>
            </a:r>
            <a:br>
              <a:rPr lang="zh-CN" altLang="en-US"/>
            </a:br>
            <a:endParaRPr lang="zh-CN" altLang="en-US"/>
          </a:p>
        </p:txBody>
      </p:sp>
      <p:sp>
        <p:nvSpPr>
          <p:cNvPr id="39938" name="Rectangle 2">
            <a:extLst>
              <a:ext uri="{FF2B5EF4-FFF2-40B4-BE49-F238E27FC236}">
                <a16:creationId xmlns:a16="http://schemas.microsoft.com/office/drawing/2014/main" id="{A0221A8F-43CE-479A-A484-A75085374180}"/>
              </a:ext>
            </a:extLst>
          </p:cNvPr>
          <p:cNvSpPr>
            <a:spLocks noGrp="1" noChangeArrowheads="1"/>
          </p:cNvSpPr>
          <p:nvPr>
            <p:ph type="title"/>
          </p:nvPr>
        </p:nvSpPr>
        <p:spPr/>
        <p:txBody>
          <a:bodyPr/>
          <a:lstStyle/>
          <a:p>
            <a:pPr eaLnBrk="1" fontAlgn="auto" hangingPunct="1">
              <a:spcAft>
                <a:spcPts val="0"/>
              </a:spcAft>
              <a:defRPr/>
            </a:pPr>
            <a:r>
              <a:rPr lang="en-US" altLang="zh-CN"/>
              <a:t>redhat</a:t>
            </a:r>
            <a:r>
              <a:rPr lang="zh-CN" altLang="en-US"/>
              <a:t>家族</a:t>
            </a:r>
          </a:p>
        </p:txBody>
      </p:sp>
      <p:pic>
        <p:nvPicPr>
          <p:cNvPr id="49156" name="Picture 4">
            <a:extLst>
              <a:ext uri="{FF2B5EF4-FFF2-40B4-BE49-F238E27FC236}">
                <a16:creationId xmlns:a16="http://schemas.microsoft.com/office/drawing/2014/main" id="{704D79F4-C24B-4D79-928A-9970CA827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188913"/>
            <a:ext cx="24860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7762" name="Text Box 3">
            <a:extLst>
              <a:ext uri="{FF2B5EF4-FFF2-40B4-BE49-F238E27FC236}">
                <a16:creationId xmlns:a16="http://schemas.microsoft.com/office/drawing/2014/main" id="{5E978613-1FDC-5424-F5C3-7E8E9A9D52FE}"/>
              </a:ext>
            </a:extLst>
          </p:cNvPr>
          <p:cNvSpPr txBox="1">
            <a:spLocks noChangeArrowheads="1"/>
          </p:cNvSpPr>
          <p:nvPr/>
        </p:nvSpPr>
        <p:spPr bwMode="auto">
          <a:xfrm>
            <a:off x="684213" y="44450"/>
            <a:ext cx="7620000" cy="646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just" defTabSz="914400" rtl="0" eaLnBrk="1" fontAlgn="base" latinLnBrk="0" hangingPunct="1">
              <a:lnSpc>
                <a:spcPct val="200000"/>
              </a:lnSpc>
              <a:spcBef>
                <a:spcPct val="50000"/>
              </a:spcBef>
              <a:spcAft>
                <a:spcPct val="0"/>
              </a:spcAft>
              <a:buClr>
                <a:srgbClr val="4472C4"/>
              </a:buClr>
              <a:buSzTx/>
              <a:buFont typeface="Arial" panose="020B0604020202020204" pitchFamily="34" charset="0"/>
              <a:buChar char="•"/>
              <a:tabLst/>
              <a:defRPr/>
            </a:pPr>
            <a:r>
              <a:rPr kumimoji="0" lang="en-US" altLang="zh-CN"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FTP</a:t>
            </a:r>
            <a:r>
              <a:rPr kumimoji="0" lang="zh-CN" altLang="en-US"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客户端访问</a:t>
            </a:r>
            <a:r>
              <a:rPr kumimoji="0" lang="en-US" altLang="zh-CN"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FTP</a:t>
            </a:r>
            <a:r>
              <a:rPr kumimoji="0" lang="zh-CN" altLang="en-US"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服务器的方法主要有三种：</a:t>
            </a:r>
          </a:p>
          <a:p>
            <a:pPr marL="0" marR="0" lvl="0" indent="0" algn="just" defTabSz="914400" rtl="0" eaLnBrk="1" fontAlgn="base" latinLnBrk="0" hangingPunct="1">
              <a:lnSpc>
                <a:spcPct val="200000"/>
              </a:lnSpc>
              <a:spcBef>
                <a:spcPct val="50000"/>
              </a:spcBef>
              <a:spcAft>
                <a:spcPct val="0"/>
              </a:spcAft>
              <a:buClr>
                <a:srgbClr val="4472C4"/>
              </a:buClr>
              <a:buSzTx/>
              <a:buFontTx/>
              <a:buNone/>
              <a:tabLst/>
              <a:defRPr/>
            </a:pPr>
            <a:r>
              <a:rPr kumimoji="0" lang="en-US" altLang="zh-CN" sz="2400" b="1" i="0" u="none" strike="noStrike" kern="1200" cap="none" spc="0" normalizeH="0" baseline="0" noProof="0" dirty="0">
                <a:ln>
                  <a:noFill/>
                </a:ln>
                <a:solidFill>
                  <a:srgbClr val="6666FF"/>
                </a:solidFill>
                <a:effectLst/>
                <a:uLnTx/>
                <a:uFillTx/>
                <a:latin typeface="Times New Roman" panose="02020603050405020304" pitchFamily="18" charset="0"/>
                <a:ea typeface="微软雅黑" pitchFamily="34" charset="-122"/>
                <a:cs typeface="Times New Roman" panose="02020603050405020304" pitchFamily="18" charset="0"/>
              </a:rPr>
              <a:t>	</a:t>
            </a:r>
            <a:r>
              <a:rPr kumimoji="0" lang="zh-CN" altLang="en-US" sz="2400" b="1" i="0" u="none" strike="noStrike" kern="1200" cap="none" spc="0" normalizeH="0" baseline="0" noProof="0" dirty="0">
                <a:ln>
                  <a:noFill/>
                </a:ln>
                <a:solidFill>
                  <a:srgbClr val="6666FF"/>
                </a:solidFill>
                <a:effectLst/>
                <a:uLnTx/>
                <a:uFillTx/>
                <a:latin typeface="Times New Roman" panose="02020603050405020304" pitchFamily="18" charset="0"/>
                <a:ea typeface="微软雅黑" pitchFamily="34" charset="-122"/>
                <a:cs typeface="Times New Roman" panose="02020603050405020304" pitchFamily="18" charset="0"/>
              </a:rPr>
              <a:t>①命令方式访问。</a:t>
            </a:r>
          </a:p>
          <a:p>
            <a:pPr marL="0" marR="0" lvl="0" indent="0" algn="just" defTabSz="914400" rtl="0" eaLnBrk="1" fontAlgn="base" latinLnBrk="0" hangingPunct="1">
              <a:lnSpc>
                <a:spcPct val="200000"/>
              </a:lnSpc>
              <a:spcBef>
                <a:spcPct val="50000"/>
              </a:spcBef>
              <a:spcAft>
                <a:spcPct val="0"/>
              </a:spcAft>
              <a:buClr>
                <a:srgbClr val="4472C4"/>
              </a:buClr>
              <a:buSzTx/>
              <a:buFontTx/>
              <a:buNone/>
              <a:tabLst/>
              <a:defRPr/>
            </a:pPr>
            <a:r>
              <a:rPr kumimoji="0" lang="zh-CN" altLang="en-US" sz="2400" b="1" i="0" u="none" strike="noStrike" kern="1200" cap="none" spc="0" normalizeH="0" baseline="0" noProof="0" dirty="0">
                <a:ln>
                  <a:noFill/>
                </a:ln>
                <a:solidFill>
                  <a:srgbClr val="6666FF"/>
                </a:solidFill>
                <a:effectLst/>
                <a:uLnTx/>
                <a:uFillTx/>
                <a:latin typeface="Times New Roman" panose="02020603050405020304" pitchFamily="18" charset="0"/>
                <a:ea typeface="微软雅黑" pitchFamily="34" charset="-122"/>
                <a:cs typeface="Times New Roman" panose="02020603050405020304" pitchFamily="18" charset="0"/>
              </a:rPr>
              <a:t> </a:t>
            </a:r>
            <a:r>
              <a:rPr kumimoji="0" lang="en-US" altLang="zh-CN" sz="2400" b="1" i="0" u="none" strike="noStrike" kern="1200" cap="none" spc="0" normalizeH="0" baseline="0" noProof="0" dirty="0">
                <a:ln>
                  <a:noFill/>
                </a:ln>
                <a:solidFill>
                  <a:srgbClr val="6666FF"/>
                </a:solidFill>
                <a:effectLst/>
                <a:uLnTx/>
                <a:uFillTx/>
                <a:latin typeface="Times New Roman" panose="02020603050405020304" pitchFamily="18" charset="0"/>
                <a:ea typeface="微软雅黑" pitchFamily="34" charset="-122"/>
                <a:cs typeface="Times New Roman" panose="02020603050405020304" pitchFamily="18" charset="0"/>
              </a:rPr>
              <a:t>	</a:t>
            </a:r>
            <a:r>
              <a:rPr kumimoji="0" lang="zh-CN" altLang="en-US" sz="2400" b="1" i="0" u="none" strike="noStrike" kern="1200" cap="none" spc="0" normalizeH="0" baseline="0" noProof="0" dirty="0">
                <a:ln>
                  <a:noFill/>
                </a:ln>
                <a:solidFill>
                  <a:srgbClr val="6666FF"/>
                </a:solidFill>
                <a:effectLst/>
                <a:uLnTx/>
                <a:uFillTx/>
                <a:latin typeface="Times New Roman" panose="02020603050405020304" pitchFamily="18" charset="0"/>
                <a:ea typeface="微软雅黑" pitchFamily="34" charset="-122"/>
                <a:cs typeface="Times New Roman" panose="02020603050405020304" pitchFamily="18" charset="0"/>
              </a:rPr>
              <a:t>②浏览器访问。</a:t>
            </a:r>
            <a:endParaRPr kumimoji="0" lang="en-US" altLang="zh-CN" sz="2400" b="1" i="0" u="none" strike="noStrike" kern="1200" cap="none" spc="0" normalizeH="0" baseline="0" noProof="0" dirty="0">
              <a:ln>
                <a:noFill/>
              </a:ln>
              <a:solidFill>
                <a:srgbClr val="6666FF"/>
              </a:solidFill>
              <a:effectLst/>
              <a:uLnTx/>
              <a:uFillTx/>
              <a:latin typeface="Times New Roman" panose="02020603050405020304" pitchFamily="18" charset="0"/>
              <a:ea typeface="微软雅黑" pitchFamily="34" charset="-122"/>
              <a:cs typeface="Times New Roman" panose="02020603050405020304" pitchFamily="18" charset="0"/>
            </a:endParaRPr>
          </a:p>
          <a:p>
            <a:pPr marL="0" marR="0" lvl="0" indent="0" algn="just" defTabSz="914400" rtl="0" eaLnBrk="1" fontAlgn="base" latinLnBrk="0" hangingPunct="1">
              <a:lnSpc>
                <a:spcPct val="200000"/>
              </a:lnSpc>
              <a:spcBef>
                <a:spcPct val="50000"/>
              </a:spcBef>
              <a:spcAft>
                <a:spcPct val="0"/>
              </a:spcAft>
              <a:buClr>
                <a:srgbClr val="4472C4"/>
              </a:buClr>
              <a:buSzTx/>
              <a:buFontTx/>
              <a:buNone/>
              <a:tabLst/>
              <a:defRPr/>
            </a:pPr>
            <a:r>
              <a:rPr kumimoji="0" lang="zh-CN" altLang="en-US" sz="2400" b="1" i="0" u="none" strike="noStrike" kern="1200" cap="none" spc="0" normalizeH="0" baseline="0" noProof="0" dirty="0">
                <a:ln>
                  <a:noFill/>
                </a:ln>
                <a:solidFill>
                  <a:srgbClr val="6666FF"/>
                </a:solidFill>
                <a:effectLst/>
                <a:uLnTx/>
                <a:uFillTx/>
                <a:latin typeface="Times New Roman" panose="02020603050405020304" pitchFamily="18" charset="0"/>
                <a:ea typeface="微软雅黑" pitchFamily="34" charset="-122"/>
                <a:cs typeface="Times New Roman" panose="02020603050405020304" pitchFamily="18" charset="0"/>
              </a:rPr>
              <a:t>  </a:t>
            </a:r>
            <a:r>
              <a:rPr kumimoji="0" lang="en-US" altLang="zh-CN" sz="2400" b="1" i="0" u="none" strike="noStrike" kern="1200" cap="none" spc="0" normalizeH="0" baseline="0" noProof="0" dirty="0">
                <a:ln>
                  <a:noFill/>
                </a:ln>
                <a:solidFill>
                  <a:srgbClr val="6666FF"/>
                </a:solidFill>
                <a:effectLst/>
                <a:uLnTx/>
                <a:uFillTx/>
                <a:latin typeface="Times New Roman" panose="02020603050405020304" pitchFamily="18" charset="0"/>
                <a:ea typeface="微软雅黑" pitchFamily="34" charset="-122"/>
                <a:cs typeface="Times New Roman" panose="02020603050405020304" pitchFamily="18" charset="0"/>
              </a:rPr>
              <a:t>	</a:t>
            </a:r>
            <a:r>
              <a:rPr kumimoji="0" lang="zh-CN" altLang="en-US" sz="2400" b="1" i="0" u="none" strike="noStrike" kern="1200" cap="none" spc="0" normalizeH="0" baseline="0" noProof="0" dirty="0">
                <a:ln>
                  <a:noFill/>
                </a:ln>
                <a:solidFill>
                  <a:srgbClr val="6666FF"/>
                </a:solidFill>
                <a:effectLst/>
                <a:uLnTx/>
                <a:uFillTx/>
                <a:latin typeface="Times New Roman" panose="02020603050405020304" pitchFamily="18" charset="0"/>
                <a:ea typeface="微软雅黑" pitchFamily="34" charset="-122"/>
                <a:cs typeface="Times New Roman" panose="02020603050405020304" pitchFamily="18" charset="0"/>
              </a:rPr>
              <a:t>③客户端</a:t>
            </a:r>
            <a:r>
              <a:rPr kumimoji="0" lang="en-US" altLang="zh-CN" sz="2400" b="1" i="0" u="none" strike="noStrike" kern="1200" cap="none" spc="0" normalizeH="0" baseline="0" noProof="0" dirty="0">
                <a:ln>
                  <a:noFill/>
                </a:ln>
                <a:solidFill>
                  <a:srgbClr val="6666FF"/>
                </a:solidFill>
                <a:effectLst/>
                <a:uLnTx/>
                <a:uFillTx/>
                <a:latin typeface="Times New Roman" panose="02020603050405020304" pitchFamily="18" charset="0"/>
                <a:ea typeface="微软雅黑" pitchFamily="34" charset="-122"/>
                <a:cs typeface="Times New Roman" panose="02020603050405020304" pitchFamily="18" charset="0"/>
              </a:rPr>
              <a:t>FTP</a:t>
            </a:r>
            <a:r>
              <a:rPr kumimoji="0" lang="zh-CN" altLang="en-US" sz="2400" b="1" i="0" u="none" strike="noStrike" kern="1200" cap="none" spc="0" normalizeH="0" baseline="0" noProof="0" dirty="0">
                <a:ln>
                  <a:noFill/>
                </a:ln>
                <a:solidFill>
                  <a:srgbClr val="6666FF"/>
                </a:solidFill>
                <a:effectLst/>
                <a:uLnTx/>
                <a:uFillTx/>
                <a:latin typeface="Times New Roman" panose="02020603050405020304" pitchFamily="18" charset="0"/>
                <a:ea typeface="微软雅黑" pitchFamily="34" charset="-122"/>
                <a:cs typeface="Times New Roman" panose="02020603050405020304" pitchFamily="18" charset="0"/>
              </a:rPr>
              <a:t>软件访问。</a:t>
            </a:r>
          </a:p>
          <a:p>
            <a:pPr marL="342900" marR="0" lvl="0" indent="-342900" algn="just" defTabSz="914400" rtl="0" eaLnBrk="1" fontAlgn="base" latinLnBrk="0" hangingPunct="1">
              <a:lnSpc>
                <a:spcPct val="200000"/>
              </a:lnSpc>
              <a:spcBef>
                <a:spcPct val="50000"/>
              </a:spcBef>
              <a:spcAft>
                <a:spcPct val="0"/>
              </a:spcAft>
              <a:buClr>
                <a:srgbClr val="4472C4"/>
              </a:buClr>
              <a:buSzTx/>
              <a:buFont typeface="Arial" panose="020B0604020202020204" pitchFamily="34" charset="0"/>
              <a:buChar char="•"/>
              <a:tabLst/>
              <a:defRPr/>
            </a:pPr>
            <a:r>
              <a:rPr kumimoji="0" lang="zh-CN" altLang="en-US"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 </a:t>
            </a:r>
            <a:r>
              <a:rPr kumimoji="0" lang="en-US" altLang="zh-CN" sz="2400" b="1" i="0" u="none" strike="noStrike" kern="1200" cap="none" spc="0" normalizeH="0" baseline="0" noProof="0" dirty="0" err="1">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vsftpd</a:t>
            </a:r>
            <a:r>
              <a:rPr kumimoji="0" lang="zh-CN" altLang="en-US"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默认配置允许用户用匿名账户</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itchFamily="34" charset="-122"/>
                <a:cs typeface="Times New Roman" panose="02020603050405020304" pitchFamily="18" charset="0"/>
              </a:rPr>
              <a:t>anonymous</a:t>
            </a:r>
            <a:r>
              <a:rPr kumimoji="0" lang="zh-CN" altLang="en-US"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或者</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itchFamily="34" charset="-122"/>
                <a:cs typeface="Times New Roman" panose="02020603050405020304" pitchFamily="18" charset="0"/>
              </a:rPr>
              <a:t>ftp</a:t>
            </a:r>
            <a:r>
              <a:rPr kumimoji="0" lang="zh-CN" altLang="en-US"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a:t>
            </a: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itchFamily="34" charset="-122"/>
                <a:cs typeface="Times New Roman" panose="02020603050405020304" pitchFamily="18" charset="0"/>
              </a:rPr>
              <a:t>密码为空</a:t>
            </a:r>
            <a:r>
              <a:rPr kumimoji="0" lang="zh-CN" altLang="en-US"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来访问</a:t>
            </a:r>
            <a:r>
              <a:rPr kumimoji="0" lang="en-US" altLang="zh-CN"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FTP</a:t>
            </a:r>
            <a:r>
              <a:rPr kumimoji="0" lang="zh-CN" altLang="en-US"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服务器。</a:t>
            </a:r>
          </a:p>
          <a:p>
            <a:pPr marL="457200" marR="0" lvl="0" indent="-457200" algn="l" defTabSz="914400" rtl="0" eaLnBrk="1" fontAlgn="base" latinLnBrk="0" hangingPunct="1">
              <a:lnSpc>
                <a:spcPct val="100000"/>
              </a:lnSpc>
              <a:spcBef>
                <a:spcPct val="50000"/>
              </a:spcBef>
              <a:spcAft>
                <a:spcPct val="0"/>
              </a:spcAft>
              <a:buClr>
                <a:srgbClr val="4472C4"/>
              </a:buClr>
              <a:buSzTx/>
              <a:buFont typeface="Wingdings" panose="05000000000000000000" pitchFamily="2" charset="2"/>
              <a:buChar char="l"/>
              <a:tabLst/>
              <a:defRPr/>
            </a:pPr>
            <a:endParaRPr kumimoji="1" lang="zh-CN" altLang="en-US" sz="2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50000"/>
              </a:spcBef>
              <a:spcAft>
                <a:spcPct val="0"/>
              </a:spcAft>
              <a:buClr>
                <a:srgbClr val="4472C4"/>
              </a:buClr>
              <a:buSzTx/>
              <a:buFont typeface="Wingdings" panose="05000000000000000000" pitchFamily="2" charset="2"/>
              <a:buChar char="l"/>
              <a:tabLst/>
              <a:defRPr/>
            </a:pPr>
            <a:endParaRPr kumimoji="1" lang="en-US" altLang="zh-CN" sz="2400" b="0" i="0" u="none" strike="noStrike" kern="1200" cap="none" spc="0" normalizeH="0" baseline="0" noProof="0" dirty="0">
              <a:ln>
                <a:noFill/>
              </a:ln>
              <a:solidFill>
                <a:srgbClr val="0000F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a:extLst>
              <a:ext uri="{FF2B5EF4-FFF2-40B4-BE49-F238E27FC236}">
                <a16:creationId xmlns:a16="http://schemas.microsoft.com/office/drawing/2014/main" id="{797C2E12-FEF8-7068-B1C4-8AF0FBCDDAB5}"/>
              </a:ext>
            </a:extLst>
          </p:cNvPr>
          <p:cNvSpPr txBox="1">
            <a:spLocks noChangeArrowheads="1"/>
          </p:cNvSpPr>
          <p:nvPr/>
        </p:nvSpPr>
        <p:spPr bwMode="auto">
          <a:xfrm>
            <a:off x="539750" y="1412875"/>
            <a:ext cx="7891463"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用</a:t>
            </a:r>
            <a:r>
              <a:rPr kumimoji="0"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ftp</a:t>
            </a:r>
            <a:r>
              <a:rPr kumimoji="0"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命令</a:t>
            </a: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来访问</a:t>
            </a:r>
            <a:endParaRPr kumimoji="0" lang="en-US" altLang="zh-CN"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base" latinLnBrk="0" hangingPunct="1">
              <a:lnSpc>
                <a:spcPct val="150000"/>
              </a:lnSpc>
              <a:spcBef>
                <a:spcPct val="50000"/>
              </a:spcBef>
              <a:spcAft>
                <a:spcPct val="0"/>
              </a:spcAft>
              <a:buClrTx/>
              <a:buSzTx/>
              <a:buFont typeface="Arial" panose="020B0604020202020204" pitchFamily="34" charset="0"/>
              <a:buChar char="•"/>
              <a:tabLst/>
              <a:defRPr/>
            </a:pP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无论是</a:t>
            </a:r>
            <a:r>
              <a:rPr kumimoji="0" lang="en-US" altLang="zh-CN"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Linux</a:t>
            </a: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还是</a:t>
            </a:r>
            <a:r>
              <a:rPr kumimoji="0" lang="en-US" altLang="zh-CN"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Windows</a:t>
            </a: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都提供了</a:t>
            </a:r>
            <a:r>
              <a:rPr kumimoji="0" lang="en-US" altLang="zh-CN"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ftp</a:t>
            </a: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命令来连接</a:t>
            </a:r>
            <a:r>
              <a:rPr kumimoji="0" lang="en-US" altLang="zh-CN"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FTP</a:t>
            </a: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服务器。下面以</a:t>
            </a:r>
            <a:r>
              <a:rPr kumimoji="0" lang="en-US" altLang="zh-CN"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Linux</a:t>
            </a: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下的</a:t>
            </a:r>
            <a:r>
              <a:rPr kumimoji="0" lang="en-US" altLang="zh-CN"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ftp</a:t>
            </a: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命令为例，</a:t>
            </a:r>
            <a:r>
              <a:rPr kumimoji="0" lang="en-US" altLang="zh-CN"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Windows</a:t>
            </a: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下的</a:t>
            </a:r>
            <a:r>
              <a:rPr kumimoji="0" lang="en-US" altLang="zh-CN"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ftp</a:t>
            </a: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命令功能基本相同。</a:t>
            </a:r>
          </a:p>
          <a:p>
            <a:pPr marL="0" marR="0" lvl="0" indent="0" algn="just" defTabSz="914400" rtl="0" eaLnBrk="1" fontAlgn="base" latinLnBrk="0" hangingPunct="1">
              <a:lnSpc>
                <a:spcPct val="150000"/>
              </a:lnSpc>
              <a:spcBef>
                <a:spcPct val="50000"/>
              </a:spcBef>
              <a:spcAft>
                <a:spcPct val="0"/>
              </a:spcAft>
              <a:buClr>
                <a:srgbClr val="0070C0"/>
              </a:buClr>
              <a:buSzTx/>
              <a:buFont typeface="Arial" panose="020B0604020202020204" pitchFamily="34" charset="0"/>
              <a:buChar char="•"/>
              <a:tabLst/>
              <a:defRPr/>
            </a:pP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假设</a:t>
            </a:r>
            <a:r>
              <a:rPr kumimoji="0" lang="en-US" altLang="zh-CN"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FTP</a:t>
            </a: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服务器的</a:t>
            </a:r>
            <a:r>
              <a:rPr kumimoji="0" lang="en-US" altLang="zh-CN"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IP</a:t>
            </a: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为</a:t>
            </a:r>
            <a:r>
              <a:rPr kumimoji="0" lang="en-US" altLang="zh-CN"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192.168.67.128</a:t>
            </a: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，在命令提示符下键入命令：</a:t>
            </a:r>
            <a:r>
              <a:rPr kumimoji="0"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ftp 192.168.67.128 </a:t>
            </a: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，连接到前面安装好的</a:t>
            </a:r>
            <a:r>
              <a:rPr kumimoji="0" lang="en-US" altLang="zh-CN"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vsftpd</a:t>
            </a:r>
            <a:r>
              <a:rPr kumimoji="0" lang="zh-CN" altLang="en-US" sz="2400" b="1" i="0" u="none" strike="noStrike" kern="1200" cap="none" spc="0" normalizeH="0" baseline="0" noProof="0">
                <a:ln>
                  <a:noFill/>
                </a:ln>
                <a:solidFill>
                  <a:srgbClr val="1353A2"/>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服务器</a:t>
            </a:r>
          </a:p>
        </p:txBody>
      </p:sp>
      <p:sp>
        <p:nvSpPr>
          <p:cNvPr id="98307" name="标题 1">
            <a:extLst>
              <a:ext uri="{FF2B5EF4-FFF2-40B4-BE49-F238E27FC236}">
                <a16:creationId xmlns:a16="http://schemas.microsoft.com/office/drawing/2014/main" id="{40B5E1BE-36C8-D56A-79F4-1DF41B9C8B25}"/>
              </a:ext>
            </a:extLst>
          </p:cNvPr>
          <p:cNvSpPr>
            <a:spLocks noGrp="1"/>
          </p:cNvSpPr>
          <p:nvPr>
            <p:ph type="title"/>
          </p:nvPr>
        </p:nvSpPr>
        <p:spPr>
          <a:xfrm>
            <a:off x="1403350" y="333375"/>
            <a:ext cx="7886700" cy="863600"/>
          </a:xfrm>
        </p:spPr>
        <p:txBody>
          <a:bodyPr/>
          <a:lstStyle/>
          <a:p>
            <a:r>
              <a:rPr lang="en-US" altLang="zh-CN" b="1">
                <a:latin typeface="Times New Roman" panose="02020603050405020304" pitchFamily="18" charset="0"/>
                <a:cs typeface="Times New Roman" panose="02020603050405020304" pitchFamily="18" charset="0"/>
              </a:rPr>
              <a:t>   </a:t>
            </a:r>
            <a:r>
              <a:rPr lang="zh-CN" altLang="en-US" b="1">
                <a:latin typeface="Times New Roman" panose="02020603050405020304" pitchFamily="18" charset="0"/>
                <a:cs typeface="Times New Roman" panose="02020603050405020304" pitchFamily="18" charset="0"/>
              </a:rPr>
              <a:t>命令方式访问</a:t>
            </a:r>
            <a:endParaRPr lang="zh-CN" altLang="en-US" sz="4000" b="1">
              <a:cs typeface="Times New Roman" panose="02020603050405020304" pitchFamily="18" charset="0"/>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30" name="Text Box 2">
            <a:extLst>
              <a:ext uri="{FF2B5EF4-FFF2-40B4-BE49-F238E27FC236}">
                <a16:creationId xmlns:a16="http://schemas.microsoft.com/office/drawing/2014/main" id="{1E8E0602-A95F-BAA7-B99E-3211E0FA4050}"/>
              </a:ext>
            </a:extLst>
          </p:cNvPr>
          <p:cNvSpPr txBox="1">
            <a:spLocks noChangeArrowheads="1"/>
          </p:cNvSpPr>
          <p:nvPr/>
        </p:nvSpPr>
        <p:spPr bwMode="auto">
          <a:xfrm>
            <a:off x="1042988" y="392113"/>
            <a:ext cx="7561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a:t>
            </a:r>
          </a:p>
        </p:txBody>
      </p:sp>
      <p:sp>
        <p:nvSpPr>
          <p:cNvPr id="99331" name="Rectangle 3">
            <a:extLst>
              <a:ext uri="{FF2B5EF4-FFF2-40B4-BE49-F238E27FC236}">
                <a16:creationId xmlns:a16="http://schemas.microsoft.com/office/drawing/2014/main" id="{4CFC1241-FD8D-5FBB-DF3B-027F23FAB560}"/>
              </a:ext>
            </a:extLst>
          </p:cNvPr>
          <p:cNvSpPr>
            <a:spLocks noChangeArrowheads="1"/>
          </p:cNvSpPr>
          <p:nvPr/>
        </p:nvSpPr>
        <p:spPr bwMode="auto">
          <a:xfrm>
            <a:off x="2347913" y="2133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pic>
        <p:nvPicPr>
          <p:cNvPr id="99332" name="Picture 5">
            <a:extLst>
              <a:ext uri="{FF2B5EF4-FFF2-40B4-BE49-F238E27FC236}">
                <a16:creationId xmlns:a16="http://schemas.microsoft.com/office/drawing/2014/main" id="{18733E95-4E51-3943-F599-BC0A3A02A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392113"/>
            <a:ext cx="7734300" cy="326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333" name="TextBox 1">
            <a:extLst>
              <a:ext uri="{FF2B5EF4-FFF2-40B4-BE49-F238E27FC236}">
                <a16:creationId xmlns:a16="http://schemas.microsoft.com/office/drawing/2014/main" id="{612E0AC4-AB6F-EBB4-4665-444EDF1602E7}"/>
              </a:ext>
            </a:extLst>
          </p:cNvPr>
          <p:cNvSpPr txBox="1">
            <a:spLocks noChangeArrowheads="1"/>
          </p:cNvSpPr>
          <p:nvPr/>
        </p:nvSpPr>
        <p:spPr bwMode="auto">
          <a:xfrm>
            <a:off x="647700" y="3860800"/>
            <a:ext cx="75184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如果</a:t>
            </a:r>
            <a:r>
              <a:rPr kumimoji="0" lang="en-US" altLang="zh-CN" sz="2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ftp</a:t>
            </a:r>
            <a:r>
              <a:rPr kumimoji="0" lang="zh-CN" altLang="en-US" sz="2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命令不存在（第一次使用时），则运行</a:t>
            </a:r>
            <a:r>
              <a:rPr kumimoji="0" lang="en-US" altLang="zh-CN" sz="2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yum install –y ftp</a:t>
            </a:r>
            <a:r>
              <a:rPr kumimoji="0" lang="zh-CN" altLang="en-US" sz="2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进行安装，然后重启服务。</a:t>
            </a:r>
            <a:endParaRPr kumimoji="0" lang="en-US" altLang="zh-CN" sz="2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 </a:t>
            </a:r>
            <a:r>
              <a:rPr kumimoji="0" lang="en-US" altLang="zh-CN"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yum install –y ftp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 </a:t>
            </a:r>
            <a:r>
              <a:rPr kumimoji="0" lang="en-US" altLang="zh-CN" sz="2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systemctl  restart vsftpd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Text Box 2">
            <a:extLst>
              <a:ext uri="{FF2B5EF4-FFF2-40B4-BE49-F238E27FC236}">
                <a16:creationId xmlns:a16="http://schemas.microsoft.com/office/drawing/2014/main" id="{056AF8D7-2947-4A99-E22E-731137E4010A}"/>
              </a:ext>
            </a:extLst>
          </p:cNvPr>
          <p:cNvSpPr txBox="1">
            <a:spLocks noChangeArrowheads="1"/>
          </p:cNvSpPr>
          <p:nvPr/>
        </p:nvSpPr>
        <p:spPr bwMode="auto">
          <a:xfrm>
            <a:off x="323850" y="476250"/>
            <a:ext cx="8610600"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just" defTabSz="914400" rtl="0" eaLnBrk="1" fontAlgn="base" latinLnBrk="0" hangingPunct="1">
              <a:lnSpc>
                <a:spcPct val="90000"/>
              </a:lnSpc>
              <a:spcBef>
                <a:spcPct val="50000"/>
              </a:spcBef>
              <a:spcAft>
                <a:spcPct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当出现下面这样的提示后，就表明</a:t>
            </a:r>
            <a:r>
              <a:rPr kumimoji="0" lang="en-US" altLang="zh-CN" sz="2400" b="0"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ftp</a:t>
            </a:r>
            <a:r>
              <a:rPr kumimoji="0" lang="zh-CN" altLang="en-US" sz="2400" b="0"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命令已经跟</a:t>
            </a:r>
            <a:r>
              <a:rPr kumimoji="0" lang="en-US" altLang="zh-CN" sz="2400" b="0"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FTP</a:t>
            </a:r>
            <a:r>
              <a:rPr kumimoji="0" lang="zh-CN" altLang="en-US" sz="2400" b="0"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服务器建立了连接，并要求用户输入用户名：</a:t>
            </a:r>
          </a:p>
          <a:p>
            <a:pPr marL="0" marR="0" lvl="0" indent="0" algn="just" defTabSz="914400" rtl="0" eaLnBrk="1" fontAlgn="base" latinLnBrk="0" hangingPunct="1">
              <a:lnSpc>
                <a:spcPct val="90000"/>
              </a:lnSpc>
              <a:spcBef>
                <a:spcPct val="50000"/>
              </a:spcBef>
              <a:spcAft>
                <a:spcPct val="0"/>
              </a:spcAft>
              <a:buClrTx/>
              <a:buSzTx/>
              <a:buFontTx/>
              <a:buNone/>
              <a:tabLst/>
              <a:defRPr/>
            </a:pPr>
            <a:endParaRPr kumimoji="1"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just" defTabSz="914400" rtl="0" eaLnBrk="1" fontAlgn="base" latinLnBrk="0" hangingPunct="1">
              <a:lnSpc>
                <a:spcPct val="90000"/>
              </a:lnSpc>
              <a:spcBef>
                <a:spcPct val="50000"/>
              </a:spcBef>
              <a:spcAft>
                <a:spcPct val="0"/>
              </a:spcAft>
              <a:buClrTx/>
              <a:buSzTx/>
              <a:buFontTx/>
              <a:buNone/>
              <a:tabLst/>
              <a:defRPr/>
            </a:pPr>
            <a:endParaRPr kumimoji="1"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just" defTabSz="914400" rtl="0" eaLnBrk="1" fontAlgn="base" latinLnBrk="0" hangingPunct="1">
              <a:lnSpc>
                <a:spcPct val="90000"/>
              </a:lnSpc>
              <a:spcBef>
                <a:spcPct val="50000"/>
              </a:spcBef>
              <a:spcAft>
                <a:spcPct val="0"/>
              </a:spcAft>
              <a:buClrTx/>
              <a:buSzTx/>
              <a:buFontTx/>
              <a:buNone/>
              <a:tabLst/>
              <a:defRPr/>
            </a:pPr>
            <a:endParaRPr kumimoji="1"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just" defTabSz="914400" rtl="0" eaLnBrk="1" fontAlgn="base" latinLnBrk="0" hangingPunct="1">
              <a:lnSpc>
                <a:spcPct val="9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在此输入</a:t>
            </a:r>
            <a:r>
              <a:rPr kumimoji="1" lang="en-US" altLang="zh-CN" sz="2400" b="1" i="0" u="none" strike="noStrike" kern="120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cs typeface="+mn-cs"/>
              </a:rPr>
              <a:t>anonymous</a:t>
            </a:r>
            <a:r>
              <a:rPr kumimoji="1" lang="zh-CN" altLang="en-US"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或</a:t>
            </a:r>
            <a:r>
              <a:rPr kumimoji="1" lang="en-US" altLang="zh-CN" sz="2400" b="1" i="0" u="none" strike="noStrike" kern="120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cs typeface="+mn-cs"/>
              </a:rPr>
              <a:t>ftp</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用户名，接下来就要求输入密码：</a:t>
            </a:r>
            <a:endParaRPr kumimoji="1" lang="zh-CN" altLang="en-US"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just" defTabSz="914400" rtl="0" eaLnBrk="1" fontAlgn="base" latinLnBrk="0" hangingPunct="1">
              <a:lnSpc>
                <a:spcPct val="90000"/>
              </a:lnSpc>
              <a:spcBef>
                <a:spcPct val="50000"/>
              </a:spcBef>
              <a:spcAft>
                <a:spcPct val="0"/>
              </a:spcAft>
              <a:buClrTx/>
              <a:buSzTx/>
              <a:buFontTx/>
              <a:buNone/>
              <a:tabLst/>
              <a:defRPr/>
            </a:pPr>
            <a:r>
              <a:rPr kumimoji="1" lang="en-US" altLang="zh-CN"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331 Please specify the password.</a:t>
            </a:r>
          </a:p>
          <a:p>
            <a:pPr marL="0" marR="0" lvl="0" indent="0" algn="just" defTabSz="914400" rtl="0" eaLnBrk="1" fontAlgn="base" latinLnBrk="0" hangingPunct="1">
              <a:lnSpc>
                <a:spcPct val="90000"/>
              </a:lnSpc>
              <a:spcBef>
                <a:spcPct val="50000"/>
              </a:spcBef>
              <a:spcAft>
                <a:spcPct val="0"/>
              </a:spcAft>
              <a:buClrTx/>
              <a:buSzTx/>
              <a:buFontTx/>
              <a:buNone/>
              <a:tabLst/>
              <a:defRPr/>
            </a:pPr>
            <a:r>
              <a:rPr kumimoji="1" lang="en-US" altLang="zh-CN"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Password:</a:t>
            </a:r>
          </a:p>
          <a:p>
            <a:pPr marL="0" marR="0" lvl="0" indent="0" algn="just" defTabSz="914400" rtl="0" eaLnBrk="1" fontAlgn="base" latinLnBrk="0" hangingPunct="1">
              <a:lnSpc>
                <a:spcPct val="90000"/>
              </a:lnSpc>
              <a:spcBef>
                <a:spcPct val="50000"/>
              </a:spcBef>
              <a:spcAft>
                <a:spcPct val="0"/>
              </a:spcAft>
              <a:buClrTx/>
              <a:buSzTx/>
              <a:buFontTx/>
              <a:buNone/>
              <a:tabLst/>
              <a:defRPr/>
            </a:pPr>
            <a:r>
              <a:rPr kumimoji="1" lang="en-US" altLang="zh-CN"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      </a:t>
            </a:r>
            <a:r>
              <a:rPr kumimoji="1" lang="en-US" altLang="zh-CN" sz="2400" b="1" i="0" u="none" strike="noStrike" kern="120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cs typeface="+mn-cs"/>
              </a:rPr>
              <a:t>anonymous</a:t>
            </a:r>
            <a:r>
              <a:rPr kumimoji="1" lang="zh-CN" altLang="en-US" sz="2400" b="1" i="0" u="none" strike="noStrike" kern="120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cs typeface="+mn-cs"/>
              </a:rPr>
              <a:t>或</a:t>
            </a:r>
            <a:r>
              <a:rPr kumimoji="1" lang="en-US" altLang="zh-CN" sz="2400" b="1" i="0" u="none" strike="noStrike" kern="120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cs typeface="+mn-cs"/>
              </a:rPr>
              <a:t>ftp </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账户没有密码，直接输入回车即可：</a:t>
            </a:r>
            <a:endParaRPr kumimoji="1" lang="zh-CN" altLang="en-US" sz="2400" b="1" i="0" u="none" strike="noStrike" kern="120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cs typeface="+mn-cs"/>
            </a:endParaRPr>
          </a:p>
          <a:p>
            <a:pPr marL="0" marR="0" lvl="0" indent="0" algn="just" defTabSz="914400" rtl="0" eaLnBrk="1" fontAlgn="base" latinLnBrk="0" hangingPunct="1">
              <a:lnSpc>
                <a:spcPct val="90000"/>
              </a:lnSpc>
              <a:spcBef>
                <a:spcPct val="50000"/>
              </a:spcBef>
              <a:spcAft>
                <a:spcPct val="0"/>
              </a:spcAft>
              <a:buClrTx/>
              <a:buSzTx/>
              <a:buFontTx/>
              <a:buNone/>
              <a:tabLst/>
              <a:defRPr/>
            </a:pPr>
            <a:r>
              <a:rPr kumimoji="1" lang="en-US" altLang="zh-CN"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230 Login successful. Have fun.</a:t>
            </a:r>
          </a:p>
          <a:p>
            <a:pPr marL="0" marR="0" lvl="0" indent="0" algn="just" defTabSz="914400" rtl="0" eaLnBrk="1" fontAlgn="base" latinLnBrk="0" hangingPunct="1">
              <a:lnSpc>
                <a:spcPct val="90000"/>
              </a:lnSpc>
              <a:spcBef>
                <a:spcPct val="50000"/>
              </a:spcBef>
              <a:spcAft>
                <a:spcPct val="0"/>
              </a:spcAft>
              <a:buClrTx/>
              <a:buSzTx/>
              <a:buFontTx/>
              <a:buNone/>
              <a:tabLst/>
              <a:defRPr/>
            </a:pPr>
            <a:r>
              <a:rPr kumimoji="1" lang="en-US" altLang="zh-CN"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Remote system type is UNIX.</a:t>
            </a:r>
          </a:p>
          <a:p>
            <a:pPr marL="0" marR="0" lvl="0" indent="0" algn="just" defTabSz="914400" rtl="0" eaLnBrk="1" fontAlgn="base" latinLnBrk="0" hangingPunct="1">
              <a:lnSpc>
                <a:spcPct val="90000"/>
              </a:lnSpc>
              <a:spcBef>
                <a:spcPct val="50000"/>
              </a:spcBef>
              <a:spcAft>
                <a:spcPct val="0"/>
              </a:spcAft>
              <a:buClrTx/>
              <a:buSzTx/>
              <a:buFontTx/>
              <a:buNone/>
              <a:tabLst/>
              <a:defRPr/>
            </a:pPr>
            <a:r>
              <a:rPr kumimoji="1" lang="en-US" altLang="zh-CN"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Using binary mode to transfer files.</a:t>
            </a:r>
          </a:p>
          <a:p>
            <a:pPr marL="0" marR="0" lvl="0" indent="0" algn="just" defTabSz="914400" rtl="0" eaLnBrk="1" fontAlgn="base" latinLnBrk="0" hangingPunct="1">
              <a:lnSpc>
                <a:spcPct val="90000"/>
              </a:lnSpc>
              <a:spcBef>
                <a:spcPct val="50000"/>
              </a:spcBef>
              <a:spcAft>
                <a:spcPct val="0"/>
              </a:spcAft>
              <a:buClrTx/>
              <a:buSzTx/>
              <a:buFontTx/>
              <a:buNone/>
              <a:tabLst/>
              <a:defRPr/>
            </a:pPr>
            <a:r>
              <a:rPr kumimoji="1" lang="en-US" altLang="zh-CN"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ftp&gt; </a:t>
            </a:r>
          </a:p>
        </p:txBody>
      </p:sp>
      <p:pic>
        <p:nvPicPr>
          <p:cNvPr id="100355" name="Picture 3">
            <a:extLst>
              <a:ext uri="{FF2B5EF4-FFF2-40B4-BE49-F238E27FC236}">
                <a16:creationId xmlns:a16="http://schemas.microsoft.com/office/drawing/2014/main" id="{F5006061-8560-FC80-7AD7-DAD61B61D7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38" y="1268413"/>
            <a:ext cx="7769225" cy="108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8370">
                                            <p:txEl>
                                              <p:pRg st="4" end="4"/>
                                            </p:txEl>
                                          </p:spTgt>
                                        </p:tgtEl>
                                        <p:attrNameLst>
                                          <p:attrName>style.visibility</p:attrName>
                                        </p:attrNameLst>
                                      </p:cBhvr>
                                      <p:to>
                                        <p:strVal val="visible"/>
                                      </p:to>
                                    </p:set>
                                    <p:anim calcmode="lin" valueType="num">
                                      <p:cBhvr additive="base">
                                        <p:cTn id="7" dur="500" fill="hold"/>
                                        <p:tgtEl>
                                          <p:spTgt spid="58370">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37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8370">
                                            <p:txEl>
                                              <p:pRg st="5" end="5"/>
                                            </p:txEl>
                                          </p:spTgt>
                                        </p:tgtEl>
                                        <p:attrNameLst>
                                          <p:attrName>style.visibility</p:attrName>
                                        </p:attrNameLst>
                                      </p:cBhvr>
                                      <p:to>
                                        <p:strVal val="visible"/>
                                      </p:to>
                                    </p:set>
                                    <p:anim calcmode="lin" valueType="num">
                                      <p:cBhvr additive="base">
                                        <p:cTn id="13" dur="500" fill="hold"/>
                                        <p:tgtEl>
                                          <p:spTgt spid="58370">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8370">
                                            <p:txEl>
                                              <p:pRg st="5" end="5"/>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8370">
                                            <p:txEl>
                                              <p:pRg st="6" end="6"/>
                                            </p:txEl>
                                          </p:spTgt>
                                        </p:tgtEl>
                                        <p:attrNameLst>
                                          <p:attrName>style.visibility</p:attrName>
                                        </p:attrNameLst>
                                      </p:cBhvr>
                                      <p:to>
                                        <p:strVal val="visible"/>
                                      </p:to>
                                    </p:set>
                                    <p:anim calcmode="lin" valueType="num">
                                      <p:cBhvr additive="base">
                                        <p:cTn id="17" dur="500" fill="hold"/>
                                        <p:tgtEl>
                                          <p:spTgt spid="58370">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837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58370">
                                            <p:txEl>
                                              <p:pRg st="7" end="7"/>
                                            </p:txEl>
                                          </p:spTgt>
                                        </p:tgtEl>
                                        <p:attrNameLst>
                                          <p:attrName>style.visibility</p:attrName>
                                        </p:attrNameLst>
                                      </p:cBhvr>
                                      <p:to>
                                        <p:strVal val="visible"/>
                                      </p:to>
                                    </p:set>
                                    <p:anim calcmode="lin" valueType="num">
                                      <p:cBhvr additive="base">
                                        <p:cTn id="23" dur="500" fill="hold"/>
                                        <p:tgtEl>
                                          <p:spTgt spid="58370">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837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58370">
                                            <p:txEl>
                                              <p:pRg st="8" end="8"/>
                                            </p:txEl>
                                          </p:spTgt>
                                        </p:tgtEl>
                                        <p:attrNameLst>
                                          <p:attrName>style.visibility</p:attrName>
                                        </p:attrNameLst>
                                      </p:cBhvr>
                                      <p:to>
                                        <p:strVal val="visible"/>
                                      </p:to>
                                    </p:set>
                                    <p:anim calcmode="lin" valueType="num">
                                      <p:cBhvr additive="base">
                                        <p:cTn id="29" dur="500" fill="hold"/>
                                        <p:tgtEl>
                                          <p:spTgt spid="58370">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8370">
                                            <p:txEl>
                                              <p:pRg st="8" end="8"/>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8370">
                                            <p:txEl>
                                              <p:pRg st="9" end="9"/>
                                            </p:txEl>
                                          </p:spTgt>
                                        </p:tgtEl>
                                        <p:attrNameLst>
                                          <p:attrName>style.visibility</p:attrName>
                                        </p:attrNameLst>
                                      </p:cBhvr>
                                      <p:to>
                                        <p:strVal val="visible"/>
                                      </p:to>
                                    </p:set>
                                    <p:anim calcmode="lin" valueType="num">
                                      <p:cBhvr additive="base">
                                        <p:cTn id="33" dur="500" fill="hold"/>
                                        <p:tgtEl>
                                          <p:spTgt spid="58370">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8370">
                                            <p:txEl>
                                              <p:pRg st="9" end="9"/>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8370">
                                            <p:txEl>
                                              <p:pRg st="10" end="10"/>
                                            </p:txEl>
                                          </p:spTgt>
                                        </p:tgtEl>
                                        <p:attrNameLst>
                                          <p:attrName>style.visibility</p:attrName>
                                        </p:attrNameLst>
                                      </p:cBhvr>
                                      <p:to>
                                        <p:strVal val="visible"/>
                                      </p:to>
                                    </p:set>
                                    <p:anim calcmode="lin" valueType="num">
                                      <p:cBhvr additive="base">
                                        <p:cTn id="37" dur="500" fill="hold"/>
                                        <p:tgtEl>
                                          <p:spTgt spid="58370">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8370">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8370">
                                            <p:txEl>
                                              <p:pRg st="11" end="11"/>
                                            </p:txEl>
                                          </p:spTgt>
                                        </p:tgtEl>
                                        <p:attrNameLst>
                                          <p:attrName>style.visibility</p:attrName>
                                        </p:attrNameLst>
                                      </p:cBhvr>
                                      <p:to>
                                        <p:strVal val="visible"/>
                                      </p:to>
                                    </p:set>
                                    <p:anim calcmode="lin" valueType="num">
                                      <p:cBhvr additive="base">
                                        <p:cTn id="41" dur="500" fill="hold"/>
                                        <p:tgtEl>
                                          <p:spTgt spid="58370">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8370">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1858" name="Text Box 2">
            <a:extLst>
              <a:ext uri="{FF2B5EF4-FFF2-40B4-BE49-F238E27FC236}">
                <a16:creationId xmlns:a16="http://schemas.microsoft.com/office/drawing/2014/main" id="{68535F27-8561-DD64-3F8E-0B08A14712D6}"/>
              </a:ext>
            </a:extLst>
          </p:cNvPr>
          <p:cNvSpPr txBox="1">
            <a:spLocks noChangeArrowheads="1"/>
          </p:cNvSpPr>
          <p:nvPr/>
        </p:nvSpPr>
        <p:spPr bwMode="auto">
          <a:xfrm>
            <a:off x="395288" y="404813"/>
            <a:ext cx="8458200" cy="568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just" defTabSz="914400" rtl="0" eaLnBrk="1" fontAlgn="base" latinLnBrk="0" hangingPunct="1">
              <a:lnSpc>
                <a:spcPct val="100000"/>
              </a:lnSpc>
              <a:spcBef>
                <a:spcPts val="1200"/>
              </a:spcBef>
              <a:spcAft>
                <a:spcPct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常用的</a:t>
            </a:r>
            <a:r>
              <a:rPr kumimoji="0" lang="en-US" altLang="zh-CN"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FTP</a:t>
            </a:r>
            <a:r>
              <a:rPr kumimoji="0" lang="zh-CN" altLang="en-US"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命令：</a:t>
            </a:r>
          </a:p>
          <a:p>
            <a:pPr marL="0" marR="0" lvl="0" indent="0" algn="just" defTabSz="914400" rtl="0" eaLnBrk="1" fontAlgn="base" latinLnBrk="0" hangingPunct="1">
              <a:lnSpc>
                <a:spcPct val="100000"/>
              </a:lnSpc>
              <a:spcBef>
                <a:spcPts val="1200"/>
              </a:spcBef>
              <a:spcAft>
                <a:spcPct val="0"/>
              </a:spcAft>
              <a:buClrTx/>
              <a:buSzTx/>
              <a:buFontTx/>
              <a:buNone/>
              <a:tabLst/>
              <a:defRPr/>
            </a:pPr>
            <a:r>
              <a:rPr kumimoji="1" lang="en-US" altLang="zh-CN" sz="2400" b="1" i="0" u="none" strike="noStrike" kern="1200" cap="none" spc="0" normalizeH="0" baseline="0" noProof="0" dirty="0">
                <a:ln>
                  <a:noFill/>
                </a:ln>
                <a:solidFill>
                  <a:srgbClr val="0000FF"/>
                </a:solidFill>
                <a:effectLst/>
                <a:uLnTx/>
                <a:uFillTx/>
                <a:latin typeface="Tahoma" panose="020B0604030504040204" pitchFamily="34" charset="0"/>
                <a:ea typeface="宋体" panose="02010600030101010101" pitchFamily="2" charset="-122"/>
                <a:cs typeface="+mn-cs"/>
              </a:rPr>
              <a:t>ls</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显示远程目录。</a:t>
            </a:r>
          </a:p>
          <a:p>
            <a:pPr marL="0" marR="0" lvl="0" indent="0" algn="l" defTabSz="914400" rtl="0" eaLnBrk="1" fontAlgn="base" latinLnBrk="0" hangingPunct="1">
              <a:lnSpc>
                <a:spcPct val="100000"/>
              </a:lnSpc>
              <a:spcBef>
                <a:spcPts val="1200"/>
              </a:spcBef>
              <a:spcAft>
                <a:spcPct val="0"/>
              </a:spcAft>
              <a:buClrTx/>
              <a:buSzTx/>
              <a:buFontTx/>
              <a:buNone/>
              <a:tabLst/>
              <a:defRPr/>
            </a:pPr>
            <a:r>
              <a:rPr kumimoji="1" lang="en-US" altLang="zh-CN" sz="24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l</a:t>
            </a:r>
            <a:r>
              <a:rPr kumimoji="1" lang="en-US" altLang="zh-CN" sz="2400" b="1" i="0" u="none" strike="noStrike" kern="1200" cap="none" spc="0" normalizeH="0" baseline="0" noProof="0" dirty="0">
                <a:ln>
                  <a:noFill/>
                </a:ln>
                <a:solidFill>
                  <a:srgbClr val="0000FF"/>
                </a:solidFill>
                <a:effectLst/>
                <a:uLnTx/>
                <a:uFillTx/>
                <a:latin typeface="Tahoma" panose="020B0604030504040204" pitchFamily="34" charset="0"/>
                <a:ea typeface="宋体" panose="02010600030101010101" pitchFamily="2" charset="-122"/>
                <a:cs typeface="+mn-cs"/>
              </a:rPr>
              <a:t>cd</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列出或改变本地主机目录。</a:t>
            </a:r>
            <a:endParaRPr kumimoji="1" lang="zh-CN" altLang="en-US"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ts val="1200"/>
              </a:spcBef>
              <a:spcAft>
                <a:spcPct val="0"/>
              </a:spcAft>
              <a:buClrTx/>
              <a:buSzTx/>
              <a:buFontTx/>
              <a:buNone/>
              <a:tabLst/>
              <a:defRPr/>
            </a:pPr>
            <a:r>
              <a:rPr kumimoji="1" lang="en-US" altLang="zh-CN" sz="2400" b="1" i="0" u="none" strike="noStrike" kern="1200" cap="none" spc="0" normalizeH="0" baseline="0" noProof="0" dirty="0">
                <a:ln>
                  <a:noFill/>
                </a:ln>
                <a:solidFill>
                  <a:srgbClr val="0000FF"/>
                </a:solidFill>
                <a:effectLst/>
                <a:uLnTx/>
                <a:uFillTx/>
                <a:latin typeface="Tahoma" panose="020B0604030504040204" pitchFamily="34" charset="0"/>
                <a:ea typeface="宋体" panose="02010600030101010101" pitchFamily="2" charset="-122"/>
                <a:cs typeface="+mn-cs"/>
              </a:rPr>
              <a:t>cd</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在远程主机上改变目录。</a:t>
            </a:r>
            <a:r>
              <a:rPr kumimoji="1" lang="zh-CN" altLang="en-US" sz="2400" b="1" i="0" u="none" strike="noStrike" kern="1200" cap="none" spc="0" normalizeH="0" baseline="0" noProof="0" dirty="0">
                <a:ln>
                  <a:noFill/>
                </a:ln>
                <a:solidFill>
                  <a:srgbClr val="0000FF"/>
                </a:solidFill>
                <a:effectLst/>
                <a:uLnTx/>
                <a:uFillTx/>
                <a:latin typeface="Tahoma" panose="020B060403050404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ts val="1200"/>
              </a:spcBef>
              <a:spcAft>
                <a:spcPct val="0"/>
              </a:spcAft>
              <a:buClrTx/>
              <a:buSzTx/>
              <a:buFontTx/>
              <a:buNone/>
              <a:tabLst/>
              <a:defRPr/>
            </a:pPr>
            <a:r>
              <a:rPr kumimoji="1" lang="en-US" altLang="zh-CN" sz="2400" b="1" i="0" u="none" strike="noStrike" kern="1200" cap="none" spc="0" normalizeH="0" baseline="0" noProof="0" dirty="0">
                <a:ln>
                  <a:noFill/>
                </a:ln>
                <a:solidFill>
                  <a:srgbClr val="0000FF"/>
                </a:solidFill>
                <a:effectLst/>
                <a:uLnTx/>
                <a:uFillTx/>
                <a:latin typeface="Tahoma" panose="020B0604030504040204" pitchFamily="34" charset="0"/>
                <a:ea typeface="宋体" panose="02010600030101010101" pitchFamily="2" charset="-122"/>
                <a:cs typeface="+mn-cs"/>
              </a:rPr>
              <a:t>get</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将远程主机的文件传至本地硬盘，即下载文件。</a:t>
            </a:r>
          </a:p>
          <a:p>
            <a:pPr marL="0" marR="0" lvl="0" indent="0" algn="just" defTabSz="914400" rtl="0" eaLnBrk="1" fontAlgn="base" latinLnBrk="0" hangingPunct="1">
              <a:lnSpc>
                <a:spcPct val="100000"/>
              </a:lnSpc>
              <a:spcBef>
                <a:spcPts val="1200"/>
              </a:spcBef>
              <a:spcAft>
                <a:spcPct val="0"/>
              </a:spcAft>
              <a:buClrTx/>
              <a:buSzTx/>
              <a:buFontTx/>
              <a:buNone/>
              <a:tabLst/>
              <a:defRPr/>
            </a:pPr>
            <a:r>
              <a:rPr kumimoji="1" lang="en-US" altLang="zh-CN" sz="2400" b="1" i="0" u="none" strike="noStrike" kern="1200" cap="none" spc="0" normalizeH="0" baseline="0" noProof="0" dirty="0">
                <a:ln>
                  <a:noFill/>
                </a:ln>
                <a:solidFill>
                  <a:srgbClr val="0000FF"/>
                </a:solidFill>
                <a:effectLst/>
                <a:uLnTx/>
                <a:uFillTx/>
                <a:latin typeface="Tahoma" panose="020B0604030504040204" pitchFamily="34" charset="0"/>
                <a:ea typeface="宋体" panose="02010600030101010101" pitchFamily="2" charset="-122"/>
                <a:cs typeface="+mn-cs"/>
              </a:rPr>
              <a:t>put</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将本地文传送至远程主机。</a:t>
            </a:r>
            <a:endParaRPr kumimoji="1" lang="zh-CN" altLang="en-US"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just" defTabSz="914400" rtl="0" eaLnBrk="1" fontAlgn="base" latinLnBrk="0" hangingPunct="1">
              <a:lnSpc>
                <a:spcPct val="100000"/>
              </a:lnSpc>
              <a:spcBef>
                <a:spcPts val="1200"/>
              </a:spcBef>
              <a:spcAft>
                <a:spcPct val="0"/>
              </a:spcAft>
              <a:buClrTx/>
              <a:buSzTx/>
              <a:buFontTx/>
              <a:buNone/>
              <a:tabLst/>
              <a:defRPr/>
            </a:pPr>
            <a:r>
              <a:rPr kumimoji="1" lang="en-US" altLang="zh-CN" sz="2400" b="1" i="0" u="none" strike="noStrike" kern="1200" cap="none" spc="0" normalizeH="0" baseline="0" noProof="0" dirty="0">
                <a:ln>
                  <a:noFill/>
                </a:ln>
                <a:solidFill>
                  <a:srgbClr val="0000FF"/>
                </a:solidFill>
                <a:effectLst/>
                <a:uLnTx/>
                <a:uFillTx/>
                <a:latin typeface="Tahoma" panose="020B0604030504040204" pitchFamily="34" charset="0"/>
                <a:ea typeface="宋体" panose="02010600030101010101" pitchFamily="2" charset="-122"/>
                <a:cs typeface="+mn-cs"/>
              </a:rPr>
              <a:t>close</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中断与远程服务器的</a:t>
            </a:r>
            <a:r>
              <a:rPr kumimoji="1" lang="en-US" altLang="zh-CN"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ftp</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会话（与</a:t>
            </a:r>
            <a:r>
              <a:rPr kumimoji="1" lang="en-US" altLang="zh-CN"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open</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对应）。</a:t>
            </a:r>
            <a:endParaRPr kumimoji="1" lang="zh-CN" altLang="en-US"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just" defTabSz="914400" rtl="0" eaLnBrk="1" fontAlgn="base" latinLnBrk="0" hangingPunct="1">
              <a:lnSpc>
                <a:spcPct val="100000"/>
              </a:lnSpc>
              <a:spcBef>
                <a:spcPts val="1200"/>
              </a:spcBef>
              <a:spcAft>
                <a:spcPct val="0"/>
              </a:spcAft>
              <a:buClrTx/>
              <a:buSzTx/>
              <a:buFontTx/>
              <a:buNone/>
              <a:tabLst/>
              <a:defRPr/>
            </a:pPr>
            <a:r>
              <a:rPr kumimoji="1" lang="en-US" altLang="zh-CN" sz="2400" b="1" i="0" u="none" strike="noStrike" kern="1200" cap="none" spc="0" normalizeH="0" baseline="0" noProof="0" dirty="0">
                <a:ln>
                  <a:noFill/>
                </a:ln>
                <a:solidFill>
                  <a:srgbClr val="0000FF"/>
                </a:solidFill>
                <a:effectLst/>
                <a:uLnTx/>
                <a:uFillTx/>
                <a:latin typeface="Tahoma" panose="020B0604030504040204" pitchFamily="34" charset="0"/>
                <a:ea typeface="宋体" panose="02010600030101010101" pitchFamily="2" charset="-122"/>
                <a:cs typeface="+mn-cs"/>
              </a:rPr>
              <a:t>delete</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删除远程主机文件。</a:t>
            </a:r>
          </a:p>
          <a:p>
            <a:pPr marL="0" marR="0" lvl="0" indent="0" algn="just" defTabSz="914400" rtl="0" eaLnBrk="1" fontAlgn="base" latinLnBrk="0" hangingPunct="1">
              <a:lnSpc>
                <a:spcPct val="100000"/>
              </a:lnSpc>
              <a:spcBef>
                <a:spcPts val="1200"/>
              </a:spcBef>
              <a:spcAft>
                <a:spcPct val="0"/>
              </a:spcAft>
              <a:buClrTx/>
              <a:buSzTx/>
              <a:buFontTx/>
              <a:buNone/>
              <a:tabLst/>
              <a:defRPr/>
            </a:pPr>
            <a:r>
              <a:rPr kumimoji="1" lang="en-US" altLang="zh-CN" sz="2400" b="1" i="0" u="none" strike="noStrike" kern="1200" cap="none" spc="0" normalizeH="0" baseline="0" noProof="0" dirty="0">
                <a:ln>
                  <a:noFill/>
                </a:ln>
                <a:solidFill>
                  <a:srgbClr val="0000FF"/>
                </a:solidFill>
                <a:effectLst/>
                <a:uLnTx/>
                <a:uFillTx/>
                <a:latin typeface="Tahoma" panose="020B0604030504040204" pitchFamily="34" charset="0"/>
                <a:ea typeface="宋体" panose="02010600030101010101" pitchFamily="2" charset="-122"/>
                <a:cs typeface="+mn-cs"/>
              </a:rPr>
              <a:t>help</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显示</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ftp</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内部命令</a:t>
            </a:r>
            <a:r>
              <a:rPr kumimoji="1" lang="en-US" altLang="zh-CN" sz="2400" b="1"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mn-cs"/>
              </a:rPr>
              <a:t>cmd</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的帮助</a:t>
            </a:r>
            <a:r>
              <a:rPr kumimoji="1" lang="zh-CN" altLang="en-US" sz="2400" b="1" i="0" u="none" strike="noStrike" kern="1200" cap="none" spc="0" normalizeH="0" baseline="0" noProof="0" dirty="0">
                <a:ln>
                  <a:noFill/>
                </a:ln>
                <a:solidFill>
                  <a:srgbClr val="0000FF"/>
                </a:solidFill>
                <a:effectLst/>
                <a:uLnTx/>
                <a:uFillTx/>
                <a:latin typeface="Tahoma" panose="020B0604030504040204" pitchFamily="34" charset="0"/>
                <a:ea typeface="宋体" panose="02010600030101010101" pitchFamily="2" charset="-122"/>
                <a:cs typeface="+mn-cs"/>
              </a:rPr>
              <a:t>信息</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，如：</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help get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p>
          <a:p>
            <a:pPr marL="0" marR="0" lvl="0" indent="0" algn="just" defTabSz="914400" rtl="0" eaLnBrk="1" fontAlgn="base" latinLnBrk="0" hangingPunct="1">
              <a:lnSpc>
                <a:spcPct val="100000"/>
              </a:lnSpc>
              <a:spcBef>
                <a:spcPts val="1200"/>
              </a:spcBef>
              <a:spcAft>
                <a:spcPct val="0"/>
              </a:spcAft>
              <a:buClrTx/>
              <a:buSzTx/>
              <a:buFontTx/>
              <a:buNone/>
              <a:tabLst/>
              <a:defRPr/>
            </a:pPr>
            <a:r>
              <a:rPr kumimoji="1" lang="en-US" altLang="zh-CN" sz="2400" b="1" i="0" u="none" strike="noStrike" kern="1200" cap="none" spc="0" normalizeH="0" baseline="0" noProof="0" dirty="0">
                <a:ln>
                  <a:noFill/>
                </a:ln>
                <a:solidFill>
                  <a:srgbClr val="0000FF"/>
                </a:solidFill>
                <a:effectLst/>
                <a:uLnTx/>
                <a:uFillTx/>
                <a:latin typeface="Tahoma" panose="020B0604030504040204" pitchFamily="34" charset="0"/>
                <a:ea typeface="宋体" panose="02010600030101010101" pitchFamily="2" charset="-122"/>
                <a:cs typeface="+mn-cs"/>
              </a:rPr>
              <a:t>quit</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同</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bye</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，退出</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ftp</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会话。</a:t>
            </a:r>
          </a:p>
          <a:p>
            <a:pPr marL="0" marR="0" lvl="0" indent="0" algn="just" defTabSz="914400" rtl="0" eaLnBrk="1" fontAlgn="base" latinLnBrk="0" hangingPunct="1">
              <a:lnSpc>
                <a:spcPct val="90000"/>
              </a:lnSpc>
              <a:spcBef>
                <a:spcPct val="50000"/>
              </a:spcBef>
              <a:spcAft>
                <a:spcPct val="0"/>
              </a:spcAft>
              <a:buClrTx/>
              <a:buSzTx/>
              <a:buFontTx/>
              <a:buNone/>
              <a:tabLst/>
              <a:defRPr/>
            </a:pPr>
            <a:endPar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2" name="Text Box 2">
            <a:extLst>
              <a:ext uri="{FF2B5EF4-FFF2-40B4-BE49-F238E27FC236}">
                <a16:creationId xmlns:a16="http://schemas.microsoft.com/office/drawing/2014/main" id="{CE038806-610E-6739-AA73-B2068B6FF560}"/>
              </a:ext>
            </a:extLst>
          </p:cNvPr>
          <p:cNvSpPr txBox="1">
            <a:spLocks noChangeArrowheads="1"/>
          </p:cNvSpPr>
          <p:nvPr/>
        </p:nvSpPr>
        <p:spPr bwMode="auto">
          <a:xfrm>
            <a:off x="609600" y="476250"/>
            <a:ext cx="8534400" cy="590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ts val="1200"/>
              </a:spcBef>
              <a:spcAft>
                <a:spcPct val="0"/>
              </a:spcAft>
              <a:buClrTx/>
              <a:buSzTx/>
              <a:buFontTx/>
              <a:buNone/>
              <a:tabLst/>
              <a:defRPr/>
            </a:pPr>
            <a:r>
              <a:rPr kumimoji="1" lang="en-US" altLang="zh-CN" sz="28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rPr>
              <a:t>mget</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传输多个远程文件。</a:t>
            </a:r>
            <a:endParaRPr kumimoji="1" lang="zh-CN" altLang="en-US" sz="28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just" defTabSz="914400" rtl="0" eaLnBrk="1" fontAlgn="base" latinLnBrk="0" hangingPunct="1">
              <a:lnSpc>
                <a:spcPct val="100000"/>
              </a:lnSpc>
              <a:spcBef>
                <a:spcPts val="1200"/>
              </a:spcBef>
              <a:spcAft>
                <a:spcPct val="0"/>
              </a:spcAft>
              <a:buClrTx/>
              <a:buSzTx/>
              <a:buFontTx/>
              <a:buNone/>
              <a:tabLst/>
              <a:defRPr/>
            </a:pPr>
            <a:r>
              <a:rPr kumimoji="1" lang="en-US" altLang="zh-CN" sz="28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rPr>
              <a:t>mkdir</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在远程主机中建一目录。</a:t>
            </a:r>
            <a:endParaRPr kumimoji="1" lang="zh-CN" altLang="en-US" sz="28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just" defTabSz="914400" rtl="0" eaLnBrk="1" fontAlgn="base" latinLnBrk="0" hangingPunct="1">
              <a:lnSpc>
                <a:spcPct val="100000"/>
              </a:lnSpc>
              <a:spcBef>
                <a:spcPts val="1200"/>
              </a:spcBef>
              <a:spcAft>
                <a:spcPct val="0"/>
              </a:spcAft>
              <a:buClrTx/>
              <a:buSzTx/>
              <a:buFontTx/>
              <a:buNone/>
              <a:tabLst/>
              <a:defRPr/>
            </a:pPr>
            <a:r>
              <a:rPr kumimoji="1" lang="en-US" altLang="zh-CN" sz="28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rPr>
              <a:t>mput</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将多个文件传输至远程主机。</a:t>
            </a:r>
            <a:endParaRPr kumimoji="1" lang="zh-CN" altLang="en-US" sz="28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just" defTabSz="914400" rtl="0" eaLnBrk="1" fontAlgn="base" latinLnBrk="0" hangingPunct="1">
              <a:lnSpc>
                <a:spcPct val="100000"/>
              </a:lnSpc>
              <a:spcBef>
                <a:spcPts val="1200"/>
              </a:spcBef>
              <a:spcAft>
                <a:spcPct val="0"/>
              </a:spcAft>
              <a:buClrTx/>
              <a:buSzTx/>
              <a:buFontTx/>
              <a:buNone/>
              <a:tabLst/>
              <a:defRPr/>
            </a:pPr>
            <a:r>
              <a:rPr kumimoji="1" lang="en-US" altLang="zh-CN" sz="28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rPr>
              <a:t>open</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建立指定</a:t>
            </a:r>
            <a:r>
              <a:rPr kumimoji="1" lang="en-US" altLang="zh-CN" sz="28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ftp</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服务器连接，可指定连接端口。</a:t>
            </a:r>
            <a:endParaRPr kumimoji="1" lang="zh-CN" altLang="en-US" sz="28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just" defTabSz="914400" rtl="0" eaLnBrk="1" fontAlgn="base" latinLnBrk="0" hangingPunct="1">
              <a:lnSpc>
                <a:spcPct val="100000"/>
              </a:lnSpc>
              <a:spcBef>
                <a:spcPts val="1200"/>
              </a:spcBef>
              <a:spcAft>
                <a:spcPct val="0"/>
              </a:spcAft>
              <a:buClrTx/>
              <a:buSzTx/>
              <a:buFontTx/>
              <a:buNone/>
              <a:tabLst/>
              <a:defRPr/>
            </a:pPr>
            <a:r>
              <a:rPr kumimoji="1" lang="en-US" altLang="zh-CN" sz="28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rPr>
              <a:t>recv</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同</a:t>
            </a:r>
            <a:r>
              <a:rPr kumimoji="1" lang="en-US" altLang="zh-CN" sz="28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get</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endParaRPr kumimoji="1" lang="zh-CN" altLang="en-US" sz="28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just" defTabSz="914400" rtl="0" eaLnBrk="1" fontAlgn="base" latinLnBrk="0" hangingPunct="1">
              <a:lnSpc>
                <a:spcPct val="100000"/>
              </a:lnSpc>
              <a:spcBef>
                <a:spcPts val="1200"/>
              </a:spcBef>
              <a:spcAft>
                <a:spcPct val="0"/>
              </a:spcAft>
              <a:buClrTx/>
              <a:buSzTx/>
              <a:buFontTx/>
              <a:buNone/>
              <a:tabLst/>
              <a:defRPr/>
            </a:pPr>
            <a:r>
              <a:rPr kumimoji="1" lang="en-US" altLang="zh-CN" sz="28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rPr>
              <a:t>rename [from] [to]</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更改远程主机文件名。</a:t>
            </a:r>
            <a:endParaRPr kumimoji="1" lang="zh-CN" altLang="en-US" sz="28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ts val="1200"/>
              </a:spcBef>
              <a:spcAft>
                <a:spcPct val="0"/>
              </a:spcAft>
              <a:buClrTx/>
              <a:buSzTx/>
              <a:buFontTx/>
              <a:buNone/>
              <a:tabLst/>
              <a:defRPr/>
            </a:pPr>
            <a:r>
              <a:rPr kumimoji="1" lang="en-US" altLang="zh-CN" sz="28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rPr>
              <a:t>rmdir</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8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删除远程主机目录。</a:t>
            </a:r>
            <a:r>
              <a:rPr kumimoji="1" lang="zh-CN" altLang="en-US" sz="28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ts val="1200"/>
              </a:spcBef>
              <a:spcAft>
                <a:spcPct val="0"/>
              </a:spcAft>
              <a:buClrTx/>
              <a:buSzTx/>
              <a:buFontTx/>
              <a:buNone/>
              <a:tabLst/>
              <a:defRPr/>
            </a:pPr>
            <a:r>
              <a:rPr kumimoji="1" lang="en-US" altLang="zh-CN" sz="28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rPr>
              <a:t>send</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同</a:t>
            </a:r>
            <a:r>
              <a:rPr kumimoji="1" lang="en-US" altLang="zh-CN" sz="28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put</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endParaRPr kumimoji="1" lang="zh-CN" altLang="en-US" sz="28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just" defTabSz="914400" rtl="0" eaLnBrk="1" fontAlgn="base" latinLnBrk="0" hangingPunct="1">
              <a:lnSpc>
                <a:spcPct val="100000"/>
              </a:lnSpc>
              <a:spcBef>
                <a:spcPts val="1200"/>
              </a:spcBef>
              <a:spcAft>
                <a:spcPct val="0"/>
              </a:spcAft>
              <a:buClrTx/>
              <a:buSzTx/>
              <a:buFontTx/>
              <a:buNone/>
              <a:tabLst/>
              <a:defRPr/>
            </a:pPr>
            <a:r>
              <a:rPr kumimoji="1" lang="en-US" altLang="zh-CN" sz="28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rPr>
              <a:t>status</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显示当前</a:t>
            </a:r>
            <a:r>
              <a:rPr kumimoji="1" lang="en-US" altLang="zh-CN" sz="28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ftp</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状态。</a:t>
            </a:r>
            <a:endParaRPr kumimoji="1" lang="zh-CN" altLang="en-US" sz="28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just" defTabSz="914400" rtl="0" eaLnBrk="1" fontAlgn="base" latinLnBrk="0" hangingPunct="1">
              <a:lnSpc>
                <a:spcPct val="100000"/>
              </a:lnSpc>
              <a:spcBef>
                <a:spcPts val="1200"/>
              </a:spcBef>
              <a:spcAft>
                <a:spcPct val="0"/>
              </a:spcAft>
              <a:buClrTx/>
              <a:buSzTx/>
              <a:buFontTx/>
              <a:buNone/>
              <a:tabLst/>
              <a:defRPr/>
            </a:pPr>
            <a:r>
              <a:rPr kumimoji="1" lang="zh-CN" altLang="en-US" sz="28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rPr>
              <a:t>？</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同</a:t>
            </a:r>
            <a:r>
              <a:rPr kumimoji="1" lang="en-US" altLang="zh-CN" sz="28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help</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endParaRPr kumimoji="1" lang="zh-CN" altLang="en-US" sz="28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a:extLst>
              <a:ext uri="{FF2B5EF4-FFF2-40B4-BE49-F238E27FC236}">
                <a16:creationId xmlns:a16="http://schemas.microsoft.com/office/drawing/2014/main" id="{A07BFED1-09E8-1F3F-5F54-C59E81B32D50}"/>
              </a:ext>
            </a:extLst>
          </p:cNvPr>
          <p:cNvSpPr txBox="1">
            <a:spLocks noChangeArrowheads="1"/>
          </p:cNvSpPr>
          <p:nvPr/>
        </p:nvSpPr>
        <p:spPr bwMode="auto">
          <a:xfrm>
            <a:off x="323850" y="1268413"/>
            <a:ext cx="8305800"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just" defTabSz="914400" rtl="0" eaLnBrk="1" fontAlgn="base" latinLnBrk="0" hangingPunct="1">
              <a:lnSpc>
                <a:spcPct val="150000"/>
              </a:lnSpc>
              <a:spcBef>
                <a:spcPts val="0"/>
              </a:spcBef>
              <a:spcAft>
                <a:spcPct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浏览器访问方式简单便捷，不需使用任何额外的软件，只要有浏览器就可以连接到</a:t>
            </a:r>
            <a:r>
              <a:rPr kumimoji="0" lang="en-US" altLang="zh-CN"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FTP</a:t>
            </a:r>
            <a:r>
              <a:rPr kumimoji="0" lang="zh-CN" altLang="en-US"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服务器上。</a:t>
            </a:r>
            <a:endParaRPr kumimoji="0" lang="en-US" altLang="zh-CN"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endParaRPr>
          </a:p>
          <a:p>
            <a:pPr marL="342900" marR="0" lvl="0" indent="-342900" algn="just" defTabSz="914400" rtl="0" eaLnBrk="1" fontAlgn="base" latinLnBrk="0" hangingPunct="1">
              <a:lnSpc>
                <a:spcPct val="150000"/>
              </a:lnSpc>
              <a:spcBef>
                <a:spcPts val="0"/>
              </a:spcBef>
              <a:spcAft>
                <a:spcPct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浏览器访问方式如下（语句输入到浏览器的地址栏）。</a:t>
            </a:r>
          </a:p>
          <a:p>
            <a:pPr marL="0" marR="0" lvl="0" indent="0" algn="just" defTabSz="914400" rtl="0" eaLnBrk="1" fontAlgn="base" latinLnBrk="0" hangingPunct="1">
              <a:lnSpc>
                <a:spcPct val="15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              如：</a:t>
            </a:r>
            <a:r>
              <a:rPr kumimoji="0" lang="en-US" altLang="zh-CN"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hlinkClick r:id="rId2"/>
              </a:rPr>
              <a:t>ftp://192.168.224.1</a:t>
            </a:r>
            <a:r>
              <a:rPr kumimoji="0" lang="en-US" altLang="zh-CN"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34</a:t>
            </a:r>
          </a:p>
          <a:p>
            <a:pPr marL="342900" marR="0" lvl="0" indent="-342900" algn="l" defTabSz="914400" rtl="0" eaLnBrk="1" fontAlgn="base" latinLnBrk="0" hangingPunct="1">
              <a:lnSpc>
                <a:spcPct val="150000"/>
              </a:lnSpc>
              <a:spcBef>
                <a:spcPts val="0"/>
              </a:spcBef>
              <a:spcAft>
                <a:spcPct val="0"/>
              </a:spcAft>
              <a:buClrTx/>
              <a:buSzTx/>
              <a:buFont typeface="Arial" pitchFamily="34" charset="0"/>
              <a:buChar char="•"/>
              <a:tabLst/>
              <a:defRPr/>
            </a:pPr>
            <a:r>
              <a:rPr kumimoji="0" lang="zh-CN" altLang="en-US"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在</a:t>
            </a:r>
            <a:r>
              <a:rPr kumimoji="0" lang="en-US" altLang="zh-CN"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windows</a:t>
            </a:r>
            <a:r>
              <a:rPr kumimoji="0" lang="zh-CN" altLang="en-US"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浏览器下访问</a:t>
            </a:r>
            <a:endParaRPr kumimoji="0" lang="en-US" altLang="zh-CN"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endParaRPr>
          </a:p>
          <a:p>
            <a:pPr marL="742950" marR="0" lvl="1" indent="-285750" algn="l" defTabSz="914400" rtl="0" eaLnBrk="1" fontAlgn="base" latinLnBrk="0" hangingPunct="1">
              <a:lnSpc>
                <a:spcPct val="15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    </a:t>
            </a: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itchFamily="34" charset="-122"/>
                <a:cs typeface="Times New Roman" panose="02020603050405020304" pitchFamily="18" charset="0"/>
              </a:rPr>
              <a:t>关闭</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itchFamily="34" charset="-122"/>
                <a:cs typeface="Times New Roman" panose="02020603050405020304" pitchFamily="18" charset="0"/>
              </a:rPr>
              <a:t>Linux</a:t>
            </a: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itchFamily="34" charset="-122"/>
                <a:cs typeface="Times New Roman" panose="02020603050405020304" pitchFamily="18" charset="0"/>
              </a:rPr>
              <a:t>防火墙</a:t>
            </a:r>
          </a:p>
          <a:p>
            <a:pPr marL="742950" marR="0" lvl="1" indent="-285750" algn="l" defTabSz="914400" rtl="0" eaLnBrk="1" fontAlgn="base" latinLnBrk="0" hangingPunct="1">
              <a:lnSpc>
                <a:spcPct val="150000"/>
              </a:lnSpc>
              <a:spcBef>
                <a:spcPts val="0"/>
              </a:spcBef>
              <a:spcAft>
                <a:spcPct val="0"/>
              </a:spcAft>
              <a:buClrTx/>
              <a:buSzTx/>
              <a:buFontTx/>
              <a:buNone/>
              <a:tabLst/>
              <a:defRPr/>
            </a:pPr>
            <a:r>
              <a:rPr kumimoji="0" lang="en-US" altLang="zh-CN"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    Centos </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itchFamily="34" charset="-122"/>
                <a:cs typeface="Times New Roman" panose="02020603050405020304" pitchFamily="18" charset="0"/>
              </a:rPr>
              <a:t> </a:t>
            </a:r>
            <a:r>
              <a:rPr kumimoji="0" lang="en-US" altLang="zh-CN" sz="2400" b="1" i="0" u="none" strike="noStrike" kern="1200" cap="none" spc="0" normalizeH="0" baseline="0" noProof="0" dirty="0" err="1">
                <a:ln>
                  <a:noFill/>
                </a:ln>
                <a:solidFill>
                  <a:srgbClr val="FF0000"/>
                </a:solidFill>
                <a:effectLst/>
                <a:uLnTx/>
                <a:uFillTx/>
                <a:latin typeface="Times New Roman" panose="02020603050405020304" pitchFamily="18" charset="0"/>
                <a:ea typeface="微软雅黑" pitchFamily="34" charset="-122"/>
                <a:cs typeface="Times New Roman" panose="02020603050405020304" pitchFamily="18" charset="0"/>
              </a:rPr>
              <a:t>systemctl</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itchFamily="34" charset="-122"/>
                <a:cs typeface="Times New Roman" panose="02020603050405020304" pitchFamily="18" charset="0"/>
              </a:rPr>
              <a:t> stop </a:t>
            </a:r>
            <a:r>
              <a:rPr kumimoji="0" lang="en-US" altLang="zh-CN" sz="2400" b="1" i="0" u="none" strike="noStrike" kern="1200" cap="none" spc="0" normalizeH="0" baseline="0" noProof="0" dirty="0" err="1">
                <a:ln>
                  <a:noFill/>
                </a:ln>
                <a:solidFill>
                  <a:srgbClr val="FF0000"/>
                </a:solidFill>
                <a:effectLst/>
                <a:uLnTx/>
                <a:uFillTx/>
                <a:latin typeface="Times New Roman" panose="02020603050405020304" pitchFamily="18" charset="0"/>
                <a:ea typeface="微软雅黑" pitchFamily="34" charset="-122"/>
                <a:cs typeface="Times New Roman" panose="02020603050405020304" pitchFamily="18" charset="0"/>
              </a:rPr>
              <a:t>firewalld.service</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itchFamily="34" charset="-122"/>
                <a:cs typeface="Times New Roman" panose="02020603050405020304" pitchFamily="18" charset="0"/>
              </a:rPr>
              <a:t> </a:t>
            </a:r>
          </a:p>
          <a:p>
            <a:pPr marL="742950" marR="0" lvl="1" indent="-285750" algn="l" defTabSz="914400" rtl="0" eaLnBrk="1" fontAlgn="base" latinLnBrk="0" hangingPunct="1">
              <a:lnSpc>
                <a:spcPct val="150000"/>
              </a:lnSpc>
              <a:spcBef>
                <a:spcPts val="0"/>
              </a:spcBef>
              <a:spcAft>
                <a:spcPct val="0"/>
              </a:spcAft>
              <a:buClrTx/>
              <a:buSzTx/>
              <a:buFontTx/>
              <a:buNone/>
              <a:tabLst/>
              <a:defRPr/>
            </a:pPr>
            <a:r>
              <a:rPr kumimoji="0" lang="en-US" altLang="zh-CN"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    Fedora  service </a:t>
            </a:r>
            <a:r>
              <a:rPr kumimoji="0" lang="en-US" altLang="zh-CN" sz="2400" b="1" i="0" u="none" strike="noStrike" kern="1200" cap="none" spc="0" normalizeH="0" baseline="0" noProof="0" dirty="0" err="1">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iptables</a:t>
            </a:r>
            <a:r>
              <a:rPr kumimoji="0" lang="en-US" altLang="zh-CN"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rPr>
              <a:t> stop</a:t>
            </a:r>
            <a:endParaRPr kumimoji="0" lang="zh-CN" altLang="en-US"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endParaRPr>
          </a:p>
          <a:p>
            <a:pPr marL="0" marR="0" lvl="0" indent="0" algn="just" defTabSz="914400" rtl="0" eaLnBrk="1" fontAlgn="base" latinLnBrk="0" hangingPunct="1">
              <a:lnSpc>
                <a:spcPct val="100000"/>
              </a:lnSpc>
              <a:spcBef>
                <a:spcPts val="1200"/>
              </a:spcBef>
              <a:spcAft>
                <a:spcPct val="0"/>
              </a:spcAft>
              <a:buClrTx/>
              <a:buSzTx/>
              <a:buFontTx/>
              <a:buNone/>
              <a:tabLst/>
              <a:defRPr/>
            </a:pPr>
            <a:endParaRPr kumimoji="0" lang="en-US" altLang="zh-CN" sz="2400" b="1" i="0" u="none" strike="noStrike" kern="1200" cap="none" spc="0" normalizeH="0" baseline="0" noProof="0" dirty="0">
              <a:ln>
                <a:noFill/>
              </a:ln>
              <a:solidFill>
                <a:srgbClr val="1353A2"/>
              </a:solidFill>
              <a:effectLst/>
              <a:uLnTx/>
              <a:uFillTx/>
              <a:latin typeface="Times New Roman" panose="02020603050405020304" pitchFamily="18" charset="0"/>
              <a:ea typeface="微软雅黑" pitchFamily="34" charset="-122"/>
              <a:cs typeface="Times New Roman" panose="02020603050405020304" pitchFamily="18" charset="0"/>
            </a:endParaRPr>
          </a:p>
        </p:txBody>
      </p:sp>
      <p:sp>
        <p:nvSpPr>
          <p:cNvPr id="103427" name="Rectangle 3">
            <a:extLst>
              <a:ext uri="{FF2B5EF4-FFF2-40B4-BE49-F238E27FC236}">
                <a16:creationId xmlns:a16="http://schemas.microsoft.com/office/drawing/2014/main" id="{C31BB679-E78E-0E5A-EFEB-64A20EF23DFA}"/>
              </a:ext>
            </a:extLst>
          </p:cNvPr>
          <p:cNvSpPr>
            <a:spLocks noChangeArrowheads="1"/>
          </p:cNvSpPr>
          <p:nvPr/>
        </p:nvSpPr>
        <p:spPr bwMode="auto">
          <a:xfrm>
            <a:off x="2268538" y="18446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3428" name="标题 1">
            <a:extLst>
              <a:ext uri="{FF2B5EF4-FFF2-40B4-BE49-F238E27FC236}">
                <a16:creationId xmlns:a16="http://schemas.microsoft.com/office/drawing/2014/main" id="{4326873F-ACB6-DD38-AF24-78B961E7A977}"/>
              </a:ext>
            </a:extLst>
          </p:cNvPr>
          <p:cNvSpPr>
            <a:spLocks noGrp="1"/>
          </p:cNvSpPr>
          <p:nvPr>
            <p:ph type="title"/>
          </p:nvPr>
        </p:nvSpPr>
        <p:spPr>
          <a:xfrm>
            <a:off x="1619250" y="188913"/>
            <a:ext cx="6840538" cy="1325562"/>
          </a:xfrm>
        </p:spPr>
        <p:txBody>
          <a:bodyPr/>
          <a:lstStyle/>
          <a:p>
            <a:r>
              <a:rPr lang="zh-CN" altLang="en-US" b="1">
                <a:latin typeface="Times New Roman" panose="02020603050405020304" pitchFamily="18" charset="0"/>
                <a:cs typeface="Times New Roman" panose="02020603050405020304" pitchFamily="18" charset="0"/>
              </a:rPr>
              <a:t>浏览器访问</a:t>
            </a: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4450" name="Picture 3">
            <a:extLst>
              <a:ext uri="{FF2B5EF4-FFF2-40B4-BE49-F238E27FC236}">
                <a16:creationId xmlns:a16="http://schemas.microsoft.com/office/drawing/2014/main" id="{1BB83B6A-E0AA-FD75-A675-66E4A043F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260350"/>
            <a:ext cx="8891588" cy="50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5474" name="Picture 3">
            <a:extLst>
              <a:ext uri="{FF2B5EF4-FFF2-40B4-BE49-F238E27FC236}">
                <a16:creationId xmlns:a16="http://schemas.microsoft.com/office/drawing/2014/main" id="{DDEB0FD9-8FED-3534-D8FF-018D9CC22AD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16743" b="40887"/>
          <a:stretch>
            <a:fillRect/>
          </a:stretch>
        </p:blipFill>
        <p:spPr>
          <a:xfrm>
            <a:off x="323850" y="404813"/>
            <a:ext cx="8362950" cy="5905500"/>
          </a:xfrm>
        </p:spPr>
      </p:pic>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88553245-0A51-6886-A51C-87DB9C59EC2A}"/>
              </a:ext>
            </a:extLst>
          </p:cNvPr>
          <p:cNvSpPr>
            <a:spLocks noGrp="1" noChangeArrowheads="1"/>
          </p:cNvSpPr>
          <p:nvPr>
            <p:ph type="title"/>
          </p:nvPr>
        </p:nvSpPr>
        <p:spPr>
          <a:xfrm>
            <a:off x="1476375" y="188913"/>
            <a:ext cx="6335713" cy="1325562"/>
          </a:xfrm>
        </p:spPr>
        <p:txBody>
          <a:bodyPr/>
          <a:lstStyle/>
          <a:p>
            <a:pPr eaLnBrk="1" hangingPunct="1"/>
            <a:r>
              <a:rPr lang="en-US" altLang="zh-CN" sz="3600" b="1">
                <a:latin typeface="Times New Roman" panose="02020603050405020304" pitchFamily="18" charset="0"/>
                <a:cs typeface="Times New Roman" panose="02020603050405020304" pitchFamily="18" charset="0"/>
              </a:rPr>
              <a:t>vsftpd</a:t>
            </a:r>
            <a:r>
              <a:rPr lang="zh-CN" altLang="en-US" sz="3600" b="1">
                <a:latin typeface="Times New Roman" panose="02020603050405020304" pitchFamily="18" charset="0"/>
                <a:cs typeface="Times New Roman" panose="02020603050405020304" pitchFamily="18" charset="0"/>
              </a:rPr>
              <a:t>的配置文件</a:t>
            </a:r>
          </a:p>
        </p:txBody>
      </p:sp>
      <p:sp>
        <p:nvSpPr>
          <p:cNvPr id="106499" name="Rectangle 3">
            <a:extLst>
              <a:ext uri="{FF2B5EF4-FFF2-40B4-BE49-F238E27FC236}">
                <a16:creationId xmlns:a16="http://schemas.microsoft.com/office/drawing/2014/main" id="{DE20E4FF-FAC5-8CFA-DDFE-9A090349A8C4}"/>
              </a:ext>
            </a:extLst>
          </p:cNvPr>
          <p:cNvSpPr>
            <a:spLocks noGrp="1" noChangeArrowheads="1"/>
          </p:cNvSpPr>
          <p:nvPr>
            <p:ph idx="1"/>
          </p:nvPr>
        </p:nvSpPr>
        <p:spPr>
          <a:xfrm>
            <a:off x="468313" y="1557338"/>
            <a:ext cx="8424862" cy="4351337"/>
          </a:xfrm>
        </p:spPr>
        <p:txBody>
          <a:bodyPr/>
          <a:lstStyle/>
          <a:p>
            <a:pPr eaLnBrk="1" hangingPunct="1">
              <a:lnSpc>
                <a:spcPct val="150000"/>
              </a:lnSpc>
              <a:spcBef>
                <a:spcPts val="600"/>
              </a:spcBef>
            </a:pPr>
            <a:r>
              <a:rPr lang="en-US" altLang="zh-CN"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/etc/vsftpd/</a:t>
            </a:r>
            <a:r>
              <a:rPr lang="en-US" altLang="zh-CN"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vsftpd.conf</a:t>
            </a:r>
            <a:r>
              <a:rPr lang="en-US" altLang="zh-CN"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主配置文件。</a:t>
            </a:r>
          </a:p>
          <a:p>
            <a:pPr eaLnBrk="1" hangingPunct="1">
              <a:lnSpc>
                <a:spcPct val="150000"/>
              </a:lnSpc>
              <a:spcBef>
                <a:spcPts val="600"/>
              </a:spcBef>
            </a:pPr>
            <a:r>
              <a:rPr lang="en-US" altLang="zh-CN"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/etc/vsftpd.ftpusers  </a:t>
            </a:r>
            <a:r>
              <a:rPr lang="zh-CN" altLang="en-US"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禁止使用</a:t>
            </a:r>
            <a:r>
              <a:rPr lang="en-US" altLang="zh-CN"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vsftpd</a:t>
            </a:r>
            <a:r>
              <a:rPr lang="zh-CN" altLang="en-US"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的用户列表文件。</a:t>
            </a:r>
          </a:p>
          <a:p>
            <a:pPr eaLnBrk="1" hangingPunct="1">
              <a:lnSpc>
                <a:spcPct val="150000"/>
              </a:lnSpc>
              <a:spcBef>
                <a:spcPts val="600"/>
              </a:spcBef>
            </a:pPr>
            <a:r>
              <a:rPr lang="zh-CN" altLang="en-US"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/etc/vsftpd.user_list  </a:t>
            </a:r>
            <a:r>
              <a:rPr lang="zh-CN" altLang="en-US"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禁止或允许使用</a:t>
            </a:r>
            <a:r>
              <a:rPr lang="en-US" altLang="zh-CN"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vsftpd</a:t>
            </a:r>
            <a:r>
              <a:rPr lang="zh-CN" altLang="en-US"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的用户列表文件。</a:t>
            </a:r>
          </a:p>
          <a:p>
            <a:pPr eaLnBrk="1" hangingPunct="1">
              <a:lnSpc>
                <a:spcPct val="200000"/>
              </a:lnSpc>
            </a:pPr>
            <a:endParaRPr kumimoji="1" lang="zh-CN" altLang="en-US">
              <a:ea typeface="微软雅黑" panose="020B0503020204020204" pitchFamily="34" charset="-122"/>
              <a:cs typeface="Times New Roman" panose="02020603050405020304" pitchFamily="18" charset="0"/>
            </a:endParaRPr>
          </a:p>
          <a:p>
            <a:pPr eaLnBrk="1" hangingPunct="1">
              <a:lnSpc>
                <a:spcPct val="200000"/>
              </a:lnSpc>
            </a:pPr>
            <a:endParaRPr kumimoji="1" lang="zh-CN" altLang="en-US" b="1">
              <a:ea typeface="微软雅黑" panose="020B0503020204020204" pitchFamily="34" charset="-122"/>
              <a:cs typeface="Times New Roman" panose="02020603050405020304" pitchFamily="18" charset="0"/>
            </a:endParaRPr>
          </a:p>
          <a:p>
            <a:pPr eaLnBrk="1" hangingPunct="1">
              <a:lnSpc>
                <a:spcPct val="200000"/>
              </a:lnSpc>
            </a:pPr>
            <a:endParaRPr kumimoji="1" lang="en-US" altLang="zh-CN" b="1">
              <a:ea typeface="微软雅黑" panose="020B0503020204020204" pitchFamily="34" charset="-122"/>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a:extLst>
              <a:ext uri="{FF2B5EF4-FFF2-40B4-BE49-F238E27FC236}">
                <a16:creationId xmlns:a16="http://schemas.microsoft.com/office/drawing/2014/main" id="{74490450-8C7D-4571-B822-3898E7E64DBA}"/>
              </a:ext>
            </a:extLst>
          </p:cNvPr>
          <p:cNvSpPr>
            <a:spLocks noGrp="1" noChangeArrowheads="1"/>
          </p:cNvSpPr>
          <p:nvPr>
            <p:ph idx="1"/>
          </p:nvPr>
        </p:nvSpPr>
        <p:spPr>
          <a:xfrm>
            <a:off x="395288" y="694134"/>
            <a:ext cx="8497887" cy="6191250"/>
          </a:xfrm>
        </p:spPr>
        <p:txBody>
          <a:bodyPr>
            <a:normAutofit/>
          </a:bodyPr>
          <a:lstStyle/>
          <a:p>
            <a:pPr marL="365760" indent="-256032" eaLnBrk="1" fontAlgn="auto" hangingPunct="1">
              <a:lnSpc>
                <a:spcPct val="80000"/>
              </a:lnSpc>
              <a:spcAft>
                <a:spcPts val="0"/>
              </a:spcAft>
              <a:buFont typeface="Wingdings 3"/>
              <a:buChar char=""/>
              <a:defRPr/>
            </a:pPr>
            <a:r>
              <a:rPr lang="en-US" altLang="zh-CN" sz="3600" dirty="0" err="1"/>
              <a:t>CentOS</a:t>
            </a:r>
            <a:r>
              <a:rPr lang="zh-CN" altLang="en-US" sz="3600" dirty="0"/>
              <a:t>版本</a:t>
            </a:r>
          </a:p>
          <a:p>
            <a:pPr marL="621792" lvl="1" eaLnBrk="1" fontAlgn="auto" hangingPunct="1">
              <a:lnSpc>
                <a:spcPct val="80000"/>
              </a:lnSpc>
              <a:spcBef>
                <a:spcPts val="324"/>
              </a:spcBef>
              <a:spcAft>
                <a:spcPts val="0"/>
              </a:spcAft>
              <a:buFont typeface="Verdana"/>
              <a:buChar char="◦"/>
              <a:defRPr/>
            </a:pPr>
            <a:r>
              <a:rPr lang="en-US" altLang="zh-CN" sz="2400" b="1" dirty="0">
                <a:latin typeface="等线" panose="02010600030101010101" pitchFamily="2" charset="-122"/>
                <a:ea typeface="等线" panose="02010600030101010101" pitchFamily="2" charset="-122"/>
              </a:rPr>
              <a:t>Community Enterprise Operating System</a:t>
            </a:r>
            <a:r>
              <a:rPr lang="zh-CN" altLang="en-US" sz="2400" b="1" dirty="0">
                <a:latin typeface="等线" panose="02010600030101010101" pitchFamily="2" charset="-122"/>
                <a:ea typeface="等线" panose="02010600030101010101" pitchFamily="2" charset="-122"/>
              </a:rPr>
              <a:t>社区企业操作系统</a:t>
            </a:r>
            <a:endParaRPr lang="en-US" altLang="zh-CN" sz="2400" b="1" dirty="0">
              <a:latin typeface="等线" panose="02010600030101010101" pitchFamily="2" charset="-122"/>
              <a:ea typeface="等线" panose="02010600030101010101" pitchFamily="2" charset="-122"/>
            </a:endParaRPr>
          </a:p>
          <a:p>
            <a:pPr marL="621792" lvl="1" eaLnBrk="1" fontAlgn="auto" hangingPunct="1">
              <a:lnSpc>
                <a:spcPct val="80000"/>
              </a:lnSpc>
              <a:spcBef>
                <a:spcPts val="324"/>
              </a:spcBef>
              <a:spcAft>
                <a:spcPts val="0"/>
              </a:spcAft>
              <a:buFont typeface="Verdana"/>
              <a:buChar char="◦"/>
              <a:defRPr/>
            </a:pPr>
            <a:r>
              <a:rPr lang="zh-CN" altLang="en-US" sz="2400" b="1" dirty="0">
                <a:latin typeface="等线" panose="02010600030101010101" pitchFamily="2" charset="-122"/>
                <a:ea typeface="等线" panose="02010600030101010101" pitchFamily="2" charset="-122"/>
              </a:rPr>
              <a:t>企业级的</a:t>
            </a:r>
            <a:r>
              <a:rPr lang="en-US" altLang="zh-CN" sz="2400" b="1" dirty="0">
                <a:latin typeface="等线" panose="02010600030101010101" pitchFamily="2" charset="-122"/>
                <a:ea typeface="等线" panose="02010600030101010101" pitchFamily="2" charset="-122"/>
              </a:rPr>
              <a:t>Linux</a:t>
            </a:r>
            <a:r>
              <a:rPr lang="zh-CN" altLang="en-US" sz="2400" b="1" dirty="0">
                <a:latin typeface="等线" panose="02010600030101010101" pitchFamily="2" charset="-122"/>
                <a:ea typeface="等线" panose="02010600030101010101" pitchFamily="2" charset="-122"/>
              </a:rPr>
              <a:t>发行版本，基于</a:t>
            </a:r>
            <a:r>
              <a:rPr lang="en-US" altLang="zh-CN" sz="2400" b="1" dirty="0">
                <a:latin typeface="等线" panose="02010600030101010101" pitchFamily="2" charset="-122"/>
                <a:ea typeface="等线" panose="02010600030101010101" pitchFamily="2" charset="-122"/>
              </a:rPr>
              <a:t>Red Hat</a:t>
            </a:r>
            <a:r>
              <a:rPr lang="zh-CN" altLang="en-US" sz="2400" b="1" dirty="0">
                <a:latin typeface="等线" panose="02010600030101010101" pitchFamily="2" charset="-122"/>
                <a:ea typeface="等线" panose="02010600030101010101" pitchFamily="2" charset="-122"/>
              </a:rPr>
              <a:t>红帽免费公开的源代码。</a:t>
            </a:r>
            <a:endParaRPr lang="en-US" altLang="zh-CN" sz="2400" b="1" dirty="0">
              <a:latin typeface="等线" panose="02010600030101010101" pitchFamily="2" charset="-122"/>
              <a:ea typeface="等线" panose="02010600030101010101" pitchFamily="2" charset="-122"/>
            </a:endParaRPr>
          </a:p>
          <a:p>
            <a:pPr marL="621792" lvl="1" eaLnBrk="1" fontAlgn="auto" hangingPunct="1">
              <a:lnSpc>
                <a:spcPct val="80000"/>
              </a:lnSpc>
              <a:spcBef>
                <a:spcPts val="324"/>
              </a:spcBef>
              <a:spcAft>
                <a:spcPts val="0"/>
              </a:spcAft>
              <a:buFont typeface="Verdana"/>
              <a:buChar char="◦"/>
              <a:defRPr/>
            </a:pPr>
            <a:r>
              <a:rPr lang="zh-CN" altLang="en-US" sz="2400" b="1" dirty="0">
                <a:latin typeface="等线" panose="02010600030101010101" pitchFamily="2" charset="-122"/>
                <a:ea typeface="等线" panose="02010600030101010101" pitchFamily="2" charset="-122"/>
              </a:rPr>
              <a:t>两者的不同，在于</a:t>
            </a:r>
            <a:r>
              <a:rPr lang="en-US" altLang="zh-CN" sz="2400" b="1" dirty="0">
                <a:latin typeface="等线" panose="02010600030101010101" pitchFamily="2" charset="-122"/>
                <a:ea typeface="等线" panose="02010600030101010101" pitchFamily="2" charset="-122"/>
              </a:rPr>
              <a:t>CentOS</a:t>
            </a:r>
            <a:r>
              <a:rPr lang="zh-CN" altLang="en-US" sz="2400" b="1" dirty="0">
                <a:latin typeface="等线" panose="02010600030101010101" pitchFamily="2" charset="-122"/>
                <a:ea typeface="等线" panose="02010600030101010101" pitchFamily="2" charset="-122"/>
              </a:rPr>
              <a:t>完全开源、免费。</a:t>
            </a:r>
            <a:endParaRPr lang="en-US" altLang="zh-CN" sz="2400" b="1" dirty="0">
              <a:latin typeface="等线" panose="02010600030101010101" pitchFamily="2" charset="-122"/>
              <a:ea typeface="等线" panose="02010600030101010101" pitchFamily="2" charset="-122"/>
            </a:endParaRPr>
          </a:p>
          <a:p>
            <a:pPr marL="393192" lvl="1" indent="0" eaLnBrk="1" fontAlgn="auto" hangingPunct="1">
              <a:lnSpc>
                <a:spcPct val="80000"/>
              </a:lnSpc>
              <a:spcBef>
                <a:spcPts val="324"/>
              </a:spcBef>
              <a:spcAft>
                <a:spcPts val="0"/>
              </a:spcAft>
              <a:buFont typeface="Verdana"/>
              <a:buNone/>
              <a:defRPr/>
            </a:pPr>
            <a:endParaRPr lang="zh-CN" altLang="en-US" sz="2400" dirty="0">
              <a:latin typeface="+mn-ea"/>
            </a:endParaRPr>
          </a:p>
          <a:p>
            <a:pPr marL="365760" indent="-256032" eaLnBrk="1" fontAlgn="auto" hangingPunct="1">
              <a:lnSpc>
                <a:spcPct val="80000"/>
              </a:lnSpc>
              <a:spcAft>
                <a:spcPts val="0"/>
              </a:spcAft>
              <a:buFont typeface="Wingdings 3"/>
              <a:buChar char=""/>
              <a:defRPr/>
            </a:pPr>
            <a:r>
              <a:rPr lang="en-US" altLang="zh-CN" sz="3600" dirty="0"/>
              <a:t>Fedora</a:t>
            </a:r>
          </a:p>
          <a:p>
            <a:pPr marL="621792" lvl="1" eaLnBrk="1" fontAlgn="auto" hangingPunct="1">
              <a:spcBef>
                <a:spcPts val="324"/>
              </a:spcBef>
              <a:spcAft>
                <a:spcPts val="0"/>
              </a:spcAft>
              <a:buFont typeface="Verdana"/>
              <a:buChar char="◦"/>
              <a:defRPr/>
            </a:pPr>
            <a:r>
              <a:rPr lang="zh-CN" altLang="en-US" sz="2400" b="1" dirty="0">
                <a:latin typeface="等线" panose="02010600030101010101" pitchFamily="2" charset="-122"/>
                <a:ea typeface="等线" panose="02010600030101010101" pitchFamily="2" charset="-122"/>
              </a:rPr>
              <a:t>被红帽公司定位为新技术的实验场地，许多新的技术都会在 </a:t>
            </a:r>
            <a:r>
              <a:rPr lang="en-US" altLang="zh-CN" sz="2400" b="1" dirty="0">
                <a:latin typeface="等线" panose="02010600030101010101" pitchFamily="2" charset="-122"/>
                <a:ea typeface="等线" panose="02010600030101010101" pitchFamily="2" charset="-122"/>
              </a:rPr>
              <a:t>FC </a:t>
            </a:r>
            <a:r>
              <a:rPr lang="zh-CN" altLang="en-US" sz="2400" b="1" dirty="0">
                <a:latin typeface="等线" panose="02010600030101010101" pitchFamily="2" charset="-122"/>
                <a:ea typeface="等线" panose="02010600030101010101" pitchFamily="2" charset="-122"/>
              </a:rPr>
              <a:t>中检验，如果稳定的话红帽公司则会考虑加入 </a:t>
            </a:r>
            <a:r>
              <a:rPr lang="en-US" altLang="zh-CN" sz="2400" b="1" dirty="0">
                <a:latin typeface="等线" panose="02010600030101010101" pitchFamily="2" charset="-122"/>
                <a:ea typeface="等线" panose="02010600030101010101" pitchFamily="2" charset="-122"/>
              </a:rPr>
              <a:t>Red Hat Enterprise Linux </a:t>
            </a:r>
            <a:r>
              <a:rPr lang="zh-CN" altLang="en-US" sz="2400" b="1" dirty="0">
                <a:latin typeface="等线" panose="02010600030101010101" pitchFamily="2" charset="-122"/>
                <a:ea typeface="等线" panose="02010600030101010101" pitchFamily="2" charset="-122"/>
              </a:rPr>
              <a:t>中</a:t>
            </a:r>
            <a:r>
              <a:rPr lang="en-US" altLang="zh-CN" sz="2400" b="1" dirty="0">
                <a:latin typeface="等线" panose="02010600030101010101" pitchFamily="2" charset="-122"/>
                <a:ea typeface="等线" panose="02010600030101010101" pitchFamily="2" charset="-122"/>
              </a:rPr>
              <a:t>;</a:t>
            </a:r>
            <a:r>
              <a:rPr lang="zh-CN" altLang="en-US" sz="2400" b="1" dirty="0">
                <a:latin typeface="等线" panose="02010600030101010101" pitchFamily="2" charset="-122"/>
                <a:ea typeface="等线" panose="02010600030101010101" pitchFamily="2" charset="-122"/>
              </a:rPr>
              <a:t>一般在服务器上不推荐采用</a:t>
            </a:r>
            <a:r>
              <a:rPr lang="en-US" altLang="zh-CN" sz="2400" b="1" dirty="0">
                <a:latin typeface="等线" panose="02010600030101010101" pitchFamily="2" charset="-122"/>
                <a:ea typeface="等线" panose="02010600030101010101" pitchFamily="2" charset="-122"/>
              </a:rPr>
              <a:t>Fedora Core</a:t>
            </a:r>
            <a:r>
              <a:rPr lang="zh-CN" altLang="en-US" sz="2400" b="1" dirty="0">
                <a:latin typeface="等线" panose="02010600030101010101" pitchFamily="2" charset="-122"/>
                <a:ea typeface="等线" panose="02010600030101010101" pitchFamily="2" charset="-122"/>
              </a:rPr>
              <a:t>。</a:t>
            </a:r>
          </a:p>
          <a:p>
            <a:pPr marL="621792" lvl="1" eaLnBrk="1" fontAlgn="auto" hangingPunct="1">
              <a:spcBef>
                <a:spcPts val="324"/>
              </a:spcBef>
              <a:spcAft>
                <a:spcPts val="0"/>
              </a:spcAft>
              <a:buFont typeface="Verdana"/>
              <a:buChar char="◦"/>
              <a:defRPr/>
            </a:pPr>
            <a:r>
              <a:rPr lang="en-US" altLang="zh-CN" sz="2400" b="1" dirty="0">
                <a:latin typeface="等线" panose="02010600030101010101" pitchFamily="2" charset="-122"/>
                <a:ea typeface="等线" panose="02010600030101010101" pitchFamily="2" charset="-122"/>
              </a:rPr>
              <a:t>Fedora</a:t>
            </a:r>
            <a:r>
              <a:rPr lang="zh-CN" altLang="en-US" sz="2400" b="1" dirty="0">
                <a:latin typeface="等线" panose="02010600030101010101" pitchFamily="2" charset="-122"/>
                <a:ea typeface="等线" panose="02010600030101010101" pitchFamily="2" charset="-122"/>
              </a:rPr>
              <a:t>可以理解为家庭版</a:t>
            </a:r>
            <a:r>
              <a:rPr lang="en-US" altLang="zh-CN" sz="2400" b="1" dirty="0">
                <a:latin typeface="等线" panose="02010600030101010101" pitchFamily="2" charset="-122"/>
                <a:ea typeface="等线" panose="02010600030101010101" pitchFamily="2" charset="-122"/>
              </a:rPr>
              <a:t>Red hat</a:t>
            </a:r>
            <a:r>
              <a:rPr lang="zh-CN" altLang="en-US" sz="2400" b="1" dirty="0">
                <a:latin typeface="等线" panose="02010600030101010101" pitchFamily="2" charset="-122"/>
                <a:ea typeface="等线" panose="02010600030101010101" pitchFamily="2" charset="-122"/>
              </a:rPr>
              <a:t>，为</a:t>
            </a:r>
            <a:r>
              <a:rPr lang="en-US" altLang="zh-CN" sz="2400" b="1" dirty="0">
                <a:latin typeface="等线" panose="02010600030101010101" pitchFamily="2" charset="-122"/>
                <a:ea typeface="等线" panose="02010600030101010101" pitchFamily="2" charset="-122"/>
              </a:rPr>
              <a:t>Red Hat</a:t>
            </a:r>
            <a:r>
              <a:rPr lang="zh-CN" altLang="en-US" sz="2400" b="1" dirty="0">
                <a:latin typeface="等线" panose="02010600030101010101" pitchFamily="2" charset="-122"/>
                <a:ea typeface="等线" panose="02010600030101010101" pitchFamily="2" charset="-122"/>
              </a:rPr>
              <a:t>企业版发布做基础。</a:t>
            </a:r>
          </a:p>
          <a:p>
            <a:pPr marL="621792" lvl="1" eaLnBrk="1" fontAlgn="auto" hangingPunct="1">
              <a:lnSpc>
                <a:spcPct val="80000"/>
              </a:lnSpc>
              <a:spcBef>
                <a:spcPts val="324"/>
              </a:spcBef>
              <a:spcAft>
                <a:spcPts val="0"/>
              </a:spcAft>
              <a:buFont typeface="Verdana"/>
              <a:buChar char="◦"/>
              <a:defRPr/>
            </a:pPr>
            <a:endParaRPr lang="en-US" altLang="zh-CN" sz="2400" dirty="0"/>
          </a:p>
          <a:p>
            <a:pPr marL="365760" indent="-256032" eaLnBrk="1" fontAlgn="auto" hangingPunct="1">
              <a:lnSpc>
                <a:spcPct val="80000"/>
              </a:lnSpc>
              <a:spcAft>
                <a:spcPts val="0"/>
              </a:spcAft>
              <a:buFont typeface="Wingdings 3"/>
              <a:buChar char=""/>
              <a:defRPr/>
            </a:pPr>
            <a:endParaRPr lang="zh-CN" altLang="en-US" sz="2000" dirty="0"/>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14F25FD4-B026-079C-68AC-F579FE4B6477}"/>
              </a:ext>
            </a:extLst>
          </p:cNvPr>
          <p:cNvSpPr>
            <a:spLocks noGrp="1" noChangeArrowheads="1"/>
          </p:cNvSpPr>
          <p:nvPr>
            <p:ph type="title"/>
          </p:nvPr>
        </p:nvSpPr>
        <p:spPr>
          <a:xfrm>
            <a:off x="1574800" y="314325"/>
            <a:ext cx="4883150" cy="650875"/>
          </a:xfrm>
        </p:spPr>
        <p:txBody>
          <a:bodyPr/>
          <a:lstStyle/>
          <a:p>
            <a:pPr eaLnBrk="1" hangingPunct="1"/>
            <a:r>
              <a:rPr kumimoji="1" lang="zh-CN" altLang="en-US" b="1"/>
              <a:t>主配置文件</a:t>
            </a:r>
            <a:r>
              <a:rPr kumimoji="1" lang="en-US" altLang="zh-CN" b="1"/>
              <a:t>vsftpd. conf</a:t>
            </a:r>
          </a:p>
        </p:txBody>
      </p:sp>
      <p:sp>
        <p:nvSpPr>
          <p:cNvPr id="107523" name="Rectangle 3">
            <a:extLst>
              <a:ext uri="{FF2B5EF4-FFF2-40B4-BE49-F238E27FC236}">
                <a16:creationId xmlns:a16="http://schemas.microsoft.com/office/drawing/2014/main" id="{FD3C2216-47EC-0B2D-8C03-CA53183C155A}"/>
              </a:ext>
            </a:extLst>
          </p:cNvPr>
          <p:cNvSpPr>
            <a:spLocks noGrp="1" noChangeArrowheads="1"/>
          </p:cNvSpPr>
          <p:nvPr>
            <p:ph idx="1"/>
          </p:nvPr>
        </p:nvSpPr>
        <p:spPr>
          <a:xfrm>
            <a:off x="539750" y="1341438"/>
            <a:ext cx="7886700" cy="4751387"/>
          </a:xfrm>
        </p:spPr>
        <p:txBody>
          <a:bodyPr/>
          <a:lstStyle/>
          <a:p>
            <a:pPr eaLnBrk="1" hangingPunct="1">
              <a:lnSpc>
                <a:spcPct val="80000"/>
              </a:lnSpc>
              <a:buFont typeface="Wingdings" panose="05000000000000000000" pitchFamily="2" charset="2"/>
              <a:buNone/>
            </a:pPr>
            <a:r>
              <a:rPr kumimoji="1" lang="en-US" altLang="zh-CN" sz="2400" b="1"/>
              <a:t>#</a:t>
            </a:r>
            <a:r>
              <a:rPr kumimoji="1" lang="zh-CN" altLang="en-US" sz="2400" b="1"/>
              <a:t>控制是否允许匿名用户登录，</a:t>
            </a:r>
            <a:r>
              <a:rPr kumimoji="1" lang="en-US" altLang="zh-CN" sz="2400" b="1"/>
              <a:t>YES</a:t>
            </a:r>
            <a:r>
              <a:rPr kumimoji="1" lang="zh-CN" altLang="en-US" sz="2400" b="1"/>
              <a:t>允许，</a:t>
            </a:r>
            <a:r>
              <a:rPr kumimoji="1" lang="en-US" altLang="zh-CN" sz="2400" b="1"/>
              <a:t>NO</a:t>
            </a:r>
            <a:r>
              <a:rPr kumimoji="1" lang="zh-CN" altLang="en-US" sz="2400" b="1"/>
              <a:t>不允许</a:t>
            </a:r>
          </a:p>
          <a:p>
            <a:pPr eaLnBrk="1" hangingPunct="1">
              <a:lnSpc>
                <a:spcPct val="80000"/>
              </a:lnSpc>
              <a:buFont typeface="Wingdings" panose="05000000000000000000" pitchFamily="2" charset="2"/>
              <a:buNone/>
            </a:pPr>
            <a:r>
              <a:rPr kumimoji="1" lang="en-US" altLang="zh-CN" sz="2400" b="1">
                <a:solidFill>
                  <a:srgbClr val="FF0000"/>
                </a:solidFill>
              </a:rPr>
              <a:t>anonymous_enable=YES</a:t>
            </a:r>
          </a:p>
          <a:p>
            <a:pPr eaLnBrk="1" hangingPunct="1">
              <a:lnSpc>
                <a:spcPct val="80000"/>
              </a:lnSpc>
              <a:buFont typeface="Wingdings" panose="05000000000000000000" pitchFamily="2" charset="2"/>
              <a:buNone/>
            </a:pPr>
            <a:r>
              <a:rPr kumimoji="1" lang="en-US" altLang="zh-CN" sz="2400" b="1"/>
              <a:t>#</a:t>
            </a:r>
          </a:p>
          <a:p>
            <a:pPr eaLnBrk="1" hangingPunct="1">
              <a:lnSpc>
                <a:spcPct val="80000"/>
              </a:lnSpc>
              <a:buFont typeface="Wingdings" panose="05000000000000000000" pitchFamily="2" charset="2"/>
              <a:buNone/>
            </a:pPr>
            <a:r>
              <a:rPr kumimoji="1" lang="en-US" altLang="zh-CN" sz="2400" b="1"/>
              <a:t>#</a:t>
            </a:r>
            <a:r>
              <a:rPr kumimoji="1" lang="zh-CN" altLang="en-US" sz="2400" b="1"/>
              <a:t>启动此功能则允许本机使用者登录。</a:t>
            </a:r>
          </a:p>
          <a:p>
            <a:pPr eaLnBrk="1" hangingPunct="1">
              <a:lnSpc>
                <a:spcPct val="80000"/>
              </a:lnSpc>
              <a:buFont typeface="Wingdings" panose="05000000000000000000" pitchFamily="2" charset="2"/>
              <a:buNone/>
            </a:pPr>
            <a:r>
              <a:rPr kumimoji="1" lang="en-US" altLang="zh-CN" sz="2400" b="1">
                <a:solidFill>
                  <a:srgbClr val="FF0000"/>
                </a:solidFill>
              </a:rPr>
              <a:t>local_enable=YES</a:t>
            </a:r>
          </a:p>
          <a:p>
            <a:pPr eaLnBrk="1" hangingPunct="1">
              <a:lnSpc>
                <a:spcPct val="80000"/>
              </a:lnSpc>
              <a:buFont typeface="Wingdings" panose="05000000000000000000" pitchFamily="2" charset="2"/>
              <a:buNone/>
            </a:pPr>
            <a:r>
              <a:rPr kumimoji="1" lang="en-US" altLang="zh-CN" sz="2400" b="1"/>
              <a:t>#</a:t>
            </a:r>
          </a:p>
          <a:p>
            <a:pPr eaLnBrk="1" hangingPunct="1">
              <a:lnSpc>
                <a:spcPct val="80000"/>
              </a:lnSpc>
              <a:buFont typeface="Wingdings" panose="05000000000000000000" pitchFamily="2" charset="2"/>
              <a:buNone/>
            </a:pPr>
            <a:r>
              <a:rPr kumimoji="1" lang="en-US" altLang="zh-CN" sz="2400" b="1"/>
              <a:t>#</a:t>
            </a:r>
            <a:r>
              <a:rPr kumimoji="1" lang="zh-CN" altLang="en-US" sz="2400" b="1"/>
              <a:t>这个选项可以控制</a:t>
            </a:r>
            <a:r>
              <a:rPr kumimoji="1" lang="en-US" altLang="zh-CN" sz="2400" b="1"/>
              <a:t>FTP </a:t>
            </a:r>
            <a:r>
              <a:rPr kumimoji="1" lang="zh-CN" altLang="en-US" sz="2400" b="1"/>
              <a:t>的指令是否允许写入操作。</a:t>
            </a:r>
          </a:p>
          <a:p>
            <a:pPr eaLnBrk="1" hangingPunct="1">
              <a:lnSpc>
                <a:spcPct val="80000"/>
              </a:lnSpc>
              <a:buFont typeface="Wingdings" panose="05000000000000000000" pitchFamily="2" charset="2"/>
              <a:buNone/>
            </a:pPr>
            <a:r>
              <a:rPr kumimoji="1" lang="en-US" altLang="zh-CN" sz="2400" b="1">
                <a:solidFill>
                  <a:srgbClr val="FF0000"/>
                </a:solidFill>
              </a:rPr>
              <a:t>write_enable=YES</a:t>
            </a:r>
          </a:p>
          <a:p>
            <a:pPr eaLnBrk="1" hangingPunct="1">
              <a:lnSpc>
                <a:spcPct val="80000"/>
              </a:lnSpc>
              <a:buFont typeface="Wingdings" panose="05000000000000000000" pitchFamily="2" charset="2"/>
              <a:buNone/>
            </a:pPr>
            <a:r>
              <a:rPr kumimoji="1" lang="en-US" altLang="zh-CN" sz="2400" b="1"/>
              <a:t>#</a:t>
            </a:r>
          </a:p>
          <a:p>
            <a:pPr eaLnBrk="1" hangingPunct="1">
              <a:lnSpc>
                <a:spcPct val="80000"/>
              </a:lnSpc>
              <a:buFont typeface="Wingdings" panose="05000000000000000000" pitchFamily="2" charset="2"/>
              <a:buNone/>
            </a:pPr>
            <a:r>
              <a:rPr kumimoji="1" lang="en-US" altLang="zh-CN" sz="2400" b="1"/>
              <a:t>#</a:t>
            </a:r>
            <a:r>
              <a:rPr kumimoji="1" lang="zh-CN" altLang="en-US" sz="2400" b="1"/>
              <a:t>本机登录者新增文件时的</a:t>
            </a:r>
            <a:r>
              <a:rPr kumimoji="1" lang="en-US" altLang="zh-CN" sz="2400" b="1"/>
              <a:t>umask </a:t>
            </a:r>
            <a:r>
              <a:rPr kumimoji="1" lang="zh-CN" altLang="en-US" sz="2400" b="1"/>
              <a:t>数值。默认值为</a:t>
            </a:r>
            <a:r>
              <a:rPr kumimoji="1" lang="en-US" altLang="zh-CN" sz="2400" b="1"/>
              <a:t>077</a:t>
            </a:r>
            <a:r>
              <a:rPr kumimoji="1" lang="zh-CN" altLang="en-US" sz="2400" b="1"/>
              <a:t>。</a:t>
            </a:r>
          </a:p>
          <a:p>
            <a:pPr eaLnBrk="1" hangingPunct="1">
              <a:lnSpc>
                <a:spcPct val="80000"/>
              </a:lnSpc>
              <a:buFont typeface="Wingdings" panose="05000000000000000000" pitchFamily="2" charset="2"/>
              <a:buNone/>
            </a:pPr>
            <a:r>
              <a:rPr kumimoji="1" lang="en-US" altLang="zh-CN" sz="2400" b="1">
                <a:solidFill>
                  <a:srgbClr val="FF0000"/>
                </a:solidFill>
              </a:rPr>
              <a:t>local_umask=022</a:t>
            </a:r>
          </a:p>
          <a:p>
            <a:pPr eaLnBrk="1" hangingPunct="1">
              <a:lnSpc>
                <a:spcPct val="80000"/>
              </a:lnSpc>
              <a:buFont typeface="Wingdings" panose="05000000000000000000" pitchFamily="2" charset="2"/>
              <a:buNone/>
            </a:pPr>
            <a:endParaRPr lang="en-US" altLang="zh-CN" sz="200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6" name="Text Box 2">
            <a:extLst>
              <a:ext uri="{FF2B5EF4-FFF2-40B4-BE49-F238E27FC236}">
                <a16:creationId xmlns:a16="http://schemas.microsoft.com/office/drawing/2014/main" id="{337F18EC-AF04-92E5-81D0-B1F8FBE54894}"/>
              </a:ext>
            </a:extLst>
          </p:cNvPr>
          <p:cNvSpPr txBox="1">
            <a:spLocks noChangeArrowheads="1"/>
          </p:cNvSpPr>
          <p:nvPr/>
        </p:nvSpPr>
        <p:spPr bwMode="auto">
          <a:xfrm>
            <a:off x="395288" y="3175"/>
            <a:ext cx="8353425" cy="664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9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a:p>
            <a:pPr marL="0" marR="0" lvl="0" indent="0" algn="just" defTabSz="914400" rtl="0" eaLnBrk="1" fontAlgn="base" latinLnBrk="0" hangingPunct="1">
              <a:lnSpc>
                <a:spcPct val="9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a:t>
            </a:r>
            <a:r>
              <a:rPr kumimoji="1" lang="zh-CN" altLang="en-US" sz="20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如果设为</a:t>
            </a:r>
            <a:r>
              <a:rPr kumimoji="1" lang="en-US" altLang="zh-CN" sz="20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YES</a:t>
            </a:r>
            <a:r>
              <a:rPr kumimoji="1" lang="zh-CN" altLang="en-US" sz="20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，允许匿名用户上传文件，匿名使用者必须要有对上层目录的写入权。默认值为</a:t>
            </a:r>
            <a:r>
              <a:rPr kumimoji="1" lang="en-US" altLang="zh-CN" sz="20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NO</a:t>
            </a:r>
            <a:r>
              <a:rPr kumimoji="1" lang="zh-CN" altLang="en-US" sz="20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a:t>
            </a:r>
          </a:p>
          <a:p>
            <a:pPr marL="0" marR="0" lvl="0" indent="0" algn="just" defTabSz="914400" rtl="0" eaLnBrk="1" fontAlgn="base" latinLnBrk="0" hangingPunct="1">
              <a:lnSpc>
                <a:spcPct val="9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rPr>
              <a:t>anon_upload_enable=YES</a:t>
            </a:r>
          </a:p>
          <a:p>
            <a:pPr marL="0" marR="0" lvl="0" indent="0" algn="just" defTabSz="914400" rtl="0" eaLnBrk="1" fontAlgn="base" latinLnBrk="0" hangingPunct="1">
              <a:lnSpc>
                <a:spcPct val="9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a:p>
            <a:pPr marL="0" marR="0" lvl="0" indent="0" algn="just" defTabSz="914400" rtl="0" eaLnBrk="1" fontAlgn="base" latinLnBrk="0" hangingPunct="1">
              <a:lnSpc>
                <a:spcPct val="9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a:t>
            </a:r>
            <a:r>
              <a:rPr kumimoji="1" lang="zh-CN" altLang="en-US" sz="20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如果设为</a:t>
            </a:r>
            <a:r>
              <a:rPr kumimoji="1" lang="en-US" altLang="zh-CN" sz="20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YES</a:t>
            </a:r>
            <a:r>
              <a:rPr kumimoji="1" lang="zh-CN" altLang="en-US" sz="20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，允许匿名用户新增目录。默认值为</a:t>
            </a:r>
            <a:r>
              <a:rPr kumimoji="1" lang="en-US" altLang="zh-CN" sz="20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NO</a:t>
            </a:r>
            <a:r>
              <a:rPr kumimoji="1" lang="zh-CN" altLang="en-US" sz="20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a:t>
            </a:r>
          </a:p>
          <a:p>
            <a:pPr marL="0" marR="0" lvl="0" indent="0" algn="just" defTabSz="914400" rtl="0" eaLnBrk="1" fontAlgn="base" latinLnBrk="0" hangingPunct="1">
              <a:lnSpc>
                <a:spcPct val="9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rPr>
              <a:t>anon_mkdir_write_enable=YES</a:t>
            </a:r>
          </a:p>
          <a:p>
            <a:pPr marL="0" marR="0" lvl="0" indent="0" algn="just" defTabSz="914400" rtl="0" eaLnBrk="1" fontAlgn="base" latinLnBrk="0" hangingPunct="1">
              <a:lnSpc>
                <a:spcPct val="9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1" fontAlgn="base" latinLnBrk="0" hangingPunct="1">
              <a:lnSpc>
                <a:spcPct val="9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a:t>
            </a:r>
            <a:r>
              <a:rPr kumimoji="1" lang="zh-CN" altLang="en-US" sz="20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如果启动这个选项，使用者第一次进入一个目录时，会检查该目录下是否有</a:t>
            </a:r>
            <a:r>
              <a:rPr kumimoji="1" lang="en-US" altLang="zh-CN" sz="20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.message</a:t>
            </a:r>
            <a:r>
              <a:rPr kumimoji="1" lang="zh-CN" altLang="en-US" sz="20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这个档案，若是有，则会出现此档案的内容，通常这个档案会放置欢迎话语，或是对该目录的说明。默认值为开启。</a:t>
            </a:r>
          </a:p>
          <a:p>
            <a:pPr marL="0" marR="0" lvl="0" indent="0" algn="just" defTabSz="914400" rtl="0" eaLnBrk="1" fontAlgn="base" latinLnBrk="0" hangingPunct="1">
              <a:lnSpc>
                <a:spcPct val="9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rPr>
              <a:t>dirmessage_enable=YES</a:t>
            </a:r>
          </a:p>
          <a:p>
            <a:pPr marL="0" marR="0" lvl="0" indent="0" algn="just" defTabSz="914400" rtl="0" eaLnBrk="1" fontAlgn="base" latinLnBrk="0" hangingPunct="1">
              <a:lnSpc>
                <a:spcPct val="9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a:t>
            </a:r>
            <a:endParaRPr kumimoji="1" lang="en-US" altLang="zh-CN" sz="20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base" latinLnBrk="0" hangingPunct="1">
              <a:lnSpc>
                <a:spcPct val="9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a:t>
            </a:r>
            <a:r>
              <a:rPr kumimoji="1" lang="zh-CN" altLang="en-US" sz="20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如果启动，上传与下载的信息将被完整记录在底下</a:t>
            </a:r>
            <a:r>
              <a:rPr kumimoji="1" lang="en-US" altLang="zh-CN" sz="20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xferlog_file </a:t>
            </a:r>
            <a:r>
              <a:rPr kumimoji="1" lang="zh-CN" altLang="en-US" sz="20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所定义的档案中。预设为开启。</a:t>
            </a:r>
          </a:p>
          <a:p>
            <a:pPr marL="0" marR="0" lvl="0" indent="0" algn="just" defTabSz="914400" rtl="0" eaLnBrk="1" fontAlgn="base" latinLnBrk="0" hangingPunct="1">
              <a:lnSpc>
                <a:spcPct val="9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rPr>
              <a:t>xferlog_enable=YES</a:t>
            </a:r>
          </a:p>
          <a:p>
            <a:pPr marL="0" marR="0" lvl="0" indent="0" algn="just" defTabSz="914400" rtl="0" eaLnBrk="1" fontAlgn="base" latinLnBrk="0" hangingPunct="1">
              <a:lnSpc>
                <a:spcPct val="9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a:t>
            </a:r>
            <a:endParaRPr kumimoji="1" lang="en-US" altLang="zh-CN" sz="20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B3A6DAA6-2317-34FE-F08D-5C935753A966}"/>
              </a:ext>
            </a:extLst>
          </p:cNvPr>
          <p:cNvSpPr>
            <a:spLocks noGrp="1" noChangeArrowheads="1"/>
          </p:cNvSpPr>
          <p:nvPr>
            <p:ph type="title"/>
          </p:nvPr>
        </p:nvSpPr>
        <p:spPr>
          <a:xfrm>
            <a:off x="1619250" y="115888"/>
            <a:ext cx="7886700" cy="1325562"/>
          </a:xfrm>
        </p:spPr>
        <p:txBody>
          <a:bodyPr/>
          <a:lstStyle/>
          <a:p>
            <a:pPr>
              <a:lnSpc>
                <a:spcPct val="150000"/>
              </a:lnSpc>
              <a:spcBef>
                <a:spcPts val="750"/>
              </a:spcBef>
            </a:pPr>
            <a:r>
              <a:rPr lang="en-US" altLang="zh-CN">
                <a:latin typeface="Times New Roman" panose="02020603050405020304" pitchFamily="18" charset="0"/>
                <a:cs typeface="Times New Roman" panose="02020603050405020304" pitchFamily="18" charset="0"/>
              </a:rPr>
              <a:t>FTP</a:t>
            </a:r>
            <a:r>
              <a:rPr lang="zh-CN" altLang="en-US">
                <a:latin typeface="Times New Roman" panose="02020603050405020304" pitchFamily="18" charset="0"/>
                <a:cs typeface="Times New Roman" panose="02020603050405020304" pitchFamily="18" charset="0"/>
              </a:rPr>
              <a:t>服务器</a:t>
            </a:r>
            <a:r>
              <a:rPr lang="en-US" altLang="zh-CN">
                <a:latin typeface="Times New Roman" panose="02020603050405020304" pitchFamily="18" charset="0"/>
                <a:cs typeface="Times New Roman" panose="02020603050405020304" pitchFamily="18" charset="0"/>
              </a:rPr>
              <a:t>—</a:t>
            </a:r>
            <a:r>
              <a:rPr lang="zh-CN" altLang="en-US">
                <a:latin typeface="Times New Roman" panose="02020603050405020304" pitchFamily="18" charset="0"/>
                <a:cs typeface="Times New Roman" panose="02020603050405020304" pitchFamily="18" charset="0"/>
              </a:rPr>
              <a:t>下载</a:t>
            </a:r>
          </a:p>
        </p:txBody>
      </p:sp>
      <p:sp>
        <p:nvSpPr>
          <p:cNvPr id="135171" name="Rectangle 3">
            <a:extLst>
              <a:ext uri="{FF2B5EF4-FFF2-40B4-BE49-F238E27FC236}">
                <a16:creationId xmlns:a16="http://schemas.microsoft.com/office/drawing/2014/main" id="{05B2AECF-BB31-9D04-A5D8-A87E4852C743}"/>
              </a:ext>
            </a:extLst>
          </p:cNvPr>
          <p:cNvSpPr>
            <a:spLocks noGrp="1" noChangeArrowheads="1"/>
          </p:cNvSpPr>
          <p:nvPr>
            <p:ph idx="1"/>
          </p:nvPr>
        </p:nvSpPr>
        <p:spPr>
          <a:xfrm>
            <a:off x="468313" y="1196975"/>
            <a:ext cx="8424862" cy="4752975"/>
          </a:xfrm>
        </p:spPr>
        <p:txBody>
          <a:bodyPr>
            <a:normAutofit fontScale="85000" lnSpcReduction="10000"/>
          </a:bodyPr>
          <a:lstStyle/>
          <a:p>
            <a:pPr marL="457200" indent="-457200" eaLnBrk="1" hangingPunct="1">
              <a:lnSpc>
                <a:spcPct val="170000"/>
              </a:lnSpc>
              <a:buFont typeface="+mj-lt"/>
              <a:buAutoNum type="arabicPeriod"/>
              <a:defRPr/>
            </a:pPr>
            <a:r>
              <a:rPr lang="zh-CN" altLang="en-US" sz="3300" b="1" dirty="0">
                <a:solidFill>
                  <a:srgbClr val="1353A2"/>
                </a:solidFill>
                <a:latin typeface="Times New Roman" panose="02020603050405020304" pitchFamily="18" charset="0"/>
                <a:ea typeface="微软雅黑" pitchFamily="34" charset="-122"/>
                <a:cs typeface="Times New Roman" panose="02020603050405020304" pitchFamily="18" charset="0"/>
              </a:rPr>
              <a:t>默认情况下，</a:t>
            </a:r>
            <a:r>
              <a:rPr lang="zh-CN" altLang="en-US" sz="3300" b="1" dirty="0">
                <a:solidFill>
                  <a:srgbClr val="FF0000"/>
                </a:solidFill>
                <a:latin typeface="Times New Roman" panose="02020603050405020304" pitchFamily="18" charset="0"/>
                <a:ea typeface="微软雅黑" pitchFamily="34" charset="-122"/>
                <a:cs typeface="Times New Roman" panose="02020603050405020304" pitchFamily="18" charset="0"/>
              </a:rPr>
              <a:t>服务器文件（测试文件 </a:t>
            </a:r>
            <a:r>
              <a:rPr lang="en-US" altLang="zh-CN" sz="3300" b="1" dirty="0">
                <a:solidFill>
                  <a:srgbClr val="FF0000"/>
                </a:solidFill>
                <a:latin typeface="Times New Roman" panose="02020603050405020304" pitchFamily="18" charset="0"/>
                <a:ea typeface="微软雅黑" pitchFamily="34" charset="-122"/>
                <a:cs typeface="Times New Roman" panose="02020603050405020304" pitchFamily="18" charset="0"/>
              </a:rPr>
              <a:t>tst_dld.txt</a:t>
            </a:r>
            <a:r>
              <a:rPr lang="zh-CN" altLang="en-US" sz="3300" b="1" dirty="0">
                <a:solidFill>
                  <a:srgbClr val="FF0000"/>
                </a:solidFill>
                <a:latin typeface="Times New Roman" panose="02020603050405020304" pitchFamily="18" charset="0"/>
                <a:ea typeface="微软雅黑" pitchFamily="34" charset="-122"/>
                <a:cs typeface="Times New Roman" panose="02020603050405020304" pitchFamily="18" charset="0"/>
              </a:rPr>
              <a:t>）</a:t>
            </a:r>
            <a:r>
              <a:rPr lang="zh-CN" altLang="en-US" sz="3300" b="1" dirty="0">
                <a:solidFill>
                  <a:srgbClr val="1353A2"/>
                </a:solidFill>
                <a:latin typeface="Times New Roman" panose="02020603050405020304" pitchFamily="18" charset="0"/>
                <a:ea typeface="微软雅黑" pitchFamily="34" charset="-122"/>
                <a:cs typeface="Times New Roman" panose="02020603050405020304" pitchFamily="18" charset="0"/>
              </a:rPr>
              <a:t>存储于</a:t>
            </a:r>
            <a:r>
              <a:rPr lang="en-US" altLang="zh-CN" sz="3300" b="1" dirty="0">
                <a:solidFill>
                  <a:srgbClr val="FF0000"/>
                </a:solidFill>
                <a:latin typeface="Times New Roman" panose="02020603050405020304" pitchFamily="18" charset="0"/>
                <a:ea typeface="微软雅黑" pitchFamily="34" charset="-122"/>
                <a:cs typeface="Times New Roman" panose="02020603050405020304" pitchFamily="18" charset="0"/>
              </a:rPr>
              <a:t>/var/ftp/pub</a:t>
            </a:r>
            <a:r>
              <a:rPr lang="zh-CN" altLang="en-US" sz="3300" b="1" dirty="0">
                <a:solidFill>
                  <a:srgbClr val="1353A2"/>
                </a:solidFill>
                <a:latin typeface="Times New Roman" panose="02020603050405020304" pitchFamily="18" charset="0"/>
                <a:ea typeface="微软雅黑" pitchFamily="34" charset="-122"/>
                <a:cs typeface="Times New Roman" panose="02020603050405020304" pitchFamily="18" charset="0"/>
              </a:rPr>
              <a:t>目录下</a:t>
            </a:r>
          </a:p>
          <a:p>
            <a:pPr marL="457200" indent="-457200" eaLnBrk="1" hangingPunct="1">
              <a:lnSpc>
                <a:spcPct val="170000"/>
              </a:lnSpc>
              <a:buFont typeface="+mj-lt"/>
              <a:buAutoNum type="arabicPeriod"/>
              <a:defRPr/>
            </a:pPr>
            <a:r>
              <a:rPr lang="zh-CN" altLang="en-US" sz="3300" b="1" dirty="0">
                <a:solidFill>
                  <a:srgbClr val="1353A2"/>
                </a:solidFill>
                <a:latin typeface="Times New Roman" panose="02020603050405020304" pitchFamily="18" charset="0"/>
                <a:ea typeface="微软雅黑" pitchFamily="34" charset="-122"/>
                <a:cs typeface="Times New Roman" panose="02020603050405020304" pitchFamily="18" charset="0"/>
              </a:rPr>
              <a:t>开启</a:t>
            </a:r>
            <a:r>
              <a:rPr lang="en-US" altLang="zh-CN" sz="3300" b="1" dirty="0">
                <a:solidFill>
                  <a:srgbClr val="1353A2"/>
                </a:solidFill>
                <a:latin typeface="Times New Roman" panose="02020603050405020304" pitchFamily="18" charset="0"/>
                <a:ea typeface="微软雅黑" pitchFamily="34" charset="-122"/>
                <a:cs typeface="Times New Roman" panose="02020603050405020304" pitchFamily="18" charset="0"/>
              </a:rPr>
              <a:t>ftp</a:t>
            </a:r>
            <a:r>
              <a:rPr lang="zh-CN" altLang="en-US" sz="3300" b="1" dirty="0">
                <a:solidFill>
                  <a:srgbClr val="1353A2"/>
                </a:solidFill>
                <a:latin typeface="Times New Roman" panose="02020603050405020304" pitchFamily="18" charset="0"/>
                <a:ea typeface="微软雅黑" pitchFamily="34" charset="-122"/>
                <a:cs typeface="Times New Roman" panose="02020603050405020304" pitchFamily="18" charset="0"/>
              </a:rPr>
              <a:t>服务器：</a:t>
            </a:r>
            <a:r>
              <a:rPr lang="en-US" altLang="zh-CN" sz="3300" b="1" dirty="0">
                <a:solidFill>
                  <a:srgbClr val="1353A2"/>
                </a:solidFill>
                <a:latin typeface="Times New Roman" panose="02020603050405020304" pitchFamily="18" charset="0"/>
                <a:ea typeface="微软雅黑" pitchFamily="34" charset="-122"/>
                <a:cs typeface="Times New Roman" panose="02020603050405020304" pitchFamily="18" charset="0"/>
              </a:rPr>
              <a:t>#</a:t>
            </a:r>
            <a:r>
              <a:rPr lang="en-US" altLang="zh-CN" sz="3600" b="1" dirty="0">
                <a:solidFill>
                  <a:srgbClr val="FF0000"/>
                </a:solidFill>
              </a:rPr>
              <a:t> </a:t>
            </a:r>
            <a:r>
              <a:rPr lang="en-US" altLang="zh-CN" sz="3600" b="1" dirty="0" err="1">
                <a:solidFill>
                  <a:srgbClr val="FF0000"/>
                </a:solidFill>
              </a:rPr>
              <a:t>systemctl</a:t>
            </a:r>
            <a:r>
              <a:rPr lang="en-US" altLang="zh-CN" sz="3600" b="1" dirty="0">
                <a:solidFill>
                  <a:srgbClr val="FF0000"/>
                </a:solidFill>
              </a:rPr>
              <a:t>  start </a:t>
            </a:r>
            <a:r>
              <a:rPr lang="en-US" altLang="zh-CN" sz="3600" b="1" dirty="0" err="1">
                <a:solidFill>
                  <a:srgbClr val="FF0000"/>
                </a:solidFill>
              </a:rPr>
              <a:t>vsftpd</a:t>
            </a:r>
            <a:endParaRPr lang="en-US" altLang="zh-CN" sz="3600" b="1" dirty="0">
              <a:solidFill>
                <a:srgbClr val="FF0000"/>
              </a:solidFill>
            </a:endParaRPr>
          </a:p>
          <a:p>
            <a:pPr marL="457200" indent="-457200" eaLnBrk="1" hangingPunct="1">
              <a:lnSpc>
                <a:spcPct val="170000"/>
              </a:lnSpc>
              <a:buFont typeface="+mj-lt"/>
              <a:buAutoNum type="arabicPeriod"/>
              <a:defRPr/>
            </a:pPr>
            <a:r>
              <a:rPr lang="zh-CN" altLang="en-US" sz="3300" b="1" dirty="0">
                <a:solidFill>
                  <a:srgbClr val="1353A2"/>
                </a:solidFill>
                <a:latin typeface="Times New Roman" panose="02020603050405020304" pitchFamily="18" charset="0"/>
                <a:ea typeface="微软雅黑" pitchFamily="34" charset="-122"/>
                <a:cs typeface="Times New Roman" panose="02020603050405020304" pitchFamily="18" charset="0"/>
              </a:rPr>
              <a:t>设置防火墙和</a:t>
            </a:r>
            <a:r>
              <a:rPr lang="en-US" altLang="zh-CN" sz="3300" b="1" dirty="0" err="1">
                <a:solidFill>
                  <a:srgbClr val="1353A2"/>
                </a:solidFill>
                <a:latin typeface="Times New Roman" panose="02020603050405020304" pitchFamily="18" charset="0"/>
                <a:ea typeface="微软雅黑" pitchFamily="34" charset="-122"/>
                <a:cs typeface="Times New Roman" panose="02020603050405020304" pitchFamily="18" charset="0"/>
              </a:rPr>
              <a:t>SELinux</a:t>
            </a:r>
            <a:r>
              <a:rPr lang="zh-CN" altLang="en-US" sz="3300" b="1" dirty="0">
                <a:solidFill>
                  <a:srgbClr val="1353A2"/>
                </a:solidFill>
                <a:latin typeface="Times New Roman" panose="02020603050405020304" pitchFamily="18" charset="0"/>
                <a:ea typeface="微软雅黑" pitchFamily="34" charset="-122"/>
                <a:cs typeface="Times New Roman" panose="02020603050405020304" pitchFamily="18" charset="0"/>
              </a:rPr>
              <a:t>：</a:t>
            </a:r>
          </a:p>
          <a:p>
            <a:pPr marL="914400" lvl="1" indent="-457200" eaLnBrk="1" hangingPunct="1">
              <a:lnSpc>
                <a:spcPct val="170000"/>
              </a:lnSpc>
              <a:buFont typeface="+mj-ea"/>
              <a:buAutoNum type="circleNumDbPlain"/>
              <a:defRPr/>
            </a:pPr>
            <a:r>
              <a:rPr lang="zh-CN" altLang="en-US" sz="3300" b="1" dirty="0">
                <a:solidFill>
                  <a:srgbClr val="1353A2"/>
                </a:solidFill>
                <a:latin typeface="Times New Roman" panose="02020603050405020304" pitchFamily="18" charset="0"/>
                <a:ea typeface="微软雅黑" pitchFamily="34" charset="-122"/>
                <a:cs typeface="Times New Roman" panose="02020603050405020304" pitchFamily="18" charset="0"/>
              </a:rPr>
              <a:t>关闭防火墙：</a:t>
            </a:r>
            <a:r>
              <a:rPr lang="en-US" altLang="zh-CN" sz="3300" b="1" dirty="0">
                <a:solidFill>
                  <a:srgbClr val="1353A2"/>
                </a:solidFill>
                <a:latin typeface="Times New Roman" panose="02020603050405020304" pitchFamily="18" charset="0"/>
                <a:ea typeface="微软雅黑" pitchFamily="34" charset="-122"/>
                <a:cs typeface="Times New Roman" panose="02020603050405020304" pitchFamily="18" charset="0"/>
              </a:rPr>
              <a:t>#</a:t>
            </a:r>
            <a:r>
              <a:rPr lang="en-US" altLang="zh-CN" sz="3300" b="1" dirty="0" err="1">
                <a:solidFill>
                  <a:srgbClr val="FF0000"/>
                </a:solidFill>
                <a:latin typeface="Times New Roman" panose="02020603050405020304" pitchFamily="18" charset="0"/>
                <a:ea typeface="微软雅黑" pitchFamily="34" charset="-122"/>
                <a:cs typeface="Times New Roman" panose="02020603050405020304" pitchFamily="18" charset="0"/>
              </a:rPr>
              <a:t>systemctl</a:t>
            </a:r>
            <a:r>
              <a:rPr lang="en-US" altLang="zh-CN" sz="3300" b="1" dirty="0">
                <a:solidFill>
                  <a:srgbClr val="FF0000"/>
                </a:solidFill>
                <a:latin typeface="Times New Roman" panose="02020603050405020304" pitchFamily="18" charset="0"/>
                <a:ea typeface="微软雅黑" pitchFamily="34" charset="-122"/>
                <a:cs typeface="Times New Roman" panose="02020603050405020304" pitchFamily="18" charset="0"/>
              </a:rPr>
              <a:t> stop </a:t>
            </a:r>
            <a:r>
              <a:rPr lang="en-US" altLang="zh-CN" sz="3300" b="1" dirty="0" err="1">
                <a:solidFill>
                  <a:srgbClr val="FF0000"/>
                </a:solidFill>
                <a:latin typeface="Times New Roman" panose="02020603050405020304" pitchFamily="18" charset="0"/>
                <a:ea typeface="微软雅黑" pitchFamily="34" charset="-122"/>
                <a:cs typeface="Times New Roman" panose="02020603050405020304" pitchFamily="18" charset="0"/>
              </a:rPr>
              <a:t>firewalld.service</a:t>
            </a:r>
            <a:r>
              <a:rPr lang="en-US" altLang="zh-CN" sz="3300" b="1" dirty="0">
                <a:solidFill>
                  <a:srgbClr val="1353A2"/>
                </a:solidFill>
                <a:latin typeface="Times New Roman" panose="02020603050405020304" pitchFamily="18" charset="0"/>
                <a:ea typeface="微软雅黑" pitchFamily="34" charset="-122"/>
                <a:cs typeface="Times New Roman" panose="02020603050405020304" pitchFamily="18" charset="0"/>
              </a:rPr>
              <a:t> </a:t>
            </a:r>
          </a:p>
          <a:p>
            <a:pPr marL="914400" lvl="1" indent="-457200" eaLnBrk="1" hangingPunct="1">
              <a:lnSpc>
                <a:spcPct val="170000"/>
              </a:lnSpc>
              <a:buFont typeface="+mj-ea"/>
              <a:buAutoNum type="circleNumDbPlain" startAt="2"/>
              <a:defRPr/>
            </a:pPr>
            <a:r>
              <a:rPr lang="zh-CN" altLang="en-US" sz="3300" b="1" dirty="0">
                <a:solidFill>
                  <a:srgbClr val="1353A2"/>
                </a:solidFill>
                <a:latin typeface="Times New Roman" panose="02020603050405020304" pitchFamily="18" charset="0"/>
                <a:ea typeface="微软雅黑" pitchFamily="34" charset="-122"/>
                <a:cs typeface="Times New Roman" panose="02020603050405020304" pitchFamily="18" charset="0"/>
              </a:rPr>
              <a:t>关闭</a:t>
            </a:r>
            <a:r>
              <a:rPr lang="en-US" altLang="zh-CN" sz="3300" b="1" dirty="0" err="1">
                <a:solidFill>
                  <a:srgbClr val="1353A2"/>
                </a:solidFill>
                <a:latin typeface="Times New Roman" panose="02020603050405020304" pitchFamily="18" charset="0"/>
                <a:ea typeface="微软雅黑" pitchFamily="34" charset="-122"/>
                <a:cs typeface="Times New Roman" panose="02020603050405020304" pitchFamily="18" charset="0"/>
              </a:rPr>
              <a:t>selinux</a:t>
            </a:r>
            <a:r>
              <a:rPr lang="zh-CN" altLang="en-US" sz="3300" b="1" dirty="0">
                <a:solidFill>
                  <a:srgbClr val="1353A2"/>
                </a:solidFill>
                <a:latin typeface="Times New Roman" panose="02020603050405020304" pitchFamily="18" charset="0"/>
                <a:ea typeface="微软雅黑" pitchFamily="34" charset="-122"/>
                <a:cs typeface="Times New Roman" panose="02020603050405020304" pitchFamily="18" charset="0"/>
              </a:rPr>
              <a:t>：</a:t>
            </a:r>
            <a:r>
              <a:rPr lang="en-US" altLang="zh-CN" sz="3300" b="1" dirty="0">
                <a:solidFill>
                  <a:srgbClr val="1353A2"/>
                </a:solidFill>
                <a:latin typeface="Times New Roman" panose="02020603050405020304" pitchFamily="18" charset="0"/>
                <a:ea typeface="微软雅黑" pitchFamily="34" charset="-122"/>
                <a:cs typeface="Times New Roman" panose="02020603050405020304" pitchFamily="18" charset="0"/>
              </a:rPr>
              <a:t># </a:t>
            </a:r>
            <a:r>
              <a:rPr lang="en-US" altLang="zh-CN" sz="3300" b="1" dirty="0" err="1">
                <a:solidFill>
                  <a:srgbClr val="FF0000"/>
                </a:solidFill>
                <a:latin typeface="Times New Roman" panose="02020603050405020304" pitchFamily="18" charset="0"/>
                <a:ea typeface="微软雅黑" pitchFamily="34" charset="-122"/>
                <a:cs typeface="Times New Roman" panose="02020603050405020304" pitchFamily="18" charset="0"/>
              </a:rPr>
              <a:t>setenforce</a:t>
            </a:r>
            <a:r>
              <a:rPr lang="en-US" altLang="zh-CN" sz="3300" b="1" dirty="0">
                <a:solidFill>
                  <a:srgbClr val="FF0000"/>
                </a:solidFill>
                <a:latin typeface="Times New Roman" panose="02020603050405020304" pitchFamily="18" charset="0"/>
                <a:ea typeface="微软雅黑" pitchFamily="34" charset="-122"/>
                <a:cs typeface="Times New Roman" panose="02020603050405020304" pitchFamily="18" charset="0"/>
              </a:rPr>
              <a:t> 0 </a:t>
            </a:r>
          </a:p>
          <a:p>
            <a:pPr marL="514350" indent="-514350" eaLnBrk="1" hangingPunct="1">
              <a:lnSpc>
                <a:spcPct val="170000"/>
              </a:lnSpc>
              <a:buFont typeface="+mj-lt"/>
              <a:buAutoNum type="arabicPeriod"/>
              <a:defRPr/>
            </a:pPr>
            <a:endParaRPr lang="zh-CN" altLang="en-US" dirty="0"/>
          </a:p>
          <a:p>
            <a:pPr marL="514350" indent="-514350" eaLnBrk="1" hangingPunct="1">
              <a:lnSpc>
                <a:spcPct val="170000"/>
              </a:lnSpc>
              <a:buFont typeface="+mj-lt"/>
              <a:buAutoNum type="arabicPeriod"/>
              <a:defRPr/>
            </a:pPr>
            <a:endParaRPr lang="en-US" altLang="zh-CN" dirty="0"/>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3">
            <a:extLst>
              <a:ext uri="{FF2B5EF4-FFF2-40B4-BE49-F238E27FC236}">
                <a16:creationId xmlns:a16="http://schemas.microsoft.com/office/drawing/2014/main" id="{82E822E2-E869-E115-88A0-A64AD6C304E0}"/>
              </a:ext>
            </a:extLst>
          </p:cNvPr>
          <p:cNvSpPr>
            <a:spLocks noGrp="1" noChangeArrowheads="1"/>
          </p:cNvSpPr>
          <p:nvPr>
            <p:ph idx="1"/>
          </p:nvPr>
        </p:nvSpPr>
        <p:spPr>
          <a:xfrm>
            <a:off x="395288" y="1412875"/>
            <a:ext cx="8229600" cy="5102225"/>
          </a:xfrm>
        </p:spPr>
        <p:txBody>
          <a:bodyPr>
            <a:normAutofit/>
          </a:bodyPr>
          <a:lstStyle/>
          <a:p>
            <a:pPr marL="742950" indent="-457200" eaLnBrk="1" hangingPunct="1">
              <a:lnSpc>
                <a:spcPct val="150000"/>
              </a:lnSpc>
              <a:buFont typeface="+mj-lt"/>
              <a:buAutoNum type="arabicPeriod" startAt="4"/>
              <a:defRPr/>
            </a:pPr>
            <a:r>
              <a:rPr lang="zh-CN" altLang="en-US" sz="2400" b="1" dirty="0">
                <a:solidFill>
                  <a:srgbClr val="1353A2"/>
                </a:solidFill>
                <a:latin typeface="Times New Roman" panose="02020603050405020304" pitchFamily="18" charset="0"/>
                <a:ea typeface="微软雅黑" pitchFamily="34" charset="-122"/>
                <a:cs typeface="Times New Roman" panose="02020603050405020304" pitchFamily="18" charset="0"/>
              </a:rPr>
              <a:t>登录</a:t>
            </a:r>
            <a:r>
              <a:rPr lang="en-US" altLang="zh-CN" sz="2400" b="1" dirty="0">
                <a:solidFill>
                  <a:srgbClr val="1353A2"/>
                </a:solidFill>
                <a:latin typeface="Times New Roman" panose="02020603050405020304" pitchFamily="18" charset="0"/>
                <a:ea typeface="微软雅黑" pitchFamily="34" charset="-122"/>
                <a:cs typeface="Times New Roman" panose="02020603050405020304" pitchFamily="18" charset="0"/>
              </a:rPr>
              <a:t>ftp</a:t>
            </a:r>
            <a:r>
              <a:rPr lang="zh-CN" altLang="en-US" sz="2400" b="1" dirty="0">
                <a:solidFill>
                  <a:srgbClr val="1353A2"/>
                </a:solidFill>
                <a:latin typeface="Times New Roman" panose="02020603050405020304" pitchFamily="18" charset="0"/>
                <a:ea typeface="微软雅黑" pitchFamily="34" charset="-122"/>
                <a:cs typeface="Times New Roman" panose="02020603050405020304" pitchFamily="18" charset="0"/>
              </a:rPr>
              <a:t>服务器：</a:t>
            </a:r>
            <a:r>
              <a:rPr lang="en-US" altLang="zh-CN" sz="2400" b="1" dirty="0">
                <a:solidFill>
                  <a:srgbClr val="1353A2"/>
                </a:solidFill>
                <a:latin typeface="Times New Roman" panose="02020603050405020304" pitchFamily="18" charset="0"/>
                <a:ea typeface="微软雅黑" pitchFamily="34" charset="-122"/>
                <a:cs typeface="Times New Roman" panose="02020603050405020304" pitchFamily="18" charset="0"/>
              </a:rPr>
              <a:t># </a:t>
            </a:r>
            <a:r>
              <a:rPr lang="en-US" altLang="zh-CN" sz="2400" b="1" dirty="0">
                <a:solidFill>
                  <a:srgbClr val="FF0000"/>
                </a:solidFill>
                <a:latin typeface="Times New Roman" panose="02020603050405020304" pitchFamily="18" charset="0"/>
                <a:ea typeface="微软雅黑" pitchFamily="34" charset="-122"/>
                <a:cs typeface="Times New Roman" panose="02020603050405020304" pitchFamily="18" charset="0"/>
              </a:rPr>
              <a:t>ftp </a:t>
            </a:r>
            <a:r>
              <a:rPr lang="zh-CN" altLang="en-US" sz="2400" b="1" dirty="0">
                <a:solidFill>
                  <a:srgbClr val="FF0000"/>
                </a:solidFill>
                <a:latin typeface="Times New Roman" panose="02020603050405020304" pitchFamily="18" charset="0"/>
                <a:ea typeface="微软雅黑" pitchFamily="34" charset="-122"/>
                <a:cs typeface="Times New Roman" panose="02020603050405020304" pitchFamily="18" charset="0"/>
              </a:rPr>
              <a:t>主机</a:t>
            </a:r>
            <a:r>
              <a:rPr lang="en-US" altLang="zh-CN" sz="2400" b="1" dirty="0">
                <a:solidFill>
                  <a:srgbClr val="FF0000"/>
                </a:solidFill>
                <a:latin typeface="Times New Roman" panose="02020603050405020304" pitchFamily="18" charset="0"/>
                <a:ea typeface="微软雅黑" pitchFamily="34" charset="-122"/>
                <a:cs typeface="Times New Roman" panose="02020603050405020304" pitchFamily="18" charset="0"/>
              </a:rPr>
              <a:t>IP</a:t>
            </a:r>
            <a:r>
              <a:rPr lang="zh-CN" altLang="en-US" sz="2400" b="1" dirty="0">
                <a:solidFill>
                  <a:srgbClr val="FF0000"/>
                </a:solidFill>
                <a:latin typeface="Times New Roman" panose="02020603050405020304" pitchFamily="18" charset="0"/>
                <a:ea typeface="微软雅黑" pitchFamily="34" charset="-122"/>
                <a:cs typeface="Times New Roman" panose="02020603050405020304" pitchFamily="18" charset="0"/>
              </a:rPr>
              <a:t>地址</a:t>
            </a:r>
          </a:p>
          <a:p>
            <a:pPr marL="971550" lvl="1" eaLnBrk="1" hangingPunct="1">
              <a:lnSpc>
                <a:spcPct val="150000"/>
              </a:lnSpc>
              <a:defRPr/>
            </a:pPr>
            <a:r>
              <a:rPr lang="en-US" altLang="zh-CN" b="1" dirty="0">
                <a:solidFill>
                  <a:srgbClr val="FF0000"/>
                </a:solidFill>
                <a:latin typeface="Times New Roman" panose="02020603050405020304" pitchFamily="18" charset="0"/>
                <a:ea typeface="微软雅黑" pitchFamily="34" charset="-122"/>
                <a:cs typeface="Times New Roman" panose="02020603050405020304" pitchFamily="18" charset="0"/>
              </a:rPr>
              <a:t>Linux</a:t>
            </a:r>
            <a:r>
              <a:rPr lang="zh-CN" altLang="en-US" b="1" dirty="0">
                <a:solidFill>
                  <a:srgbClr val="1353A2"/>
                </a:solidFill>
                <a:latin typeface="Times New Roman" panose="02020603050405020304" pitchFamily="18" charset="0"/>
                <a:ea typeface="微软雅黑" pitchFamily="34" charset="-122"/>
                <a:cs typeface="Times New Roman" panose="02020603050405020304" pitchFamily="18" charset="0"/>
              </a:rPr>
              <a:t>或</a:t>
            </a:r>
            <a:r>
              <a:rPr lang="en-US" altLang="zh-CN" b="1" dirty="0">
                <a:solidFill>
                  <a:srgbClr val="FF0000"/>
                </a:solidFill>
                <a:latin typeface="Times New Roman" panose="02020603050405020304" pitchFamily="18" charset="0"/>
                <a:ea typeface="微软雅黑" pitchFamily="34" charset="-122"/>
                <a:cs typeface="Times New Roman" panose="02020603050405020304" pitchFamily="18" charset="0"/>
              </a:rPr>
              <a:t>Windows</a:t>
            </a:r>
            <a:r>
              <a:rPr lang="zh-CN" altLang="en-US" b="1" dirty="0">
                <a:solidFill>
                  <a:srgbClr val="1353A2"/>
                </a:solidFill>
                <a:latin typeface="Times New Roman" panose="02020603050405020304" pitchFamily="18" charset="0"/>
                <a:ea typeface="微软雅黑" pitchFamily="34" charset="-122"/>
                <a:cs typeface="Times New Roman" panose="02020603050405020304" pitchFamily="18" charset="0"/>
              </a:rPr>
              <a:t>，</a:t>
            </a:r>
            <a:r>
              <a:rPr lang="zh-CN" altLang="en-US" b="1" dirty="0">
                <a:solidFill>
                  <a:srgbClr val="FF0000"/>
                </a:solidFill>
                <a:latin typeface="Times New Roman" panose="02020603050405020304" pitchFamily="18" charset="0"/>
                <a:ea typeface="微软雅黑" pitchFamily="34" charset="-122"/>
                <a:cs typeface="Times New Roman" panose="02020603050405020304" pitchFamily="18" charset="0"/>
              </a:rPr>
              <a:t>命令行</a:t>
            </a:r>
            <a:r>
              <a:rPr lang="zh-CN" altLang="en-US" b="1" dirty="0">
                <a:solidFill>
                  <a:srgbClr val="1353A2"/>
                </a:solidFill>
                <a:latin typeface="Times New Roman" panose="02020603050405020304" pitchFamily="18" charset="0"/>
                <a:ea typeface="微软雅黑" pitchFamily="34" charset="-122"/>
                <a:cs typeface="Times New Roman" panose="02020603050405020304" pitchFamily="18" charset="0"/>
              </a:rPr>
              <a:t>界面下皆可</a:t>
            </a:r>
            <a:endParaRPr lang="en-US" altLang="zh-CN" b="1" dirty="0">
              <a:solidFill>
                <a:srgbClr val="1353A2"/>
              </a:solidFill>
              <a:latin typeface="Times New Roman" panose="02020603050405020304" pitchFamily="18" charset="0"/>
              <a:ea typeface="微软雅黑" pitchFamily="34" charset="-122"/>
              <a:cs typeface="Times New Roman" panose="02020603050405020304" pitchFamily="18" charset="0"/>
            </a:endParaRPr>
          </a:p>
          <a:p>
            <a:pPr marL="914400" indent="-457200" eaLnBrk="1" hangingPunct="1">
              <a:lnSpc>
                <a:spcPct val="150000"/>
              </a:lnSpc>
              <a:buFont typeface="+mj-lt"/>
              <a:buAutoNum type="arabicPeriod" startAt="5"/>
              <a:defRPr/>
            </a:pPr>
            <a:r>
              <a:rPr lang="zh-CN" altLang="en-US" sz="2400" b="1" dirty="0">
                <a:solidFill>
                  <a:srgbClr val="1353A2"/>
                </a:solidFill>
                <a:latin typeface="Times New Roman" panose="02020603050405020304" pitchFamily="18" charset="0"/>
                <a:ea typeface="微软雅黑" pitchFamily="34" charset="-122"/>
                <a:cs typeface="Times New Roman" panose="02020603050405020304" pitchFamily="18" charset="0"/>
              </a:rPr>
              <a:t>下载文件：</a:t>
            </a:r>
            <a:endParaRPr lang="en-US" altLang="zh-CN" sz="2400" b="1" dirty="0">
              <a:solidFill>
                <a:srgbClr val="1353A2"/>
              </a:solidFill>
              <a:latin typeface="Times New Roman" panose="02020603050405020304" pitchFamily="18" charset="0"/>
              <a:ea typeface="微软雅黑" pitchFamily="34" charset="-122"/>
              <a:cs typeface="Times New Roman" panose="02020603050405020304" pitchFamily="18" charset="0"/>
            </a:endParaRPr>
          </a:p>
          <a:p>
            <a:pPr marL="457200" indent="0" eaLnBrk="1" hangingPunct="1">
              <a:lnSpc>
                <a:spcPct val="150000"/>
              </a:lnSpc>
              <a:buFont typeface="Arial" panose="020B0604020202020204" pitchFamily="34" charset="0"/>
              <a:buNone/>
              <a:defRPr/>
            </a:pPr>
            <a:r>
              <a:rPr lang="zh-CN" altLang="en-US" b="1" dirty="0">
                <a:solidFill>
                  <a:srgbClr val="1353A2"/>
                </a:solidFill>
                <a:latin typeface="Times New Roman" panose="02020603050405020304" pitchFamily="18" charset="0"/>
                <a:ea typeface="微软雅黑" pitchFamily="34" charset="-122"/>
                <a:cs typeface="Times New Roman" panose="02020603050405020304" pitchFamily="18" charset="0"/>
              </a:rPr>
              <a:t>需先</a:t>
            </a:r>
            <a:r>
              <a:rPr lang="en-US" altLang="zh-CN" b="1" dirty="0">
                <a:solidFill>
                  <a:srgbClr val="1353A2"/>
                </a:solidFill>
                <a:latin typeface="Times New Roman" panose="02020603050405020304" pitchFamily="18" charset="0"/>
                <a:ea typeface="微软雅黑" pitchFamily="34" charset="-122"/>
                <a:cs typeface="Times New Roman" panose="02020603050405020304" pitchFamily="18" charset="0"/>
              </a:rPr>
              <a:t>&gt; </a:t>
            </a:r>
            <a:r>
              <a:rPr lang="en-US" altLang="zh-CN" b="1" dirty="0">
                <a:solidFill>
                  <a:srgbClr val="FF0000"/>
                </a:solidFill>
                <a:latin typeface="Times New Roman" panose="02020603050405020304" pitchFamily="18" charset="0"/>
                <a:ea typeface="微软雅黑" pitchFamily="34" charset="-122"/>
                <a:cs typeface="Times New Roman" panose="02020603050405020304" pitchFamily="18" charset="0"/>
              </a:rPr>
              <a:t>cd pub</a:t>
            </a:r>
          </a:p>
          <a:p>
            <a:pPr marL="457200" indent="0" eaLnBrk="1" hangingPunct="1">
              <a:lnSpc>
                <a:spcPct val="150000"/>
              </a:lnSpc>
              <a:buFont typeface="Arial" panose="020B0604020202020204" pitchFamily="34" charset="0"/>
              <a:buNone/>
              <a:defRPr/>
            </a:pPr>
            <a:r>
              <a:rPr lang="en-US" altLang="zh-CN" b="1" dirty="0">
                <a:solidFill>
                  <a:srgbClr val="1353A2"/>
                </a:solidFill>
                <a:latin typeface="Times New Roman" panose="02020603050405020304" pitchFamily="18" charset="0"/>
                <a:ea typeface="微软雅黑" pitchFamily="34" charset="-122"/>
                <a:cs typeface="Times New Roman" panose="02020603050405020304" pitchFamily="18" charset="0"/>
              </a:rPr>
              <a:t>        &gt; </a:t>
            </a:r>
            <a:r>
              <a:rPr lang="en-US" altLang="zh-CN" b="1" dirty="0">
                <a:solidFill>
                  <a:srgbClr val="FF0000"/>
                </a:solidFill>
                <a:latin typeface="Times New Roman" panose="02020603050405020304" pitchFamily="18" charset="0"/>
                <a:ea typeface="微软雅黑" pitchFamily="34" charset="-122"/>
                <a:cs typeface="Times New Roman" panose="02020603050405020304" pitchFamily="18" charset="0"/>
              </a:rPr>
              <a:t>get  filename</a:t>
            </a:r>
            <a:endParaRPr lang="zh-CN" altLang="en-US" b="1" dirty="0">
              <a:solidFill>
                <a:srgbClr val="FF0000"/>
              </a:solidFill>
              <a:latin typeface="Times New Roman" panose="02020603050405020304" pitchFamily="18" charset="0"/>
              <a:ea typeface="微软雅黑" pitchFamily="34" charset="-122"/>
              <a:cs typeface="Times New Roman" panose="02020603050405020304" pitchFamily="18" charset="0"/>
            </a:endParaRPr>
          </a:p>
          <a:p>
            <a:pPr eaLnBrk="1" hangingPunct="1">
              <a:lnSpc>
                <a:spcPct val="150000"/>
              </a:lnSpc>
              <a:defRPr/>
            </a:pPr>
            <a:r>
              <a:rPr lang="zh-CN" altLang="en-US" sz="2400" b="1" dirty="0">
                <a:solidFill>
                  <a:srgbClr val="1353A2"/>
                </a:solidFill>
                <a:latin typeface="Times New Roman" panose="02020603050405020304" pitchFamily="18" charset="0"/>
                <a:ea typeface="微软雅黑" pitchFamily="34" charset="-122"/>
                <a:cs typeface="Times New Roman" panose="02020603050405020304" pitchFamily="18" charset="0"/>
              </a:rPr>
              <a:t>查找下载后的文件，可用</a:t>
            </a:r>
            <a:r>
              <a:rPr lang="en-US" altLang="zh-CN" sz="2400" b="1" dirty="0">
                <a:solidFill>
                  <a:srgbClr val="FF0000"/>
                </a:solidFill>
                <a:latin typeface="Times New Roman" panose="02020603050405020304" pitchFamily="18" charset="0"/>
                <a:ea typeface="微软雅黑" pitchFamily="34" charset="-122"/>
                <a:cs typeface="Times New Roman" panose="02020603050405020304" pitchFamily="18" charset="0"/>
              </a:rPr>
              <a:t>!</a:t>
            </a:r>
            <a:r>
              <a:rPr lang="en-US" altLang="zh-CN" sz="2400" b="1" dirty="0" err="1">
                <a:solidFill>
                  <a:srgbClr val="FF0000"/>
                </a:solidFill>
                <a:latin typeface="Times New Roman" panose="02020603050405020304" pitchFamily="18" charset="0"/>
                <a:ea typeface="微软雅黑" pitchFamily="34" charset="-122"/>
                <a:cs typeface="Times New Roman" panose="02020603050405020304" pitchFamily="18" charset="0"/>
              </a:rPr>
              <a:t>ls</a:t>
            </a:r>
            <a:r>
              <a:rPr lang="zh-CN" altLang="en-US" sz="2400" b="1" dirty="0">
                <a:solidFill>
                  <a:srgbClr val="1353A2"/>
                </a:solidFill>
                <a:latin typeface="Times New Roman" panose="02020603050405020304" pitchFamily="18" charset="0"/>
                <a:ea typeface="微软雅黑" pitchFamily="34" charset="-122"/>
                <a:cs typeface="Times New Roman" panose="02020603050405020304" pitchFamily="18" charset="0"/>
              </a:rPr>
              <a:t>查看本机工作目录，找到下载后的文件</a:t>
            </a: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37220" name="Ink 4">
                <a:extLst>
                  <a:ext uri="{FF2B5EF4-FFF2-40B4-BE49-F238E27FC236}">
                    <a16:creationId xmlns:a16="http://schemas.microsoft.com/office/drawing/2014/main" id="{FC9B497E-C480-0DC7-58B9-BA765AFB8914}"/>
                  </a:ext>
                </a:extLst>
              </p14:cNvPr>
              <p14:cNvContentPartPr>
                <a14:cpLocks xmlns:a14="http://schemas.microsoft.com/office/drawing/2010/main" noRot="1" noChangeAspect="1" noEditPoints="1" noChangeArrowheads="1" noChangeShapeType="1"/>
              </p14:cNvContentPartPr>
              <p14:nvPr/>
            </p14:nvContentPartPr>
            <p14:xfrm>
              <a:off x="2411760" y="980728"/>
              <a:ext cx="1830388" cy="19050"/>
            </p14:xfrm>
          </p:contentPart>
        </mc:Choice>
        <mc:Fallback>
          <p:pic>
            <p:nvPicPr>
              <p:cNvPr id="137220" name="Ink 4">
                <a:extLst>
                  <a:ext uri="{FF2B5EF4-FFF2-40B4-BE49-F238E27FC236}">
                    <a16:creationId xmlns:a16="http://schemas.microsoft.com/office/drawing/2014/main" id="{FC9B497E-C480-0DC7-58B9-BA765AFB8914}"/>
                  </a:ext>
                </a:extLst>
              </p:cNvPr>
              <p:cNvPicPr>
                <a:picLocks noRot="1" noChangeAspect="1" noEditPoints="1" noChangeArrowheads="1" noChangeShapeType="1"/>
              </p:cNvPicPr>
              <p:nvPr/>
            </p:nvPicPr>
            <p:blipFill>
              <a:blip r:embed="rId3"/>
              <a:stretch>
                <a:fillRect/>
              </a:stretch>
            </p:blipFill>
            <p:spPr>
              <a:xfrm>
                <a:off x="2383318" y="866787"/>
                <a:ext cx="1887273" cy="246931"/>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37221" name="Ink 5">
                <a:extLst>
                  <a:ext uri="{FF2B5EF4-FFF2-40B4-BE49-F238E27FC236}">
                    <a16:creationId xmlns:a16="http://schemas.microsoft.com/office/drawing/2014/main" id="{DF15CEF6-888D-9B27-5E65-E6FD69B10691}"/>
                  </a:ext>
                </a:extLst>
              </p14:cNvPr>
              <p14:cNvContentPartPr>
                <a14:cpLocks xmlns:a14="http://schemas.microsoft.com/office/drawing/2010/main" noRot="1" noChangeAspect="1" noEditPoints="1" noChangeArrowheads="1" noChangeShapeType="1"/>
              </p14:cNvContentPartPr>
              <p14:nvPr/>
            </p14:nvContentPartPr>
            <p14:xfrm>
              <a:off x="3203848" y="1628800"/>
              <a:ext cx="482600" cy="9525"/>
            </p14:xfrm>
          </p:contentPart>
        </mc:Choice>
        <mc:Fallback>
          <p:pic>
            <p:nvPicPr>
              <p:cNvPr id="137221" name="Ink 5">
                <a:extLst>
                  <a:ext uri="{FF2B5EF4-FFF2-40B4-BE49-F238E27FC236}">
                    <a16:creationId xmlns:a16="http://schemas.microsoft.com/office/drawing/2014/main" id="{DF15CEF6-888D-9B27-5E65-E6FD69B10691}"/>
                  </a:ext>
                </a:extLst>
              </p:cNvPr>
              <p:cNvPicPr>
                <a:picLocks noRot="1" noChangeAspect="1" noEditPoints="1" noChangeArrowheads="1" noChangeShapeType="1"/>
              </p:cNvPicPr>
              <p:nvPr/>
            </p:nvPicPr>
            <p:blipFill>
              <a:blip r:embed="rId5"/>
              <a:stretch>
                <a:fillRect/>
              </a:stretch>
            </p:blipFill>
            <p:spPr>
              <a:xfrm>
                <a:off x="3175417" y="1512668"/>
                <a:ext cx="539461" cy="241788"/>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7222" name="Ink 6">
                <a:extLst>
                  <a:ext uri="{FF2B5EF4-FFF2-40B4-BE49-F238E27FC236}">
                    <a16:creationId xmlns:a16="http://schemas.microsoft.com/office/drawing/2014/main" id="{DE8AA418-EB0D-1B0F-5FAF-D5FBFFE8FFB9}"/>
                  </a:ext>
                </a:extLst>
              </p14:cNvPr>
              <p14:cNvContentPartPr>
                <a14:cpLocks xmlns:a14="http://schemas.microsoft.com/office/drawing/2010/main" noRot="1" noChangeAspect="1" noEditPoints="1" noChangeArrowheads="1" noChangeShapeType="1"/>
              </p14:cNvContentPartPr>
              <p14:nvPr/>
            </p14:nvContentPartPr>
            <p14:xfrm>
              <a:off x="899592" y="2915419"/>
              <a:ext cx="411162" cy="9525"/>
            </p14:xfrm>
          </p:contentPart>
        </mc:Choice>
        <mc:Fallback>
          <p:pic>
            <p:nvPicPr>
              <p:cNvPr id="137222" name="Ink 6">
                <a:extLst>
                  <a:ext uri="{FF2B5EF4-FFF2-40B4-BE49-F238E27FC236}">
                    <a16:creationId xmlns:a16="http://schemas.microsoft.com/office/drawing/2014/main" id="{DE8AA418-EB0D-1B0F-5FAF-D5FBFFE8FFB9}"/>
                  </a:ext>
                </a:extLst>
              </p:cNvPr>
              <p:cNvPicPr>
                <a:picLocks noRot="1" noChangeAspect="1" noEditPoints="1" noChangeArrowheads="1" noChangeShapeType="1"/>
              </p:cNvPicPr>
              <p:nvPr/>
            </p:nvPicPr>
            <p:blipFill>
              <a:blip r:embed="rId7"/>
              <a:stretch>
                <a:fillRect/>
              </a:stretch>
            </p:blipFill>
            <p:spPr>
              <a:xfrm>
                <a:off x="871149" y="2799287"/>
                <a:ext cx="468048" cy="241788"/>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7223" name="Ink 7">
                <a:extLst>
                  <a:ext uri="{FF2B5EF4-FFF2-40B4-BE49-F238E27FC236}">
                    <a16:creationId xmlns:a16="http://schemas.microsoft.com/office/drawing/2014/main" id="{CDED0D72-4739-7609-E647-4650CA4C777B}"/>
                  </a:ext>
                </a:extLst>
              </p14:cNvPr>
              <p14:cNvContentPartPr>
                <a14:cpLocks xmlns:a14="http://schemas.microsoft.com/office/drawing/2010/main" noRot="1" noChangeAspect="1" noEditPoints="1" noChangeArrowheads="1" noChangeShapeType="1"/>
              </p14:cNvContentPartPr>
              <p14:nvPr/>
            </p14:nvContentPartPr>
            <p14:xfrm>
              <a:off x="982663" y="4211563"/>
              <a:ext cx="652462" cy="9525"/>
            </p14:xfrm>
          </p:contentPart>
        </mc:Choice>
        <mc:Fallback>
          <p:pic>
            <p:nvPicPr>
              <p:cNvPr id="137223" name="Ink 7">
                <a:extLst>
                  <a:ext uri="{FF2B5EF4-FFF2-40B4-BE49-F238E27FC236}">
                    <a16:creationId xmlns:a16="http://schemas.microsoft.com/office/drawing/2014/main" id="{CDED0D72-4739-7609-E647-4650CA4C777B}"/>
                  </a:ext>
                </a:extLst>
              </p:cNvPr>
              <p:cNvPicPr>
                <a:picLocks noRot="1" noChangeAspect="1" noEditPoints="1" noChangeArrowheads="1" noChangeShapeType="1"/>
              </p:cNvPicPr>
              <p:nvPr/>
            </p:nvPicPr>
            <p:blipFill>
              <a:blip r:embed="rId9"/>
              <a:stretch>
                <a:fillRect/>
              </a:stretch>
            </p:blipFill>
            <p:spPr>
              <a:xfrm>
                <a:off x="954217" y="4095431"/>
                <a:ext cx="709354" cy="241788"/>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7224" name="Ink 8">
                <a:extLst>
                  <a:ext uri="{FF2B5EF4-FFF2-40B4-BE49-F238E27FC236}">
                    <a16:creationId xmlns:a16="http://schemas.microsoft.com/office/drawing/2014/main" id="{ACF22FAD-D92D-D837-21DB-F6EE61981E5F}"/>
                  </a:ext>
                </a:extLst>
              </p14:cNvPr>
              <p14:cNvContentPartPr>
                <a14:cpLocks xmlns:a14="http://schemas.microsoft.com/office/drawing/2010/main" noRot="1" noChangeAspect="1" noEditPoints="1" noChangeArrowheads="1" noChangeShapeType="1"/>
              </p14:cNvContentPartPr>
              <p14:nvPr/>
            </p14:nvContentPartPr>
            <p14:xfrm>
              <a:off x="866845" y="4600732"/>
              <a:ext cx="285750" cy="1588"/>
            </p14:xfrm>
          </p:contentPart>
        </mc:Choice>
        <mc:Fallback>
          <p:pic>
            <p:nvPicPr>
              <p:cNvPr id="137224" name="Ink 8">
                <a:extLst>
                  <a:ext uri="{FF2B5EF4-FFF2-40B4-BE49-F238E27FC236}">
                    <a16:creationId xmlns:a16="http://schemas.microsoft.com/office/drawing/2014/main" id="{ACF22FAD-D92D-D837-21DB-F6EE61981E5F}"/>
                  </a:ext>
                </a:extLst>
              </p:cNvPr>
              <p:cNvPicPr>
                <a:picLocks noRot="1" noChangeAspect="1" noEditPoints="1" noChangeArrowheads="1" noChangeShapeType="1"/>
              </p:cNvPicPr>
              <p:nvPr/>
            </p:nvPicPr>
            <p:blipFill>
              <a:blip r:embed="rId11"/>
              <a:stretch>
                <a:fillRect/>
              </a:stretch>
            </p:blipFill>
            <p:spPr>
              <a:xfrm>
                <a:off x="838414" y="4097336"/>
                <a:ext cx="342612" cy="1008380"/>
              </a:xfrm>
              <a:prstGeom prst="rect">
                <a:avLst/>
              </a:prstGeom>
            </p:spPr>
          </p:pic>
        </mc:Fallback>
      </mc:AlternateContent>
      <p:pic>
        <p:nvPicPr>
          <p:cNvPr id="111623" name="Picture 8">
            <a:extLst>
              <a:ext uri="{FF2B5EF4-FFF2-40B4-BE49-F238E27FC236}">
                <a16:creationId xmlns:a16="http://schemas.microsoft.com/office/drawing/2014/main" id="{2D5EF84D-26AA-C9D2-B445-F1E3B21DA6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288" y="260350"/>
            <a:ext cx="8353425" cy="624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42" name="图片 4">
            <a:extLst>
              <a:ext uri="{FF2B5EF4-FFF2-40B4-BE49-F238E27FC236}">
                <a16:creationId xmlns:a16="http://schemas.microsoft.com/office/drawing/2014/main" id="{5547B622-A974-4EEF-869E-2FAB2ED314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88913"/>
            <a:ext cx="8497888" cy="604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C75FB2E9-BB13-E9F9-3AA5-B39A3CEEE5CC}"/>
              </a:ext>
            </a:extLst>
          </p:cNvPr>
          <p:cNvSpPr>
            <a:spLocks noGrp="1" noChangeArrowheads="1"/>
          </p:cNvSpPr>
          <p:nvPr>
            <p:ph type="title"/>
          </p:nvPr>
        </p:nvSpPr>
        <p:spPr>
          <a:xfrm>
            <a:off x="1547813" y="188913"/>
            <a:ext cx="7886700" cy="1325562"/>
          </a:xfrm>
        </p:spPr>
        <p:txBody>
          <a:bodyPr/>
          <a:lstStyle/>
          <a:p>
            <a:pPr eaLnBrk="1" hangingPunct="1"/>
            <a:r>
              <a:rPr lang="en-US" altLang="zh-CN">
                <a:latin typeface="Times New Roman" panose="02020603050405020304" pitchFamily="18" charset="0"/>
                <a:cs typeface="Times New Roman" panose="02020603050405020304" pitchFamily="18" charset="0"/>
              </a:rPr>
              <a:t>FTP</a:t>
            </a:r>
            <a:r>
              <a:rPr lang="zh-CN" altLang="en-US">
                <a:latin typeface="Times New Roman" panose="02020603050405020304" pitchFamily="18" charset="0"/>
                <a:cs typeface="Times New Roman" panose="02020603050405020304" pitchFamily="18" charset="0"/>
              </a:rPr>
              <a:t>服务器</a:t>
            </a:r>
            <a:r>
              <a:rPr lang="en-US" altLang="zh-CN">
                <a:latin typeface="Times New Roman" panose="02020603050405020304" pitchFamily="18" charset="0"/>
                <a:cs typeface="Times New Roman" panose="02020603050405020304" pitchFamily="18" charset="0"/>
              </a:rPr>
              <a:t>—</a:t>
            </a:r>
            <a:r>
              <a:rPr lang="zh-CN" altLang="en-US">
                <a:solidFill>
                  <a:srgbClr val="FF0000"/>
                </a:solidFill>
                <a:latin typeface="Times New Roman" panose="02020603050405020304" pitchFamily="18" charset="0"/>
                <a:cs typeface="Times New Roman" panose="02020603050405020304" pitchFamily="18" charset="0"/>
              </a:rPr>
              <a:t>上传</a:t>
            </a:r>
          </a:p>
        </p:txBody>
      </p:sp>
      <p:sp>
        <p:nvSpPr>
          <p:cNvPr id="139267" name="Rectangle 3">
            <a:extLst>
              <a:ext uri="{FF2B5EF4-FFF2-40B4-BE49-F238E27FC236}">
                <a16:creationId xmlns:a16="http://schemas.microsoft.com/office/drawing/2014/main" id="{140E14C6-B1E3-8EFC-84A6-3C397A7ADF8D}"/>
              </a:ext>
            </a:extLst>
          </p:cNvPr>
          <p:cNvSpPr>
            <a:spLocks noGrp="1" noChangeArrowheads="1"/>
          </p:cNvSpPr>
          <p:nvPr>
            <p:ph idx="1"/>
          </p:nvPr>
        </p:nvSpPr>
        <p:spPr>
          <a:xfrm>
            <a:off x="628650" y="1252538"/>
            <a:ext cx="7886700" cy="4352925"/>
          </a:xfrm>
        </p:spPr>
        <p:txBody>
          <a:bodyPr/>
          <a:lstStyle/>
          <a:p>
            <a:pPr eaLnBrk="1" hangingPunct="1">
              <a:lnSpc>
                <a:spcPct val="150000"/>
              </a:lnSpc>
              <a:spcBef>
                <a:spcPts val="0"/>
              </a:spcBef>
              <a:defRPr/>
            </a:pPr>
            <a:r>
              <a:rPr lang="zh-CN" altLang="en-US" sz="2400" b="1" dirty="0">
                <a:solidFill>
                  <a:srgbClr val="1353A2"/>
                </a:solidFill>
                <a:latin typeface="Times New Roman" panose="02020603050405020304" pitchFamily="18" charset="0"/>
                <a:ea typeface="微软雅黑" pitchFamily="34" charset="-122"/>
                <a:cs typeface="Times New Roman" panose="02020603050405020304" pitchFamily="18" charset="0"/>
              </a:rPr>
              <a:t>创建上传目录，并修改其权限</a:t>
            </a:r>
          </a:p>
          <a:p>
            <a:pPr lvl="1" eaLnBrk="1" hangingPunct="1">
              <a:lnSpc>
                <a:spcPct val="150000"/>
              </a:lnSpc>
              <a:spcBef>
                <a:spcPts val="0"/>
              </a:spcBef>
              <a:defRPr/>
            </a:pPr>
            <a:r>
              <a:rPr lang="en-US" altLang="zh-CN" b="1" dirty="0">
                <a:solidFill>
                  <a:srgbClr val="1353A2"/>
                </a:solidFill>
                <a:latin typeface="Times New Roman" panose="02020603050405020304" pitchFamily="18" charset="0"/>
                <a:ea typeface="微软雅黑" pitchFamily="34" charset="-122"/>
                <a:cs typeface="Times New Roman" panose="02020603050405020304" pitchFamily="18" charset="0"/>
              </a:rPr>
              <a:t># </a:t>
            </a:r>
            <a:r>
              <a:rPr lang="en-US" altLang="zh-CN" b="1" dirty="0" err="1">
                <a:solidFill>
                  <a:srgbClr val="FF0000"/>
                </a:solidFill>
                <a:latin typeface="Times New Roman" panose="02020603050405020304" pitchFamily="18" charset="0"/>
                <a:ea typeface="微软雅黑" pitchFamily="34" charset="-122"/>
                <a:cs typeface="Times New Roman" panose="02020603050405020304" pitchFamily="18" charset="0"/>
              </a:rPr>
              <a:t>mkdir</a:t>
            </a:r>
            <a:r>
              <a:rPr lang="en-US" altLang="zh-CN" b="1" dirty="0">
                <a:solidFill>
                  <a:srgbClr val="FF0000"/>
                </a:solidFill>
                <a:latin typeface="Times New Roman" panose="02020603050405020304" pitchFamily="18" charset="0"/>
                <a:ea typeface="微软雅黑" pitchFamily="34" charset="-122"/>
                <a:cs typeface="Times New Roman" panose="02020603050405020304" pitchFamily="18" charset="0"/>
              </a:rPr>
              <a:t>   /var/ftp/write</a:t>
            </a:r>
          </a:p>
          <a:p>
            <a:pPr lvl="1" eaLnBrk="1" hangingPunct="1">
              <a:lnSpc>
                <a:spcPct val="150000"/>
              </a:lnSpc>
              <a:spcBef>
                <a:spcPts val="0"/>
              </a:spcBef>
              <a:defRPr/>
            </a:pPr>
            <a:r>
              <a:rPr lang="en-US" altLang="zh-CN" b="1" dirty="0">
                <a:solidFill>
                  <a:srgbClr val="1353A2"/>
                </a:solidFill>
                <a:latin typeface="Times New Roman" panose="02020603050405020304" pitchFamily="18" charset="0"/>
                <a:ea typeface="微软雅黑" pitchFamily="34" charset="-122"/>
                <a:cs typeface="Times New Roman" panose="02020603050405020304" pitchFamily="18" charset="0"/>
              </a:rPr>
              <a:t>#</a:t>
            </a:r>
            <a:r>
              <a:rPr lang="en-US" altLang="zh-CN" b="1" dirty="0" err="1">
                <a:solidFill>
                  <a:srgbClr val="FF0000"/>
                </a:solidFill>
                <a:latin typeface="Times New Roman" panose="02020603050405020304" pitchFamily="18" charset="0"/>
                <a:ea typeface="微软雅黑" pitchFamily="34" charset="-122"/>
                <a:cs typeface="Times New Roman" panose="02020603050405020304" pitchFamily="18" charset="0"/>
              </a:rPr>
              <a:t>chmod</a:t>
            </a:r>
            <a:r>
              <a:rPr lang="en-US" altLang="zh-CN" b="1" dirty="0">
                <a:solidFill>
                  <a:srgbClr val="FF0000"/>
                </a:solidFill>
                <a:latin typeface="Times New Roman" panose="02020603050405020304" pitchFamily="18" charset="0"/>
                <a:ea typeface="微软雅黑" pitchFamily="34" charset="-122"/>
                <a:cs typeface="Times New Roman" panose="02020603050405020304" pitchFamily="18" charset="0"/>
              </a:rPr>
              <a:t>  -r  777  /var/ftp/write</a:t>
            </a:r>
          </a:p>
          <a:p>
            <a:pPr eaLnBrk="1" hangingPunct="1">
              <a:lnSpc>
                <a:spcPct val="150000"/>
              </a:lnSpc>
              <a:spcBef>
                <a:spcPts val="0"/>
              </a:spcBef>
              <a:defRPr/>
            </a:pPr>
            <a:r>
              <a:rPr lang="zh-CN" altLang="en-US" sz="2400" b="1" dirty="0">
                <a:solidFill>
                  <a:srgbClr val="1353A2"/>
                </a:solidFill>
                <a:latin typeface="Times New Roman" panose="02020603050405020304" pitchFamily="18" charset="0"/>
                <a:ea typeface="微软雅黑" pitchFamily="34" charset="-122"/>
                <a:cs typeface="Times New Roman" panose="02020603050405020304" pitchFamily="18" charset="0"/>
              </a:rPr>
              <a:t>设置防火墙和</a:t>
            </a:r>
            <a:r>
              <a:rPr lang="en-US" altLang="zh-CN" sz="2400" b="1" dirty="0" err="1">
                <a:solidFill>
                  <a:srgbClr val="1353A2"/>
                </a:solidFill>
                <a:latin typeface="Times New Roman" panose="02020603050405020304" pitchFamily="18" charset="0"/>
                <a:ea typeface="微软雅黑" pitchFamily="34" charset="-122"/>
                <a:cs typeface="Times New Roman" panose="02020603050405020304" pitchFamily="18" charset="0"/>
              </a:rPr>
              <a:t>SELinux</a:t>
            </a:r>
            <a:r>
              <a:rPr lang="zh-CN" altLang="en-US" sz="2400" b="1" dirty="0">
                <a:solidFill>
                  <a:srgbClr val="1353A2"/>
                </a:solidFill>
                <a:latin typeface="Times New Roman" panose="02020603050405020304" pitchFamily="18" charset="0"/>
                <a:ea typeface="微软雅黑" pitchFamily="34" charset="-122"/>
                <a:cs typeface="Times New Roman" panose="02020603050405020304" pitchFamily="18" charset="0"/>
              </a:rPr>
              <a:t>：</a:t>
            </a:r>
          </a:p>
          <a:p>
            <a:pPr marL="914400" lvl="1" indent="-457200" eaLnBrk="1" hangingPunct="1">
              <a:lnSpc>
                <a:spcPct val="150000"/>
              </a:lnSpc>
              <a:spcBef>
                <a:spcPts val="0"/>
              </a:spcBef>
              <a:buFont typeface="+mj-ea"/>
              <a:buAutoNum type="circleNumDbPlain"/>
              <a:defRPr/>
            </a:pPr>
            <a:r>
              <a:rPr lang="zh-CN" altLang="en-US" b="1" dirty="0">
                <a:solidFill>
                  <a:srgbClr val="1353A2"/>
                </a:solidFill>
                <a:latin typeface="Times New Roman" panose="02020603050405020304" pitchFamily="18" charset="0"/>
                <a:ea typeface="微软雅黑" pitchFamily="34" charset="-122"/>
                <a:cs typeface="Times New Roman" panose="02020603050405020304" pitchFamily="18" charset="0"/>
              </a:rPr>
              <a:t>关闭防火墙</a:t>
            </a:r>
            <a:endParaRPr lang="en-US" altLang="zh-CN" b="1" dirty="0">
              <a:solidFill>
                <a:srgbClr val="1353A2"/>
              </a:solidFill>
              <a:latin typeface="Times New Roman" panose="02020603050405020304" pitchFamily="18" charset="0"/>
              <a:ea typeface="微软雅黑" pitchFamily="34" charset="-122"/>
              <a:cs typeface="Times New Roman" panose="02020603050405020304" pitchFamily="18" charset="0"/>
            </a:endParaRPr>
          </a:p>
          <a:p>
            <a:pPr lvl="1" eaLnBrk="1" hangingPunct="1">
              <a:lnSpc>
                <a:spcPct val="150000"/>
              </a:lnSpc>
              <a:spcBef>
                <a:spcPts val="0"/>
              </a:spcBef>
              <a:defRPr/>
            </a:pPr>
            <a:r>
              <a:rPr lang="en-US" altLang="zh-CN" b="1" dirty="0">
                <a:solidFill>
                  <a:srgbClr val="1353A2"/>
                </a:solidFill>
                <a:latin typeface="Times New Roman" panose="02020603050405020304" pitchFamily="18" charset="0"/>
                <a:ea typeface="微软雅黑" pitchFamily="34" charset="-122"/>
                <a:cs typeface="Times New Roman" panose="02020603050405020304" pitchFamily="18" charset="0"/>
              </a:rPr>
              <a:t>Centos: </a:t>
            </a:r>
            <a:r>
              <a:rPr lang="en-US" altLang="zh-CN" b="1" dirty="0" err="1">
                <a:solidFill>
                  <a:srgbClr val="FF0000"/>
                </a:solidFill>
                <a:latin typeface="Times New Roman" panose="02020603050405020304" pitchFamily="18" charset="0"/>
                <a:ea typeface="微软雅黑" pitchFamily="34" charset="-122"/>
                <a:cs typeface="Times New Roman" panose="02020603050405020304" pitchFamily="18" charset="0"/>
              </a:rPr>
              <a:t>systemctl</a:t>
            </a:r>
            <a:r>
              <a:rPr lang="en-US" altLang="zh-CN" b="1" dirty="0">
                <a:solidFill>
                  <a:srgbClr val="FF0000"/>
                </a:solidFill>
                <a:latin typeface="Times New Roman" panose="02020603050405020304" pitchFamily="18" charset="0"/>
                <a:ea typeface="微软雅黑" pitchFamily="34" charset="-122"/>
                <a:cs typeface="Times New Roman" panose="02020603050405020304" pitchFamily="18" charset="0"/>
              </a:rPr>
              <a:t> stop </a:t>
            </a:r>
            <a:r>
              <a:rPr lang="en-US" altLang="zh-CN" b="1" dirty="0" err="1">
                <a:solidFill>
                  <a:srgbClr val="FF0000"/>
                </a:solidFill>
                <a:latin typeface="Times New Roman" panose="02020603050405020304" pitchFamily="18" charset="0"/>
                <a:ea typeface="微软雅黑" pitchFamily="34" charset="-122"/>
                <a:cs typeface="Times New Roman" panose="02020603050405020304" pitchFamily="18" charset="0"/>
              </a:rPr>
              <a:t>firewalld.service</a:t>
            </a:r>
            <a:r>
              <a:rPr lang="en-US" altLang="zh-CN" b="1" dirty="0">
                <a:solidFill>
                  <a:srgbClr val="1353A2"/>
                </a:solidFill>
                <a:latin typeface="Times New Roman" panose="02020603050405020304" pitchFamily="18" charset="0"/>
                <a:ea typeface="微软雅黑" pitchFamily="34" charset="-122"/>
                <a:cs typeface="Times New Roman" panose="02020603050405020304" pitchFamily="18" charset="0"/>
              </a:rPr>
              <a:t> </a:t>
            </a:r>
          </a:p>
          <a:p>
            <a:pPr lvl="1" eaLnBrk="1" hangingPunct="1">
              <a:lnSpc>
                <a:spcPct val="150000"/>
              </a:lnSpc>
              <a:spcBef>
                <a:spcPts val="0"/>
              </a:spcBef>
              <a:defRPr/>
            </a:pPr>
            <a:r>
              <a:rPr lang="en-US" altLang="zh-CN" b="1" dirty="0" err="1">
                <a:solidFill>
                  <a:srgbClr val="1353A2"/>
                </a:solidFill>
                <a:latin typeface="Times New Roman" panose="02020603050405020304" pitchFamily="18" charset="0"/>
                <a:ea typeface="微软雅黑" pitchFamily="34" charset="-122"/>
                <a:cs typeface="Times New Roman" panose="02020603050405020304" pitchFamily="18" charset="0"/>
              </a:rPr>
              <a:t>Fedora:service</a:t>
            </a:r>
            <a:r>
              <a:rPr lang="en-US" altLang="zh-CN" b="1" dirty="0">
                <a:solidFill>
                  <a:srgbClr val="1353A2"/>
                </a:solidFill>
                <a:latin typeface="Times New Roman" panose="02020603050405020304" pitchFamily="18" charset="0"/>
                <a:ea typeface="微软雅黑" pitchFamily="34" charset="-122"/>
                <a:cs typeface="Times New Roman" panose="02020603050405020304" pitchFamily="18" charset="0"/>
              </a:rPr>
              <a:t> iptables stop</a:t>
            </a:r>
            <a:endParaRPr lang="zh-CN" altLang="en-US" b="1" dirty="0">
              <a:solidFill>
                <a:srgbClr val="1353A2"/>
              </a:solidFill>
              <a:latin typeface="Times New Roman" panose="02020603050405020304" pitchFamily="18" charset="0"/>
              <a:ea typeface="微软雅黑" pitchFamily="34" charset="-122"/>
              <a:cs typeface="Times New Roman" panose="02020603050405020304" pitchFamily="18" charset="0"/>
            </a:endParaRPr>
          </a:p>
          <a:p>
            <a:pPr marL="914400" lvl="1" indent="-457200" eaLnBrk="1" hangingPunct="1">
              <a:lnSpc>
                <a:spcPct val="150000"/>
              </a:lnSpc>
              <a:spcBef>
                <a:spcPts val="0"/>
              </a:spcBef>
              <a:buFont typeface="+mj-ea"/>
              <a:buAutoNum type="circleNumDbPlain" startAt="2"/>
              <a:defRPr/>
            </a:pPr>
            <a:r>
              <a:rPr lang="zh-CN" altLang="en-US" b="1" dirty="0">
                <a:solidFill>
                  <a:srgbClr val="1353A2"/>
                </a:solidFill>
                <a:latin typeface="Times New Roman" panose="02020603050405020304" pitchFamily="18" charset="0"/>
                <a:ea typeface="微软雅黑" pitchFamily="34" charset="-122"/>
                <a:cs typeface="Times New Roman" panose="02020603050405020304" pitchFamily="18" charset="0"/>
              </a:rPr>
              <a:t>关闭</a:t>
            </a:r>
            <a:r>
              <a:rPr lang="en-US" altLang="zh-CN" b="1" dirty="0" err="1">
                <a:solidFill>
                  <a:srgbClr val="1353A2"/>
                </a:solidFill>
                <a:latin typeface="Times New Roman" panose="02020603050405020304" pitchFamily="18" charset="0"/>
                <a:ea typeface="微软雅黑" pitchFamily="34" charset="-122"/>
                <a:cs typeface="Times New Roman" panose="02020603050405020304" pitchFamily="18" charset="0"/>
              </a:rPr>
              <a:t>selinux</a:t>
            </a:r>
            <a:r>
              <a:rPr lang="zh-CN" altLang="en-US" b="1" dirty="0">
                <a:solidFill>
                  <a:srgbClr val="1353A2"/>
                </a:solidFill>
                <a:latin typeface="Times New Roman" panose="02020603050405020304" pitchFamily="18" charset="0"/>
                <a:ea typeface="微软雅黑" pitchFamily="34" charset="-122"/>
                <a:cs typeface="Times New Roman" panose="02020603050405020304" pitchFamily="18" charset="0"/>
              </a:rPr>
              <a:t>： </a:t>
            </a:r>
            <a:r>
              <a:rPr lang="en-US" altLang="zh-CN" b="1" dirty="0">
                <a:solidFill>
                  <a:srgbClr val="FF0000"/>
                </a:solidFill>
                <a:latin typeface="Times New Roman" panose="02020603050405020304" pitchFamily="18" charset="0"/>
                <a:ea typeface="微软雅黑" pitchFamily="34" charset="-122"/>
                <a:cs typeface="Times New Roman" panose="02020603050405020304" pitchFamily="18" charset="0"/>
              </a:rPr>
              <a:t>setenforce 0 </a:t>
            </a:r>
          </a:p>
          <a:p>
            <a:pPr lvl="1" eaLnBrk="1" hangingPunct="1">
              <a:lnSpc>
                <a:spcPct val="150000"/>
              </a:lnSpc>
              <a:defRPr/>
            </a:pPr>
            <a:endParaRPr lang="en-US" altLang="zh-CN" dirty="0">
              <a:solidFill>
                <a:srgbClr val="1353A2"/>
              </a:solidFill>
              <a:latin typeface="Times New Roman" panose="02020603050405020304" pitchFamily="18" charset="0"/>
              <a:ea typeface="微软雅黑" pitchFamily="34" charset="-122"/>
              <a:cs typeface="Times New Roman" panose="02020603050405020304" pitchFamily="18" charset="0"/>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a:extLst>
              <a:ext uri="{FF2B5EF4-FFF2-40B4-BE49-F238E27FC236}">
                <a16:creationId xmlns:a16="http://schemas.microsoft.com/office/drawing/2014/main" id="{2EAF0220-4128-A11C-515B-7BC1FD4E3287}"/>
              </a:ext>
            </a:extLst>
          </p:cNvPr>
          <p:cNvSpPr>
            <a:spLocks noGrp="1"/>
          </p:cNvSpPr>
          <p:nvPr>
            <p:ph type="title"/>
          </p:nvPr>
        </p:nvSpPr>
        <p:spPr>
          <a:xfrm>
            <a:off x="1574800" y="314325"/>
            <a:ext cx="4883150" cy="650875"/>
          </a:xfrm>
        </p:spPr>
        <p:txBody>
          <a:bodyPr/>
          <a:lstStyle/>
          <a:p>
            <a:endParaRPr lang="zh-CN" altLang="en-US"/>
          </a:p>
        </p:txBody>
      </p:sp>
      <p:sp>
        <p:nvSpPr>
          <p:cNvPr id="114691" name="内容占位符 2">
            <a:extLst>
              <a:ext uri="{FF2B5EF4-FFF2-40B4-BE49-F238E27FC236}">
                <a16:creationId xmlns:a16="http://schemas.microsoft.com/office/drawing/2014/main" id="{60F38769-DCFC-AF8D-F1D8-CE3428AA078C}"/>
              </a:ext>
            </a:extLst>
          </p:cNvPr>
          <p:cNvSpPr>
            <a:spLocks noGrp="1"/>
          </p:cNvSpPr>
          <p:nvPr>
            <p:ph idx="1"/>
          </p:nvPr>
        </p:nvSpPr>
        <p:spPr>
          <a:xfrm>
            <a:off x="539750" y="1125538"/>
            <a:ext cx="7886700" cy="4351337"/>
          </a:xfrm>
        </p:spPr>
        <p:txBody>
          <a:bodyPr/>
          <a:lstStyle/>
          <a:p>
            <a:pPr eaLnBrk="1" hangingPunct="1">
              <a:lnSpc>
                <a:spcPct val="150000"/>
              </a:lnSpc>
            </a:pP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修改</a:t>
            </a:r>
            <a:r>
              <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ftp</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配置文件</a:t>
            </a:r>
            <a:endPar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50000"/>
              </a:lnSpc>
            </a:pP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进入欲上传文件所在目录</a:t>
            </a:r>
          </a:p>
          <a:p>
            <a:pPr eaLnBrk="1" hangingPunct="1">
              <a:lnSpc>
                <a:spcPct val="150000"/>
              </a:lnSpc>
            </a:pP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启动</a:t>
            </a:r>
            <a:r>
              <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ftp</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服务器</a:t>
            </a:r>
          </a:p>
          <a:p>
            <a:pPr eaLnBrk="1" hangingPunct="1">
              <a:lnSpc>
                <a:spcPct val="150000"/>
              </a:lnSpc>
            </a:pP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登录</a:t>
            </a:r>
            <a:r>
              <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ftp</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服务器</a:t>
            </a:r>
          </a:p>
          <a:p>
            <a:pPr eaLnBrk="1" hangingPunct="1">
              <a:lnSpc>
                <a:spcPct val="170000"/>
              </a:lnSpc>
              <a:spcBef>
                <a:spcPts val="500"/>
              </a:spcBef>
            </a:pPr>
            <a:endParaRPr lang="en-US" altLang="zh-CN" sz="2600">
              <a:solidFill>
                <a:srgbClr val="1353A2"/>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a:ea typeface="微软雅黑" panose="020B0503020204020204" pitchFamily="34" charset="-122"/>
              <a:cs typeface="Times New Roman" panose="02020603050405020304" pitchFamily="18" charset="0"/>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3">
            <a:extLst>
              <a:ext uri="{FF2B5EF4-FFF2-40B4-BE49-F238E27FC236}">
                <a16:creationId xmlns:a16="http://schemas.microsoft.com/office/drawing/2014/main" id="{4C22BAE5-FE4D-69A2-362C-25C3AD30FFF3}"/>
              </a:ext>
            </a:extLst>
          </p:cNvPr>
          <p:cNvSpPr>
            <a:spLocks noGrp="1" noChangeArrowheads="1"/>
          </p:cNvSpPr>
          <p:nvPr>
            <p:ph idx="1"/>
          </p:nvPr>
        </p:nvSpPr>
        <p:spPr>
          <a:xfrm>
            <a:off x="395288" y="1125538"/>
            <a:ext cx="8229600" cy="5029200"/>
          </a:xfrm>
        </p:spPr>
        <p:txBody>
          <a:bodyPr/>
          <a:lstStyle/>
          <a:p>
            <a:pPr eaLnBrk="1" hangingPunct="1">
              <a:lnSpc>
                <a:spcPct val="150000"/>
              </a:lnSpc>
            </a:pP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进入上传文件夹</a:t>
            </a:r>
          </a:p>
          <a:p>
            <a:pPr lvl="1" eaLnBrk="1" hangingPunct="1">
              <a:lnSpc>
                <a:spcPct val="150000"/>
              </a:lnSpc>
            </a:pPr>
            <a:r>
              <a:rPr lang="en-US" altLang="zh-CN"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cd  /var/ftp/write</a:t>
            </a:r>
          </a:p>
          <a:p>
            <a:pPr eaLnBrk="1" hangingPunct="1">
              <a:lnSpc>
                <a:spcPct val="150000"/>
              </a:lnSpc>
            </a:pP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上传文件</a:t>
            </a:r>
          </a:p>
          <a:p>
            <a:pPr lvl="1" eaLnBrk="1" hangingPunct="1">
              <a:lnSpc>
                <a:spcPct val="150000"/>
              </a:lnSpc>
            </a:pPr>
            <a:r>
              <a:rPr lang="en-US" altLang="zh-CN"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put </a:t>
            </a:r>
            <a:r>
              <a:rPr lang="zh-CN" altLang="en-US"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文件名</a:t>
            </a:r>
            <a:endParaRPr lang="en-US" altLang="zh-CN"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50000"/>
              </a:lnSpc>
            </a:pPr>
            <a:r>
              <a:rPr lang="zh-CN" altLang="en-US"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注意：</a:t>
            </a:r>
            <a:endParaRPr lang="en-US" altLang="zh-CN"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50000"/>
              </a:lnSpc>
              <a:buFont typeface="Arial" panose="020B0604020202020204" pitchFamily="34" charset="0"/>
              <a:buNone/>
            </a:pPr>
            <a:r>
              <a:rPr kumimoji="1" lang="zh-CN" altLang="en-US" b="1">
                <a:solidFill>
                  <a:srgbClr val="FF0000"/>
                </a:solidFill>
                <a:latin typeface="宋体" panose="02010600030101010101" pitchFamily="2" charset="-122"/>
              </a:rPr>
              <a:t>配置文件 </a:t>
            </a:r>
            <a:r>
              <a:rPr kumimoji="1" lang="en-US" altLang="zh-CN" b="1">
                <a:solidFill>
                  <a:srgbClr val="FF0000"/>
                </a:solidFill>
                <a:latin typeface="宋体" panose="02010600030101010101" pitchFamily="2" charset="-122"/>
              </a:rPr>
              <a:t>/etc/vsftpd/vsftpd.conf</a:t>
            </a:r>
            <a:r>
              <a:rPr kumimoji="1" lang="zh-CN" altLang="en-US" b="1">
                <a:solidFill>
                  <a:srgbClr val="FF0000"/>
                </a:solidFill>
                <a:latin typeface="宋体" panose="02010600030101010101" pitchFamily="2" charset="-122"/>
              </a:rPr>
              <a:t>中，必须保证：</a:t>
            </a:r>
            <a:endParaRPr kumimoji="1" lang="en-US" altLang="zh-CN" b="1">
              <a:solidFill>
                <a:srgbClr val="FF0000"/>
              </a:solidFill>
              <a:latin typeface="宋体" panose="02010600030101010101" pitchFamily="2" charset="-122"/>
            </a:endParaRPr>
          </a:p>
          <a:p>
            <a:pPr eaLnBrk="1" hangingPunct="1">
              <a:lnSpc>
                <a:spcPct val="150000"/>
              </a:lnSpc>
              <a:buFont typeface="Arial" panose="020B0604020202020204" pitchFamily="34" charset="0"/>
              <a:buNone/>
            </a:pPr>
            <a:r>
              <a:rPr kumimoji="1" lang="en-US" altLang="zh-CN" b="1">
                <a:solidFill>
                  <a:srgbClr val="FF0000"/>
                </a:solidFill>
                <a:latin typeface="宋体" panose="02010600030101010101" pitchFamily="2" charset="-122"/>
              </a:rPr>
              <a:t>        anon_upload_enable=YES</a:t>
            </a:r>
            <a:endParaRPr lang="zh-CN" altLang="en-US">
              <a:solidFill>
                <a:srgbClr val="FF0000"/>
              </a:solidFill>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B5383E1C-F5D6-ABC0-7331-D34084BBC315}"/>
              </a:ext>
            </a:extLst>
          </p:cNvPr>
          <p:cNvSpPr>
            <a:spLocks noGrp="1" noChangeArrowheads="1"/>
          </p:cNvSpPr>
          <p:nvPr>
            <p:ph type="title"/>
          </p:nvPr>
        </p:nvSpPr>
        <p:spPr>
          <a:xfrm>
            <a:off x="1547813" y="115888"/>
            <a:ext cx="6840537" cy="1371600"/>
          </a:xfrm>
        </p:spPr>
        <p:txBody>
          <a:bodyPr/>
          <a:lstStyle/>
          <a:p>
            <a:r>
              <a:rPr lang="en-US" altLang="zh-CN"/>
              <a:t>SELinux</a:t>
            </a:r>
          </a:p>
        </p:txBody>
      </p:sp>
      <p:sp>
        <p:nvSpPr>
          <p:cNvPr id="116739" name="Rectangle 3">
            <a:extLst>
              <a:ext uri="{FF2B5EF4-FFF2-40B4-BE49-F238E27FC236}">
                <a16:creationId xmlns:a16="http://schemas.microsoft.com/office/drawing/2014/main" id="{89451735-15E3-BA6B-9D19-EAF3288E189B}"/>
              </a:ext>
            </a:extLst>
          </p:cNvPr>
          <p:cNvSpPr>
            <a:spLocks noGrp="1" noChangeArrowheads="1"/>
          </p:cNvSpPr>
          <p:nvPr>
            <p:ph type="body" idx="1"/>
          </p:nvPr>
        </p:nvSpPr>
        <p:spPr>
          <a:xfrm>
            <a:off x="395288" y="1412875"/>
            <a:ext cx="8424862" cy="4464050"/>
          </a:xfrm>
        </p:spPr>
        <p:txBody>
          <a:bodyPr/>
          <a:lstStyle/>
          <a:p>
            <a:pPr eaLnBrk="1" hangingPunct="1">
              <a:lnSpc>
                <a:spcPct val="150000"/>
              </a:lnSpc>
            </a:pPr>
            <a:r>
              <a:rPr lang="en-US" altLang="zh-CN"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SELinux</a:t>
            </a:r>
            <a:r>
              <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(Security-Enhanced Linux) </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是美国国家安全局（</a:t>
            </a:r>
            <a:r>
              <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NSA</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）开发的一个扩张强制访问控制安全模块 ，是 </a:t>
            </a:r>
            <a:r>
              <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上最杰出的新安全子系统</a:t>
            </a:r>
          </a:p>
          <a:p>
            <a:pPr eaLnBrk="1" hangingPunct="1">
              <a:lnSpc>
                <a:spcPct val="150000"/>
              </a:lnSpc>
            </a:pP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在这种访问控制体系的限制下，进程只能访问那些在他的任务中所需要文件</a:t>
            </a:r>
          </a:p>
          <a:p>
            <a:pPr eaLnBrk="1" hangingPunct="1">
              <a:lnSpc>
                <a:spcPct val="150000"/>
              </a:lnSpc>
            </a:pPr>
            <a:r>
              <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SELinux</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是个经过安全强化的</a:t>
            </a:r>
            <a:r>
              <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操作系统</a:t>
            </a:r>
          </a:p>
          <a:p>
            <a:pPr eaLnBrk="1" hangingPunct="1">
              <a:lnSpc>
                <a:spcPct val="150000"/>
              </a:lnSpc>
            </a:pPr>
            <a:r>
              <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SELinux </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默认安装在 </a:t>
            </a:r>
            <a:r>
              <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Fedora </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Red Hat Enterprise Linux </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上 </a:t>
            </a:r>
          </a:p>
          <a:p>
            <a:endParaRPr lang="en-US" altLang="zh-CN">
              <a:ea typeface="微软雅黑" panose="020B0503020204020204" pitchFamily="34" charset="-122"/>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a:extLst>
              <a:ext uri="{FF2B5EF4-FFF2-40B4-BE49-F238E27FC236}">
                <a16:creationId xmlns:a16="http://schemas.microsoft.com/office/drawing/2014/main" id="{DACEB721-C4BE-4C15-B77A-792726D63991}"/>
              </a:ext>
            </a:extLst>
          </p:cNvPr>
          <p:cNvSpPr>
            <a:spLocks noGrp="1" noChangeArrowheads="1"/>
          </p:cNvSpPr>
          <p:nvPr>
            <p:ph idx="1"/>
          </p:nvPr>
        </p:nvSpPr>
        <p:spPr>
          <a:xfrm>
            <a:off x="468313" y="1341438"/>
            <a:ext cx="8229600" cy="4525962"/>
          </a:xfrm>
        </p:spPr>
        <p:txBody>
          <a:bodyPr>
            <a:normAutofit fontScale="92500" lnSpcReduction="10000"/>
          </a:bodyPr>
          <a:lstStyle/>
          <a:p>
            <a:pPr marL="365760" indent="-256032" eaLnBrk="1" fontAlgn="auto" hangingPunct="1">
              <a:lnSpc>
                <a:spcPct val="150000"/>
              </a:lnSpc>
              <a:spcAft>
                <a:spcPts val="0"/>
              </a:spcAft>
              <a:buFont typeface="Wingdings 3"/>
              <a:buChar char=""/>
              <a:defRPr/>
            </a:pPr>
            <a:r>
              <a:rPr lang="en-US" altLang="zh-CN" b="1" dirty="0" err="1"/>
              <a:t>Debian</a:t>
            </a:r>
            <a:r>
              <a:rPr lang="zh-CN" altLang="en-US" b="1" dirty="0"/>
              <a:t>运行起来极其稳定，这使得它非常适合用于服务器。</a:t>
            </a:r>
          </a:p>
          <a:p>
            <a:pPr marL="365760" indent="-256032" eaLnBrk="1" fontAlgn="auto" hangingPunct="1">
              <a:lnSpc>
                <a:spcPct val="150000"/>
              </a:lnSpc>
              <a:spcAft>
                <a:spcPts val="0"/>
              </a:spcAft>
              <a:buFont typeface="Wingdings 3"/>
              <a:buChar char=""/>
              <a:defRPr/>
            </a:pPr>
            <a:r>
              <a:rPr lang="en-US" altLang="zh-CN" b="1" dirty="0" err="1"/>
              <a:t>Debian</a:t>
            </a:r>
            <a:r>
              <a:rPr lang="zh-CN" altLang="en-US" b="1" dirty="0"/>
              <a:t>这款操作系统派生出了多个</a:t>
            </a:r>
            <a:r>
              <a:rPr lang="en-US" altLang="zh-CN" b="1" dirty="0"/>
              <a:t>Linux</a:t>
            </a:r>
            <a:r>
              <a:rPr lang="zh-CN" altLang="en-US" b="1" dirty="0"/>
              <a:t>发行版。它有</a:t>
            </a:r>
            <a:r>
              <a:rPr lang="en-US" altLang="zh-CN" b="1" dirty="0"/>
              <a:t>37500</a:t>
            </a:r>
            <a:r>
              <a:rPr lang="zh-CN" altLang="en-US" b="1" dirty="0"/>
              <a:t>多个软件包，这方面唯一胜过</a:t>
            </a:r>
            <a:r>
              <a:rPr lang="en-US" altLang="zh-CN" b="1" dirty="0" err="1"/>
              <a:t>Debian</a:t>
            </a:r>
            <a:r>
              <a:rPr lang="zh-CN" altLang="en-US" b="1" dirty="0"/>
              <a:t>的其他发行版只有</a:t>
            </a:r>
            <a:r>
              <a:rPr lang="en-US" altLang="zh-CN" b="1" dirty="0"/>
              <a:t>Gentoo</a:t>
            </a:r>
            <a:r>
              <a:rPr lang="zh-CN" altLang="en-US" b="1" dirty="0"/>
              <a:t>。</a:t>
            </a:r>
            <a:r>
              <a:rPr lang="en-US" altLang="zh-CN" b="1" dirty="0" err="1"/>
              <a:t>Debian</a:t>
            </a:r>
            <a:r>
              <a:rPr lang="zh-CN" altLang="en-US" b="1" dirty="0"/>
              <a:t>使用</a:t>
            </a:r>
            <a:r>
              <a:rPr lang="en-US" altLang="zh-CN" b="1" dirty="0"/>
              <a:t>apt</a:t>
            </a:r>
            <a:r>
              <a:rPr lang="zh-CN" altLang="en-US" b="1" dirty="0"/>
              <a:t>或</a:t>
            </a:r>
            <a:r>
              <a:rPr lang="en-US" altLang="zh-CN" b="1" dirty="0"/>
              <a:t>aptitude</a:t>
            </a:r>
            <a:r>
              <a:rPr lang="zh-CN" altLang="en-US" b="1" dirty="0"/>
              <a:t>来安装和更新软件。</a:t>
            </a:r>
          </a:p>
          <a:p>
            <a:pPr marL="365760" indent="-256032" eaLnBrk="1" fontAlgn="auto" hangingPunct="1">
              <a:lnSpc>
                <a:spcPct val="150000"/>
              </a:lnSpc>
              <a:spcAft>
                <a:spcPts val="0"/>
              </a:spcAft>
              <a:buFont typeface="Wingdings 3"/>
              <a:buChar char=""/>
              <a:defRPr/>
            </a:pPr>
            <a:r>
              <a:rPr lang="en-US" altLang="zh-CN" b="1" dirty="0" err="1"/>
              <a:t>Debian</a:t>
            </a:r>
            <a:r>
              <a:rPr lang="zh-CN" altLang="en-US" b="1" dirty="0"/>
              <a:t>这款操作系统无疑并不适合新手用户，而是适合系统管理员和高级用户。</a:t>
            </a:r>
          </a:p>
        </p:txBody>
      </p:sp>
      <p:sp>
        <p:nvSpPr>
          <p:cNvPr id="41986" name="Rectangle 2">
            <a:extLst>
              <a:ext uri="{FF2B5EF4-FFF2-40B4-BE49-F238E27FC236}">
                <a16:creationId xmlns:a16="http://schemas.microsoft.com/office/drawing/2014/main" id="{AAF30D7C-015B-4C95-BD0D-4244CBF6EA5A}"/>
              </a:ext>
            </a:extLst>
          </p:cNvPr>
          <p:cNvSpPr>
            <a:spLocks noGrp="1" noChangeArrowheads="1"/>
          </p:cNvSpPr>
          <p:nvPr>
            <p:ph type="title"/>
          </p:nvPr>
        </p:nvSpPr>
        <p:spPr>
          <a:xfrm>
            <a:off x="467544" y="476672"/>
            <a:ext cx="8229600" cy="1143000"/>
          </a:xfrm>
        </p:spPr>
        <p:txBody>
          <a:bodyPr/>
          <a:lstStyle/>
          <a:p>
            <a:pPr eaLnBrk="1" fontAlgn="auto" hangingPunct="1">
              <a:spcAft>
                <a:spcPts val="0"/>
              </a:spcAft>
              <a:defRPr/>
            </a:pPr>
            <a:r>
              <a:rPr lang="en-US" altLang="zh-CN" dirty="0" err="1"/>
              <a:t>Debian</a:t>
            </a:r>
            <a:endParaRPr lang="en-US" altLang="zh-CN" dirty="0"/>
          </a:p>
        </p:txBody>
      </p:sp>
      <p:pic>
        <p:nvPicPr>
          <p:cNvPr id="51204" name="Picture 4">
            <a:extLst>
              <a:ext uri="{FF2B5EF4-FFF2-40B4-BE49-F238E27FC236}">
                <a16:creationId xmlns:a16="http://schemas.microsoft.com/office/drawing/2014/main" id="{AC52275C-983A-4350-BFDA-BF3818DCE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34925"/>
            <a:ext cx="1081088" cy="130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E06AA7-6790-9F0D-9C90-78E85A36D9A6}"/>
              </a:ext>
            </a:extLst>
          </p:cNvPr>
          <p:cNvSpPr>
            <a:spLocks noGrp="1"/>
          </p:cNvSpPr>
          <p:nvPr>
            <p:ph type="title"/>
          </p:nvPr>
        </p:nvSpPr>
        <p:spPr>
          <a:xfrm>
            <a:off x="1574800" y="314325"/>
            <a:ext cx="4883150" cy="650875"/>
          </a:xfrm>
        </p:spPr>
        <p:txBody>
          <a:bodyPr>
            <a:noAutofit/>
          </a:bodyPr>
          <a:lstStyle/>
          <a:p>
            <a:pPr>
              <a:defRPr/>
            </a:pPr>
            <a:br>
              <a:rPr lang="en-US" altLang="zh-CN" sz="4000" dirty="0">
                <a:solidFill>
                  <a:schemeClr val="tx1"/>
                </a:solidFill>
                <a:latin typeface="+mj-lt"/>
                <a:ea typeface="+mj-ea"/>
                <a:cs typeface="+mj-cs"/>
              </a:rPr>
            </a:br>
            <a:r>
              <a:rPr lang="zh-CN" altLang="en-US" sz="2800" dirty="0">
                <a:latin typeface="Times New Roman" panose="02020603050405020304" pitchFamily="18" charset="0"/>
                <a:cs typeface="Times New Roman" panose="02020603050405020304" pitchFamily="18" charset="0"/>
              </a:rPr>
              <a:t>获取当前 </a:t>
            </a:r>
            <a:r>
              <a:rPr lang="en-US" sz="2800" dirty="0" err="1">
                <a:latin typeface="Times New Roman" panose="02020603050405020304" pitchFamily="18" charset="0"/>
                <a:cs typeface="Times New Roman" panose="02020603050405020304" pitchFamily="18" charset="0"/>
              </a:rPr>
              <a:t>SELinux</a:t>
            </a:r>
            <a:r>
              <a:rPr lang="en-US"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运行状态</a:t>
            </a:r>
            <a:br>
              <a:rPr lang="zh-CN" altLang="en-US" sz="6000" dirty="0">
                <a:solidFill>
                  <a:schemeClr val="tx1"/>
                </a:solidFill>
                <a:latin typeface="+mj-lt"/>
                <a:ea typeface="+mj-ea"/>
                <a:cs typeface="+mj-cs"/>
              </a:rPr>
            </a:br>
            <a:endParaRPr lang="zh-CN" altLang="en-US" dirty="0"/>
          </a:p>
        </p:txBody>
      </p:sp>
      <p:sp>
        <p:nvSpPr>
          <p:cNvPr id="117763" name="内容占位符 2">
            <a:extLst>
              <a:ext uri="{FF2B5EF4-FFF2-40B4-BE49-F238E27FC236}">
                <a16:creationId xmlns:a16="http://schemas.microsoft.com/office/drawing/2014/main" id="{4F2FD28F-3497-8743-D6F9-1DE44D0C05D8}"/>
              </a:ext>
            </a:extLst>
          </p:cNvPr>
          <p:cNvSpPr>
            <a:spLocks noGrp="1"/>
          </p:cNvSpPr>
          <p:nvPr>
            <p:ph idx="1"/>
          </p:nvPr>
        </p:nvSpPr>
        <p:spPr>
          <a:xfrm>
            <a:off x="628650" y="1341438"/>
            <a:ext cx="7886700" cy="4351337"/>
          </a:xfrm>
        </p:spPr>
        <p:txBody>
          <a:bodyPr/>
          <a:lstStyle/>
          <a:p>
            <a:pPr eaLnBrk="1" hangingPunct="1">
              <a:lnSpc>
                <a:spcPct val="150000"/>
              </a:lnSpc>
            </a:pPr>
            <a:r>
              <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getenforce  </a:t>
            </a:r>
            <a:r>
              <a:rPr lang="zh-CN" altLang="en-US"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返回结果有三种：</a:t>
            </a:r>
            <a:endParaRPr lang="en-US" altLang="zh-CN"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150000"/>
              </a:lnSpc>
            </a:pPr>
            <a:r>
              <a:rPr lang="en-US" altLang="zh-CN"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Disabled </a:t>
            </a:r>
            <a:r>
              <a:rPr lang="zh-CN" altLang="en-US"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代表 </a:t>
            </a:r>
            <a:r>
              <a:rPr lang="en-US" altLang="zh-CN"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SELinux </a:t>
            </a:r>
            <a:r>
              <a:rPr lang="zh-CN" altLang="en-US"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被禁用</a:t>
            </a:r>
            <a:endParaRPr lang="en-US" altLang="zh-CN"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150000"/>
              </a:lnSpc>
            </a:pPr>
            <a:r>
              <a:rPr lang="en-US" altLang="zh-CN"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Permissive </a:t>
            </a:r>
            <a:r>
              <a:rPr lang="zh-CN" altLang="en-US"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代表仅记录安全警告但不阻止可疑行为</a:t>
            </a:r>
            <a:endParaRPr lang="en-US" altLang="zh-CN"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150000"/>
              </a:lnSpc>
            </a:pPr>
            <a:r>
              <a:rPr lang="en-US" altLang="zh-CN"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Enforcing </a:t>
            </a:r>
            <a:r>
              <a:rPr lang="zh-CN" altLang="en-US"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代表记录警告且阻止可疑行为。</a:t>
            </a:r>
          </a:p>
          <a:p>
            <a:pPr eaLnBrk="1" hangingPunct="1">
              <a:lnSpc>
                <a:spcPct val="150000"/>
              </a:lnSpc>
            </a:pP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目前常见发行版中，</a:t>
            </a:r>
            <a:r>
              <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RHEL </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Fedora </a:t>
            </a: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默认设置为 </a:t>
            </a:r>
            <a:r>
              <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Enforcing</a:t>
            </a:r>
            <a:endParaRPr lang="zh-CN" altLang="en-US" b="1">
              <a:ea typeface="微软雅黑" panose="020B0503020204020204" pitchFamily="34" charset="-122"/>
              <a:cs typeface="Times New Roman" panose="02020603050405020304" pitchFamily="18"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a:extLst>
              <a:ext uri="{FF2B5EF4-FFF2-40B4-BE49-F238E27FC236}">
                <a16:creationId xmlns:a16="http://schemas.microsoft.com/office/drawing/2014/main" id="{9F003BCB-BA7E-C3B6-D41E-B1CC7A57A5E6}"/>
              </a:ext>
            </a:extLst>
          </p:cNvPr>
          <p:cNvSpPr>
            <a:spLocks noGrp="1"/>
          </p:cNvSpPr>
          <p:nvPr>
            <p:ph type="title"/>
          </p:nvPr>
        </p:nvSpPr>
        <p:spPr>
          <a:xfrm>
            <a:off x="1574800" y="314325"/>
            <a:ext cx="4883150" cy="650875"/>
          </a:xfrm>
        </p:spPr>
        <p:txBody>
          <a:bodyPr/>
          <a:lstStyle/>
          <a:p>
            <a:r>
              <a:rPr lang="zh-CN" altLang="en-US"/>
              <a:t>改变 </a:t>
            </a:r>
            <a:r>
              <a:rPr lang="en-US" altLang="zh-CN"/>
              <a:t>SELinux </a:t>
            </a:r>
            <a:r>
              <a:rPr lang="zh-CN" altLang="en-US"/>
              <a:t>运行状态</a:t>
            </a:r>
          </a:p>
        </p:txBody>
      </p:sp>
      <p:sp>
        <p:nvSpPr>
          <p:cNvPr id="118787" name="内容占位符 2">
            <a:extLst>
              <a:ext uri="{FF2B5EF4-FFF2-40B4-BE49-F238E27FC236}">
                <a16:creationId xmlns:a16="http://schemas.microsoft.com/office/drawing/2014/main" id="{FF779A58-5567-6B0D-AFE8-5FA3A2186729}"/>
              </a:ext>
            </a:extLst>
          </p:cNvPr>
          <p:cNvSpPr>
            <a:spLocks noGrp="1"/>
          </p:cNvSpPr>
          <p:nvPr>
            <p:ph idx="1"/>
          </p:nvPr>
        </p:nvSpPr>
        <p:spPr>
          <a:xfrm>
            <a:off x="628650" y="1484313"/>
            <a:ext cx="7886700" cy="4351337"/>
          </a:xfrm>
        </p:spPr>
        <p:txBody>
          <a:bodyPr/>
          <a:lstStyle/>
          <a:p>
            <a:pPr>
              <a:lnSpc>
                <a:spcPct val="150000"/>
              </a:lnSpc>
            </a:pPr>
            <a:r>
              <a:rPr lang="en-US" altLang="zh-CN"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setenforce 0 | 1</a:t>
            </a:r>
          </a:p>
          <a:p>
            <a:pPr lvl="1">
              <a:lnSpc>
                <a:spcPct val="150000"/>
              </a:lnSpc>
            </a:pPr>
            <a:r>
              <a:rPr lang="zh-CN" altLang="en-US"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立刻改变 </a:t>
            </a:r>
            <a:r>
              <a:rPr lang="en-US" altLang="zh-CN"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SELinux </a:t>
            </a:r>
            <a:r>
              <a:rPr lang="zh-CN" altLang="en-US"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运行状态，在 </a:t>
            </a:r>
            <a:r>
              <a:rPr lang="en-US" altLang="zh-CN"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Enforcing </a:t>
            </a:r>
            <a:r>
              <a:rPr lang="zh-CN" altLang="en-US"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Permissive </a:t>
            </a:r>
            <a:r>
              <a:rPr lang="zh-CN" altLang="en-US"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之间切换，结果保持至关机。</a:t>
            </a:r>
            <a:endParaRPr lang="en-US" altLang="zh-CN"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更改配置文件 </a:t>
            </a:r>
            <a:r>
              <a:rPr lang="en-US" altLang="zh-CN" sz="2400"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/etc/sysconfig/selinux </a:t>
            </a:r>
          </a:p>
          <a:p>
            <a:pPr lvl="1">
              <a:lnSpc>
                <a:spcPct val="150000"/>
              </a:lnSpc>
            </a:pPr>
            <a:r>
              <a:rPr lang="zh-CN" altLang="en-US"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永久变更系统 </a:t>
            </a:r>
            <a:r>
              <a:rPr lang="en-US" altLang="zh-CN"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SELinux </a:t>
            </a:r>
            <a:r>
              <a:rPr lang="zh-CN" altLang="en-US" b="1">
                <a:solidFill>
                  <a:srgbClr val="1353A2"/>
                </a:solidFill>
                <a:latin typeface="Times New Roman" panose="02020603050405020304" pitchFamily="18" charset="0"/>
                <a:ea typeface="微软雅黑" panose="020B0503020204020204" pitchFamily="34" charset="-122"/>
                <a:cs typeface="Times New Roman" panose="02020603050405020304" pitchFamily="18" charset="0"/>
              </a:rPr>
              <a:t>运行环境</a:t>
            </a: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9810" name="Picture 2">
            <a:extLst>
              <a:ext uri="{FF2B5EF4-FFF2-40B4-BE49-F238E27FC236}">
                <a16:creationId xmlns:a16="http://schemas.microsoft.com/office/drawing/2014/main" id="{685DC0CD-28A6-5720-64C6-AEDAB1C4C7AB}"/>
              </a:ext>
            </a:extLst>
          </p:cNvPr>
          <p:cNvPicPr>
            <a:picLocks noGrp="1" noChangeAspect="1" noChangeArrowheads="1"/>
          </p:cNvPicPr>
          <p:nvPr>
            <p:ph type="title" idx="4294967295"/>
          </p:nvPr>
        </p:nvPicPr>
        <p:blipFill>
          <a:blip r:embed="rId2">
            <a:extLst>
              <a:ext uri="{28A0092B-C50C-407E-A947-70E740481C1C}">
                <a14:useLocalDpi xmlns:a14="http://schemas.microsoft.com/office/drawing/2010/main" val="0"/>
              </a:ext>
            </a:extLst>
          </a:blip>
          <a:srcRect/>
          <a:stretch>
            <a:fillRect/>
          </a:stretch>
        </p:blipFill>
        <p:spPr>
          <a:xfrm>
            <a:off x="398463" y="476250"/>
            <a:ext cx="8347075" cy="5854700"/>
          </a:xfrm>
        </p:spPr>
      </p:pic>
      <mc:AlternateContent xmlns:mc="http://schemas.openxmlformats.org/markup-compatibility/2006">
        <mc:Choice xmlns:p14="http://schemas.microsoft.com/office/powerpoint/2010/main" Requires="p14">
          <p:contentPart p14:bwMode="auto" r:id="rId3">
            <p14:nvContentPartPr>
              <p14:cNvPr id="139268" name="Ink 4">
                <a:extLst>
                  <a:ext uri="{FF2B5EF4-FFF2-40B4-BE49-F238E27FC236}">
                    <a16:creationId xmlns:a16="http://schemas.microsoft.com/office/drawing/2014/main" id="{0CC12354-0C0B-956A-B1BB-3EC2C6F351C3}"/>
                  </a:ext>
                </a:extLst>
              </p14:cNvPr>
              <p14:cNvContentPartPr>
                <a14:cpLocks xmlns:a14="http://schemas.microsoft.com/office/drawing/2010/main" noRot="1" noChangeAspect="1" noEditPoints="1" noChangeArrowheads="1" noChangeShapeType="1"/>
              </p14:cNvContentPartPr>
              <p14:nvPr/>
            </p14:nvContentPartPr>
            <p14:xfrm>
              <a:off x="2463800" y="1177925"/>
              <a:ext cx="2009775" cy="36513"/>
            </p14:xfrm>
          </p:contentPart>
        </mc:Choice>
        <mc:Fallback>
          <p:pic>
            <p:nvPicPr>
              <p:cNvPr id="139268" name="Ink 4">
                <a:extLst>
                  <a:ext uri="{FF2B5EF4-FFF2-40B4-BE49-F238E27FC236}">
                    <a16:creationId xmlns:a16="http://schemas.microsoft.com/office/drawing/2014/main" id="{0CC12354-0C0B-956A-B1BB-3EC2C6F351C3}"/>
                  </a:ext>
                </a:extLst>
              </p:cNvPr>
              <p:cNvPicPr>
                <a:picLocks noRot="1" noChangeAspect="1" noEditPoints="1" noChangeArrowheads="1" noChangeShapeType="1"/>
              </p:cNvPicPr>
              <p:nvPr/>
            </p:nvPicPr>
            <p:blipFill>
              <a:blip r:embed="rId4"/>
              <a:stretch>
                <a:fillRect/>
              </a:stretch>
            </p:blipFill>
            <p:spPr>
              <a:xfrm>
                <a:off x="2435361" y="1063325"/>
                <a:ext cx="2066652" cy="265713"/>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39269" name="Ink 5">
                <a:extLst>
                  <a:ext uri="{FF2B5EF4-FFF2-40B4-BE49-F238E27FC236}">
                    <a16:creationId xmlns:a16="http://schemas.microsoft.com/office/drawing/2014/main" id="{AD8E7BA1-0C04-281B-E612-E30FFC47DBB3}"/>
                  </a:ext>
                </a:extLst>
              </p14:cNvPr>
              <p14:cNvContentPartPr>
                <a14:cpLocks xmlns:a14="http://schemas.microsoft.com/office/drawing/2010/main" noRot="1" noChangeAspect="1" noEditPoints="1" noChangeArrowheads="1" noChangeShapeType="1"/>
              </p14:cNvContentPartPr>
              <p14:nvPr/>
            </p14:nvContentPartPr>
            <p14:xfrm>
              <a:off x="3276600" y="1751013"/>
              <a:ext cx="46038" cy="7937"/>
            </p14:xfrm>
          </p:contentPart>
        </mc:Choice>
        <mc:Fallback>
          <p:pic>
            <p:nvPicPr>
              <p:cNvPr id="139269" name="Ink 5">
                <a:extLst>
                  <a:ext uri="{FF2B5EF4-FFF2-40B4-BE49-F238E27FC236}">
                    <a16:creationId xmlns:a16="http://schemas.microsoft.com/office/drawing/2014/main" id="{AD8E7BA1-0C04-281B-E612-E30FFC47DBB3}"/>
                  </a:ext>
                </a:extLst>
              </p:cNvPr>
              <p:cNvPicPr>
                <a:picLocks noRot="1" noChangeAspect="1" noEditPoints="1" noChangeArrowheads="1" noChangeShapeType="1"/>
              </p:cNvPicPr>
              <p:nvPr/>
            </p:nvPicPr>
            <p:blipFill>
              <a:blip r:embed="rId6"/>
              <a:stretch>
                <a:fillRect/>
              </a:stretch>
            </p:blipFill>
            <p:spPr>
              <a:xfrm>
                <a:off x="3248186" y="1641620"/>
                <a:ext cx="102866" cy="226722"/>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39270" name="Ink 6">
                <a:extLst>
                  <a:ext uri="{FF2B5EF4-FFF2-40B4-BE49-F238E27FC236}">
                    <a16:creationId xmlns:a16="http://schemas.microsoft.com/office/drawing/2014/main" id="{9D02EFB2-0C02-17CD-B375-5869AEA483AF}"/>
                  </a:ext>
                </a:extLst>
              </p14:cNvPr>
              <p14:cNvContentPartPr>
                <a14:cpLocks xmlns:a14="http://schemas.microsoft.com/office/drawing/2010/main" noRot="1" noChangeAspect="1" noEditPoints="1" noChangeArrowheads="1" noChangeShapeType="1"/>
              </p14:cNvContentPartPr>
              <p14:nvPr/>
            </p14:nvContentPartPr>
            <p14:xfrm>
              <a:off x="3286125" y="1785938"/>
              <a:ext cx="982663" cy="36512"/>
            </p14:xfrm>
          </p:contentPart>
        </mc:Choice>
        <mc:Fallback>
          <p:pic>
            <p:nvPicPr>
              <p:cNvPr id="139270" name="Ink 6">
                <a:extLst>
                  <a:ext uri="{FF2B5EF4-FFF2-40B4-BE49-F238E27FC236}">
                    <a16:creationId xmlns:a16="http://schemas.microsoft.com/office/drawing/2014/main" id="{9D02EFB2-0C02-17CD-B375-5869AEA483AF}"/>
                  </a:ext>
                </a:extLst>
              </p:cNvPr>
              <p:cNvPicPr>
                <a:picLocks noRot="1" noChangeAspect="1" noEditPoints="1" noChangeArrowheads="1" noChangeShapeType="1"/>
              </p:cNvPicPr>
              <p:nvPr/>
            </p:nvPicPr>
            <p:blipFill>
              <a:blip r:embed="rId8"/>
              <a:stretch>
                <a:fillRect/>
              </a:stretch>
            </p:blipFill>
            <p:spPr>
              <a:xfrm>
                <a:off x="3257689" y="1672464"/>
                <a:ext cx="1039535" cy="263459"/>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9271" name="Ink 7">
                <a:extLst>
                  <a:ext uri="{FF2B5EF4-FFF2-40B4-BE49-F238E27FC236}">
                    <a16:creationId xmlns:a16="http://schemas.microsoft.com/office/drawing/2014/main" id="{2077882B-A550-5471-3D02-A388DC30CDE7}"/>
                  </a:ext>
                </a:extLst>
              </p14:cNvPr>
              <p14:cNvContentPartPr>
                <a14:cpLocks xmlns:a14="http://schemas.microsoft.com/office/drawing/2010/main" noRot="1" noChangeAspect="1" noEditPoints="1" noChangeArrowheads="1" noChangeShapeType="1"/>
              </p14:cNvContentPartPr>
              <p14:nvPr/>
            </p14:nvContentPartPr>
            <p14:xfrm>
              <a:off x="982663" y="3133725"/>
              <a:ext cx="339725" cy="1588"/>
            </p14:xfrm>
          </p:contentPart>
        </mc:Choice>
        <mc:Fallback>
          <p:pic>
            <p:nvPicPr>
              <p:cNvPr id="139271" name="Ink 7">
                <a:extLst>
                  <a:ext uri="{FF2B5EF4-FFF2-40B4-BE49-F238E27FC236}">
                    <a16:creationId xmlns:a16="http://schemas.microsoft.com/office/drawing/2014/main" id="{2077882B-A550-5471-3D02-A388DC30CDE7}"/>
                  </a:ext>
                </a:extLst>
              </p:cNvPr>
              <p:cNvPicPr>
                <a:picLocks noRot="1" noChangeAspect="1" noEditPoints="1" noChangeArrowheads="1" noChangeShapeType="1"/>
              </p:cNvPicPr>
              <p:nvPr/>
            </p:nvPicPr>
            <p:blipFill>
              <a:blip r:embed="rId10"/>
              <a:stretch>
                <a:fillRect/>
              </a:stretch>
            </p:blipFill>
            <p:spPr>
              <a:xfrm>
                <a:off x="954233" y="2630329"/>
                <a:ext cx="396586" cy="10083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9272" name="Ink 8">
                <a:extLst>
                  <a:ext uri="{FF2B5EF4-FFF2-40B4-BE49-F238E27FC236}">
                    <a16:creationId xmlns:a16="http://schemas.microsoft.com/office/drawing/2014/main" id="{6CFD5A6D-55EE-E918-600A-347D4CCBA59F}"/>
                  </a:ext>
                </a:extLst>
              </p14:cNvPr>
              <p14:cNvContentPartPr>
                <a14:cpLocks xmlns:a14="http://schemas.microsoft.com/office/drawing/2010/main" noRot="1" noChangeAspect="1" noEditPoints="1" noChangeArrowheads="1" noChangeShapeType="1"/>
              </p14:cNvContentPartPr>
              <p14:nvPr/>
            </p14:nvContentPartPr>
            <p14:xfrm>
              <a:off x="919163" y="4419600"/>
              <a:ext cx="947737" cy="9525"/>
            </p14:xfrm>
          </p:contentPart>
        </mc:Choice>
        <mc:Fallback>
          <p:pic>
            <p:nvPicPr>
              <p:cNvPr id="139272" name="Ink 8">
                <a:extLst>
                  <a:ext uri="{FF2B5EF4-FFF2-40B4-BE49-F238E27FC236}">
                    <a16:creationId xmlns:a16="http://schemas.microsoft.com/office/drawing/2014/main" id="{6CFD5A6D-55EE-E918-600A-347D4CCBA59F}"/>
                  </a:ext>
                </a:extLst>
              </p:cNvPr>
              <p:cNvPicPr>
                <a:picLocks noRot="1" noChangeAspect="1" noEditPoints="1" noChangeArrowheads="1" noChangeShapeType="1"/>
              </p:cNvPicPr>
              <p:nvPr/>
            </p:nvPicPr>
            <p:blipFill>
              <a:blip r:embed="rId12"/>
              <a:stretch>
                <a:fillRect/>
              </a:stretch>
            </p:blipFill>
            <p:spPr>
              <a:xfrm>
                <a:off x="890716" y="4303468"/>
                <a:ext cx="1004630" cy="241788"/>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9273" name="Ink 9">
                <a:extLst>
                  <a:ext uri="{FF2B5EF4-FFF2-40B4-BE49-F238E27FC236}">
                    <a16:creationId xmlns:a16="http://schemas.microsoft.com/office/drawing/2014/main" id="{859D851E-A01E-B5C5-2E6B-20B27DE09DCC}"/>
                  </a:ext>
                </a:extLst>
              </p14:cNvPr>
              <p14:cNvContentPartPr>
                <a14:cpLocks xmlns:a14="http://schemas.microsoft.com/office/drawing/2010/main" noRot="1" noChangeAspect="1" noEditPoints="1" noChangeArrowheads="1" noChangeShapeType="1"/>
              </p14:cNvContentPartPr>
              <p14:nvPr/>
            </p14:nvContentPartPr>
            <p14:xfrm>
              <a:off x="955675" y="4919663"/>
              <a:ext cx="384175" cy="36512"/>
            </p14:xfrm>
          </p:contentPart>
        </mc:Choice>
        <mc:Fallback>
          <p:pic>
            <p:nvPicPr>
              <p:cNvPr id="139273" name="Ink 9">
                <a:extLst>
                  <a:ext uri="{FF2B5EF4-FFF2-40B4-BE49-F238E27FC236}">
                    <a16:creationId xmlns:a16="http://schemas.microsoft.com/office/drawing/2014/main" id="{859D851E-A01E-B5C5-2E6B-20B27DE09DCC}"/>
                  </a:ext>
                </a:extLst>
              </p:cNvPr>
              <p:cNvPicPr>
                <a:picLocks noRot="1" noChangeAspect="1" noEditPoints="1" noChangeArrowheads="1" noChangeShapeType="1"/>
              </p:cNvPicPr>
              <p:nvPr/>
            </p:nvPicPr>
            <p:blipFill>
              <a:blip r:embed="rId14"/>
              <a:stretch>
                <a:fillRect/>
              </a:stretch>
            </p:blipFill>
            <p:spPr>
              <a:xfrm>
                <a:off x="927258" y="4805066"/>
                <a:ext cx="441010" cy="265706"/>
              </a:xfrm>
              <a:prstGeom prst="rect">
                <a:avLst/>
              </a:prstGeom>
            </p:spPr>
          </p:pic>
        </mc:Fallback>
      </mc:AlternateContent>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0834" name="Picture 4">
            <a:extLst>
              <a:ext uri="{FF2B5EF4-FFF2-40B4-BE49-F238E27FC236}">
                <a16:creationId xmlns:a16="http://schemas.microsoft.com/office/drawing/2014/main" id="{054199D0-7B56-9EB7-3059-7732C5D841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620713"/>
            <a:ext cx="8208963" cy="564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140293" name="Ink 5">
                <a:extLst>
                  <a:ext uri="{FF2B5EF4-FFF2-40B4-BE49-F238E27FC236}">
                    <a16:creationId xmlns:a16="http://schemas.microsoft.com/office/drawing/2014/main" id="{ECD3BB6D-DCAE-F13A-2A80-E37F7A6F2E4A}"/>
                  </a:ext>
                </a:extLst>
              </p14:cNvPr>
              <p14:cNvContentPartPr>
                <a14:cpLocks xmlns:a14="http://schemas.microsoft.com/office/drawing/2010/main" noRot="1" noChangeAspect="1" noEditPoints="1" noChangeArrowheads="1" noChangeShapeType="1"/>
              </p14:cNvContentPartPr>
              <p14:nvPr/>
            </p14:nvContentPartPr>
            <p14:xfrm>
              <a:off x="1081088" y="3170238"/>
              <a:ext cx="1214437" cy="71437"/>
            </p14:xfrm>
          </p:contentPart>
        </mc:Choice>
        <mc:Fallback>
          <p:pic>
            <p:nvPicPr>
              <p:cNvPr id="140293" name="Ink 5">
                <a:extLst>
                  <a:ext uri="{FF2B5EF4-FFF2-40B4-BE49-F238E27FC236}">
                    <a16:creationId xmlns:a16="http://schemas.microsoft.com/office/drawing/2014/main" id="{ECD3BB6D-DCAE-F13A-2A80-E37F7A6F2E4A}"/>
                  </a:ext>
                </a:extLst>
              </p:cNvPr>
              <p:cNvPicPr>
                <a:picLocks noRot="1" noChangeAspect="1" noEditPoints="1" noChangeArrowheads="1" noChangeShapeType="1"/>
              </p:cNvPicPr>
              <p:nvPr/>
            </p:nvPicPr>
            <p:blipFill>
              <a:blip r:embed="rId4"/>
              <a:stretch>
                <a:fillRect/>
              </a:stretch>
            </p:blipFill>
            <p:spPr>
              <a:xfrm>
                <a:off x="1052644" y="3056441"/>
                <a:ext cx="1271324" cy="29903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0294" name="Ink 6">
                <a:extLst>
                  <a:ext uri="{FF2B5EF4-FFF2-40B4-BE49-F238E27FC236}">
                    <a16:creationId xmlns:a16="http://schemas.microsoft.com/office/drawing/2014/main" id="{F9CD0C59-FFCF-7994-FB6B-82BEA12C67C3}"/>
                  </a:ext>
                </a:extLst>
              </p14:cNvPr>
              <p14:cNvContentPartPr>
                <a14:cpLocks xmlns:a14="http://schemas.microsoft.com/office/drawing/2010/main" noRot="1" noChangeAspect="1" noEditPoints="1" noChangeArrowheads="1" noChangeShapeType="1"/>
              </p14:cNvContentPartPr>
              <p14:nvPr/>
            </p14:nvContentPartPr>
            <p14:xfrm>
              <a:off x="1544638" y="3125788"/>
              <a:ext cx="768350" cy="26987"/>
            </p14:xfrm>
          </p:contentPart>
        </mc:Choice>
        <mc:Fallback>
          <p:pic>
            <p:nvPicPr>
              <p:cNvPr id="140294" name="Ink 6">
                <a:extLst>
                  <a:ext uri="{FF2B5EF4-FFF2-40B4-BE49-F238E27FC236}">
                    <a16:creationId xmlns:a16="http://schemas.microsoft.com/office/drawing/2014/main" id="{F9CD0C59-FFCF-7994-FB6B-82BEA12C67C3}"/>
                  </a:ext>
                </a:extLst>
              </p:cNvPr>
              <p:cNvPicPr>
                <a:picLocks noRot="1" noChangeAspect="1" noEditPoints="1" noChangeArrowheads="1" noChangeShapeType="1"/>
              </p:cNvPicPr>
              <p:nvPr/>
            </p:nvPicPr>
            <p:blipFill>
              <a:blip r:embed="rId6"/>
              <a:stretch>
                <a:fillRect/>
              </a:stretch>
            </p:blipFill>
            <p:spPr>
              <a:xfrm>
                <a:off x="1516194" y="3013224"/>
                <a:ext cx="825238" cy="252115"/>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0295" name="Ink 7">
                <a:extLst>
                  <a:ext uri="{FF2B5EF4-FFF2-40B4-BE49-F238E27FC236}">
                    <a16:creationId xmlns:a16="http://schemas.microsoft.com/office/drawing/2014/main" id="{21A314C4-47B3-9660-540B-DBF888C18501}"/>
                  </a:ext>
                </a:extLst>
              </p14:cNvPr>
              <p14:cNvContentPartPr>
                <a14:cpLocks xmlns:a14="http://schemas.microsoft.com/office/drawing/2010/main" noRot="1" noChangeAspect="1" noEditPoints="1" noChangeArrowheads="1" noChangeShapeType="1"/>
              </p14:cNvContentPartPr>
              <p14:nvPr/>
            </p14:nvContentPartPr>
            <p14:xfrm>
              <a:off x="1027113" y="4375150"/>
              <a:ext cx="357187" cy="19050"/>
            </p14:xfrm>
          </p:contentPart>
        </mc:Choice>
        <mc:Fallback>
          <p:pic>
            <p:nvPicPr>
              <p:cNvPr id="140295" name="Ink 7">
                <a:extLst>
                  <a:ext uri="{FF2B5EF4-FFF2-40B4-BE49-F238E27FC236}">
                    <a16:creationId xmlns:a16="http://schemas.microsoft.com/office/drawing/2014/main" id="{21A314C4-47B3-9660-540B-DBF888C18501}"/>
                  </a:ext>
                </a:extLst>
              </p:cNvPr>
              <p:cNvPicPr>
                <a:picLocks noRot="1" noChangeAspect="1" noEditPoints="1" noChangeArrowheads="1" noChangeShapeType="1"/>
              </p:cNvPicPr>
              <p:nvPr/>
            </p:nvPicPr>
            <p:blipFill>
              <a:blip r:embed="rId8"/>
              <a:stretch>
                <a:fillRect/>
              </a:stretch>
            </p:blipFill>
            <p:spPr>
              <a:xfrm>
                <a:off x="998668" y="4259018"/>
                <a:ext cx="414078" cy="251313"/>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0296" name="Ink 8">
                <a:extLst>
                  <a:ext uri="{FF2B5EF4-FFF2-40B4-BE49-F238E27FC236}">
                    <a16:creationId xmlns:a16="http://schemas.microsoft.com/office/drawing/2014/main" id="{DAA2BD3D-ED1A-0DC3-FE1B-D94F67B51904}"/>
                  </a:ext>
                </a:extLst>
              </p14:cNvPr>
              <p14:cNvContentPartPr>
                <a14:cpLocks xmlns:a14="http://schemas.microsoft.com/office/drawing/2010/main" noRot="1" noChangeAspect="1" noEditPoints="1" noChangeArrowheads="1" noChangeShapeType="1"/>
              </p14:cNvContentPartPr>
              <p14:nvPr/>
            </p14:nvContentPartPr>
            <p14:xfrm>
              <a:off x="6215063" y="5303838"/>
              <a:ext cx="857250" cy="9525"/>
            </p14:xfrm>
          </p:contentPart>
        </mc:Choice>
        <mc:Fallback>
          <p:pic>
            <p:nvPicPr>
              <p:cNvPr id="140296" name="Ink 8">
                <a:extLst>
                  <a:ext uri="{FF2B5EF4-FFF2-40B4-BE49-F238E27FC236}">
                    <a16:creationId xmlns:a16="http://schemas.microsoft.com/office/drawing/2014/main" id="{DAA2BD3D-ED1A-0DC3-FE1B-D94F67B51904}"/>
                  </a:ext>
                </a:extLst>
              </p:cNvPr>
              <p:cNvPicPr>
                <a:picLocks noRot="1" noChangeAspect="1" noEditPoints="1" noChangeArrowheads="1" noChangeShapeType="1"/>
              </p:cNvPicPr>
              <p:nvPr/>
            </p:nvPicPr>
            <p:blipFill>
              <a:blip r:embed="rId10"/>
              <a:stretch>
                <a:fillRect/>
              </a:stretch>
            </p:blipFill>
            <p:spPr>
              <a:xfrm>
                <a:off x="6186620" y="5196001"/>
                <a:ext cx="914136" cy="225198"/>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0297" name="Ink 9">
                <a:extLst>
                  <a:ext uri="{FF2B5EF4-FFF2-40B4-BE49-F238E27FC236}">
                    <a16:creationId xmlns:a16="http://schemas.microsoft.com/office/drawing/2014/main" id="{CBD2A4E2-47B5-CA76-DAA4-97BDBEE7EFDD}"/>
                  </a:ext>
                </a:extLst>
              </p14:cNvPr>
              <p14:cNvContentPartPr>
                <a14:cpLocks xmlns:a14="http://schemas.microsoft.com/office/drawing/2010/main" noRot="1" noChangeAspect="1" noEditPoints="1" noChangeArrowheads="1" noChangeShapeType="1"/>
              </p14:cNvContentPartPr>
              <p14:nvPr/>
            </p14:nvContentPartPr>
            <p14:xfrm>
              <a:off x="911225" y="3143250"/>
              <a:ext cx="820738" cy="36513"/>
            </p14:xfrm>
          </p:contentPart>
        </mc:Choice>
        <mc:Fallback>
          <p:pic>
            <p:nvPicPr>
              <p:cNvPr id="140297" name="Ink 9">
                <a:extLst>
                  <a:ext uri="{FF2B5EF4-FFF2-40B4-BE49-F238E27FC236}">
                    <a16:creationId xmlns:a16="http://schemas.microsoft.com/office/drawing/2014/main" id="{CBD2A4E2-47B5-CA76-DAA4-97BDBEE7EFDD}"/>
                  </a:ext>
                </a:extLst>
              </p:cNvPr>
              <p:cNvPicPr>
                <a:picLocks noRot="1" noChangeAspect="1" noEditPoints="1" noChangeArrowheads="1" noChangeShapeType="1"/>
              </p:cNvPicPr>
              <p:nvPr/>
            </p:nvPicPr>
            <p:blipFill>
              <a:blip r:embed="rId12"/>
              <a:stretch>
                <a:fillRect/>
              </a:stretch>
            </p:blipFill>
            <p:spPr>
              <a:xfrm>
                <a:off x="882787" y="3029773"/>
                <a:ext cx="877614" cy="263466"/>
              </a:xfrm>
              <a:prstGeom prst="rect">
                <a:avLst/>
              </a:prstGeom>
            </p:spPr>
          </p:pic>
        </mc:Fallback>
      </mc:AlternateContent>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a:extLst>
              <a:ext uri="{FF2B5EF4-FFF2-40B4-BE49-F238E27FC236}">
                <a16:creationId xmlns:a16="http://schemas.microsoft.com/office/drawing/2014/main" id="{40A6C631-0CC1-4E38-A8FF-ADADF63352AE}"/>
              </a:ext>
            </a:extLst>
          </p:cNvPr>
          <p:cNvSpPr>
            <a:spLocks noGrp="1" noChangeArrowheads="1"/>
          </p:cNvSpPr>
          <p:nvPr>
            <p:ph idx="1"/>
          </p:nvPr>
        </p:nvSpPr>
        <p:spPr>
          <a:xfrm>
            <a:off x="323528" y="764704"/>
            <a:ext cx="8568952" cy="5904656"/>
          </a:xfrm>
        </p:spPr>
        <p:txBody>
          <a:bodyPr>
            <a:noAutofit/>
          </a:bodyPr>
          <a:lstStyle/>
          <a:p>
            <a:pPr marL="365760" indent="-256032" eaLnBrk="1" fontAlgn="auto" hangingPunct="1">
              <a:lnSpc>
                <a:spcPct val="170000"/>
              </a:lnSpc>
              <a:spcAft>
                <a:spcPts val="0"/>
              </a:spcAft>
              <a:buFont typeface="Wingdings 3"/>
              <a:buChar char=""/>
              <a:defRPr/>
            </a:pPr>
            <a:r>
              <a:rPr lang="en-US" altLang="zh-CN" sz="2400" dirty="0">
                <a:solidFill>
                  <a:srgbClr val="FF3300"/>
                </a:solidFill>
              </a:rPr>
              <a:t>Ubuntu</a:t>
            </a:r>
          </a:p>
          <a:p>
            <a:pPr marL="365760" indent="-256032" eaLnBrk="1" fontAlgn="auto" hangingPunct="1">
              <a:lnSpc>
                <a:spcPct val="170000"/>
              </a:lnSpc>
              <a:spcAft>
                <a:spcPts val="0"/>
              </a:spcAft>
              <a:buFont typeface="Wingdings 3"/>
              <a:buChar char=""/>
              <a:defRPr/>
            </a:pPr>
            <a:r>
              <a:rPr lang="en-US" altLang="zh-CN" sz="2400" dirty="0">
                <a:solidFill>
                  <a:srgbClr val="FF3300"/>
                </a:solidFill>
              </a:rPr>
              <a:t>Ubuntu</a:t>
            </a:r>
            <a:r>
              <a:rPr lang="zh-CN" altLang="en-US" sz="2400" dirty="0"/>
              <a:t>是</a:t>
            </a:r>
            <a:r>
              <a:rPr lang="en-US" altLang="zh-CN" sz="2400" dirty="0" err="1"/>
              <a:t>Debian</a:t>
            </a:r>
            <a:r>
              <a:rPr lang="zh-CN" altLang="en-US" sz="2400" dirty="0"/>
              <a:t>的一款衍生版，也是当今最受欢迎的免费操作系统</a:t>
            </a:r>
            <a:r>
              <a:rPr lang="en-US" altLang="zh-CN" sz="2400" dirty="0"/>
              <a:t>,</a:t>
            </a:r>
            <a:r>
              <a:rPr lang="zh-CN" altLang="en-US" sz="2400" dirty="0"/>
              <a:t>是一个以</a:t>
            </a:r>
            <a:r>
              <a:rPr lang="zh-CN" altLang="en-US" sz="2400" dirty="0">
                <a:solidFill>
                  <a:srgbClr val="FF0000"/>
                </a:solidFill>
              </a:rPr>
              <a:t>桌面应用</a:t>
            </a:r>
            <a:r>
              <a:rPr lang="zh-CN" altLang="en-US" sz="2400" dirty="0"/>
              <a:t>为主的</a:t>
            </a:r>
            <a:r>
              <a:rPr lang="en-US" altLang="zh-CN" sz="2400" dirty="0"/>
              <a:t>Linux</a:t>
            </a:r>
            <a:r>
              <a:rPr lang="zh-CN" altLang="en-US" sz="2400" dirty="0"/>
              <a:t>操作系统</a:t>
            </a:r>
          </a:p>
          <a:p>
            <a:pPr marL="365760" indent="-256032" eaLnBrk="1" fontAlgn="auto" hangingPunct="1">
              <a:lnSpc>
                <a:spcPct val="170000"/>
              </a:lnSpc>
              <a:spcAft>
                <a:spcPts val="0"/>
              </a:spcAft>
              <a:buFont typeface="Wingdings 3"/>
              <a:buChar char=""/>
              <a:defRPr/>
            </a:pPr>
            <a:r>
              <a:rPr lang="en-US" altLang="zh-CN" sz="2400" dirty="0"/>
              <a:t>Ubuntu</a:t>
            </a:r>
            <a:r>
              <a:rPr lang="zh-CN" altLang="en-US" sz="2400" dirty="0"/>
              <a:t>的目标在于为一般用户提供一个最新的、同时又相当稳定的主要由自由软件构建而成的操作系统。</a:t>
            </a:r>
          </a:p>
          <a:p>
            <a:pPr marL="365760" indent="-256032" eaLnBrk="1" fontAlgn="auto" hangingPunct="1">
              <a:lnSpc>
                <a:spcPct val="170000"/>
              </a:lnSpc>
              <a:spcAft>
                <a:spcPts val="0"/>
              </a:spcAft>
              <a:buFont typeface="Wingdings 3"/>
              <a:buChar char=""/>
              <a:defRPr/>
            </a:pPr>
            <a:r>
              <a:rPr lang="en-US" altLang="zh-CN" sz="2400" dirty="0"/>
              <a:t>Ubuntu</a:t>
            </a:r>
            <a:r>
              <a:rPr lang="zh-CN" altLang="en-US" sz="2400" dirty="0"/>
              <a:t>有庞大的社区力量，用户可方便地从社区获得帮助。</a:t>
            </a:r>
          </a:p>
          <a:p>
            <a:pPr marL="365760" indent="-256032" eaLnBrk="1" fontAlgn="auto" hangingPunct="1">
              <a:lnSpc>
                <a:spcPct val="170000"/>
              </a:lnSpc>
              <a:spcAft>
                <a:spcPts val="0"/>
              </a:spcAft>
              <a:buFont typeface="Wingdings 3"/>
              <a:buChar char=""/>
              <a:defRPr/>
            </a:pPr>
            <a:r>
              <a:rPr lang="en-US" altLang="zh-CN" sz="2400" dirty="0"/>
              <a:t>2013</a:t>
            </a:r>
            <a:r>
              <a:rPr lang="zh-CN" altLang="en-US" sz="2400" dirty="0"/>
              <a:t>年</a:t>
            </a:r>
            <a:r>
              <a:rPr lang="en-US" altLang="zh-CN" sz="2400" dirty="0"/>
              <a:t>1</a:t>
            </a:r>
            <a:r>
              <a:rPr lang="zh-CN" altLang="en-US" sz="2400" dirty="0"/>
              <a:t>月</a:t>
            </a:r>
            <a:r>
              <a:rPr lang="en-US" altLang="zh-CN" sz="2400" dirty="0"/>
              <a:t>3</a:t>
            </a:r>
            <a:r>
              <a:rPr lang="zh-CN" altLang="en-US" sz="2400" dirty="0"/>
              <a:t>日，</a:t>
            </a:r>
            <a:r>
              <a:rPr lang="en-US" altLang="zh-CN" sz="2400" dirty="0"/>
              <a:t>Ubuntu</a:t>
            </a:r>
            <a:r>
              <a:rPr lang="zh-CN" altLang="en-US" sz="2400" dirty="0"/>
              <a:t>正式发布面向智能手机的移动操作系统。</a:t>
            </a:r>
            <a:br>
              <a:rPr lang="zh-CN" altLang="en-US" sz="2400" dirty="0"/>
            </a:br>
            <a:endParaRPr lang="zh-CN" altLang="en-US"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a:extLst>
              <a:ext uri="{FF2B5EF4-FFF2-40B4-BE49-F238E27FC236}">
                <a16:creationId xmlns:a16="http://schemas.microsoft.com/office/drawing/2014/main" id="{843F28EC-0A8E-48FA-B78F-4C3F1CD9A534}"/>
              </a:ext>
            </a:extLst>
          </p:cNvPr>
          <p:cNvSpPr>
            <a:spLocks noGrp="1" noChangeArrowheads="1"/>
          </p:cNvSpPr>
          <p:nvPr>
            <p:ph idx="1"/>
          </p:nvPr>
        </p:nvSpPr>
        <p:spPr>
          <a:xfrm>
            <a:off x="468313" y="1412875"/>
            <a:ext cx="8229600" cy="4525963"/>
          </a:xfrm>
        </p:spPr>
        <p:txBody>
          <a:bodyPr>
            <a:normAutofit fontScale="85000" lnSpcReduction="10000"/>
          </a:bodyPr>
          <a:lstStyle/>
          <a:p>
            <a:pPr marL="365760" indent="-256032" eaLnBrk="1" fontAlgn="auto" hangingPunct="1">
              <a:lnSpc>
                <a:spcPct val="150000"/>
              </a:lnSpc>
              <a:spcAft>
                <a:spcPts val="0"/>
              </a:spcAft>
              <a:buFont typeface="Wingdings 3"/>
              <a:buChar char=""/>
              <a:defRPr/>
            </a:pPr>
            <a:r>
              <a:rPr lang="zh-CN" altLang="en-US" sz="2800" dirty="0"/>
              <a:t>欧洲大陆最流行的</a:t>
            </a:r>
            <a:r>
              <a:rPr lang="en-US" altLang="zh-CN" sz="2800" dirty="0"/>
              <a:t>Linux</a:t>
            </a:r>
          </a:p>
          <a:p>
            <a:pPr marL="365760" indent="-256032" eaLnBrk="1" fontAlgn="auto" hangingPunct="1">
              <a:lnSpc>
                <a:spcPct val="150000"/>
              </a:lnSpc>
              <a:spcAft>
                <a:spcPts val="0"/>
              </a:spcAft>
              <a:buFont typeface="Wingdings 3"/>
              <a:buChar char=""/>
              <a:defRPr/>
            </a:pPr>
            <a:r>
              <a:rPr lang="zh-CN" altLang="en-US" sz="2800" dirty="0"/>
              <a:t>起源于德国，于</a:t>
            </a:r>
            <a:r>
              <a:rPr lang="en-US" altLang="zh-CN" sz="2800" dirty="0"/>
              <a:t>2003</a:t>
            </a:r>
            <a:r>
              <a:rPr lang="zh-CN" altLang="en-US" sz="2800" dirty="0"/>
              <a:t>年末被</a:t>
            </a:r>
            <a:r>
              <a:rPr lang="en-US" altLang="zh-CN" sz="2800" dirty="0"/>
              <a:t>Novell</a:t>
            </a:r>
            <a:r>
              <a:rPr lang="zh-CN" altLang="en-US" sz="2800" dirty="0"/>
              <a:t>收购。</a:t>
            </a:r>
          </a:p>
          <a:p>
            <a:pPr marL="365760" indent="-256032" eaLnBrk="1" fontAlgn="auto" hangingPunct="1">
              <a:lnSpc>
                <a:spcPct val="150000"/>
              </a:lnSpc>
              <a:spcAft>
                <a:spcPts val="0"/>
              </a:spcAft>
              <a:buFont typeface="Wingdings 3"/>
              <a:buChar char=""/>
              <a:defRPr/>
            </a:pPr>
            <a:r>
              <a:rPr lang="zh-CN" altLang="en-US" sz="2800" dirty="0"/>
              <a:t>主要版本有：</a:t>
            </a:r>
          </a:p>
          <a:p>
            <a:pPr marL="621792" lvl="1" eaLnBrk="1" fontAlgn="auto" hangingPunct="1">
              <a:lnSpc>
                <a:spcPct val="150000"/>
              </a:lnSpc>
              <a:spcBef>
                <a:spcPts val="324"/>
              </a:spcBef>
              <a:spcAft>
                <a:spcPts val="0"/>
              </a:spcAft>
              <a:buFont typeface="Verdana"/>
              <a:buChar char="◦"/>
              <a:defRPr/>
            </a:pPr>
            <a:r>
              <a:rPr lang="en-US" altLang="zh-CN" sz="2400" dirty="0"/>
              <a:t>SUSE Linux</a:t>
            </a:r>
            <a:r>
              <a:rPr lang="zh-CN" altLang="en-US" sz="2400" dirty="0"/>
              <a:t>，针对个人用户，可以免费下载</a:t>
            </a:r>
          </a:p>
          <a:p>
            <a:pPr marL="621792" lvl="1" eaLnBrk="1" fontAlgn="auto" hangingPunct="1">
              <a:lnSpc>
                <a:spcPct val="150000"/>
              </a:lnSpc>
              <a:spcBef>
                <a:spcPts val="324"/>
              </a:spcBef>
              <a:spcAft>
                <a:spcPts val="0"/>
              </a:spcAft>
              <a:buFont typeface="Verdana"/>
              <a:buChar char="◦"/>
              <a:defRPr/>
            </a:pPr>
            <a:r>
              <a:rPr lang="en-US" altLang="zh-CN" sz="2400" dirty="0"/>
              <a:t>SUSE Linux Enterprise Server (SLES)</a:t>
            </a:r>
            <a:r>
              <a:rPr lang="zh-CN" altLang="en-US" sz="2400" dirty="0"/>
              <a:t>是基于企业服务器端的。</a:t>
            </a:r>
          </a:p>
          <a:p>
            <a:pPr marL="365760" indent="-256032" eaLnBrk="1" fontAlgn="auto" hangingPunct="1">
              <a:lnSpc>
                <a:spcPct val="150000"/>
              </a:lnSpc>
              <a:spcAft>
                <a:spcPts val="0"/>
              </a:spcAft>
              <a:buFont typeface="Wingdings 3"/>
              <a:buChar char=""/>
              <a:defRPr/>
            </a:pPr>
            <a:r>
              <a:rPr lang="zh-CN" altLang="en-US" sz="2800" dirty="0"/>
              <a:t>使用数据库高级服务和电子邮件网络应用可以选</a:t>
            </a:r>
            <a:r>
              <a:rPr lang="en-US" altLang="zh-CN" sz="2800" dirty="0"/>
              <a:t>SUSE</a:t>
            </a:r>
            <a:br>
              <a:rPr lang="en-US" altLang="zh-CN" sz="2800" dirty="0"/>
            </a:br>
            <a:endParaRPr lang="zh-CN" altLang="en-US" sz="2800" dirty="0"/>
          </a:p>
        </p:txBody>
      </p:sp>
      <p:sp>
        <p:nvSpPr>
          <p:cNvPr id="44034" name="Rectangle 2">
            <a:extLst>
              <a:ext uri="{FF2B5EF4-FFF2-40B4-BE49-F238E27FC236}">
                <a16:creationId xmlns:a16="http://schemas.microsoft.com/office/drawing/2014/main" id="{DBFFEEFA-7803-47C0-8893-0D1E600ED6E2}"/>
              </a:ext>
            </a:extLst>
          </p:cNvPr>
          <p:cNvSpPr>
            <a:spLocks noGrp="1" noChangeArrowheads="1"/>
          </p:cNvSpPr>
          <p:nvPr>
            <p:ph type="title"/>
          </p:nvPr>
        </p:nvSpPr>
        <p:spPr>
          <a:xfrm>
            <a:off x="467544" y="404664"/>
            <a:ext cx="8229600" cy="1143000"/>
          </a:xfrm>
        </p:spPr>
        <p:txBody>
          <a:bodyPr/>
          <a:lstStyle/>
          <a:p>
            <a:pPr eaLnBrk="1" fontAlgn="auto" hangingPunct="1">
              <a:spcAft>
                <a:spcPts val="0"/>
              </a:spcAft>
              <a:defRPr/>
            </a:pPr>
            <a:r>
              <a:rPr lang="en-US" altLang="zh-CN" dirty="0"/>
              <a:t>SUSE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a:extLst>
              <a:ext uri="{FF2B5EF4-FFF2-40B4-BE49-F238E27FC236}">
                <a16:creationId xmlns:a16="http://schemas.microsoft.com/office/drawing/2014/main" id="{1B37AB11-3B39-4D4A-A3F1-FFF84B3F4262}"/>
              </a:ext>
            </a:extLst>
          </p:cNvPr>
          <p:cNvSpPr>
            <a:spLocks noGrp="1" noChangeArrowheads="1"/>
          </p:cNvSpPr>
          <p:nvPr>
            <p:ph idx="1"/>
          </p:nvPr>
        </p:nvSpPr>
        <p:spPr/>
        <p:txBody>
          <a:bodyPr>
            <a:normAutofit fontScale="85000" lnSpcReduction="10000"/>
          </a:bodyPr>
          <a:lstStyle/>
          <a:p>
            <a:pPr marL="365760" indent="-256032" eaLnBrk="1" fontAlgn="auto" hangingPunct="1">
              <a:lnSpc>
                <a:spcPct val="150000"/>
              </a:lnSpc>
              <a:spcAft>
                <a:spcPts val="0"/>
              </a:spcAft>
              <a:buFont typeface="Wingdings 3"/>
              <a:buChar char=""/>
              <a:defRPr/>
            </a:pPr>
            <a:r>
              <a:rPr lang="zh-CN" altLang="en-US" sz="2400" dirty="0"/>
              <a:t>是</a:t>
            </a:r>
            <a:r>
              <a:rPr lang="en-US" altLang="zh-CN" sz="2400" dirty="0"/>
              <a:t>Linux</a:t>
            </a:r>
            <a:r>
              <a:rPr lang="zh-CN" altLang="en-US" sz="2400" dirty="0"/>
              <a:t>世界最年轻的发行版本，正因为年轻，所以能吸取之前所有发行版本的优点。</a:t>
            </a:r>
          </a:p>
          <a:p>
            <a:pPr marL="365760" indent="-256032" eaLnBrk="1" fontAlgn="auto" hangingPunct="1">
              <a:lnSpc>
                <a:spcPct val="150000"/>
              </a:lnSpc>
              <a:spcAft>
                <a:spcPts val="0"/>
              </a:spcAft>
              <a:buFont typeface="Wingdings 3"/>
              <a:buChar char=""/>
              <a:defRPr/>
            </a:pPr>
            <a:r>
              <a:rPr lang="en-US" altLang="zh-CN" sz="2400" dirty="0"/>
              <a:t>Gentoo</a:t>
            </a:r>
            <a:r>
              <a:rPr lang="zh-CN" altLang="en-US" sz="2400" dirty="0"/>
              <a:t>最初由</a:t>
            </a:r>
            <a:r>
              <a:rPr lang="en-US" altLang="zh-CN" sz="2400" dirty="0"/>
              <a:t>Daniel Robbins</a:t>
            </a:r>
            <a:r>
              <a:rPr lang="zh-CN" altLang="en-US" sz="2400" dirty="0"/>
              <a:t>（</a:t>
            </a:r>
            <a:r>
              <a:rPr lang="en-US" altLang="zh-CN" sz="2400" dirty="0"/>
              <a:t>FreeBSD</a:t>
            </a:r>
            <a:r>
              <a:rPr lang="zh-CN" altLang="en-US" sz="2400" dirty="0"/>
              <a:t>的开发者之一）创建，首个稳定版本发布于</a:t>
            </a:r>
            <a:r>
              <a:rPr lang="en-US" altLang="zh-CN" sz="2400" dirty="0"/>
              <a:t>2002</a:t>
            </a:r>
            <a:r>
              <a:rPr lang="zh-CN" altLang="en-US" sz="2400" dirty="0"/>
              <a:t>年。由于开发者对</a:t>
            </a:r>
            <a:r>
              <a:rPr lang="en-US" altLang="zh-CN" sz="2400" dirty="0"/>
              <a:t>FreeBSD</a:t>
            </a:r>
            <a:r>
              <a:rPr lang="zh-CN" altLang="en-US" sz="2400" dirty="0"/>
              <a:t>的熟识，所以</a:t>
            </a:r>
            <a:r>
              <a:rPr lang="en-US" altLang="zh-CN" sz="2400" dirty="0"/>
              <a:t>Gentoo</a:t>
            </a:r>
            <a:r>
              <a:rPr lang="zh-CN" altLang="en-US" sz="2400" dirty="0"/>
              <a:t>拥有媲美</a:t>
            </a:r>
            <a:r>
              <a:rPr lang="en-US" altLang="zh-CN" sz="2400" dirty="0"/>
              <a:t>FreeBSD</a:t>
            </a:r>
            <a:r>
              <a:rPr lang="zh-CN" altLang="en-US" sz="2400" dirty="0"/>
              <a:t>的广受美誉的</a:t>
            </a:r>
            <a:r>
              <a:rPr lang="en-US" altLang="zh-CN" sz="2400" dirty="0"/>
              <a:t>ports</a:t>
            </a:r>
            <a:r>
              <a:rPr lang="zh-CN" altLang="en-US" sz="2400" dirty="0"/>
              <a:t>系统</a:t>
            </a:r>
            <a:r>
              <a:rPr lang="en-US" altLang="zh-CN" sz="2400" dirty="0"/>
              <a:t>——Portage</a:t>
            </a:r>
            <a:r>
              <a:rPr lang="zh-CN" altLang="en-US" sz="2400" dirty="0"/>
              <a:t>包管理系统。所有软件都是在本地机器编译的，在经过各种定制的编译参数优化后，能将机器的硬件性能发挥到极致。</a:t>
            </a:r>
          </a:p>
          <a:p>
            <a:pPr marL="365760" indent="-256032" eaLnBrk="1" fontAlgn="auto" hangingPunct="1">
              <a:lnSpc>
                <a:spcPct val="150000"/>
              </a:lnSpc>
              <a:spcAft>
                <a:spcPts val="0"/>
              </a:spcAft>
              <a:buFont typeface="Wingdings 3"/>
              <a:buChar char=""/>
              <a:defRPr/>
            </a:pPr>
            <a:r>
              <a:rPr lang="en-US" altLang="zh-CN" sz="2400" dirty="0"/>
              <a:t>Gentoo</a:t>
            </a:r>
            <a:r>
              <a:rPr lang="zh-CN" altLang="en-US" sz="2400" dirty="0"/>
              <a:t>是所有</a:t>
            </a:r>
            <a:r>
              <a:rPr lang="en-US" altLang="zh-CN" sz="2400" dirty="0"/>
              <a:t>Linux</a:t>
            </a:r>
            <a:r>
              <a:rPr lang="zh-CN" altLang="en-US" sz="2400" dirty="0"/>
              <a:t>发行版本里安装最复杂的，但是又是安装完成后最便于管理的版本，也是在相同硬件环境下运行最快的版本</a:t>
            </a:r>
            <a:r>
              <a:rPr lang="en-US" altLang="zh-CN" sz="2400" dirty="0"/>
              <a:t>.</a:t>
            </a:r>
            <a:br>
              <a:rPr lang="en-US" altLang="zh-CN" sz="2400" dirty="0"/>
            </a:br>
            <a:endParaRPr lang="zh-CN" altLang="en-US" sz="2400" dirty="0"/>
          </a:p>
        </p:txBody>
      </p:sp>
      <p:sp>
        <p:nvSpPr>
          <p:cNvPr id="45058" name="Rectangle 2">
            <a:extLst>
              <a:ext uri="{FF2B5EF4-FFF2-40B4-BE49-F238E27FC236}">
                <a16:creationId xmlns:a16="http://schemas.microsoft.com/office/drawing/2014/main" id="{E64D9A5A-A51B-4592-A00B-5E2823DB174F}"/>
              </a:ext>
            </a:extLst>
          </p:cNvPr>
          <p:cNvSpPr>
            <a:spLocks noGrp="1" noChangeArrowheads="1"/>
          </p:cNvSpPr>
          <p:nvPr>
            <p:ph type="title"/>
          </p:nvPr>
        </p:nvSpPr>
        <p:spPr>
          <a:xfrm>
            <a:off x="467544" y="476672"/>
            <a:ext cx="8229600" cy="1143000"/>
          </a:xfrm>
        </p:spPr>
        <p:txBody>
          <a:bodyPr/>
          <a:lstStyle/>
          <a:p>
            <a:pPr eaLnBrk="1" fontAlgn="auto" hangingPunct="1">
              <a:spcAft>
                <a:spcPts val="0"/>
              </a:spcAft>
              <a:defRPr/>
            </a:pPr>
            <a:r>
              <a:rPr lang="en-US" altLang="zh-CN" dirty="0"/>
              <a:t>Gentoo</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1">
            <a:extLst>
              <a:ext uri="{FF2B5EF4-FFF2-40B4-BE49-F238E27FC236}">
                <a16:creationId xmlns:a16="http://schemas.microsoft.com/office/drawing/2014/main" id="{7B9978D2-9DEC-47FB-9273-A922B3C04EDA}"/>
              </a:ext>
            </a:extLst>
          </p:cNvPr>
          <p:cNvSpPr>
            <a:spLocks noGrp="1"/>
          </p:cNvSpPr>
          <p:nvPr>
            <p:ph idx="1"/>
          </p:nvPr>
        </p:nvSpPr>
        <p:spPr>
          <a:xfrm>
            <a:off x="467544" y="1124744"/>
            <a:ext cx="8229600" cy="4525962"/>
          </a:xfrm>
        </p:spPr>
        <p:txBody>
          <a:bodyPr/>
          <a:lstStyle/>
          <a:p>
            <a:r>
              <a:rPr lang="en-US" altLang="zh-CN" b="1" dirty="0" err="1">
                <a:latin typeface="等线" panose="02010600030101010101" pitchFamily="2" charset="-122"/>
                <a:ea typeface="等线" panose="02010600030101010101" pitchFamily="2" charset="-122"/>
              </a:rPr>
              <a:t>CentOS</a:t>
            </a:r>
            <a:r>
              <a:rPr lang="en-US" altLang="zh-CN" b="1" dirty="0">
                <a:latin typeface="等线" panose="02010600030101010101" pitchFamily="2" charset="-122"/>
                <a:ea typeface="等线" panose="02010600030101010101" pitchFamily="2" charset="-122"/>
              </a:rPr>
              <a:t> </a:t>
            </a:r>
            <a:r>
              <a:rPr lang="zh-CN" altLang="en-US" b="1" dirty="0">
                <a:latin typeface="等线" panose="02010600030101010101" pitchFamily="2" charset="-122"/>
                <a:ea typeface="等线" panose="02010600030101010101" pitchFamily="2" charset="-122"/>
              </a:rPr>
              <a:t>是</a:t>
            </a:r>
            <a:r>
              <a:rPr lang="en-US" altLang="zh-CN" b="1" dirty="0">
                <a:latin typeface="等线" panose="02010600030101010101" pitchFamily="2" charset="-122"/>
                <a:ea typeface="等线" panose="02010600030101010101" pitchFamily="2" charset="-122"/>
              </a:rPr>
              <a:t>RHEL</a:t>
            </a:r>
            <a:r>
              <a:rPr lang="zh-CN" altLang="en-US" b="1" dirty="0">
                <a:latin typeface="等线" panose="02010600030101010101" pitchFamily="2" charset="-122"/>
                <a:ea typeface="等线" panose="02010600030101010101" pitchFamily="2" charset="-122"/>
              </a:rPr>
              <a:t>（</a:t>
            </a:r>
            <a:r>
              <a:rPr lang="en-US" altLang="zh-CN" b="1" dirty="0">
                <a:latin typeface="等线" panose="02010600030101010101" pitchFamily="2" charset="-122"/>
                <a:ea typeface="等线" panose="02010600030101010101" pitchFamily="2" charset="-122"/>
              </a:rPr>
              <a:t>Red Hat Enterprise Linux</a:t>
            </a:r>
            <a:r>
              <a:rPr lang="zh-CN" altLang="en-US" b="1" dirty="0">
                <a:latin typeface="等线" panose="02010600030101010101" pitchFamily="2" charset="-122"/>
                <a:ea typeface="等线" panose="02010600030101010101" pitchFamily="2" charset="-122"/>
              </a:rPr>
              <a:t>）源代码再编译的产物</a:t>
            </a:r>
            <a:endParaRPr lang="en-US" altLang="zh-CN" b="1" dirty="0">
              <a:latin typeface="等线" panose="02010600030101010101" pitchFamily="2" charset="-122"/>
              <a:ea typeface="等线" panose="02010600030101010101" pitchFamily="2" charset="-122"/>
            </a:endParaRPr>
          </a:p>
          <a:p>
            <a:r>
              <a:rPr lang="zh-CN" altLang="en-US" sz="2800" b="1" dirty="0">
                <a:latin typeface="等线" panose="02010600030101010101" pitchFamily="2" charset="-122"/>
                <a:ea typeface="等线" panose="02010600030101010101" pitchFamily="2" charset="-122"/>
              </a:rPr>
              <a:t>与</a:t>
            </a:r>
            <a:r>
              <a:rPr lang="en-US" altLang="zh-CN" sz="2800" b="1" dirty="0">
                <a:latin typeface="等线" panose="02010600030101010101" pitchFamily="2" charset="-122"/>
                <a:ea typeface="等线" panose="02010600030101010101" pitchFamily="2" charset="-122"/>
              </a:rPr>
              <a:t>Red Hat Linux</a:t>
            </a:r>
            <a:r>
              <a:rPr lang="zh-CN" altLang="en-US" sz="2800" b="1" dirty="0">
                <a:latin typeface="等线" panose="02010600030101010101" pitchFamily="2" charset="-122"/>
                <a:ea typeface="等线" panose="02010600030101010101" pitchFamily="2" charset="-122"/>
              </a:rPr>
              <a:t>出自同样的源代码，因此有些要求高度稳定性的服务器以</a:t>
            </a:r>
            <a:r>
              <a:rPr lang="en-US" altLang="zh-CN" sz="2800" b="1" dirty="0" err="1">
                <a:latin typeface="等线" panose="02010600030101010101" pitchFamily="2" charset="-122"/>
                <a:ea typeface="等线" panose="02010600030101010101" pitchFamily="2" charset="-122"/>
              </a:rPr>
              <a:t>CentOS</a:t>
            </a:r>
            <a:r>
              <a:rPr lang="zh-CN" altLang="en-US" sz="2800" b="1" dirty="0">
                <a:latin typeface="等线" panose="02010600030101010101" pitchFamily="2" charset="-122"/>
                <a:ea typeface="等线" panose="02010600030101010101" pitchFamily="2" charset="-122"/>
              </a:rPr>
              <a:t>替代商业版的</a:t>
            </a:r>
            <a:r>
              <a:rPr lang="en-US" altLang="zh-CN" sz="2800" b="1" dirty="0">
                <a:latin typeface="等线" panose="02010600030101010101" pitchFamily="2" charset="-122"/>
                <a:ea typeface="等线" panose="02010600030101010101" pitchFamily="2" charset="-122"/>
              </a:rPr>
              <a:t>Red Hat Enterprise Linux</a:t>
            </a:r>
            <a:r>
              <a:rPr lang="zh-CN" altLang="en-US" sz="2800" b="1" dirty="0">
                <a:latin typeface="等线" panose="02010600030101010101" pitchFamily="2" charset="-122"/>
                <a:ea typeface="等线" panose="02010600030101010101" pitchFamily="2" charset="-122"/>
              </a:rPr>
              <a:t>使用。</a:t>
            </a:r>
            <a:endParaRPr lang="en-US" altLang="zh-CN" b="1" dirty="0">
              <a:latin typeface="等线" panose="02010600030101010101" pitchFamily="2" charset="-122"/>
              <a:ea typeface="等线" panose="02010600030101010101" pitchFamily="2" charset="-122"/>
            </a:endParaRPr>
          </a:p>
          <a:p>
            <a:r>
              <a:rPr lang="zh-CN" altLang="en-US" b="1" dirty="0">
                <a:latin typeface="等线" panose="02010600030101010101" pitchFamily="2" charset="-122"/>
                <a:ea typeface="等线" panose="02010600030101010101" pitchFamily="2" charset="-122"/>
              </a:rPr>
              <a:t>在</a:t>
            </a:r>
            <a:r>
              <a:rPr lang="en-US" altLang="zh-CN" b="1" dirty="0">
                <a:latin typeface="等线" panose="02010600030101010101" pitchFamily="2" charset="-122"/>
                <a:ea typeface="等线" panose="02010600030101010101" pitchFamily="2" charset="-122"/>
              </a:rPr>
              <a:t>RHEL</a:t>
            </a:r>
            <a:r>
              <a:rPr lang="zh-CN" altLang="en-US" b="1" dirty="0">
                <a:latin typeface="等线" panose="02010600030101010101" pitchFamily="2" charset="-122"/>
                <a:ea typeface="等线" panose="02010600030101010101" pitchFamily="2" charset="-122"/>
              </a:rPr>
              <a:t>的基础上修正了不少已知的 </a:t>
            </a:r>
            <a:r>
              <a:rPr lang="en-US" altLang="zh-CN" b="1" dirty="0">
                <a:latin typeface="等线" panose="02010600030101010101" pitchFamily="2" charset="-122"/>
                <a:ea typeface="等线" panose="02010600030101010101" pitchFamily="2" charset="-122"/>
              </a:rPr>
              <a:t>Bug</a:t>
            </a:r>
            <a:r>
              <a:rPr lang="zh-CN" altLang="en-US" b="1" dirty="0">
                <a:latin typeface="等线" panose="02010600030101010101" pitchFamily="2" charset="-122"/>
                <a:ea typeface="等线" panose="02010600030101010101" pitchFamily="2" charset="-122"/>
              </a:rPr>
              <a:t>，相对于其他 </a:t>
            </a:r>
            <a:r>
              <a:rPr lang="en-US" altLang="zh-CN" b="1" dirty="0">
                <a:latin typeface="等线" panose="02010600030101010101" pitchFamily="2" charset="-122"/>
                <a:ea typeface="等线" panose="02010600030101010101" pitchFamily="2" charset="-122"/>
              </a:rPr>
              <a:t>Linux </a:t>
            </a:r>
            <a:r>
              <a:rPr lang="zh-CN" altLang="en-US" b="1" dirty="0">
                <a:latin typeface="等线" panose="02010600030101010101" pitchFamily="2" charset="-122"/>
                <a:ea typeface="等线" panose="02010600030101010101" pitchFamily="2" charset="-122"/>
              </a:rPr>
              <a:t>发行版，其稳定性值得信赖。</a:t>
            </a:r>
            <a:endParaRPr lang="en-US" altLang="zh-CN" b="1" dirty="0">
              <a:latin typeface="等线" panose="02010600030101010101" pitchFamily="2" charset="-122"/>
              <a:ea typeface="等线" panose="02010600030101010101" pitchFamily="2" charset="-122"/>
            </a:endParaRPr>
          </a:p>
          <a:p>
            <a:r>
              <a:rPr lang="zh-CN" altLang="en-US" b="1" dirty="0">
                <a:solidFill>
                  <a:srgbClr val="333333"/>
                </a:solidFill>
                <a:latin typeface="等线" panose="02010600030101010101" pitchFamily="2" charset="-122"/>
                <a:ea typeface="等线" panose="02010600030101010101" pitchFamily="2" charset="-122"/>
              </a:rPr>
              <a:t>每个版本的 </a:t>
            </a:r>
            <a:r>
              <a:rPr lang="en-US" altLang="zh-CN" b="1" dirty="0" err="1">
                <a:solidFill>
                  <a:srgbClr val="333333"/>
                </a:solidFill>
                <a:latin typeface="等线" panose="02010600030101010101" pitchFamily="2" charset="-122"/>
                <a:ea typeface="等线" panose="02010600030101010101" pitchFamily="2" charset="-122"/>
              </a:rPr>
              <a:t>CentOS</a:t>
            </a:r>
            <a:r>
              <a:rPr lang="en-US" altLang="zh-CN" b="1" dirty="0">
                <a:solidFill>
                  <a:srgbClr val="333333"/>
                </a:solidFill>
                <a:latin typeface="等线" panose="02010600030101010101" pitchFamily="2" charset="-122"/>
                <a:ea typeface="等线" panose="02010600030101010101" pitchFamily="2" charset="-122"/>
              </a:rPr>
              <a:t> </a:t>
            </a:r>
            <a:r>
              <a:rPr lang="zh-CN" altLang="en-US" b="1" dirty="0">
                <a:solidFill>
                  <a:srgbClr val="333333"/>
                </a:solidFill>
                <a:latin typeface="等线" panose="02010600030101010101" pitchFamily="2" charset="-122"/>
                <a:ea typeface="等线" panose="02010600030101010101" pitchFamily="2" charset="-122"/>
              </a:rPr>
              <a:t>会定期（大概每六个月）更新一次，以便支持新的硬件。这样，建立一个安全、低维护、稳定、高预测性、高重复性的 </a:t>
            </a:r>
            <a:r>
              <a:rPr lang="en-US" altLang="zh-CN" b="1" dirty="0">
                <a:solidFill>
                  <a:srgbClr val="333333"/>
                </a:solidFill>
                <a:latin typeface="等线" panose="02010600030101010101" pitchFamily="2" charset="-122"/>
                <a:ea typeface="等线" panose="02010600030101010101" pitchFamily="2" charset="-122"/>
              </a:rPr>
              <a:t>Linux </a:t>
            </a:r>
            <a:r>
              <a:rPr lang="zh-CN" altLang="en-US" b="1" dirty="0">
                <a:solidFill>
                  <a:srgbClr val="333333"/>
                </a:solidFill>
                <a:latin typeface="等线" panose="02010600030101010101" pitchFamily="2" charset="-122"/>
                <a:ea typeface="等线" panose="02010600030101010101" pitchFamily="2" charset="-122"/>
              </a:rPr>
              <a:t>环境</a:t>
            </a:r>
            <a:endParaRPr lang="zh-CN" altLang="en-US" b="1" dirty="0">
              <a:latin typeface="等线" panose="02010600030101010101" pitchFamily="2" charset="-122"/>
              <a:ea typeface="等线" panose="02010600030101010101" pitchFamily="2" charset="-122"/>
            </a:endParaRPr>
          </a:p>
        </p:txBody>
      </p:sp>
      <p:sp>
        <p:nvSpPr>
          <p:cNvPr id="3" name="标题 2">
            <a:extLst>
              <a:ext uri="{FF2B5EF4-FFF2-40B4-BE49-F238E27FC236}">
                <a16:creationId xmlns:a16="http://schemas.microsoft.com/office/drawing/2014/main" id="{0997E9B1-990E-4A2C-9014-642BE37D018A}"/>
              </a:ext>
            </a:extLst>
          </p:cNvPr>
          <p:cNvSpPr>
            <a:spLocks noGrp="1"/>
          </p:cNvSpPr>
          <p:nvPr>
            <p:ph type="title"/>
          </p:nvPr>
        </p:nvSpPr>
        <p:spPr>
          <a:xfrm>
            <a:off x="467544" y="188640"/>
            <a:ext cx="8229600" cy="1143000"/>
          </a:xfrm>
        </p:spPr>
        <p:txBody>
          <a:bodyPr/>
          <a:lstStyle/>
          <a:p>
            <a:pPr>
              <a:defRPr/>
            </a:pPr>
            <a:r>
              <a:rPr lang="en-US" altLang="zh-CN" dirty="0"/>
              <a:t>Centos</a:t>
            </a: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图片 3">
            <a:extLst>
              <a:ext uri="{FF2B5EF4-FFF2-40B4-BE49-F238E27FC236}">
                <a16:creationId xmlns:a16="http://schemas.microsoft.com/office/drawing/2014/main" id="{0DBF644A-81D9-4F92-BCA4-FA4B5E6FD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575" y="693440"/>
            <a:ext cx="71405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3" name="图片 5">
            <a:extLst>
              <a:ext uri="{FF2B5EF4-FFF2-40B4-BE49-F238E27FC236}">
                <a16:creationId xmlns:a16="http://schemas.microsoft.com/office/drawing/2014/main" id="{310D6AD0-FE85-4D40-9AF2-C156A522C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575" y="2287240"/>
            <a:ext cx="7426325" cy="33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t>安装和配置</a:t>
            </a:r>
            <a:r>
              <a:rPr lang="en-US" altLang="zh-CN" b="1" dirty="0"/>
              <a:t>Linux</a:t>
            </a:r>
            <a:r>
              <a:rPr lang="zh-CN" altLang="en-US" b="1" dirty="0"/>
              <a:t>系统</a:t>
            </a:r>
            <a:endParaRPr lang="en-US" altLang="zh-CN" b="1" dirty="0"/>
          </a:p>
          <a:p>
            <a:r>
              <a:rPr lang="zh-CN" altLang="en-US" b="1" dirty="0"/>
              <a:t>管理文件系统</a:t>
            </a:r>
            <a:endParaRPr lang="en-US" altLang="zh-CN" b="1" dirty="0"/>
          </a:p>
          <a:p>
            <a:r>
              <a:rPr lang="en-US" altLang="zh-CN" b="1" dirty="0"/>
              <a:t>Shell</a:t>
            </a:r>
            <a:r>
              <a:rPr lang="zh-CN" altLang="en-US" b="1" dirty="0"/>
              <a:t>命令接口与文本处理（</a:t>
            </a:r>
            <a:r>
              <a:rPr lang="en-US" altLang="zh-CN" b="1" dirty="0"/>
              <a:t>vim</a:t>
            </a:r>
            <a:r>
              <a:rPr lang="zh-CN" altLang="en-US" b="1" dirty="0"/>
              <a:t>）</a:t>
            </a:r>
            <a:endParaRPr lang="en-US" altLang="zh-CN" b="1" dirty="0"/>
          </a:p>
          <a:p>
            <a:r>
              <a:rPr lang="zh-CN" altLang="en-US" b="1" dirty="0"/>
              <a:t>管理服务器的用户</a:t>
            </a:r>
            <a:endParaRPr lang="en-US" altLang="zh-CN" b="1" dirty="0"/>
          </a:p>
          <a:p>
            <a:r>
              <a:rPr lang="zh-CN" altLang="en-US" b="1" dirty="0"/>
              <a:t>管理磁盘</a:t>
            </a:r>
            <a:endParaRPr lang="en-US" altLang="zh-CN" b="1" dirty="0"/>
          </a:p>
          <a:p>
            <a:r>
              <a:rPr lang="zh-CN" altLang="en-US" b="1" dirty="0"/>
              <a:t>软件包安装与管理（简单介绍）</a:t>
            </a:r>
            <a:endParaRPr lang="en-US" altLang="zh-CN" b="1" dirty="0"/>
          </a:p>
          <a:p>
            <a:r>
              <a:rPr lang="en-US" altLang="zh-CN" b="1" dirty="0"/>
              <a:t>Linux</a:t>
            </a:r>
            <a:r>
              <a:rPr lang="zh-CN" altLang="en-US" b="1" dirty="0"/>
              <a:t>系统监视与进程管理（简单介绍）</a:t>
            </a:r>
            <a:endParaRPr lang="en-US" altLang="zh-CN" b="1" dirty="0"/>
          </a:p>
          <a:p>
            <a:r>
              <a:rPr lang="zh-CN" altLang="en-US" b="1" dirty="0"/>
              <a:t>网络配置与网络服务器管理</a:t>
            </a:r>
            <a:endParaRPr lang="en-US" altLang="zh-CN" b="1" dirty="0"/>
          </a:p>
          <a:p>
            <a:endParaRPr lang="zh-CN" altLang="en-US" dirty="0"/>
          </a:p>
        </p:txBody>
      </p:sp>
      <p:sp>
        <p:nvSpPr>
          <p:cNvPr id="3" name="标题 2"/>
          <p:cNvSpPr>
            <a:spLocks noGrp="1"/>
          </p:cNvSpPr>
          <p:nvPr>
            <p:ph type="title"/>
          </p:nvPr>
        </p:nvSpPr>
        <p:spPr>
          <a:xfrm>
            <a:off x="457200" y="485800"/>
            <a:ext cx="8229600" cy="1143000"/>
          </a:xfrm>
        </p:spPr>
        <p:txBody>
          <a:bodyPr/>
          <a:lstStyle/>
          <a:p>
            <a:r>
              <a:rPr lang="zh-CN" altLang="en-US" dirty="0">
                <a:solidFill>
                  <a:schemeClr val="tx1"/>
                </a:solidFill>
              </a:rPr>
              <a:t>课程的主要内容</a:t>
            </a:r>
          </a:p>
        </p:txBody>
      </p:sp>
    </p:spTree>
    <p:extLst>
      <p:ext uri="{BB962C8B-B14F-4D97-AF65-F5344CB8AC3E}">
        <p14:creationId xmlns:p14="http://schemas.microsoft.com/office/powerpoint/2010/main" val="2571373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C6F8EE9-B8DC-469E-BAA3-AF901DA69D2E}"/>
              </a:ext>
            </a:extLst>
          </p:cNvPr>
          <p:cNvSpPr>
            <a:spLocks noGrp="1"/>
          </p:cNvSpPr>
          <p:nvPr>
            <p:ph idx="1"/>
          </p:nvPr>
        </p:nvSpPr>
        <p:spPr/>
        <p:txBody>
          <a:bodyPr/>
          <a:lstStyle/>
          <a:p>
            <a:r>
              <a:rPr lang="zh-CN" altLang="en-US" dirty="0"/>
              <a:t>官方网址</a:t>
            </a:r>
            <a:endParaRPr lang="en-US" altLang="zh-CN" dirty="0"/>
          </a:p>
          <a:p>
            <a:pPr marL="109537" indent="0">
              <a:buNone/>
            </a:pPr>
            <a:r>
              <a:rPr lang="zh-CN" altLang="en-US" dirty="0"/>
              <a:t>       </a:t>
            </a:r>
            <a:r>
              <a:rPr lang="en-US" altLang="zh-CN" dirty="0">
                <a:hlinkClick r:id="rId2"/>
              </a:rPr>
              <a:t>https://www.centos.org/download/</a:t>
            </a:r>
            <a:endParaRPr lang="en-US" altLang="zh-CN" dirty="0"/>
          </a:p>
          <a:p>
            <a:pPr marL="109537" indent="0">
              <a:buNone/>
            </a:pPr>
            <a:endParaRPr lang="en-US" altLang="zh-CN" dirty="0"/>
          </a:p>
        </p:txBody>
      </p:sp>
      <p:sp>
        <p:nvSpPr>
          <p:cNvPr id="3" name="标题 2">
            <a:extLst>
              <a:ext uri="{FF2B5EF4-FFF2-40B4-BE49-F238E27FC236}">
                <a16:creationId xmlns:a16="http://schemas.microsoft.com/office/drawing/2014/main" id="{C7C903BB-0CFE-48FD-BFC0-C3C7B2EB9D80}"/>
              </a:ext>
            </a:extLst>
          </p:cNvPr>
          <p:cNvSpPr>
            <a:spLocks noGrp="1"/>
          </p:cNvSpPr>
          <p:nvPr>
            <p:ph type="title"/>
          </p:nvPr>
        </p:nvSpPr>
        <p:spPr>
          <a:xfrm>
            <a:off x="457200" y="485800"/>
            <a:ext cx="8229600" cy="1143000"/>
          </a:xfrm>
        </p:spPr>
        <p:txBody>
          <a:bodyPr/>
          <a:lstStyle/>
          <a:p>
            <a:r>
              <a:rPr lang="zh-CN" altLang="en-US" dirty="0"/>
              <a:t>操作系统下载</a:t>
            </a:r>
          </a:p>
        </p:txBody>
      </p:sp>
      <p:pic>
        <p:nvPicPr>
          <p:cNvPr id="4" name="图片 3">
            <a:extLst>
              <a:ext uri="{FF2B5EF4-FFF2-40B4-BE49-F238E27FC236}">
                <a16:creationId xmlns:a16="http://schemas.microsoft.com/office/drawing/2014/main" id="{A62A50CE-4BE5-4AF9-BD1E-5198A38615A1}"/>
              </a:ext>
            </a:extLst>
          </p:cNvPr>
          <p:cNvPicPr>
            <a:picLocks noChangeAspect="1"/>
          </p:cNvPicPr>
          <p:nvPr/>
        </p:nvPicPr>
        <p:blipFill>
          <a:blip r:embed="rId3"/>
          <a:stretch>
            <a:fillRect/>
          </a:stretch>
        </p:blipFill>
        <p:spPr>
          <a:xfrm>
            <a:off x="539552" y="2708920"/>
            <a:ext cx="7663881" cy="3212768"/>
          </a:xfrm>
          <a:prstGeom prst="rect">
            <a:avLst/>
          </a:prstGeom>
        </p:spPr>
      </p:pic>
    </p:spTree>
    <p:extLst>
      <p:ext uri="{BB962C8B-B14F-4D97-AF65-F5344CB8AC3E}">
        <p14:creationId xmlns:p14="http://schemas.microsoft.com/office/powerpoint/2010/main" val="2843366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内容占位符 1">
            <a:extLst>
              <a:ext uri="{FF2B5EF4-FFF2-40B4-BE49-F238E27FC236}">
                <a16:creationId xmlns:a16="http://schemas.microsoft.com/office/drawing/2014/main" id="{C718BCE8-3C5E-414F-9844-BE4AD1393148}"/>
              </a:ext>
            </a:extLst>
          </p:cNvPr>
          <p:cNvSpPr>
            <a:spLocks noGrp="1"/>
          </p:cNvSpPr>
          <p:nvPr>
            <p:ph idx="1"/>
          </p:nvPr>
        </p:nvSpPr>
        <p:spPr/>
        <p:txBody>
          <a:bodyPr/>
          <a:lstStyle/>
          <a:p>
            <a:pPr>
              <a:lnSpc>
                <a:spcPct val="250000"/>
              </a:lnSpc>
            </a:pPr>
            <a:r>
              <a:rPr lang="en-US" altLang="zh-CN"/>
              <a:t># cat /etc/redhat-release</a:t>
            </a:r>
          </a:p>
          <a:p>
            <a:pPr>
              <a:lnSpc>
                <a:spcPct val="250000"/>
              </a:lnSpc>
            </a:pPr>
            <a:r>
              <a:rPr lang="en-US" altLang="zh-CN"/>
              <a:t># cat /etc/cenos-release</a:t>
            </a:r>
            <a:endParaRPr lang="zh-CN" altLang="en-US"/>
          </a:p>
          <a:p>
            <a:endParaRPr lang="zh-CN" altLang="en-US"/>
          </a:p>
        </p:txBody>
      </p:sp>
      <p:sp>
        <p:nvSpPr>
          <p:cNvPr id="3" name="标题 2">
            <a:extLst>
              <a:ext uri="{FF2B5EF4-FFF2-40B4-BE49-F238E27FC236}">
                <a16:creationId xmlns:a16="http://schemas.microsoft.com/office/drawing/2014/main" id="{3F3F7570-E1FE-47E8-AA2A-A7EE42D5F26F}"/>
              </a:ext>
            </a:extLst>
          </p:cNvPr>
          <p:cNvSpPr>
            <a:spLocks noGrp="1"/>
          </p:cNvSpPr>
          <p:nvPr>
            <p:ph type="title"/>
          </p:nvPr>
        </p:nvSpPr>
        <p:spPr>
          <a:xfrm>
            <a:off x="457200" y="629816"/>
            <a:ext cx="8229600" cy="1143000"/>
          </a:xfrm>
        </p:spPr>
        <p:txBody>
          <a:bodyPr/>
          <a:lstStyle/>
          <a:p>
            <a:pPr>
              <a:defRPr/>
            </a:pPr>
            <a:r>
              <a:rPr lang="zh-CN" altLang="en-US" dirty="0"/>
              <a:t>查看</a:t>
            </a:r>
            <a:r>
              <a:rPr lang="en-US" altLang="zh-CN" dirty="0"/>
              <a:t>Centos</a:t>
            </a:r>
            <a:r>
              <a:rPr lang="zh-CN" altLang="en-US" dirty="0"/>
              <a:t>发行版本</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8CD0D5E-5CBA-482C-995B-55459468EC72}"/>
              </a:ext>
            </a:extLst>
          </p:cNvPr>
          <p:cNvSpPr txBox="1"/>
          <p:nvPr/>
        </p:nvSpPr>
        <p:spPr>
          <a:xfrm>
            <a:off x="814067" y="737132"/>
            <a:ext cx="3617460" cy="584775"/>
          </a:xfrm>
          <a:prstGeom prst="rect">
            <a:avLst/>
          </a:prstGeom>
          <a:noFill/>
          <a:effectLst>
            <a:reflection blurRad="6350" stA="50000" endA="300" endPos="38500" dist="50800" dir="5400000" sy="-100000" algn="bl" rotWithShape="0"/>
          </a:effectLst>
        </p:spPr>
        <p:txBody>
          <a:bodyPr>
            <a:spAutoFit/>
          </a:bodyPr>
          <a:lstStyle/>
          <a:p>
            <a:pPr defTabSz="685800" eaLnBrk="1" hangingPunct="1">
              <a:defRPr/>
            </a:pPr>
            <a:r>
              <a:rPr lang="en-US" altLang="zh-CN" sz="3200" dirty="0">
                <a:solidFill>
                  <a:srgbClr val="1353A2"/>
                </a:solidFill>
                <a:latin typeface="微软雅黑" pitchFamily="34" charset="-122"/>
                <a:ea typeface="微软雅黑" pitchFamily="34" charset="-122"/>
              </a:rPr>
              <a:t>1.3 </a:t>
            </a:r>
            <a:r>
              <a:rPr lang="zh-CN" altLang="en-US" sz="3200" dirty="0">
                <a:solidFill>
                  <a:srgbClr val="1353A2"/>
                </a:solidFill>
                <a:latin typeface="微软雅黑" pitchFamily="34" charset="-122"/>
                <a:ea typeface="微软雅黑" pitchFamily="34" charset="-122"/>
              </a:rPr>
              <a:t>项目实施</a:t>
            </a:r>
          </a:p>
        </p:txBody>
      </p:sp>
      <p:grpSp>
        <p:nvGrpSpPr>
          <p:cNvPr id="5" name="Group 38">
            <a:extLst>
              <a:ext uri="{FF2B5EF4-FFF2-40B4-BE49-F238E27FC236}">
                <a16:creationId xmlns:a16="http://schemas.microsoft.com/office/drawing/2014/main" id="{3D50B2A2-4BCD-421F-8A59-F13A245CF461}"/>
              </a:ext>
            </a:extLst>
          </p:cNvPr>
          <p:cNvGrpSpPr>
            <a:grpSpLocks/>
          </p:cNvGrpSpPr>
          <p:nvPr/>
        </p:nvGrpSpPr>
        <p:grpSpPr bwMode="auto">
          <a:xfrm>
            <a:off x="2051720" y="1989138"/>
            <a:ext cx="4116388" cy="469900"/>
            <a:chOff x="907" y="1225"/>
            <a:chExt cx="3457" cy="395"/>
          </a:xfrm>
        </p:grpSpPr>
        <p:grpSp>
          <p:nvGrpSpPr>
            <p:cNvPr id="58388" name="Group 4">
              <a:extLst>
                <a:ext uri="{FF2B5EF4-FFF2-40B4-BE49-F238E27FC236}">
                  <a16:creationId xmlns:a16="http://schemas.microsoft.com/office/drawing/2014/main" id="{1E27EAD0-B37E-4349-ABB9-1A9DE3B16E81}"/>
                </a:ext>
              </a:extLst>
            </p:cNvPr>
            <p:cNvGrpSpPr>
              <a:grpSpLocks/>
            </p:cNvGrpSpPr>
            <p:nvPr/>
          </p:nvGrpSpPr>
          <p:grpSpPr bwMode="auto">
            <a:xfrm>
              <a:off x="907" y="1225"/>
              <a:ext cx="3457" cy="395"/>
              <a:chOff x="1247" y="982"/>
              <a:chExt cx="3457" cy="395"/>
            </a:xfrm>
          </p:grpSpPr>
          <p:sp>
            <p:nvSpPr>
              <p:cNvPr id="58390" name="AutoShape 5">
                <a:extLst>
                  <a:ext uri="{FF2B5EF4-FFF2-40B4-BE49-F238E27FC236}">
                    <a16:creationId xmlns:a16="http://schemas.microsoft.com/office/drawing/2014/main" id="{C6E41C3F-FA6B-49EB-878E-7BD545BAF34A}"/>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endParaRPr lang="zh-CN" altLang="en-US" sz="1800">
                  <a:solidFill>
                    <a:srgbClr val="000000"/>
                  </a:solidFill>
                  <a:latin typeface="Arial" panose="020B0604020202020204" pitchFamily="34" charset="0"/>
                  <a:ea typeface="宋体" panose="02010600030101010101" pitchFamily="2" charset="-122"/>
                </a:endParaRPr>
              </a:p>
            </p:txBody>
          </p:sp>
          <p:sp>
            <p:nvSpPr>
              <p:cNvPr id="58391" name="Line 6">
                <a:extLst>
                  <a:ext uri="{FF2B5EF4-FFF2-40B4-BE49-F238E27FC236}">
                    <a16:creationId xmlns:a16="http://schemas.microsoft.com/office/drawing/2014/main" id="{D3B8A0EA-F4B1-4754-88FF-FEC53827EE52}"/>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2" name="Line 7">
                <a:extLst>
                  <a:ext uri="{FF2B5EF4-FFF2-40B4-BE49-F238E27FC236}">
                    <a16:creationId xmlns:a16="http://schemas.microsoft.com/office/drawing/2014/main" id="{223A4E1D-AA4B-4738-9F89-C70D081BD2EA}"/>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389" name="Rectangle 8">
              <a:extLst>
                <a:ext uri="{FF2B5EF4-FFF2-40B4-BE49-F238E27FC236}">
                  <a16:creationId xmlns:a16="http://schemas.microsoft.com/office/drawing/2014/main" id="{A825ED15-3167-462F-B059-3398E471E01B}"/>
                </a:ext>
              </a:extLst>
            </p:cNvPr>
            <p:cNvSpPr>
              <a:spLocks noChangeArrowheads="1"/>
            </p:cNvSpPr>
            <p:nvPr/>
          </p:nvSpPr>
          <p:spPr bwMode="auto">
            <a:xfrm>
              <a:off x="1296" y="1225"/>
              <a:ext cx="2498"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35075">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defTabSz="1235075">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defTabSz="1235075">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defTabSz="1235075">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defTabSz="1235075">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defTabSz="123507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defTabSz="123507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defTabSz="123507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defTabSz="123507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2400">
                  <a:solidFill>
                    <a:srgbClr val="FFFF00"/>
                  </a:solidFill>
                  <a:latin typeface="黑体" panose="02010609060101010101" pitchFamily="49" charset="-122"/>
                </a:rPr>
                <a:t>1.3.1</a:t>
              </a:r>
              <a:r>
                <a:rPr lang="en-US" altLang="zh-CN" sz="2400">
                  <a:solidFill>
                    <a:srgbClr val="000000"/>
                  </a:solidFill>
                  <a:latin typeface="黑体" panose="02010609060101010101" pitchFamily="49" charset="-122"/>
                </a:rPr>
                <a:t> </a:t>
              </a:r>
              <a:r>
                <a:rPr lang="zh-CN" altLang="en-US" sz="2400">
                  <a:solidFill>
                    <a:srgbClr val="FFFFFF"/>
                  </a:solidFill>
                  <a:latin typeface="Arial" panose="020B0604020202020204" pitchFamily="34" charset="0"/>
                </a:rPr>
                <a:t>准备您的工具</a:t>
              </a:r>
            </a:p>
          </p:txBody>
        </p:sp>
      </p:grpSp>
      <p:grpSp>
        <p:nvGrpSpPr>
          <p:cNvPr id="14" name="Group 9">
            <a:extLst>
              <a:ext uri="{FF2B5EF4-FFF2-40B4-BE49-F238E27FC236}">
                <a16:creationId xmlns:a16="http://schemas.microsoft.com/office/drawing/2014/main" id="{AB8C960D-4257-42A1-B89C-4D004A31D109}"/>
              </a:ext>
            </a:extLst>
          </p:cNvPr>
          <p:cNvGrpSpPr>
            <a:grpSpLocks/>
          </p:cNvGrpSpPr>
          <p:nvPr/>
        </p:nvGrpSpPr>
        <p:grpSpPr bwMode="auto">
          <a:xfrm>
            <a:off x="2139950" y="2582863"/>
            <a:ext cx="4116388" cy="469900"/>
            <a:chOff x="1247" y="982"/>
            <a:chExt cx="3457" cy="395"/>
          </a:xfrm>
        </p:grpSpPr>
        <p:sp>
          <p:nvSpPr>
            <p:cNvPr id="58385" name="AutoShape 10">
              <a:extLst>
                <a:ext uri="{FF2B5EF4-FFF2-40B4-BE49-F238E27FC236}">
                  <a16:creationId xmlns:a16="http://schemas.microsoft.com/office/drawing/2014/main" id="{BB8DDCBA-F08F-4A1E-AB56-158ADC57A29E}"/>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endParaRPr lang="zh-CN" altLang="en-US" sz="1800">
                <a:solidFill>
                  <a:srgbClr val="000000"/>
                </a:solidFill>
                <a:latin typeface="Arial" panose="020B0604020202020204" pitchFamily="34" charset="0"/>
                <a:ea typeface="宋体" panose="02010600030101010101" pitchFamily="2" charset="-122"/>
              </a:endParaRPr>
            </a:p>
          </p:txBody>
        </p:sp>
        <p:sp>
          <p:nvSpPr>
            <p:cNvPr id="58386" name="Line 11">
              <a:extLst>
                <a:ext uri="{FF2B5EF4-FFF2-40B4-BE49-F238E27FC236}">
                  <a16:creationId xmlns:a16="http://schemas.microsoft.com/office/drawing/2014/main" id="{CA700F76-694B-4680-81FD-E8FD8DE8A2F0}"/>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7" name="Line 12">
              <a:extLst>
                <a:ext uri="{FF2B5EF4-FFF2-40B4-BE49-F238E27FC236}">
                  <a16:creationId xmlns:a16="http://schemas.microsoft.com/office/drawing/2014/main" id="{B71499E3-3001-4C6B-AE40-FF5F71B4EB33}"/>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 name="Rectangle 37">
            <a:extLst>
              <a:ext uri="{FF2B5EF4-FFF2-40B4-BE49-F238E27FC236}">
                <a16:creationId xmlns:a16="http://schemas.microsoft.com/office/drawing/2014/main" id="{468AF684-3958-4FEB-A57D-25081970DBBB}"/>
              </a:ext>
            </a:extLst>
          </p:cNvPr>
          <p:cNvSpPr>
            <a:spLocks noChangeArrowheads="1"/>
          </p:cNvSpPr>
          <p:nvPr/>
        </p:nvSpPr>
        <p:spPr bwMode="auto">
          <a:xfrm>
            <a:off x="2519363" y="2570163"/>
            <a:ext cx="38925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2400">
                <a:solidFill>
                  <a:srgbClr val="FFFF00"/>
                </a:solidFill>
                <a:latin typeface="黑体" panose="02010609060101010101" pitchFamily="49" charset="-122"/>
              </a:rPr>
              <a:t>1.3.2</a:t>
            </a:r>
            <a:r>
              <a:rPr lang="zh-CN" altLang="en-US" sz="2400">
                <a:solidFill>
                  <a:srgbClr val="FFFFFF"/>
                </a:solidFill>
                <a:latin typeface="Arial" panose="020B0604020202020204" pitchFamily="34" charset="0"/>
              </a:rPr>
              <a:t>  安装配置</a:t>
            </a:r>
            <a:r>
              <a:rPr lang="en-US" altLang="zh-CN" sz="2400">
                <a:solidFill>
                  <a:srgbClr val="FFFFFF"/>
                </a:solidFill>
                <a:latin typeface="Arial" panose="020B0604020202020204" pitchFamily="34" charset="0"/>
              </a:rPr>
              <a:t>VM</a:t>
            </a:r>
            <a:r>
              <a:rPr lang="zh-CN" altLang="en-US" sz="2400">
                <a:solidFill>
                  <a:srgbClr val="FFFFFF"/>
                </a:solidFill>
                <a:latin typeface="Arial" panose="020B0604020202020204" pitchFamily="34" charset="0"/>
              </a:rPr>
              <a:t>虚拟机</a:t>
            </a:r>
            <a:endParaRPr lang="zh-CN" altLang="en-US" sz="1800">
              <a:solidFill>
                <a:srgbClr val="000000"/>
              </a:solidFill>
              <a:latin typeface="Arial" panose="020B0604020202020204" pitchFamily="34" charset="0"/>
              <a:ea typeface="宋体" panose="02010600030101010101" pitchFamily="2" charset="-122"/>
            </a:endParaRPr>
          </a:p>
        </p:txBody>
      </p:sp>
      <p:grpSp>
        <p:nvGrpSpPr>
          <p:cNvPr id="29" name="Group 21">
            <a:extLst>
              <a:ext uri="{FF2B5EF4-FFF2-40B4-BE49-F238E27FC236}">
                <a16:creationId xmlns:a16="http://schemas.microsoft.com/office/drawing/2014/main" id="{E252695B-867A-49EB-B896-DBB8CB1E968E}"/>
              </a:ext>
            </a:extLst>
          </p:cNvPr>
          <p:cNvGrpSpPr>
            <a:grpSpLocks/>
          </p:cNvGrpSpPr>
          <p:nvPr/>
        </p:nvGrpSpPr>
        <p:grpSpPr bwMode="auto">
          <a:xfrm>
            <a:off x="2159000" y="3233738"/>
            <a:ext cx="4116388" cy="469900"/>
            <a:chOff x="1247" y="982"/>
            <a:chExt cx="3457" cy="395"/>
          </a:xfrm>
        </p:grpSpPr>
        <p:sp>
          <p:nvSpPr>
            <p:cNvPr id="58382" name="AutoShape 22">
              <a:extLst>
                <a:ext uri="{FF2B5EF4-FFF2-40B4-BE49-F238E27FC236}">
                  <a16:creationId xmlns:a16="http://schemas.microsoft.com/office/drawing/2014/main" id="{B6BE4707-FBC1-44A4-B082-0714739A6689}"/>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endParaRPr lang="zh-CN" altLang="en-US" sz="1800">
                <a:solidFill>
                  <a:srgbClr val="000000"/>
                </a:solidFill>
                <a:latin typeface="Arial" panose="020B0604020202020204" pitchFamily="34" charset="0"/>
                <a:ea typeface="宋体" panose="02010600030101010101" pitchFamily="2" charset="-122"/>
              </a:endParaRPr>
            </a:p>
          </p:txBody>
        </p:sp>
        <p:sp>
          <p:nvSpPr>
            <p:cNvPr id="58383" name="Line 23">
              <a:extLst>
                <a:ext uri="{FF2B5EF4-FFF2-40B4-BE49-F238E27FC236}">
                  <a16:creationId xmlns:a16="http://schemas.microsoft.com/office/drawing/2014/main" id="{AEFB2F0C-AFAD-48CD-AB59-350D25E0A9E2}"/>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4" name="Line 24">
              <a:extLst>
                <a:ext uri="{FF2B5EF4-FFF2-40B4-BE49-F238E27FC236}">
                  <a16:creationId xmlns:a16="http://schemas.microsoft.com/office/drawing/2014/main" id="{7159C329-6265-41FD-A3AE-19ABA92EAAC7}"/>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3" name="Group 25">
            <a:extLst>
              <a:ext uri="{FF2B5EF4-FFF2-40B4-BE49-F238E27FC236}">
                <a16:creationId xmlns:a16="http://schemas.microsoft.com/office/drawing/2014/main" id="{034EC91B-4882-45D5-BA2E-3843C2BA6F23}"/>
              </a:ext>
            </a:extLst>
          </p:cNvPr>
          <p:cNvGrpSpPr>
            <a:grpSpLocks/>
          </p:cNvGrpSpPr>
          <p:nvPr/>
        </p:nvGrpSpPr>
        <p:grpSpPr bwMode="auto">
          <a:xfrm>
            <a:off x="2171700" y="3867150"/>
            <a:ext cx="4114800" cy="471488"/>
            <a:chOff x="1247" y="982"/>
            <a:chExt cx="3457" cy="395"/>
          </a:xfrm>
        </p:grpSpPr>
        <p:sp>
          <p:nvSpPr>
            <p:cNvPr id="58379" name="AutoShape 26">
              <a:extLst>
                <a:ext uri="{FF2B5EF4-FFF2-40B4-BE49-F238E27FC236}">
                  <a16:creationId xmlns:a16="http://schemas.microsoft.com/office/drawing/2014/main" id="{F728591C-CD29-4FD6-883A-A4203CE0FF86}"/>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endParaRPr lang="zh-CN" altLang="en-US" sz="1800">
                <a:solidFill>
                  <a:srgbClr val="000000"/>
                </a:solidFill>
                <a:latin typeface="Arial" panose="020B0604020202020204" pitchFamily="34" charset="0"/>
                <a:ea typeface="宋体" panose="02010600030101010101" pitchFamily="2" charset="-122"/>
              </a:endParaRPr>
            </a:p>
          </p:txBody>
        </p:sp>
        <p:sp>
          <p:nvSpPr>
            <p:cNvPr id="58380" name="Line 27">
              <a:extLst>
                <a:ext uri="{FF2B5EF4-FFF2-40B4-BE49-F238E27FC236}">
                  <a16:creationId xmlns:a16="http://schemas.microsoft.com/office/drawing/2014/main" id="{629349C3-D1E1-47B9-8925-180A0A9ABFF0}"/>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1" name="Line 28">
              <a:extLst>
                <a:ext uri="{FF2B5EF4-FFF2-40B4-BE49-F238E27FC236}">
                  <a16:creationId xmlns:a16="http://schemas.microsoft.com/office/drawing/2014/main" id="{6F7C7DB3-2831-4E91-9062-D4C8348F03F8}"/>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5" name="Rectangle 41">
            <a:extLst>
              <a:ext uri="{FF2B5EF4-FFF2-40B4-BE49-F238E27FC236}">
                <a16:creationId xmlns:a16="http://schemas.microsoft.com/office/drawing/2014/main" id="{E17792A2-95BB-4C96-898A-97C5B9ABBEFC}"/>
              </a:ext>
            </a:extLst>
          </p:cNvPr>
          <p:cNvSpPr>
            <a:spLocks noChangeArrowheads="1"/>
          </p:cNvSpPr>
          <p:nvPr/>
        </p:nvSpPr>
        <p:spPr bwMode="auto">
          <a:xfrm>
            <a:off x="2495550" y="3157538"/>
            <a:ext cx="31321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2400">
                <a:solidFill>
                  <a:srgbClr val="FFFF00"/>
                </a:solidFill>
                <a:latin typeface="黑体" panose="02010609060101010101" pitchFamily="49" charset="-122"/>
              </a:rPr>
              <a:t>1.3.3 </a:t>
            </a:r>
            <a:r>
              <a:rPr lang="zh-CN" altLang="en-US" sz="2400">
                <a:solidFill>
                  <a:srgbClr val="FFFFFF"/>
                </a:solidFill>
                <a:latin typeface="黑体" panose="02010609060101010101" pitchFamily="49" charset="-122"/>
              </a:rPr>
              <a:t>安装</a:t>
            </a:r>
            <a:r>
              <a:rPr lang="en-US" altLang="zh-CN" sz="2400">
                <a:solidFill>
                  <a:srgbClr val="FFFFFF"/>
                </a:solidFill>
                <a:latin typeface="黑体" panose="02010609060101010101" pitchFamily="49" charset="-122"/>
              </a:rPr>
              <a:t>Linux</a:t>
            </a:r>
            <a:r>
              <a:rPr lang="zh-CN" altLang="en-US" sz="2400">
                <a:solidFill>
                  <a:srgbClr val="FFFFFF"/>
                </a:solidFill>
                <a:latin typeface="黑体" panose="02010609060101010101" pitchFamily="49" charset="-122"/>
              </a:rPr>
              <a:t>系统</a:t>
            </a:r>
            <a:endParaRPr lang="en-US" altLang="zh-CN" sz="2400">
              <a:solidFill>
                <a:srgbClr val="FFFFFF"/>
              </a:solidFill>
              <a:latin typeface="黑体" panose="02010609060101010101" pitchFamily="49" charset="-122"/>
            </a:endParaRPr>
          </a:p>
        </p:txBody>
      </p:sp>
      <p:sp>
        <p:nvSpPr>
          <p:cNvPr id="46" name="Rectangle 42">
            <a:extLst>
              <a:ext uri="{FF2B5EF4-FFF2-40B4-BE49-F238E27FC236}">
                <a16:creationId xmlns:a16="http://schemas.microsoft.com/office/drawing/2014/main" id="{47E16AF7-192E-4D23-8A04-BD5A47BD6508}"/>
              </a:ext>
            </a:extLst>
          </p:cNvPr>
          <p:cNvSpPr>
            <a:spLocks noChangeArrowheads="1"/>
          </p:cNvSpPr>
          <p:nvPr/>
        </p:nvSpPr>
        <p:spPr bwMode="auto">
          <a:xfrm>
            <a:off x="2495550" y="3800475"/>
            <a:ext cx="2976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2400">
                <a:solidFill>
                  <a:srgbClr val="FFFF00"/>
                </a:solidFill>
                <a:latin typeface="黑体" panose="02010609060101010101" pitchFamily="49" charset="-122"/>
              </a:rPr>
              <a:t>1.3.4 </a:t>
            </a:r>
            <a:r>
              <a:rPr lang="zh-CN" altLang="en-US" sz="2400">
                <a:solidFill>
                  <a:srgbClr val="FFFFFF"/>
                </a:solidFill>
                <a:latin typeface="黑体" panose="02010609060101010101" pitchFamily="49" charset="-122"/>
              </a:rPr>
              <a:t>重置</a:t>
            </a:r>
            <a:r>
              <a:rPr lang="en-US" altLang="zh-CN" sz="2400">
                <a:solidFill>
                  <a:srgbClr val="FFFFFF"/>
                </a:solidFill>
                <a:latin typeface="黑体" panose="02010609060101010101" pitchFamily="49" charset="-122"/>
              </a:rPr>
              <a:t>root</a:t>
            </a:r>
            <a:r>
              <a:rPr lang="zh-CN" altLang="en-US" sz="2400">
                <a:solidFill>
                  <a:srgbClr val="FFFFFF"/>
                </a:solidFill>
                <a:latin typeface="黑体" panose="02010609060101010101" pitchFamily="49" charset="-122"/>
              </a:rPr>
              <a:t>密码</a:t>
            </a:r>
          </a:p>
        </p:txBody>
      </p:sp>
      <p:pic>
        <p:nvPicPr>
          <p:cNvPr id="58378" name="Picture 4">
            <a:extLst>
              <a:ext uri="{FF2B5EF4-FFF2-40B4-BE49-F238E27FC236}">
                <a16:creationId xmlns:a16="http://schemas.microsoft.com/office/drawing/2014/main" id="{65AA3144-809B-4301-891F-717166379C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488" y="4533900"/>
            <a:ext cx="1497012" cy="108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linds(horizontal)">
                                      <p:cBhvr>
                                        <p:cTn id="16" dur="500"/>
                                        <p:tgtEl>
                                          <p:spTgt spid="29"/>
                                        </p:tgtEl>
                                      </p:cBhvr>
                                    </p:animEffect>
                                  </p:childTnLst>
                                </p:cTn>
                              </p:par>
                              <p:par>
                                <p:cTn id="17" presetID="3" presetClass="entr" presetSubtype="1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blinds(horizontal)">
                                      <p:cBhvr>
                                        <p:cTn id="19" dur="500"/>
                                        <p:tgtEl>
                                          <p:spTgt spid="3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linds(horizontal)">
                                      <p:cBhvr>
                                        <p:cTn id="22" dur="500"/>
                                        <p:tgtEl>
                                          <p:spTgt spid="4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blinds(horizontal)">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5" grpId="0"/>
      <p:bldP spid="4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a:extLst>
              <a:ext uri="{FF2B5EF4-FFF2-40B4-BE49-F238E27FC236}">
                <a16:creationId xmlns:a16="http://schemas.microsoft.com/office/drawing/2014/main" id="{A6DC7C78-8334-473D-A5DE-BF535995D90C}"/>
              </a:ext>
            </a:extLst>
          </p:cNvPr>
          <p:cNvSpPr txBox="1"/>
          <p:nvPr/>
        </p:nvSpPr>
        <p:spPr>
          <a:xfrm>
            <a:off x="358917" y="735087"/>
            <a:ext cx="3617460" cy="461665"/>
          </a:xfrm>
          <a:prstGeom prst="rect">
            <a:avLst/>
          </a:prstGeom>
          <a:noFill/>
          <a:effectLst>
            <a:reflection blurRad="6350" stA="50000" endA="300" endPos="38500" dist="50800" dir="5400000" sy="-100000" algn="bl" rotWithShape="0"/>
          </a:effectLst>
        </p:spPr>
        <p:txBody>
          <a:bodyPr>
            <a:spAutoFit/>
          </a:bodyPr>
          <a:lstStyle/>
          <a:p>
            <a:pPr>
              <a:defRPr/>
            </a:pPr>
            <a:r>
              <a:rPr lang="en-US" altLang="zh-CN" sz="2400" dirty="0">
                <a:solidFill>
                  <a:srgbClr val="1353A2"/>
                </a:solidFill>
                <a:latin typeface="微软雅黑" pitchFamily="34" charset="-122"/>
                <a:ea typeface="微软雅黑" pitchFamily="34" charset="-122"/>
              </a:rPr>
              <a:t>1.3.1 </a:t>
            </a:r>
            <a:r>
              <a:rPr lang="zh-CN" altLang="en-US" sz="2400" dirty="0">
                <a:solidFill>
                  <a:srgbClr val="1353A2"/>
                </a:solidFill>
                <a:latin typeface="微软雅黑" pitchFamily="34" charset="-122"/>
                <a:ea typeface="微软雅黑" pitchFamily="34" charset="-122"/>
              </a:rPr>
              <a:t>准备你的工具</a:t>
            </a:r>
          </a:p>
        </p:txBody>
      </p:sp>
      <p:sp>
        <p:nvSpPr>
          <p:cNvPr id="11" name="Text Box 44">
            <a:extLst>
              <a:ext uri="{FF2B5EF4-FFF2-40B4-BE49-F238E27FC236}">
                <a16:creationId xmlns:a16="http://schemas.microsoft.com/office/drawing/2014/main" id="{9E4E557A-06DF-4C9F-834A-C73288F6CD7B}"/>
              </a:ext>
            </a:extLst>
          </p:cNvPr>
          <p:cNvSpPr txBox="1">
            <a:spLocks noChangeArrowheads="1"/>
          </p:cNvSpPr>
          <p:nvPr/>
        </p:nvSpPr>
        <p:spPr bwMode="auto">
          <a:xfrm>
            <a:off x="355600" y="1196752"/>
            <a:ext cx="8496300" cy="5493812"/>
          </a:xfrm>
          <a:prstGeom prst="rect">
            <a:avLst/>
          </a:prstGeom>
          <a:noFill/>
          <a:ln>
            <a:noFill/>
          </a:ln>
          <a:effec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0">
              <a:lnSpc>
                <a:spcPct val="100000"/>
              </a:lnSpc>
              <a:defRPr/>
            </a:pPr>
            <a:r>
              <a:rPr lang="en-US" altLang="zh-CN" sz="2000" dirty="0">
                <a:solidFill>
                  <a:srgbClr val="1353A2"/>
                </a:solidFill>
              </a:rPr>
              <a:t>1.VmwareWorkStation  12.0——</a:t>
            </a:r>
            <a:r>
              <a:rPr lang="zh-CN" altLang="en-US" sz="2000" dirty="0">
                <a:solidFill>
                  <a:srgbClr val="1353A2"/>
                </a:solidFill>
              </a:rPr>
              <a:t>虚拟机软件（必需）</a:t>
            </a:r>
            <a:endParaRPr lang="en-US" altLang="zh-CN" sz="2000" dirty="0">
              <a:solidFill>
                <a:srgbClr val="1353A2"/>
              </a:solidFill>
            </a:endParaRPr>
          </a:p>
          <a:p>
            <a:pPr>
              <a:defRPr/>
            </a:pPr>
            <a:r>
              <a:rPr lang="zh-CN" altLang="zh-CN" sz="2000" dirty="0">
                <a:solidFill>
                  <a:prstClr val="black"/>
                </a:solidFill>
              </a:rPr>
              <a:t>功能强大的桌面虚拟软件，用户</a:t>
            </a:r>
            <a:r>
              <a:rPr lang="zh-CN" altLang="en-US" sz="2000" dirty="0">
                <a:solidFill>
                  <a:prstClr val="black"/>
                </a:solidFill>
              </a:rPr>
              <a:t>可</a:t>
            </a:r>
            <a:r>
              <a:rPr lang="zh-CN" altLang="zh-CN" sz="2000" dirty="0">
                <a:solidFill>
                  <a:prstClr val="black"/>
                </a:solidFill>
              </a:rPr>
              <a:t>在单一主机同时运行多个不同的操作系统。同时支持实时快照，虚拟网络，拖拽文件以及</a:t>
            </a:r>
            <a:r>
              <a:rPr lang="en-US" altLang="zh-CN" sz="2000" dirty="0">
                <a:solidFill>
                  <a:prstClr val="black"/>
                </a:solidFill>
              </a:rPr>
              <a:t>PXE</a:t>
            </a:r>
            <a:r>
              <a:rPr lang="zh-CN" altLang="zh-CN" sz="2000" dirty="0">
                <a:solidFill>
                  <a:prstClr val="black"/>
                </a:solidFill>
              </a:rPr>
              <a:t>等强悍功能。</a:t>
            </a:r>
          </a:p>
          <a:p>
            <a:pPr indent="0">
              <a:lnSpc>
                <a:spcPct val="100000"/>
              </a:lnSpc>
              <a:defRPr/>
            </a:pPr>
            <a:endParaRPr lang="en-US" altLang="zh-CN" sz="2000" dirty="0">
              <a:solidFill>
                <a:srgbClr val="1353A2"/>
              </a:solidFill>
            </a:endParaRPr>
          </a:p>
          <a:p>
            <a:pPr indent="0">
              <a:lnSpc>
                <a:spcPct val="100000"/>
              </a:lnSpc>
              <a:defRPr/>
            </a:pPr>
            <a:r>
              <a:rPr lang="en-US" altLang="zh-CN" sz="2000" dirty="0">
                <a:solidFill>
                  <a:srgbClr val="1353A2"/>
                </a:solidFill>
              </a:rPr>
              <a:t>2. CentOS-7-x86_64-DVD-1511.iso——</a:t>
            </a:r>
            <a:r>
              <a:rPr lang="zh-CN" altLang="en-US" sz="2000" dirty="0">
                <a:solidFill>
                  <a:srgbClr val="1353A2"/>
                </a:solidFill>
              </a:rPr>
              <a:t>红帽操作系统（必需）</a:t>
            </a:r>
            <a:endParaRPr lang="en-US" altLang="zh-CN" sz="2000" dirty="0">
              <a:solidFill>
                <a:srgbClr val="1353A2"/>
              </a:solidFill>
            </a:endParaRPr>
          </a:p>
          <a:p>
            <a:pPr>
              <a:defRPr/>
            </a:pPr>
            <a:r>
              <a:rPr lang="en-US" altLang="zh-CN" sz="2000" dirty="0">
                <a:solidFill>
                  <a:prstClr val="black"/>
                </a:solidFill>
              </a:rPr>
              <a:t>CentOS</a:t>
            </a:r>
            <a:r>
              <a:rPr lang="zh-CN" altLang="zh-CN" sz="2000" dirty="0">
                <a:solidFill>
                  <a:prstClr val="black"/>
                </a:solidFill>
              </a:rPr>
              <a:t>（</a:t>
            </a:r>
            <a:r>
              <a:rPr lang="en-US" altLang="zh-CN" sz="2000" dirty="0">
                <a:solidFill>
                  <a:prstClr val="black"/>
                </a:solidFill>
              </a:rPr>
              <a:t>Community Enterprise Operating System</a:t>
            </a:r>
            <a:r>
              <a:rPr lang="zh-CN" altLang="zh-CN" sz="2000" dirty="0">
                <a:solidFill>
                  <a:prstClr val="black"/>
                </a:solidFill>
              </a:rPr>
              <a:t>）是</a:t>
            </a:r>
            <a:r>
              <a:rPr lang="en-US" altLang="zh-CN" sz="2000" dirty="0">
                <a:solidFill>
                  <a:prstClr val="black"/>
                </a:solidFill>
              </a:rPr>
              <a:t>Linux</a:t>
            </a:r>
            <a:r>
              <a:rPr lang="zh-CN" altLang="zh-CN" sz="2000" dirty="0">
                <a:solidFill>
                  <a:prstClr val="black"/>
                </a:solidFill>
              </a:rPr>
              <a:t>发布版之一，来自于</a:t>
            </a:r>
            <a:r>
              <a:rPr lang="en-US" altLang="zh-CN" sz="2000" dirty="0">
                <a:solidFill>
                  <a:prstClr val="black"/>
                </a:solidFill>
              </a:rPr>
              <a:t>Red Hat Enterprise Linux</a:t>
            </a:r>
            <a:r>
              <a:rPr lang="zh-CN" altLang="zh-CN" sz="2000" dirty="0">
                <a:solidFill>
                  <a:prstClr val="black"/>
                </a:solidFill>
              </a:rPr>
              <a:t>依照开放源代码规定发布的源代码所编译而成。由于出自同样的源代码，因此有些要求高度稳定性的服务器以</a:t>
            </a:r>
            <a:r>
              <a:rPr lang="en-US" altLang="zh-CN" sz="2000" dirty="0">
                <a:solidFill>
                  <a:prstClr val="black"/>
                </a:solidFill>
              </a:rPr>
              <a:t>CentOS</a:t>
            </a:r>
            <a:r>
              <a:rPr lang="zh-CN" altLang="zh-CN" sz="2000" dirty="0">
                <a:solidFill>
                  <a:prstClr val="black"/>
                </a:solidFill>
              </a:rPr>
              <a:t>替代商业版的</a:t>
            </a:r>
            <a:r>
              <a:rPr lang="en-US" altLang="zh-CN" sz="2000" dirty="0">
                <a:solidFill>
                  <a:prstClr val="black"/>
                </a:solidFill>
              </a:rPr>
              <a:t>Red Hat Enterprise Linux</a:t>
            </a:r>
            <a:r>
              <a:rPr lang="zh-CN" altLang="zh-CN" sz="2000" dirty="0">
                <a:solidFill>
                  <a:prstClr val="black"/>
                </a:solidFill>
              </a:rPr>
              <a:t>使用。两者的不同，在于</a:t>
            </a:r>
            <a:r>
              <a:rPr lang="en-US" altLang="zh-CN" sz="2000" dirty="0">
                <a:solidFill>
                  <a:prstClr val="black"/>
                </a:solidFill>
              </a:rPr>
              <a:t>CentOS</a:t>
            </a:r>
            <a:r>
              <a:rPr lang="zh-CN" altLang="zh-CN" sz="2000" dirty="0">
                <a:solidFill>
                  <a:prstClr val="black"/>
                </a:solidFill>
              </a:rPr>
              <a:t>并不包含封闭源代码软件。</a:t>
            </a:r>
            <a:r>
              <a:rPr lang="en-US" altLang="zh-CN" sz="2000" dirty="0">
                <a:solidFill>
                  <a:prstClr val="black"/>
                </a:solidFill>
              </a:rPr>
              <a:t>CentOS </a:t>
            </a:r>
            <a:r>
              <a:rPr lang="zh-CN" altLang="zh-CN" sz="2000" dirty="0">
                <a:solidFill>
                  <a:prstClr val="black"/>
                </a:solidFill>
              </a:rPr>
              <a:t>完全遵守</a:t>
            </a:r>
            <a:r>
              <a:rPr lang="en-US" altLang="zh-CN" sz="2000" dirty="0">
                <a:solidFill>
                  <a:prstClr val="black"/>
                </a:solidFill>
              </a:rPr>
              <a:t> Red Hat </a:t>
            </a:r>
            <a:r>
              <a:rPr lang="zh-CN" altLang="zh-CN" sz="2000" dirty="0">
                <a:solidFill>
                  <a:prstClr val="black"/>
                </a:solidFill>
              </a:rPr>
              <a:t>的再发行政策，并且致力与上游产品在功能上完全兼容。</a:t>
            </a:r>
            <a:r>
              <a:rPr lang="en-US" altLang="zh-CN" sz="2000" dirty="0">
                <a:solidFill>
                  <a:prstClr val="black"/>
                </a:solidFill>
              </a:rPr>
              <a:t>CentOS </a:t>
            </a:r>
            <a:r>
              <a:rPr lang="zh-CN" altLang="zh-CN" sz="2000" dirty="0">
                <a:solidFill>
                  <a:prstClr val="black"/>
                </a:solidFill>
              </a:rPr>
              <a:t>对组件的修改主要是去除</a:t>
            </a:r>
            <a:r>
              <a:rPr lang="en-US" altLang="zh-CN" sz="2000" dirty="0">
                <a:solidFill>
                  <a:prstClr val="black"/>
                </a:solidFill>
              </a:rPr>
              <a:t> Red Hat </a:t>
            </a:r>
            <a:r>
              <a:rPr lang="zh-CN" altLang="zh-CN" sz="2000" dirty="0">
                <a:solidFill>
                  <a:prstClr val="black"/>
                </a:solidFill>
              </a:rPr>
              <a:t>的商标及美工图。</a:t>
            </a:r>
          </a:p>
          <a:p>
            <a:pPr>
              <a:defRPr/>
            </a:pPr>
            <a:endParaRPr lang="en-US" altLang="zh-CN" sz="2000" dirty="0">
              <a:solidFill>
                <a:prstClr val="black"/>
              </a:solidFill>
            </a:endParaRPr>
          </a:p>
          <a:p>
            <a:pPr indent="0">
              <a:lnSpc>
                <a:spcPct val="100000"/>
              </a:lnSpc>
              <a:defRPr/>
            </a:pPr>
            <a:endParaRPr lang="en-US" altLang="zh-CN" sz="2100" dirty="0">
              <a:solidFill>
                <a:srgbClr val="1353A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图片 2">
            <a:extLst>
              <a:ext uri="{FF2B5EF4-FFF2-40B4-BE49-F238E27FC236}">
                <a16:creationId xmlns:a16="http://schemas.microsoft.com/office/drawing/2014/main" id="{2C95AFAF-01A9-4684-AC5E-7512C1C9E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4427538"/>
            <a:ext cx="1382713"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4">
            <a:extLst>
              <a:ext uri="{FF2B5EF4-FFF2-40B4-BE49-F238E27FC236}">
                <a16:creationId xmlns:a16="http://schemas.microsoft.com/office/drawing/2014/main" id="{CDC92051-0F3E-4354-99EB-A25DE9072804}"/>
              </a:ext>
            </a:extLst>
          </p:cNvPr>
          <p:cNvSpPr txBox="1">
            <a:spLocks noChangeArrowheads="1"/>
          </p:cNvSpPr>
          <p:nvPr/>
        </p:nvSpPr>
        <p:spPr bwMode="auto">
          <a:xfrm>
            <a:off x="755650" y="1989138"/>
            <a:ext cx="7632700" cy="1754187"/>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20725">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620713" indent="-228600" defTabSz="720725">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858838" indent="-228600" defTabSz="720725">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143000" indent="-228600" defTabSz="720725">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1371600" indent="-228600" defTabSz="720725">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18288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2860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27432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2004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a:spcBef>
                <a:spcPct val="0"/>
              </a:spcBef>
              <a:buClrTx/>
              <a:buSzTx/>
              <a:buFontTx/>
              <a:buNone/>
            </a:pPr>
            <a:r>
              <a:rPr lang="en-US" altLang="zh-CN" dirty="0">
                <a:solidFill>
                  <a:srgbClr val="1353A2"/>
                </a:solidFill>
                <a:latin typeface="微软雅黑" panose="020B0503020204020204" pitchFamily="34" charset="-122"/>
                <a:ea typeface="微软雅黑" panose="020B0503020204020204" pitchFamily="34" charset="-122"/>
              </a:rPr>
              <a:t>1.</a:t>
            </a:r>
            <a:r>
              <a:rPr lang="zh-CN" altLang="en-US" dirty="0">
                <a:solidFill>
                  <a:srgbClr val="1353A2"/>
                </a:solidFill>
                <a:latin typeface="微软雅黑" panose="020B0503020204020204" pitchFamily="34" charset="-122"/>
                <a:ea typeface="微软雅黑" panose="020B0503020204020204" pitchFamily="34" charset="-122"/>
              </a:rPr>
              <a:t>安装</a:t>
            </a:r>
            <a:r>
              <a:rPr lang="en-US" altLang="zh-CN" dirty="0" err="1">
                <a:solidFill>
                  <a:srgbClr val="1353A2"/>
                </a:solidFill>
                <a:latin typeface="微软雅黑" panose="020B0503020204020204" pitchFamily="34" charset="-122"/>
                <a:ea typeface="微软雅黑" panose="020B0503020204020204" pitchFamily="34" charset="-122"/>
              </a:rPr>
              <a:t>VmwareWorkStation</a:t>
            </a:r>
            <a:endParaRPr lang="en-US" altLang="zh-CN" dirty="0">
              <a:solidFill>
                <a:srgbClr val="1353A2"/>
              </a:solidFill>
              <a:latin typeface="微软雅黑" panose="020B0503020204020204" pitchFamily="34" charset="-122"/>
              <a:ea typeface="微软雅黑" panose="020B0503020204020204" pitchFamily="34" charset="-122"/>
            </a:endParaRPr>
          </a:p>
          <a:p>
            <a:pPr>
              <a:spcBef>
                <a:spcPct val="0"/>
              </a:spcBef>
              <a:buClrTx/>
              <a:buSzTx/>
              <a:buFontTx/>
              <a:buNone/>
            </a:pPr>
            <a:endParaRPr lang="en-US" altLang="zh-CN" dirty="0">
              <a:solidFill>
                <a:srgbClr val="1353A2"/>
              </a:solidFill>
              <a:latin typeface="微软雅黑" panose="020B0503020204020204" pitchFamily="34" charset="-122"/>
              <a:ea typeface="微软雅黑" panose="020B0503020204020204" pitchFamily="34" charset="-122"/>
            </a:endParaRPr>
          </a:p>
          <a:p>
            <a:pPr>
              <a:spcBef>
                <a:spcPct val="0"/>
              </a:spcBef>
              <a:buClrTx/>
              <a:buSzTx/>
              <a:buFontTx/>
              <a:buNone/>
            </a:pPr>
            <a:endParaRPr lang="en-US" altLang="zh-CN" dirty="0">
              <a:solidFill>
                <a:srgbClr val="1353A2"/>
              </a:solidFill>
              <a:latin typeface="微软雅黑" panose="020B0503020204020204" pitchFamily="34" charset="-122"/>
              <a:ea typeface="微软雅黑" panose="020B0503020204020204" pitchFamily="34" charset="-122"/>
            </a:endParaRPr>
          </a:p>
          <a:p>
            <a:pPr>
              <a:spcBef>
                <a:spcPct val="0"/>
              </a:spcBef>
              <a:buClrTx/>
              <a:buSzTx/>
              <a:buFontTx/>
              <a:buNone/>
            </a:pPr>
            <a:r>
              <a:rPr lang="en-US" altLang="zh-CN" dirty="0">
                <a:solidFill>
                  <a:srgbClr val="1353A2"/>
                </a:solidFill>
                <a:latin typeface="微软雅黑" panose="020B0503020204020204" pitchFamily="34" charset="-122"/>
                <a:ea typeface="微软雅黑" panose="020B0503020204020204" pitchFamily="34" charset="-122"/>
              </a:rPr>
              <a:t>2.</a:t>
            </a:r>
            <a:r>
              <a:rPr lang="zh-CN" altLang="en-US" dirty="0">
                <a:solidFill>
                  <a:srgbClr val="1353A2"/>
                </a:solidFill>
                <a:latin typeface="微软雅黑" panose="020B0503020204020204" pitchFamily="34" charset="-122"/>
                <a:ea typeface="微软雅黑" panose="020B0503020204020204" pitchFamily="34" charset="-122"/>
              </a:rPr>
              <a:t>安装</a:t>
            </a:r>
            <a:r>
              <a:rPr lang="en-US" altLang="zh-CN" dirty="0" err="1">
                <a:solidFill>
                  <a:srgbClr val="1353A2"/>
                </a:solidFill>
                <a:latin typeface="微软雅黑" panose="020B0503020204020204" pitchFamily="34" charset="-122"/>
                <a:ea typeface="微软雅黑" panose="020B0503020204020204" pitchFamily="34" charset="-122"/>
              </a:rPr>
              <a:t>VirtualBox</a:t>
            </a:r>
            <a:endParaRPr lang="zh-CN" altLang="en-US" sz="2100" dirty="0">
              <a:solidFill>
                <a:srgbClr val="1353A2"/>
              </a:solidFill>
              <a:latin typeface="微软雅黑" panose="020B0503020204020204" pitchFamily="34" charset="-122"/>
              <a:ea typeface="微软雅黑" panose="020B0503020204020204" pitchFamily="34" charset="-122"/>
            </a:endParaRPr>
          </a:p>
        </p:txBody>
      </p:sp>
      <p:sp>
        <p:nvSpPr>
          <p:cNvPr id="5" name="TextBox 1">
            <a:extLst>
              <a:ext uri="{FF2B5EF4-FFF2-40B4-BE49-F238E27FC236}">
                <a16:creationId xmlns:a16="http://schemas.microsoft.com/office/drawing/2014/main" id="{4F0F25FC-344F-42BD-8CEA-4AD83491584E}"/>
              </a:ext>
            </a:extLst>
          </p:cNvPr>
          <p:cNvSpPr txBox="1"/>
          <p:nvPr/>
        </p:nvSpPr>
        <p:spPr>
          <a:xfrm>
            <a:off x="683568" y="692696"/>
            <a:ext cx="3617460" cy="584775"/>
          </a:xfrm>
          <a:prstGeom prst="rect">
            <a:avLst/>
          </a:prstGeom>
          <a:noFill/>
          <a:effectLst>
            <a:reflection blurRad="6350" stA="50000" endA="300" endPos="38500" dist="50800" dir="5400000" sy="-100000" algn="bl" rotWithShape="0"/>
          </a:effectLst>
        </p:spPr>
        <p:txBody>
          <a:bodyPr>
            <a:spAutoFit/>
          </a:bodyPr>
          <a:lstStyle/>
          <a:p>
            <a:pPr>
              <a:defRPr/>
            </a:pPr>
            <a:r>
              <a:rPr lang="en-US" altLang="zh-CN" sz="3200" dirty="0">
                <a:solidFill>
                  <a:srgbClr val="1353A2"/>
                </a:solidFill>
                <a:latin typeface="微软雅黑" pitchFamily="34" charset="-122"/>
                <a:ea typeface="微软雅黑" pitchFamily="34" charset="-122"/>
              </a:rPr>
              <a:t>1.3.2  </a:t>
            </a:r>
            <a:r>
              <a:rPr lang="zh-CN" altLang="en-US" sz="3200" dirty="0">
                <a:solidFill>
                  <a:srgbClr val="1353A2"/>
                </a:solidFill>
                <a:latin typeface="微软雅黑" pitchFamily="34" charset="-122"/>
                <a:ea typeface="微软雅黑" pitchFamily="34" charset="-122"/>
              </a:rPr>
              <a:t>装配虚拟机</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C150-1889-44CA-B764-26DBA5691260}"/>
              </a:ext>
            </a:extLst>
          </p:cNvPr>
          <p:cNvSpPr>
            <a:spLocks noGrp="1"/>
          </p:cNvSpPr>
          <p:nvPr>
            <p:ph type="title"/>
          </p:nvPr>
        </p:nvSpPr>
        <p:spPr>
          <a:xfrm>
            <a:off x="457200" y="485800"/>
            <a:ext cx="8229600" cy="1143000"/>
          </a:xfrm>
        </p:spPr>
        <p:txBody>
          <a:bodyPr/>
          <a:lstStyle/>
          <a:p>
            <a:pPr>
              <a:defRPr/>
            </a:pPr>
            <a:r>
              <a:rPr lang="zh-CN" altLang="en-US" dirty="0"/>
              <a:t>虚拟机</a:t>
            </a:r>
          </a:p>
        </p:txBody>
      </p:sp>
      <p:sp>
        <p:nvSpPr>
          <p:cNvPr id="61443" name="内容占位符 2">
            <a:extLst>
              <a:ext uri="{FF2B5EF4-FFF2-40B4-BE49-F238E27FC236}">
                <a16:creationId xmlns:a16="http://schemas.microsoft.com/office/drawing/2014/main" id="{CCCA3B5E-C8C2-4A6E-920F-CAE1C3CE1151}"/>
              </a:ext>
            </a:extLst>
          </p:cNvPr>
          <p:cNvSpPr>
            <a:spLocks noGrp="1"/>
          </p:cNvSpPr>
          <p:nvPr>
            <p:ph idx="1"/>
          </p:nvPr>
        </p:nvSpPr>
        <p:spPr>
          <a:xfrm>
            <a:off x="457200" y="1417638"/>
            <a:ext cx="8229600" cy="4525962"/>
          </a:xfrm>
        </p:spPr>
        <p:txBody>
          <a:bodyPr/>
          <a:lstStyle/>
          <a:p>
            <a:pPr>
              <a:lnSpc>
                <a:spcPct val="150000"/>
              </a:lnSpc>
            </a:pPr>
            <a:r>
              <a:rPr lang="zh-CN" altLang="en-US" dirty="0"/>
              <a:t>通过软件模拟的具有完整硬件系统功能的、运行在一个完全隔离环境中的完整计算机系统。</a:t>
            </a:r>
            <a:endParaRPr lang="en-US" altLang="zh-CN" dirty="0"/>
          </a:p>
          <a:p>
            <a:pPr>
              <a:lnSpc>
                <a:spcPct val="150000"/>
              </a:lnSpc>
            </a:pPr>
            <a:r>
              <a:rPr lang="zh-CN" altLang="en-US" dirty="0"/>
              <a:t>在实体计算机中能够完成的工作在虚拟机中都能够实现。每个虚拟机都有独立的硬盘和操作系统，可以像使用实体机一样对虚拟机进行操作。</a:t>
            </a:r>
            <a:endParaRPr lang="en-US" altLang="zh-CN" dirty="0"/>
          </a:p>
          <a:p>
            <a:pPr>
              <a:lnSpc>
                <a:spcPct val="150000"/>
              </a:lnSpc>
            </a:pPr>
            <a:r>
              <a:rPr lang="zh-CN" altLang="en-US" dirty="0"/>
              <a:t>目前流行的虚拟机软件有</a:t>
            </a:r>
            <a:r>
              <a:rPr lang="en-US" altLang="zh-CN" dirty="0"/>
              <a:t>VMware</a:t>
            </a:r>
            <a:r>
              <a:rPr lang="zh-CN" altLang="en-US" dirty="0"/>
              <a:t>、</a:t>
            </a:r>
            <a:r>
              <a:rPr lang="en-US" altLang="zh-CN" dirty="0"/>
              <a:t>Virtual Box</a:t>
            </a:r>
            <a:r>
              <a:rPr lang="zh-CN" altLang="en-US" dirty="0"/>
              <a:t>和</a:t>
            </a:r>
            <a:r>
              <a:rPr lang="en-US" altLang="zh-CN" dirty="0"/>
              <a:t>Virtual PC </a:t>
            </a:r>
            <a:r>
              <a:rPr lang="zh-CN" altLang="en-US" dirty="0"/>
              <a:t>等等</a:t>
            </a:r>
          </a:p>
          <a:p>
            <a:pPr>
              <a:lnSpc>
                <a:spcPct val="150000"/>
              </a:lnSpc>
            </a:pP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a:extLst>
              <a:ext uri="{FF2B5EF4-FFF2-40B4-BE49-F238E27FC236}">
                <a16:creationId xmlns:a16="http://schemas.microsoft.com/office/drawing/2014/main" id="{785D238D-32ED-4F8A-8323-1CE6AC4A345A}"/>
              </a:ext>
            </a:extLst>
          </p:cNvPr>
          <p:cNvSpPr>
            <a:spLocks noGrp="1"/>
          </p:cNvSpPr>
          <p:nvPr>
            <p:ph idx="1"/>
          </p:nvPr>
        </p:nvSpPr>
        <p:spPr/>
        <p:txBody>
          <a:bodyPr/>
          <a:lstStyle/>
          <a:p>
            <a:pPr eaLnBrk="1" hangingPunct="1">
              <a:lnSpc>
                <a:spcPct val="150000"/>
              </a:lnSpc>
            </a:pPr>
            <a:r>
              <a:rPr lang="en-US" altLang="zh-CN" sz="2800" dirty="0"/>
              <a:t>VMware (Virtual Machine ware</a:t>
            </a:r>
            <a:r>
              <a:rPr lang="zh-CN" altLang="en-US" sz="2800" dirty="0"/>
              <a:t>）是一个“虚拟</a:t>
            </a:r>
            <a:r>
              <a:rPr lang="en-US" altLang="zh-CN" sz="2800" dirty="0"/>
              <a:t>PC”</a:t>
            </a:r>
            <a:r>
              <a:rPr lang="zh-CN" altLang="en-US" sz="2800" dirty="0"/>
              <a:t>软件公司，提供虚拟化的解决方案。</a:t>
            </a:r>
          </a:p>
          <a:p>
            <a:pPr eaLnBrk="1" hangingPunct="1">
              <a:lnSpc>
                <a:spcPct val="150000"/>
              </a:lnSpc>
            </a:pPr>
            <a:r>
              <a:rPr lang="en-US" altLang="zh-CN" sz="2800" b="1" dirty="0"/>
              <a:t>VMware</a:t>
            </a:r>
            <a:r>
              <a:rPr lang="zh-CN" altLang="en-US" sz="2800" b="1" dirty="0"/>
              <a:t>工作站</a:t>
            </a:r>
            <a:r>
              <a:rPr lang="zh-CN" altLang="en-US" sz="2800" dirty="0"/>
              <a:t>（</a:t>
            </a:r>
            <a:r>
              <a:rPr lang="en-US" altLang="zh-CN" sz="2800" dirty="0"/>
              <a:t>VMware Workstation</a:t>
            </a:r>
            <a:r>
              <a:rPr lang="zh-CN" altLang="en-US" sz="2800" dirty="0"/>
              <a:t>）</a:t>
            </a:r>
            <a:endParaRPr lang="en-US" altLang="zh-CN" sz="2800" dirty="0"/>
          </a:p>
          <a:p>
            <a:pPr lvl="1" indent="-255588" eaLnBrk="1" hangingPunct="1">
              <a:lnSpc>
                <a:spcPct val="150000"/>
              </a:lnSpc>
              <a:buFont typeface="Wingdings 3" panose="05040102010807070707" pitchFamily="18" charset="2"/>
              <a:buChar char=""/>
            </a:pPr>
            <a:r>
              <a:rPr lang="en-US" altLang="zh-CN" sz="2400" dirty="0"/>
              <a:t>VMware</a:t>
            </a:r>
            <a:r>
              <a:rPr lang="zh-CN" altLang="en-US" sz="2400" dirty="0"/>
              <a:t>公司销售的商业软件产品之一</a:t>
            </a:r>
            <a:endParaRPr lang="en-US" altLang="zh-CN" sz="2400" dirty="0"/>
          </a:p>
          <a:p>
            <a:pPr lvl="1" indent="-255588" eaLnBrk="1" hangingPunct="1">
              <a:lnSpc>
                <a:spcPct val="150000"/>
              </a:lnSpc>
              <a:buFont typeface="Wingdings 3" panose="05040102010807070707" pitchFamily="18" charset="2"/>
              <a:buChar char=""/>
            </a:pPr>
            <a:r>
              <a:rPr lang="en-US" altLang="zh-CN" sz="2400" dirty="0"/>
              <a:t>VMware</a:t>
            </a:r>
            <a:r>
              <a:rPr lang="zh-CN" altLang="en-US" sz="2400" dirty="0"/>
              <a:t>工作站允许一台真实的计算机同时运行数个</a:t>
            </a:r>
            <a:r>
              <a:rPr lang="en-US" altLang="zh-CN" sz="2400" dirty="0"/>
              <a:t>Windows</a:t>
            </a:r>
            <a:r>
              <a:rPr lang="zh-CN" altLang="en-US" sz="2400" dirty="0"/>
              <a:t>、</a:t>
            </a:r>
            <a:r>
              <a:rPr lang="en-US" altLang="zh-CN" sz="2400" dirty="0"/>
              <a:t>DOS</a:t>
            </a:r>
            <a:r>
              <a:rPr lang="zh-CN" altLang="en-US" sz="2400" dirty="0"/>
              <a:t>、</a:t>
            </a:r>
            <a:r>
              <a:rPr lang="en-US" altLang="zh-CN" sz="2400" dirty="0"/>
              <a:t>Linux</a:t>
            </a:r>
            <a:r>
              <a:rPr lang="zh-CN" altLang="en-US" sz="2400" dirty="0"/>
              <a:t>操作系统</a:t>
            </a:r>
            <a:endParaRPr lang="en-US" altLang="zh-CN" sz="2400" dirty="0"/>
          </a:p>
        </p:txBody>
      </p:sp>
      <p:sp>
        <p:nvSpPr>
          <p:cNvPr id="48130" name="Rectangle 2">
            <a:extLst>
              <a:ext uri="{FF2B5EF4-FFF2-40B4-BE49-F238E27FC236}">
                <a16:creationId xmlns:a16="http://schemas.microsoft.com/office/drawing/2014/main" id="{EC70F3FE-3010-447C-AC12-9B876519731B}"/>
              </a:ext>
            </a:extLst>
          </p:cNvPr>
          <p:cNvSpPr>
            <a:spLocks noGrp="1" noChangeArrowheads="1"/>
          </p:cNvSpPr>
          <p:nvPr>
            <p:ph type="title"/>
          </p:nvPr>
        </p:nvSpPr>
        <p:spPr>
          <a:xfrm>
            <a:off x="467544" y="620688"/>
            <a:ext cx="8229600" cy="1143000"/>
          </a:xfrm>
        </p:spPr>
        <p:txBody>
          <a:bodyPr/>
          <a:lstStyle/>
          <a:p>
            <a:pPr eaLnBrk="1" fontAlgn="auto" hangingPunct="1">
              <a:spcAft>
                <a:spcPts val="0"/>
              </a:spcAft>
              <a:defRPr/>
            </a:pPr>
            <a:r>
              <a:rPr lang="en-US" altLang="zh-CN" dirty="0"/>
              <a:t>VMware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图片 1">
            <a:extLst>
              <a:ext uri="{FF2B5EF4-FFF2-40B4-BE49-F238E27FC236}">
                <a16:creationId xmlns:a16="http://schemas.microsoft.com/office/drawing/2014/main" id="{B6538E64-0028-4481-8194-C90383F918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5264"/>
          <a:stretch>
            <a:fillRect/>
          </a:stretch>
        </p:blipFill>
        <p:spPr bwMode="auto">
          <a:xfrm>
            <a:off x="3563938" y="44450"/>
            <a:ext cx="1295400" cy="131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3">
            <a:extLst>
              <a:ext uri="{FF2B5EF4-FFF2-40B4-BE49-F238E27FC236}">
                <a16:creationId xmlns:a16="http://schemas.microsoft.com/office/drawing/2014/main" id="{E286113B-297E-41CE-BEAA-2023C1F49624}"/>
              </a:ext>
            </a:extLst>
          </p:cNvPr>
          <p:cNvSpPr>
            <a:spLocks noGrp="1" noChangeArrowheads="1"/>
          </p:cNvSpPr>
          <p:nvPr>
            <p:ph idx="1"/>
          </p:nvPr>
        </p:nvSpPr>
        <p:spPr>
          <a:xfrm>
            <a:off x="468313" y="1268413"/>
            <a:ext cx="8229600" cy="4525962"/>
          </a:xfrm>
        </p:spPr>
        <p:txBody>
          <a:bodyPr>
            <a:normAutofit fontScale="85000" lnSpcReduction="10000"/>
          </a:bodyPr>
          <a:lstStyle/>
          <a:p>
            <a:pPr marL="365760" indent="-256032" eaLnBrk="1" fontAlgn="auto" hangingPunct="1">
              <a:lnSpc>
                <a:spcPct val="160000"/>
              </a:lnSpc>
              <a:spcAft>
                <a:spcPts val="0"/>
              </a:spcAft>
              <a:buFont typeface="Wingdings 3"/>
              <a:buChar char=""/>
              <a:defRPr/>
            </a:pPr>
            <a:r>
              <a:rPr lang="zh-CN" altLang="en-US" sz="2800" dirty="0"/>
              <a:t>一款开源虚拟机软件</a:t>
            </a:r>
            <a:r>
              <a:rPr lang="en-US" altLang="zh-CN" sz="2800" dirty="0"/>
              <a:t>,</a:t>
            </a:r>
            <a:r>
              <a:rPr lang="zh-CN" altLang="en-US" sz="2800" dirty="0"/>
              <a:t>称是最强的</a:t>
            </a:r>
            <a:r>
              <a:rPr lang="zh-CN" altLang="en-US" sz="2800" dirty="0">
                <a:solidFill>
                  <a:srgbClr val="FF0000"/>
                </a:solidFill>
              </a:rPr>
              <a:t>免费</a:t>
            </a:r>
            <a:r>
              <a:rPr lang="zh-CN" altLang="en-US" sz="2800" dirty="0"/>
              <a:t>虚拟机软件</a:t>
            </a:r>
            <a:r>
              <a:rPr lang="en-US" altLang="zh-CN" sz="2800" dirty="0"/>
              <a:t>, </a:t>
            </a:r>
            <a:r>
              <a:rPr lang="zh-CN" altLang="en-US" sz="2800" dirty="0"/>
              <a:t>是由德国 </a:t>
            </a:r>
            <a:r>
              <a:rPr lang="en-US" altLang="zh-CN" sz="2800" dirty="0" err="1"/>
              <a:t>Innotek</a:t>
            </a:r>
            <a:r>
              <a:rPr lang="en-US" altLang="zh-CN" sz="2800" dirty="0"/>
              <a:t> </a:t>
            </a:r>
            <a:r>
              <a:rPr lang="zh-CN" altLang="en-US" sz="2800" dirty="0"/>
              <a:t>公司开发，由</a:t>
            </a:r>
            <a:r>
              <a:rPr lang="en-US" altLang="zh-CN" sz="2800" dirty="0"/>
              <a:t>Sun</a:t>
            </a:r>
            <a:r>
              <a:rPr lang="zh-CN" altLang="en-US" sz="2800" dirty="0"/>
              <a:t>公司出品的软件，在 </a:t>
            </a:r>
            <a:r>
              <a:rPr lang="en-US" altLang="zh-CN" sz="2800" dirty="0"/>
              <a:t>Sun </a:t>
            </a:r>
            <a:r>
              <a:rPr lang="zh-CN" altLang="en-US" sz="2800" dirty="0"/>
              <a:t>被 </a:t>
            </a:r>
            <a:r>
              <a:rPr lang="en-US" altLang="zh-CN" sz="2800" dirty="0"/>
              <a:t>Oracle </a:t>
            </a:r>
            <a:r>
              <a:rPr lang="zh-CN" altLang="en-US" sz="2800" dirty="0"/>
              <a:t>收购后正式更名成 </a:t>
            </a:r>
            <a:r>
              <a:rPr lang="en-US" altLang="zh-CN" sz="2800" dirty="0"/>
              <a:t>Oracle VM</a:t>
            </a:r>
            <a:r>
              <a:rPr lang="zh-CN" altLang="en-US" sz="2800" dirty="0"/>
              <a:t>。</a:t>
            </a:r>
            <a:endParaRPr lang="en-US" altLang="zh-CN" sz="2800" dirty="0"/>
          </a:p>
          <a:p>
            <a:pPr marL="365760" indent="-256032" eaLnBrk="1" fontAlgn="auto" hangingPunct="1">
              <a:lnSpc>
                <a:spcPct val="160000"/>
              </a:lnSpc>
              <a:spcAft>
                <a:spcPts val="0"/>
              </a:spcAft>
              <a:buFont typeface="Wingdings 3"/>
              <a:buChar char=""/>
              <a:defRPr/>
            </a:pPr>
            <a:r>
              <a:rPr lang="en-US" altLang="zh-CN" sz="2800" dirty="0"/>
              <a:t>VirtualBox</a:t>
            </a:r>
            <a:r>
              <a:rPr lang="zh-CN" altLang="en-US" sz="2800" dirty="0"/>
              <a:t>简单易用，可虚拟的系统包括</a:t>
            </a:r>
            <a:r>
              <a:rPr lang="en-US" altLang="zh-CN" sz="2800" dirty="0"/>
              <a:t>Windows</a:t>
            </a:r>
            <a:r>
              <a:rPr lang="zh-CN" altLang="en-US" sz="2800" dirty="0"/>
              <a:t>（从</a:t>
            </a:r>
            <a:r>
              <a:rPr lang="en-US" altLang="zh-CN" sz="2800" dirty="0"/>
              <a:t>Windows 3.1</a:t>
            </a:r>
            <a:r>
              <a:rPr lang="zh-CN" altLang="en-US" sz="2800" dirty="0"/>
              <a:t>到</a:t>
            </a:r>
            <a:r>
              <a:rPr lang="en-US" altLang="zh-CN" sz="2800" dirty="0"/>
              <a:t>Windows10</a:t>
            </a:r>
            <a:r>
              <a:rPr lang="zh-CN" altLang="en-US" sz="2800" dirty="0"/>
              <a:t>、</a:t>
            </a:r>
            <a:r>
              <a:rPr lang="en-US" altLang="zh-CN" sz="2800" dirty="0"/>
              <a:t>Windows Server 2012</a:t>
            </a:r>
            <a:r>
              <a:rPr lang="zh-CN" altLang="en-US" sz="2800" dirty="0"/>
              <a:t>，所有的</a:t>
            </a:r>
            <a:r>
              <a:rPr lang="en-US" altLang="zh-CN" sz="2800" dirty="0"/>
              <a:t>Windows</a:t>
            </a:r>
            <a:r>
              <a:rPr lang="zh-CN" altLang="en-US" sz="2800" dirty="0"/>
              <a:t>系统都支持）、</a:t>
            </a:r>
            <a:r>
              <a:rPr lang="en-US" altLang="zh-CN" sz="2800" dirty="0"/>
              <a:t>Mac OS X</a:t>
            </a:r>
            <a:r>
              <a:rPr lang="zh-CN" altLang="en-US" sz="2800" dirty="0"/>
              <a:t>、</a:t>
            </a:r>
            <a:r>
              <a:rPr lang="en-US" altLang="zh-CN" sz="2800" dirty="0"/>
              <a:t>Linux</a:t>
            </a:r>
            <a:r>
              <a:rPr lang="zh-CN" altLang="en-US" sz="2800" dirty="0"/>
              <a:t>、</a:t>
            </a:r>
            <a:r>
              <a:rPr lang="en-US" altLang="zh-CN" sz="2800" dirty="0"/>
              <a:t>OpenBSD</a:t>
            </a:r>
            <a:r>
              <a:rPr lang="zh-CN" altLang="en-US" sz="2800" dirty="0"/>
              <a:t>、</a:t>
            </a:r>
            <a:r>
              <a:rPr lang="en-US" altLang="zh-CN" sz="2800" dirty="0"/>
              <a:t>Solaris</a:t>
            </a:r>
            <a:r>
              <a:rPr lang="zh-CN" altLang="en-US" sz="2800" dirty="0"/>
              <a:t>、</a:t>
            </a:r>
            <a:r>
              <a:rPr lang="en-US" altLang="zh-CN" sz="2800" dirty="0"/>
              <a:t>IBM OS2</a:t>
            </a:r>
            <a:r>
              <a:rPr lang="zh-CN" altLang="en-US" sz="2800" dirty="0"/>
              <a:t>甚至</a:t>
            </a:r>
            <a:r>
              <a:rPr lang="en-US" altLang="zh-CN" sz="2800" dirty="0"/>
              <a:t>Android</a:t>
            </a:r>
            <a:r>
              <a:rPr lang="zh-CN" altLang="en-US" sz="2800" dirty="0"/>
              <a:t>等操作系统</a:t>
            </a:r>
          </a:p>
        </p:txBody>
      </p:sp>
      <p:sp>
        <p:nvSpPr>
          <p:cNvPr id="49154" name="Rectangle 2">
            <a:extLst>
              <a:ext uri="{FF2B5EF4-FFF2-40B4-BE49-F238E27FC236}">
                <a16:creationId xmlns:a16="http://schemas.microsoft.com/office/drawing/2014/main" id="{41980F10-FE09-415D-BFDF-25A19FD7DE79}"/>
              </a:ext>
            </a:extLst>
          </p:cNvPr>
          <p:cNvSpPr>
            <a:spLocks noGrp="1" noChangeArrowheads="1"/>
          </p:cNvSpPr>
          <p:nvPr>
            <p:ph type="title"/>
          </p:nvPr>
        </p:nvSpPr>
        <p:spPr>
          <a:xfrm>
            <a:off x="457200" y="404664"/>
            <a:ext cx="8229600" cy="1143000"/>
          </a:xfrm>
        </p:spPr>
        <p:txBody>
          <a:bodyPr>
            <a:normAutofit/>
          </a:bodyPr>
          <a:lstStyle/>
          <a:p>
            <a:pPr eaLnBrk="1" fontAlgn="auto" hangingPunct="1">
              <a:spcAft>
                <a:spcPts val="0"/>
              </a:spcAft>
              <a:defRPr/>
            </a:pPr>
            <a:r>
              <a:rPr lang="en-US" altLang="zh-CN" dirty="0"/>
              <a:t>Virtual Box</a:t>
            </a:r>
          </a:p>
        </p:txBody>
      </p:sp>
      <p:sp>
        <p:nvSpPr>
          <p:cNvPr id="2" name="文本框 1">
            <a:extLst>
              <a:ext uri="{FF2B5EF4-FFF2-40B4-BE49-F238E27FC236}">
                <a16:creationId xmlns:a16="http://schemas.microsoft.com/office/drawing/2014/main" id="{B0C5E76C-E97C-4032-84F6-7A8A738C5D49}"/>
              </a:ext>
            </a:extLst>
          </p:cNvPr>
          <p:cNvSpPr txBox="1"/>
          <p:nvPr/>
        </p:nvSpPr>
        <p:spPr>
          <a:xfrm>
            <a:off x="5076056" y="476806"/>
            <a:ext cx="3151247" cy="369332"/>
          </a:xfrm>
          <a:prstGeom prst="rect">
            <a:avLst/>
          </a:prstGeom>
          <a:noFill/>
        </p:spPr>
        <p:txBody>
          <a:bodyPr wrap="none" rtlCol="0">
            <a:spAutoFit/>
          </a:bodyPr>
          <a:lstStyle/>
          <a:p>
            <a:r>
              <a:rPr lang="en-US" altLang="zh-CN" sz="1800" dirty="0">
                <a:solidFill>
                  <a:srgbClr val="FF0000"/>
                </a:solidFill>
              </a:rPr>
              <a:t>https://www.virtualbox.org/</a:t>
            </a:r>
            <a:endParaRPr lang="zh-CN" altLang="en-US" dirty="0">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a:extLst>
              <a:ext uri="{FF2B5EF4-FFF2-40B4-BE49-F238E27FC236}">
                <a16:creationId xmlns:a16="http://schemas.microsoft.com/office/drawing/2014/main" id="{8BE93558-B77E-4990-AA85-27BB9BF6F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1256878"/>
            <a:ext cx="8675687" cy="512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3E18D367-3B06-43F2-8007-45747BADE54A}"/>
              </a:ext>
            </a:extLst>
          </p:cNvPr>
          <p:cNvSpPr txBox="1">
            <a:spLocks noChangeArrowheads="1"/>
          </p:cNvSpPr>
          <p:nvPr/>
        </p:nvSpPr>
        <p:spPr>
          <a:xfrm>
            <a:off x="457200" y="634331"/>
            <a:ext cx="8229600" cy="706437"/>
          </a:xfrm>
          <a:prstGeom prst="rect">
            <a:avLst/>
          </a:prstGeom>
        </p:spPr>
        <p:txBody>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defRPr/>
            </a:pPr>
            <a:r>
              <a:rPr lang="en-US" altLang="zh-CN" sz="3200" dirty="0"/>
              <a:t>Virtual Box</a:t>
            </a:r>
            <a:r>
              <a:rPr lang="zh-CN" altLang="en-US" sz="3200" dirty="0"/>
              <a:t>安装注意事项</a:t>
            </a:r>
            <a:endParaRPr lang="en-US" altLang="zh-CN" sz="32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a:extLst>
              <a:ext uri="{FF2B5EF4-FFF2-40B4-BE49-F238E27FC236}">
                <a16:creationId xmlns:a16="http://schemas.microsoft.com/office/drawing/2014/main" id="{D4AEB836-50D6-41B3-B68C-D23AF7CE8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457"/>
          <a:stretch>
            <a:fillRect/>
          </a:stretch>
        </p:blipFill>
        <p:spPr bwMode="auto">
          <a:xfrm>
            <a:off x="395288" y="625623"/>
            <a:ext cx="8640762" cy="582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a:extLst>
              <a:ext uri="{FF2B5EF4-FFF2-40B4-BE49-F238E27FC236}">
                <a16:creationId xmlns:a16="http://schemas.microsoft.com/office/drawing/2014/main" id="{DDA6D0EA-04F0-4BA8-87BE-F636D0B74E45}"/>
              </a:ext>
            </a:extLst>
          </p:cNvPr>
          <p:cNvSpPr>
            <a:spLocks noGrp="1"/>
          </p:cNvSpPr>
          <p:nvPr>
            <p:ph idx="1"/>
          </p:nvPr>
        </p:nvSpPr>
        <p:spPr>
          <a:xfrm>
            <a:off x="467544" y="1988840"/>
            <a:ext cx="8229600" cy="1947862"/>
          </a:xfrm>
        </p:spPr>
        <p:txBody>
          <a:bodyPr/>
          <a:lstStyle/>
          <a:p>
            <a:pPr eaLnBrk="1" hangingPunct="1"/>
            <a:r>
              <a:rPr lang="zh-CN" altLang="en-US" b="1" dirty="0"/>
              <a:t>本章内容</a:t>
            </a:r>
          </a:p>
          <a:p>
            <a:pPr lvl="1" eaLnBrk="1" hangingPunct="1"/>
            <a:r>
              <a:rPr lang="en-US" altLang="zh-CN" b="1" dirty="0"/>
              <a:t>1.1 </a:t>
            </a:r>
            <a:r>
              <a:rPr lang="zh-CN" altLang="en-US" b="1" dirty="0"/>
              <a:t>初识</a:t>
            </a:r>
            <a:r>
              <a:rPr lang="en-US" altLang="zh-CN" b="1" dirty="0"/>
              <a:t>Linux</a:t>
            </a:r>
            <a:endParaRPr lang="en-US" altLang="zh-CN" b="1" i="1" dirty="0"/>
          </a:p>
          <a:p>
            <a:pPr lvl="1" eaLnBrk="1" hangingPunct="1"/>
            <a:r>
              <a:rPr lang="en-US" altLang="zh-CN" b="1" dirty="0"/>
              <a:t>1.2 Linux</a:t>
            </a:r>
            <a:r>
              <a:rPr lang="zh-CN" altLang="en-US" b="1" dirty="0"/>
              <a:t>纵览</a:t>
            </a:r>
          </a:p>
          <a:p>
            <a:pPr lvl="1" eaLnBrk="1" hangingPunct="1"/>
            <a:r>
              <a:rPr lang="en-US" altLang="zh-CN" b="1" dirty="0"/>
              <a:t>1.3 Linux</a:t>
            </a:r>
            <a:r>
              <a:rPr lang="zh-CN" altLang="en-US" b="1" dirty="0"/>
              <a:t>的安装</a:t>
            </a:r>
            <a:endParaRPr lang="zh-CN" altLang="en-US" b="1" i="1" dirty="0"/>
          </a:p>
        </p:txBody>
      </p:sp>
      <p:sp>
        <p:nvSpPr>
          <p:cNvPr id="3074" name="Rectangle 2">
            <a:extLst>
              <a:ext uri="{FF2B5EF4-FFF2-40B4-BE49-F238E27FC236}">
                <a16:creationId xmlns:a16="http://schemas.microsoft.com/office/drawing/2014/main" id="{B45207D0-C677-439E-BE4A-FF93A97A2A52}"/>
              </a:ext>
            </a:extLst>
          </p:cNvPr>
          <p:cNvSpPr>
            <a:spLocks noGrp="1" noChangeArrowheads="1"/>
          </p:cNvSpPr>
          <p:nvPr>
            <p:ph type="title"/>
          </p:nvPr>
        </p:nvSpPr>
        <p:spPr>
          <a:xfrm>
            <a:off x="457200" y="701824"/>
            <a:ext cx="8229600" cy="1143000"/>
          </a:xfrm>
        </p:spPr>
        <p:txBody>
          <a:bodyPr/>
          <a:lstStyle/>
          <a:p>
            <a:pPr eaLnBrk="1" fontAlgn="auto" hangingPunct="1">
              <a:spcAft>
                <a:spcPts val="0"/>
              </a:spcAft>
              <a:defRPr/>
            </a:pPr>
            <a:r>
              <a:rPr lang="zh-CN" altLang="en-US" dirty="0">
                <a:solidFill>
                  <a:schemeClr val="tx1"/>
                </a:solidFill>
              </a:rPr>
              <a:t>第</a:t>
            </a:r>
            <a:r>
              <a:rPr lang="en-US" altLang="zh-CN" dirty="0">
                <a:solidFill>
                  <a:schemeClr val="tx1"/>
                </a:solidFill>
              </a:rPr>
              <a:t>1</a:t>
            </a:r>
            <a:r>
              <a:rPr lang="zh-CN" altLang="en-US" dirty="0">
                <a:solidFill>
                  <a:schemeClr val="tx1"/>
                </a:solidFill>
              </a:rPr>
              <a:t>章 </a:t>
            </a:r>
            <a:r>
              <a:rPr lang="en-US" altLang="zh-CN" dirty="0">
                <a:solidFill>
                  <a:schemeClr val="tx1"/>
                </a:solidFill>
              </a:rPr>
              <a:t>Linux</a:t>
            </a:r>
            <a:r>
              <a:rPr lang="zh-CN" altLang="en-US" dirty="0">
                <a:solidFill>
                  <a:schemeClr val="tx1"/>
                </a:solidFill>
              </a:rPr>
              <a:t>操作系统</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a:extLst>
              <a:ext uri="{FF2B5EF4-FFF2-40B4-BE49-F238E27FC236}">
                <a16:creationId xmlns:a16="http://schemas.microsoft.com/office/drawing/2014/main" id="{AFAE5C59-2D53-4B60-BF25-1B9218005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46" t="14964" r="12529" b="7375"/>
          <a:stretch>
            <a:fillRect/>
          </a:stretch>
        </p:blipFill>
        <p:spPr bwMode="auto">
          <a:xfrm>
            <a:off x="179388" y="765770"/>
            <a:ext cx="8842375"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a:extLst>
              <a:ext uri="{FF2B5EF4-FFF2-40B4-BE49-F238E27FC236}">
                <a16:creationId xmlns:a16="http://schemas.microsoft.com/office/drawing/2014/main" id="{712B5055-A360-4EA7-8A8A-D89B5729B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595" t="8224" r="12971"/>
          <a:stretch>
            <a:fillRect/>
          </a:stretch>
        </p:blipFill>
        <p:spPr bwMode="auto">
          <a:xfrm>
            <a:off x="577850" y="722461"/>
            <a:ext cx="8081963" cy="573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a:extLst>
              <a:ext uri="{FF2B5EF4-FFF2-40B4-BE49-F238E27FC236}">
                <a16:creationId xmlns:a16="http://schemas.microsoft.com/office/drawing/2014/main" id="{CDAD44A4-2D80-4E2C-9DBB-8C5733212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70" r="16914"/>
          <a:stretch>
            <a:fillRect/>
          </a:stretch>
        </p:blipFill>
        <p:spPr bwMode="auto">
          <a:xfrm>
            <a:off x="1042988" y="648865"/>
            <a:ext cx="7058025" cy="573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2">
            <a:extLst>
              <a:ext uri="{FF2B5EF4-FFF2-40B4-BE49-F238E27FC236}">
                <a16:creationId xmlns:a16="http://schemas.microsoft.com/office/drawing/2014/main" id="{4734AC44-42F1-475E-A440-9CBC81119A66}"/>
              </a:ext>
            </a:extLst>
          </p:cNvPr>
          <p:cNvSpPr>
            <a:spLocks noGrp="1"/>
          </p:cNvSpPr>
          <p:nvPr>
            <p:ph idx="1"/>
          </p:nvPr>
        </p:nvSpPr>
        <p:spPr/>
        <p:txBody>
          <a:bodyPr/>
          <a:lstStyle/>
          <a:p>
            <a:pPr eaLnBrk="1" hangingPunct="1">
              <a:lnSpc>
                <a:spcPct val="150000"/>
              </a:lnSpc>
            </a:pPr>
            <a:r>
              <a:rPr lang="zh-CN" altLang="en-US" dirty="0"/>
              <a:t>完成安装后一定要再改下设置，把</a:t>
            </a:r>
            <a:r>
              <a:rPr lang="en-US" altLang="zh-CN" dirty="0"/>
              <a:t>Storage</a:t>
            </a:r>
            <a:r>
              <a:rPr lang="zh-CN" altLang="en-US" dirty="0"/>
              <a:t>里的</a:t>
            </a:r>
            <a:r>
              <a:rPr lang="en-US" altLang="zh-CN" dirty="0"/>
              <a:t>IDE</a:t>
            </a:r>
            <a:r>
              <a:rPr lang="zh-CN" altLang="en-US" dirty="0"/>
              <a:t>控制器设为没有盘片，</a:t>
            </a:r>
            <a:r>
              <a:rPr lang="zh-CN" altLang="en-US" dirty="0">
                <a:solidFill>
                  <a:srgbClr val="FF0000"/>
                </a:solidFill>
              </a:rPr>
              <a:t>否则下次启动时又是安装界面。 </a:t>
            </a:r>
            <a:endParaRPr lang="en-US" altLang="zh-CN" dirty="0">
              <a:solidFill>
                <a:srgbClr val="FF0000"/>
              </a:solidFill>
            </a:endParaRPr>
          </a:p>
          <a:p>
            <a:pPr eaLnBrk="1" hangingPunct="1">
              <a:lnSpc>
                <a:spcPct val="150000"/>
              </a:lnSpc>
            </a:pPr>
            <a:r>
              <a:rPr lang="zh-CN" altLang="en-US" dirty="0"/>
              <a:t>具体设法：点击右边的小图标，设为“物理设备*”即可。*表示一个字母</a:t>
            </a:r>
          </a:p>
        </p:txBody>
      </p:sp>
      <p:sp>
        <p:nvSpPr>
          <p:cNvPr id="55298" name="标题 1">
            <a:extLst>
              <a:ext uri="{FF2B5EF4-FFF2-40B4-BE49-F238E27FC236}">
                <a16:creationId xmlns:a16="http://schemas.microsoft.com/office/drawing/2014/main" id="{A83F041A-88DB-40F8-A6EF-231AF1C77982}"/>
              </a:ext>
            </a:extLst>
          </p:cNvPr>
          <p:cNvSpPr>
            <a:spLocks noGrp="1"/>
          </p:cNvSpPr>
          <p:nvPr>
            <p:ph type="title"/>
          </p:nvPr>
        </p:nvSpPr>
        <p:spPr>
          <a:xfrm>
            <a:off x="457200" y="557808"/>
            <a:ext cx="8229600" cy="1143000"/>
          </a:xfrm>
        </p:spPr>
        <p:txBody>
          <a:bodyPr/>
          <a:lstStyle/>
          <a:p>
            <a:pPr eaLnBrk="1" fontAlgn="auto" hangingPunct="1">
              <a:spcAft>
                <a:spcPts val="0"/>
              </a:spcAft>
              <a:defRPr/>
            </a:pPr>
            <a:r>
              <a:rPr lang="zh-CN" altLang="en-US" dirty="0">
                <a:solidFill>
                  <a:srgbClr val="FF0000"/>
                </a:solidFill>
              </a:rPr>
              <a:t>特别注意</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a:extLst>
              <a:ext uri="{FF2B5EF4-FFF2-40B4-BE49-F238E27FC236}">
                <a16:creationId xmlns:a16="http://schemas.microsoft.com/office/drawing/2014/main" id="{A9E99E9A-EE2F-41F2-B6A4-D15AAB66B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692621"/>
            <a:ext cx="8412162"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a:extLst>
              <a:ext uri="{FF2B5EF4-FFF2-40B4-BE49-F238E27FC236}">
                <a16:creationId xmlns:a16="http://schemas.microsoft.com/office/drawing/2014/main" id="{9855CFE7-6B89-4316-BF45-265EBBE46861}"/>
              </a:ext>
            </a:extLst>
          </p:cNvPr>
          <p:cNvSpPr txBox="1"/>
          <p:nvPr/>
        </p:nvSpPr>
        <p:spPr>
          <a:xfrm>
            <a:off x="269731" y="766316"/>
            <a:ext cx="4032448" cy="461665"/>
          </a:xfrm>
          <a:prstGeom prst="rect">
            <a:avLst/>
          </a:prstGeom>
          <a:noFill/>
          <a:effectLst>
            <a:reflection blurRad="6350" stA="50000" endA="300" endPos="38500" dist="50800" dir="5400000" sy="-100000" algn="bl" rotWithShape="0"/>
          </a:effectLst>
        </p:spPr>
        <p:txBody>
          <a:bodyPr>
            <a:spAutoFit/>
          </a:bodyPr>
          <a:lstStyle/>
          <a:p>
            <a:pPr>
              <a:defRPr/>
            </a:pPr>
            <a:r>
              <a:rPr lang="en-US" altLang="zh-CN" sz="2400" dirty="0">
                <a:solidFill>
                  <a:srgbClr val="1353A2"/>
                </a:solidFill>
                <a:latin typeface="微软雅黑" pitchFamily="34" charset="-122"/>
                <a:ea typeface="微软雅黑" pitchFamily="34" charset="-122"/>
              </a:rPr>
              <a:t>1.3.3  </a:t>
            </a:r>
            <a:r>
              <a:rPr lang="zh-CN" altLang="en-US" sz="2400" dirty="0">
                <a:solidFill>
                  <a:srgbClr val="1353A2"/>
                </a:solidFill>
                <a:latin typeface="微软雅黑" pitchFamily="34" charset="-122"/>
                <a:ea typeface="微软雅黑" pitchFamily="34" charset="-122"/>
              </a:rPr>
              <a:t>安装您的</a:t>
            </a:r>
            <a:r>
              <a:rPr lang="en-US" altLang="zh-CN" sz="2400" dirty="0">
                <a:solidFill>
                  <a:srgbClr val="1353A2"/>
                </a:solidFill>
                <a:latin typeface="微软雅黑" pitchFamily="34" charset="-122"/>
                <a:ea typeface="微软雅黑" pitchFamily="34" charset="-122"/>
              </a:rPr>
              <a:t>Linux</a:t>
            </a:r>
            <a:r>
              <a:rPr lang="zh-CN" altLang="en-US" sz="2400" dirty="0">
                <a:solidFill>
                  <a:srgbClr val="1353A2"/>
                </a:solidFill>
                <a:latin typeface="微软雅黑" pitchFamily="34" charset="-122"/>
                <a:ea typeface="微软雅黑" pitchFamily="34" charset="-122"/>
              </a:rPr>
              <a:t>系统</a:t>
            </a:r>
          </a:p>
        </p:txBody>
      </p:sp>
      <p:sp>
        <p:nvSpPr>
          <p:cNvPr id="11" name="Text Box 44">
            <a:extLst>
              <a:ext uri="{FF2B5EF4-FFF2-40B4-BE49-F238E27FC236}">
                <a16:creationId xmlns:a16="http://schemas.microsoft.com/office/drawing/2014/main" id="{EC2A68C1-12EF-4AD2-9881-1CE28C60D13F}"/>
              </a:ext>
            </a:extLst>
          </p:cNvPr>
          <p:cNvSpPr txBox="1">
            <a:spLocks noChangeArrowheads="1"/>
          </p:cNvSpPr>
          <p:nvPr/>
        </p:nvSpPr>
        <p:spPr bwMode="auto">
          <a:xfrm>
            <a:off x="244475" y="1702519"/>
            <a:ext cx="8655050" cy="415925"/>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20725">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620713" indent="-228600" defTabSz="720725">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858838" indent="-228600" defTabSz="720725">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143000" indent="-228600" defTabSz="720725">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1371600" indent="-228600" defTabSz="720725">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18288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2860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27432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2004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a:spcBef>
                <a:spcPct val="0"/>
              </a:spcBef>
              <a:buClrTx/>
              <a:buSzTx/>
              <a:buFontTx/>
              <a:buNone/>
            </a:pPr>
            <a:r>
              <a:rPr lang="en-US" altLang="zh-CN" sz="2100">
                <a:solidFill>
                  <a:srgbClr val="1353A2"/>
                </a:solidFill>
                <a:latin typeface="微软雅黑" panose="020B0503020204020204" pitchFamily="34" charset="-122"/>
                <a:ea typeface="微软雅黑" panose="020B0503020204020204" pitchFamily="34" charset="-122"/>
              </a:rPr>
              <a:t>1.</a:t>
            </a:r>
            <a:r>
              <a:rPr lang="zh-CN" altLang="en-US" sz="2100">
                <a:solidFill>
                  <a:srgbClr val="1353A2"/>
                </a:solidFill>
                <a:latin typeface="微软雅黑" panose="020B0503020204020204" pitchFamily="34" charset="-122"/>
                <a:ea typeface="微软雅黑" panose="020B0503020204020204" pitchFamily="34" charset="-122"/>
              </a:rPr>
              <a:t>首先需要加载</a:t>
            </a:r>
            <a:r>
              <a:rPr lang="en-US" altLang="zh-CN" sz="2100">
                <a:solidFill>
                  <a:srgbClr val="1353A2"/>
                </a:solidFill>
                <a:latin typeface="微软雅黑" panose="020B0503020204020204" pitchFamily="34" charset="-122"/>
                <a:ea typeface="微软雅黑" panose="020B0503020204020204" pitchFamily="34" charset="-122"/>
              </a:rPr>
              <a:t>CentOS</a:t>
            </a:r>
            <a:r>
              <a:rPr lang="zh-CN" altLang="en-US" sz="2100">
                <a:solidFill>
                  <a:srgbClr val="1353A2"/>
                </a:solidFill>
                <a:latin typeface="微软雅黑" panose="020B0503020204020204" pitchFamily="34" charset="-122"/>
                <a:ea typeface="微软雅黑" panose="020B0503020204020204" pitchFamily="34" charset="-122"/>
              </a:rPr>
              <a:t>镜像</a:t>
            </a:r>
            <a:endParaRPr lang="en-US" altLang="zh-CN" sz="1800">
              <a:solidFill>
                <a:srgbClr val="1353A2"/>
              </a:solidFill>
              <a:latin typeface="微软雅黑" panose="020B0503020204020204" pitchFamily="34" charset="-122"/>
              <a:ea typeface="微软雅黑" panose="020B0503020204020204" pitchFamily="34" charset="-122"/>
            </a:endParaRPr>
          </a:p>
        </p:txBody>
      </p:sp>
      <p:sp>
        <p:nvSpPr>
          <p:cNvPr id="71684" name="文本框 1">
            <a:extLst>
              <a:ext uri="{FF2B5EF4-FFF2-40B4-BE49-F238E27FC236}">
                <a16:creationId xmlns:a16="http://schemas.microsoft.com/office/drawing/2014/main" id="{13E09A24-F958-4E44-BE81-A755A074451D}"/>
              </a:ext>
            </a:extLst>
          </p:cNvPr>
          <p:cNvSpPr txBox="1">
            <a:spLocks noChangeArrowheads="1"/>
          </p:cNvSpPr>
          <p:nvPr/>
        </p:nvSpPr>
        <p:spPr bwMode="auto">
          <a:xfrm>
            <a:off x="601663" y="2276872"/>
            <a:ext cx="75755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zh-CN" dirty="0"/>
              <a:t>选择</a:t>
            </a:r>
            <a:r>
              <a:rPr lang="en-US" altLang="zh-CN" dirty="0"/>
              <a:t>“</a:t>
            </a:r>
            <a:r>
              <a:rPr lang="zh-CN" altLang="zh-CN" dirty="0"/>
              <a:t>虚拟机</a:t>
            </a:r>
            <a:r>
              <a:rPr lang="en-US" altLang="zh-CN" dirty="0"/>
              <a:t>---&gt;</a:t>
            </a:r>
            <a:r>
              <a:rPr lang="zh-CN" altLang="zh-CN" dirty="0"/>
              <a:t>设置</a:t>
            </a:r>
            <a:r>
              <a:rPr lang="en-US" altLang="zh-CN" dirty="0"/>
              <a:t>”</a:t>
            </a:r>
            <a:r>
              <a:rPr lang="zh-CN" altLang="zh-CN" dirty="0"/>
              <a:t>：点击</a:t>
            </a:r>
            <a:r>
              <a:rPr lang="en-US" altLang="zh-CN" dirty="0"/>
              <a:t>”CD/DVD(IDE)”,</a:t>
            </a:r>
            <a:r>
              <a:rPr lang="zh-CN" altLang="zh-CN" dirty="0"/>
              <a:t>打开虚拟机光盘设置页面，点击</a:t>
            </a:r>
            <a:r>
              <a:rPr lang="en-US" altLang="zh-CN" dirty="0"/>
              <a:t>”</a:t>
            </a:r>
            <a:r>
              <a:rPr lang="zh-CN" altLang="zh-CN" dirty="0"/>
              <a:t>使用</a:t>
            </a:r>
            <a:r>
              <a:rPr lang="en-US" altLang="zh-CN" dirty="0"/>
              <a:t>ISO</a:t>
            </a:r>
            <a:r>
              <a:rPr lang="zh-CN" altLang="zh-CN" dirty="0"/>
              <a:t>镜像文件</a:t>
            </a:r>
            <a:r>
              <a:rPr lang="en-US" altLang="zh-CN" dirty="0"/>
              <a:t>”,</a:t>
            </a:r>
            <a:r>
              <a:rPr lang="zh-CN" altLang="zh-CN" dirty="0"/>
              <a:t>选择待安装的</a:t>
            </a:r>
            <a:r>
              <a:rPr lang="en-US" altLang="zh-CN" dirty="0"/>
              <a:t>ISO</a:t>
            </a:r>
            <a:r>
              <a:rPr lang="zh-CN" altLang="zh-CN" dirty="0"/>
              <a:t>镜像文件。就是刚刚下载的</a:t>
            </a:r>
            <a:r>
              <a:rPr lang="en-US" altLang="zh-CN" dirty="0"/>
              <a:t>CentOS-7-1511-x86_64-DVD.iso</a:t>
            </a:r>
            <a:r>
              <a:rPr lang="zh-CN" altLang="zh-CN" dirty="0"/>
              <a:t>文件。点击</a:t>
            </a:r>
            <a:r>
              <a:rPr lang="en-US" altLang="zh-CN" dirty="0"/>
              <a:t>“</a:t>
            </a:r>
            <a:r>
              <a:rPr lang="zh-CN" altLang="zh-CN" dirty="0"/>
              <a:t>确定</a:t>
            </a:r>
            <a:r>
              <a:rPr lang="en-US" altLang="zh-CN" dirty="0"/>
              <a:t>”</a:t>
            </a:r>
            <a:r>
              <a:rPr lang="zh-CN" altLang="zh-CN" dirty="0"/>
              <a:t>： </a:t>
            </a:r>
            <a:endParaRPr lang="zh-CN" altLang="en-US" dirty="0"/>
          </a:p>
        </p:txBody>
      </p:sp>
      <p:pic>
        <p:nvPicPr>
          <p:cNvPr id="71685" name="图片 4">
            <a:hlinkClick r:id="rId2"/>
            <a:extLst>
              <a:ext uri="{FF2B5EF4-FFF2-40B4-BE49-F238E27FC236}">
                <a16:creationId xmlns:a16="http://schemas.microsoft.com/office/drawing/2014/main" id="{5FA0F4B3-D8BC-4C29-957E-35D39CA0B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200797"/>
            <a:ext cx="6624735" cy="3394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494928B8-633F-40CA-A6F3-0ABA61153A0B}"/>
              </a:ext>
            </a:extLst>
          </p:cNvPr>
          <p:cNvPicPr>
            <a:picLocks noChangeAspect="1"/>
          </p:cNvPicPr>
          <p:nvPr/>
        </p:nvPicPr>
        <p:blipFill rotWithShape="1">
          <a:blip r:embed="rId4"/>
          <a:srcRect t="37705"/>
          <a:stretch/>
        </p:blipFill>
        <p:spPr>
          <a:xfrm>
            <a:off x="683568" y="1282555"/>
            <a:ext cx="7749335" cy="3737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a:extLst>
              <a:ext uri="{FF2B5EF4-FFF2-40B4-BE49-F238E27FC236}">
                <a16:creationId xmlns:a16="http://schemas.microsoft.com/office/drawing/2014/main" id="{C5B9EACC-4642-43B1-B3D3-7A39898BD6F7}"/>
              </a:ext>
            </a:extLst>
          </p:cNvPr>
          <p:cNvSpPr txBox="1"/>
          <p:nvPr/>
        </p:nvSpPr>
        <p:spPr>
          <a:xfrm>
            <a:off x="967508" y="818358"/>
            <a:ext cx="4265532" cy="461665"/>
          </a:xfrm>
          <a:prstGeom prst="rect">
            <a:avLst/>
          </a:prstGeom>
          <a:noFill/>
          <a:effectLst>
            <a:reflection blurRad="6350" stA="50000" endA="300" endPos="38500" dist="50800" dir="5400000" sy="-100000" algn="bl" rotWithShape="0"/>
          </a:effectLst>
        </p:spPr>
        <p:txBody>
          <a:bodyPr>
            <a:spAutoFit/>
          </a:bodyPr>
          <a:lstStyle/>
          <a:p>
            <a:pPr>
              <a:defRPr/>
            </a:pPr>
            <a:r>
              <a:rPr lang="en-US" altLang="zh-CN" sz="2400" dirty="0">
                <a:solidFill>
                  <a:srgbClr val="1353A2"/>
                </a:solidFill>
                <a:latin typeface="微软雅黑" pitchFamily="34" charset="-122"/>
                <a:ea typeface="微软雅黑" pitchFamily="34" charset="-122"/>
              </a:rPr>
              <a:t>1.3.3  </a:t>
            </a:r>
            <a:r>
              <a:rPr lang="zh-CN" altLang="en-US" sz="2400" dirty="0">
                <a:solidFill>
                  <a:srgbClr val="1353A2"/>
                </a:solidFill>
                <a:latin typeface="微软雅黑" pitchFamily="34" charset="-122"/>
                <a:ea typeface="微软雅黑" pitchFamily="34" charset="-122"/>
              </a:rPr>
              <a:t>安装您的</a:t>
            </a:r>
            <a:r>
              <a:rPr lang="en-US" altLang="zh-CN" sz="2400" dirty="0">
                <a:solidFill>
                  <a:srgbClr val="1353A2"/>
                </a:solidFill>
                <a:latin typeface="微软雅黑" pitchFamily="34" charset="-122"/>
                <a:ea typeface="微软雅黑" pitchFamily="34" charset="-122"/>
              </a:rPr>
              <a:t>Linux</a:t>
            </a:r>
            <a:r>
              <a:rPr lang="zh-CN" altLang="en-US" sz="2400" dirty="0">
                <a:solidFill>
                  <a:srgbClr val="1353A2"/>
                </a:solidFill>
                <a:latin typeface="微软雅黑" pitchFamily="34" charset="-122"/>
                <a:ea typeface="微软雅黑" pitchFamily="34" charset="-122"/>
              </a:rPr>
              <a:t>系统</a:t>
            </a:r>
          </a:p>
        </p:txBody>
      </p:sp>
      <p:sp>
        <p:nvSpPr>
          <p:cNvPr id="11" name="Text Box 44">
            <a:extLst>
              <a:ext uri="{FF2B5EF4-FFF2-40B4-BE49-F238E27FC236}">
                <a16:creationId xmlns:a16="http://schemas.microsoft.com/office/drawing/2014/main" id="{1109CC9D-10BD-479B-80D4-8C0DFA5696D1}"/>
              </a:ext>
            </a:extLst>
          </p:cNvPr>
          <p:cNvSpPr txBox="1">
            <a:spLocks noChangeArrowheads="1"/>
          </p:cNvSpPr>
          <p:nvPr/>
        </p:nvSpPr>
        <p:spPr bwMode="auto">
          <a:xfrm>
            <a:off x="198438" y="1781175"/>
            <a:ext cx="8653462" cy="414338"/>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20725">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620713" indent="-228600" defTabSz="720725">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858838" indent="-228600" defTabSz="720725">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143000" indent="-228600" defTabSz="720725">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1371600" indent="-228600" defTabSz="720725">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18288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2860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27432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2004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a:spcBef>
                <a:spcPct val="0"/>
              </a:spcBef>
              <a:buClrTx/>
              <a:buSzTx/>
              <a:buFontTx/>
              <a:buNone/>
            </a:pPr>
            <a:r>
              <a:rPr lang="en-US" altLang="zh-CN" sz="2100">
                <a:solidFill>
                  <a:srgbClr val="1353A2"/>
                </a:solidFill>
                <a:latin typeface="微软雅黑" panose="020B0503020204020204" pitchFamily="34" charset="-122"/>
                <a:ea typeface="微软雅黑" panose="020B0503020204020204" pitchFamily="34" charset="-122"/>
              </a:rPr>
              <a:t>2.</a:t>
            </a:r>
            <a:r>
              <a:rPr lang="zh-CN" altLang="en-US" sz="2100">
                <a:solidFill>
                  <a:srgbClr val="1353A2"/>
                </a:solidFill>
                <a:latin typeface="微软雅黑" panose="020B0503020204020204" pitchFamily="34" charset="-122"/>
                <a:ea typeface="微软雅黑" panose="020B0503020204020204" pitchFamily="34" charset="-122"/>
              </a:rPr>
              <a:t>引导菜单</a:t>
            </a:r>
            <a:endParaRPr lang="en-US" altLang="zh-CN" sz="1800">
              <a:solidFill>
                <a:srgbClr val="1353A2"/>
              </a:solidFill>
              <a:latin typeface="微软雅黑" panose="020B0503020204020204" pitchFamily="34" charset="-122"/>
              <a:ea typeface="微软雅黑" panose="020B0503020204020204" pitchFamily="34" charset="-122"/>
            </a:endParaRPr>
          </a:p>
        </p:txBody>
      </p:sp>
      <p:pic>
        <p:nvPicPr>
          <p:cNvPr id="72708" name="图片 5">
            <a:extLst>
              <a:ext uri="{FF2B5EF4-FFF2-40B4-BE49-F238E27FC236}">
                <a16:creationId xmlns:a16="http://schemas.microsoft.com/office/drawing/2014/main" id="{5EBB2667-B004-474F-9BA5-74B46BA873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0288" y="1484784"/>
            <a:ext cx="6272010" cy="4696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a:extLst>
              <a:ext uri="{FF2B5EF4-FFF2-40B4-BE49-F238E27FC236}">
                <a16:creationId xmlns:a16="http://schemas.microsoft.com/office/drawing/2014/main" id="{F29110F8-E5DB-465A-ADA5-99FEBF09D66E}"/>
              </a:ext>
            </a:extLst>
          </p:cNvPr>
          <p:cNvSpPr txBox="1"/>
          <p:nvPr/>
        </p:nvSpPr>
        <p:spPr>
          <a:xfrm>
            <a:off x="1043608" y="716201"/>
            <a:ext cx="4248472" cy="461665"/>
          </a:xfrm>
          <a:prstGeom prst="rect">
            <a:avLst/>
          </a:prstGeom>
          <a:noFill/>
          <a:effectLst>
            <a:reflection blurRad="6350" stA="50000" endA="300" endPos="38500" dist="50800" dir="5400000" sy="-100000" algn="bl" rotWithShape="0"/>
          </a:effectLst>
        </p:spPr>
        <p:txBody>
          <a:bodyPr>
            <a:spAutoFit/>
          </a:bodyPr>
          <a:lstStyle/>
          <a:p>
            <a:pPr>
              <a:defRPr/>
            </a:pPr>
            <a:r>
              <a:rPr lang="en-US" altLang="zh-CN" sz="2400" dirty="0">
                <a:solidFill>
                  <a:srgbClr val="1353A2"/>
                </a:solidFill>
                <a:latin typeface="微软雅黑" pitchFamily="34" charset="-122"/>
                <a:ea typeface="微软雅黑" pitchFamily="34" charset="-122"/>
              </a:rPr>
              <a:t>1.3.3  </a:t>
            </a:r>
            <a:r>
              <a:rPr lang="zh-CN" altLang="en-US" sz="2400" dirty="0">
                <a:solidFill>
                  <a:srgbClr val="1353A2"/>
                </a:solidFill>
                <a:latin typeface="微软雅黑" pitchFamily="34" charset="-122"/>
                <a:ea typeface="微软雅黑" pitchFamily="34" charset="-122"/>
              </a:rPr>
              <a:t>安装您的</a:t>
            </a:r>
            <a:r>
              <a:rPr lang="en-US" altLang="zh-CN" sz="2400" dirty="0">
                <a:solidFill>
                  <a:srgbClr val="1353A2"/>
                </a:solidFill>
                <a:latin typeface="微软雅黑" pitchFamily="34" charset="-122"/>
                <a:ea typeface="微软雅黑" pitchFamily="34" charset="-122"/>
              </a:rPr>
              <a:t>Linux</a:t>
            </a:r>
            <a:r>
              <a:rPr lang="zh-CN" altLang="en-US" sz="2400" dirty="0">
                <a:solidFill>
                  <a:srgbClr val="1353A2"/>
                </a:solidFill>
                <a:latin typeface="微软雅黑" pitchFamily="34" charset="-122"/>
                <a:ea typeface="微软雅黑" pitchFamily="34" charset="-122"/>
              </a:rPr>
              <a:t>系统</a:t>
            </a:r>
          </a:p>
        </p:txBody>
      </p:sp>
      <p:sp>
        <p:nvSpPr>
          <p:cNvPr id="11" name="Text Box 44">
            <a:extLst>
              <a:ext uri="{FF2B5EF4-FFF2-40B4-BE49-F238E27FC236}">
                <a16:creationId xmlns:a16="http://schemas.microsoft.com/office/drawing/2014/main" id="{4BDF6781-AB9E-4E1D-AAE9-37FBBC8EAB00}"/>
              </a:ext>
            </a:extLst>
          </p:cNvPr>
          <p:cNvSpPr txBox="1">
            <a:spLocks noChangeArrowheads="1"/>
          </p:cNvSpPr>
          <p:nvPr/>
        </p:nvSpPr>
        <p:spPr bwMode="auto">
          <a:xfrm>
            <a:off x="198438" y="1781175"/>
            <a:ext cx="8653462" cy="414338"/>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20725">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620713" indent="-228600" defTabSz="720725">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858838" indent="-228600" defTabSz="720725">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143000" indent="-228600" defTabSz="720725">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1371600" indent="-228600" defTabSz="720725">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18288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2860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27432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2004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a:spcBef>
                <a:spcPct val="0"/>
              </a:spcBef>
              <a:buClrTx/>
              <a:buSzTx/>
              <a:buFontTx/>
              <a:buNone/>
            </a:pPr>
            <a:r>
              <a:rPr lang="en-US" altLang="zh-CN" sz="2100">
                <a:solidFill>
                  <a:srgbClr val="1353A2"/>
                </a:solidFill>
                <a:latin typeface="微软雅黑" panose="020B0503020204020204" pitchFamily="34" charset="-122"/>
                <a:ea typeface="微软雅黑" panose="020B0503020204020204" pitchFamily="34" charset="-122"/>
              </a:rPr>
              <a:t>3.</a:t>
            </a:r>
            <a:r>
              <a:rPr lang="zh-CN" altLang="en-US" sz="2100">
                <a:solidFill>
                  <a:srgbClr val="1353A2"/>
                </a:solidFill>
                <a:latin typeface="微软雅黑" panose="020B0503020204020204" pitchFamily="34" charset="-122"/>
                <a:ea typeface="微软雅黑" panose="020B0503020204020204" pitchFamily="34" charset="-122"/>
              </a:rPr>
              <a:t>选择语言</a:t>
            </a:r>
            <a:endParaRPr lang="en-US" altLang="zh-CN" sz="1800">
              <a:solidFill>
                <a:srgbClr val="1353A2"/>
              </a:solidFill>
              <a:latin typeface="微软雅黑" panose="020B0503020204020204" pitchFamily="34" charset="-122"/>
              <a:ea typeface="微软雅黑" panose="020B0503020204020204" pitchFamily="34" charset="-122"/>
            </a:endParaRPr>
          </a:p>
        </p:txBody>
      </p:sp>
      <p:pic>
        <p:nvPicPr>
          <p:cNvPr id="73732" name="图片 5">
            <a:extLst>
              <a:ext uri="{FF2B5EF4-FFF2-40B4-BE49-F238E27FC236}">
                <a16:creationId xmlns:a16="http://schemas.microsoft.com/office/drawing/2014/main" id="{876B9329-5C05-487B-83B5-75E075638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427873"/>
            <a:ext cx="6480720" cy="473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a:extLst>
              <a:ext uri="{FF2B5EF4-FFF2-40B4-BE49-F238E27FC236}">
                <a16:creationId xmlns:a16="http://schemas.microsoft.com/office/drawing/2014/main" id="{227DD3A7-AE50-4033-B557-66A2A9E95739}"/>
              </a:ext>
            </a:extLst>
          </p:cNvPr>
          <p:cNvSpPr txBox="1"/>
          <p:nvPr/>
        </p:nvSpPr>
        <p:spPr>
          <a:xfrm>
            <a:off x="1085920" y="779512"/>
            <a:ext cx="4392488" cy="461665"/>
          </a:xfrm>
          <a:prstGeom prst="rect">
            <a:avLst/>
          </a:prstGeom>
          <a:noFill/>
          <a:effectLst>
            <a:reflection blurRad="6350" stA="50000" endA="300" endPos="38500" dist="50800" dir="5400000" sy="-100000" algn="bl" rotWithShape="0"/>
          </a:effectLst>
        </p:spPr>
        <p:txBody>
          <a:bodyPr>
            <a:spAutoFit/>
          </a:bodyPr>
          <a:lstStyle/>
          <a:p>
            <a:pPr>
              <a:defRPr/>
            </a:pPr>
            <a:r>
              <a:rPr lang="en-US" altLang="zh-CN" sz="2400" dirty="0">
                <a:solidFill>
                  <a:srgbClr val="1353A2"/>
                </a:solidFill>
                <a:latin typeface="微软雅黑" pitchFamily="34" charset="-122"/>
                <a:ea typeface="微软雅黑" pitchFamily="34" charset="-122"/>
              </a:rPr>
              <a:t>1.3.3  </a:t>
            </a:r>
            <a:r>
              <a:rPr lang="zh-CN" altLang="en-US" sz="2400" dirty="0">
                <a:solidFill>
                  <a:srgbClr val="1353A2"/>
                </a:solidFill>
                <a:latin typeface="微软雅黑" pitchFamily="34" charset="-122"/>
                <a:ea typeface="微软雅黑" pitchFamily="34" charset="-122"/>
              </a:rPr>
              <a:t>安装您的</a:t>
            </a:r>
            <a:r>
              <a:rPr lang="en-US" altLang="zh-CN" sz="2400" dirty="0">
                <a:solidFill>
                  <a:srgbClr val="1353A2"/>
                </a:solidFill>
                <a:latin typeface="微软雅黑" pitchFamily="34" charset="-122"/>
                <a:ea typeface="微软雅黑" pitchFamily="34" charset="-122"/>
              </a:rPr>
              <a:t>Linux</a:t>
            </a:r>
            <a:r>
              <a:rPr lang="zh-CN" altLang="en-US" sz="2400" dirty="0">
                <a:solidFill>
                  <a:srgbClr val="1353A2"/>
                </a:solidFill>
                <a:latin typeface="微软雅黑" pitchFamily="34" charset="-122"/>
                <a:ea typeface="微软雅黑" pitchFamily="34" charset="-122"/>
              </a:rPr>
              <a:t>系统</a:t>
            </a:r>
          </a:p>
        </p:txBody>
      </p:sp>
      <p:sp>
        <p:nvSpPr>
          <p:cNvPr id="11" name="Text Box 44">
            <a:extLst>
              <a:ext uri="{FF2B5EF4-FFF2-40B4-BE49-F238E27FC236}">
                <a16:creationId xmlns:a16="http://schemas.microsoft.com/office/drawing/2014/main" id="{CA6EF0EB-9486-43E1-8483-95AB6B1EE694}"/>
              </a:ext>
            </a:extLst>
          </p:cNvPr>
          <p:cNvSpPr txBox="1">
            <a:spLocks noChangeArrowheads="1"/>
          </p:cNvSpPr>
          <p:nvPr/>
        </p:nvSpPr>
        <p:spPr bwMode="auto">
          <a:xfrm>
            <a:off x="198438" y="1781175"/>
            <a:ext cx="8653462" cy="414338"/>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20725">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620713" indent="-228600" defTabSz="720725">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858838" indent="-228600" defTabSz="720725">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143000" indent="-228600" defTabSz="720725">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1371600" indent="-228600" defTabSz="720725">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18288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2860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27432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2004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a:spcBef>
                <a:spcPct val="0"/>
              </a:spcBef>
              <a:buClrTx/>
              <a:buSzTx/>
              <a:buFontTx/>
              <a:buNone/>
            </a:pPr>
            <a:r>
              <a:rPr lang="en-US" altLang="zh-CN" sz="2100">
                <a:solidFill>
                  <a:srgbClr val="1353A2"/>
                </a:solidFill>
                <a:latin typeface="微软雅黑" panose="020B0503020204020204" pitchFamily="34" charset="-122"/>
                <a:ea typeface="微软雅黑" panose="020B0503020204020204" pitchFamily="34" charset="-122"/>
              </a:rPr>
              <a:t>3.</a:t>
            </a:r>
            <a:r>
              <a:rPr lang="zh-CN" altLang="en-US" sz="2100">
                <a:solidFill>
                  <a:srgbClr val="1353A2"/>
                </a:solidFill>
                <a:latin typeface="微软雅黑" panose="020B0503020204020204" pitchFamily="34" charset="-122"/>
                <a:ea typeface="微软雅黑" panose="020B0503020204020204" pitchFamily="34" charset="-122"/>
              </a:rPr>
              <a:t>选择安装位置</a:t>
            </a:r>
            <a:endParaRPr lang="en-US" altLang="zh-CN" sz="1800">
              <a:solidFill>
                <a:srgbClr val="1353A2"/>
              </a:solidFill>
              <a:latin typeface="微软雅黑" panose="020B0503020204020204" pitchFamily="34" charset="-122"/>
              <a:ea typeface="微软雅黑" panose="020B0503020204020204" pitchFamily="34" charset="-122"/>
            </a:endParaRPr>
          </a:p>
        </p:txBody>
      </p:sp>
      <p:pic>
        <p:nvPicPr>
          <p:cNvPr id="74756" name="图片 6">
            <a:extLst>
              <a:ext uri="{FF2B5EF4-FFF2-40B4-BE49-F238E27FC236}">
                <a16:creationId xmlns:a16="http://schemas.microsoft.com/office/drawing/2014/main" id="{F2916A8E-2F02-4A75-BA90-A436708D86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8" y="2398713"/>
            <a:ext cx="3867150" cy="323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图片 7">
            <a:extLst>
              <a:ext uri="{FF2B5EF4-FFF2-40B4-BE49-F238E27FC236}">
                <a16:creationId xmlns:a16="http://schemas.microsoft.com/office/drawing/2014/main" id="{D5C183B8-4BEB-46A8-984B-11257A7EC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398713"/>
            <a:ext cx="3752850" cy="323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8EA7C-3166-4E4F-8581-6EA467851FC9}"/>
              </a:ext>
            </a:extLst>
          </p:cNvPr>
          <p:cNvSpPr>
            <a:spLocks noGrp="1"/>
          </p:cNvSpPr>
          <p:nvPr>
            <p:ph type="title"/>
          </p:nvPr>
        </p:nvSpPr>
        <p:spPr>
          <a:xfrm>
            <a:off x="467544" y="548680"/>
            <a:ext cx="8229600" cy="1143000"/>
          </a:xfrm>
        </p:spPr>
        <p:txBody>
          <a:bodyPr/>
          <a:lstStyle/>
          <a:p>
            <a:r>
              <a:rPr lang="zh-CN" altLang="en-US" dirty="0"/>
              <a:t>图形界面</a:t>
            </a:r>
          </a:p>
        </p:txBody>
      </p:sp>
      <p:sp>
        <p:nvSpPr>
          <p:cNvPr id="3" name="内容占位符 2">
            <a:extLst>
              <a:ext uri="{FF2B5EF4-FFF2-40B4-BE49-F238E27FC236}">
                <a16:creationId xmlns:a16="http://schemas.microsoft.com/office/drawing/2014/main" id="{CD7AFB49-1316-4936-978A-28472E329694}"/>
              </a:ext>
            </a:extLst>
          </p:cNvPr>
          <p:cNvSpPr>
            <a:spLocks noGrp="1"/>
          </p:cNvSpPr>
          <p:nvPr>
            <p:ph idx="1"/>
          </p:nvPr>
        </p:nvSpPr>
        <p:spPr>
          <a:xfrm>
            <a:off x="457200" y="1417638"/>
            <a:ext cx="8229600" cy="4525962"/>
          </a:xfrm>
        </p:spPr>
        <p:txBody>
          <a:bodyPr/>
          <a:lstStyle/>
          <a:p>
            <a:pPr>
              <a:lnSpc>
                <a:spcPct val="150000"/>
              </a:lnSpc>
            </a:pPr>
            <a:r>
              <a:rPr lang="zh-CN" altLang="en-US" b="1" i="0" dirty="0">
                <a:solidFill>
                  <a:srgbClr val="4D4D4D"/>
                </a:solidFill>
                <a:effectLst/>
                <a:latin typeface="Microsoft YaHei" panose="020B0503020204020204" pitchFamily="34" charset="-122"/>
                <a:ea typeface="Microsoft YaHei" panose="020B0503020204020204" pitchFamily="34" charset="-122"/>
              </a:rPr>
              <a:t>安装</a:t>
            </a:r>
            <a:r>
              <a:rPr lang="en-US" altLang="zh-CN" b="1" i="0" dirty="0">
                <a:solidFill>
                  <a:srgbClr val="4D4D4D"/>
                </a:solidFill>
                <a:effectLst/>
                <a:latin typeface="Microsoft YaHei" panose="020B0503020204020204" pitchFamily="34" charset="-122"/>
                <a:ea typeface="Microsoft YaHei" panose="020B0503020204020204" pitchFamily="34" charset="-122"/>
              </a:rPr>
              <a:t>centOS7</a:t>
            </a:r>
            <a:r>
              <a:rPr lang="zh-CN" altLang="en-US" b="1" i="0" dirty="0">
                <a:solidFill>
                  <a:srgbClr val="4D4D4D"/>
                </a:solidFill>
                <a:effectLst/>
                <a:latin typeface="Microsoft YaHei" panose="020B0503020204020204" pitchFamily="34" charset="-122"/>
                <a:ea typeface="Microsoft YaHei" panose="020B0503020204020204" pitchFamily="34" charset="-122"/>
              </a:rPr>
              <a:t>服务器版本的时候，系统默认是不会安装</a:t>
            </a:r>
            <a:r>
              <a:rPr lang="en-US" altLang="zh-CN" b="1" i="0" dirty="0">
                <a:solidFill>
                  <a:srgbClr val="4D4D4D"/>
                </a:solidFill>
                <a:effectLst/>
                <a:latin typeface="Microsoft YaHei" panose="020B0503020204020204" pitchFamily="34" charset="-122"/>
                <a:ea typeface="Microsoft YaHei" panose="020B0503020204020204" pitchFamily="34" charset="-122"/>
              </a:rPr>
              <a:t>GUI</a:t>
            </a:r>
            <a:r>
              <a:rPr lang="zh-CN" altLang="en-US" b="1" i="0" dirty="0">
                <a:solidFill>
                  <a:srgbClr val="4D4D4D"/>
                </a:solidFill>
                <a:effectLst/>
                <a:latin typeface="Microsoft YaHei" panose="020B0503020204020204" pitchFamily="34" charset="-122"/>
                <a:ea typeface="Microsoft YaHei" panose="020B0503020204020204" pitchFamily="34" charset="-122"/>
              </a:rPr>
              <a:t>的图形界面程序，这个需要手动选择安装</a:t>
            </a:r>
            <a:r>
              <a:rPr lang="en-US" altLang="zh-CN" b="1" i="0" dirty="0">
                <a:solidFill>
                  <a:srgbClr val="4D4D4D"/>
                </a:solidFill>
                <a:effectLst/>
                <a:latin typeface="Microsoft YaHei" panose="020B0503020204020204" pitchFamily="34" charset="-122"/>
                <a:ea typeface="Microsoft YaHei" panose="020B0503020204020204" pitchFamily="34" charset="-122"/>
              </a:rPr>
              <a:t>CentOS7 Gnome GUI</a:t>
            </a:r>
            <a:r>
              <a:rPr lang="zh-CN" altLang="en-US" b="1" i="0" dirty="0">
                <a:solidFill>
                  <a:srgbClr val="4D4D4D"/>
                </a:solidFill>
                <a:effectLst/>
                <a:latin typeface="Microsoft YaHei" panose="020B0503020204020204" pitchFamily="34" charset="-122"/>
                <a:ea typeface="Microsoft YaHei" panose="020B0503020204020204" pitchFamily="34" charset="-122"/>
              </a:rPr>
              <a:t>包</a:t>
            </a:r>
            <a:endParaRPr lang="zh-CN" altLang="en-US" b="1" dirty="0"/>
          </a:p>
        </p:txBody>
      </p:sp>
    </p:spTree>
    <p:extLst>
      <p:ext uri="{BB962C8B-B14F-4D97-AF65-F5344CB8AC3E}">
        <p14:creationId xmlns:p14="http://schemas.microsoft.com/office/powerpoint/2010/main" val="1542582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a:extLst>
              <a:ext uri="{FF2B5EF4-FFF2-40B4-BE49-F238E27FC236}">
                <a16:creationId xmlns:a16="http://schemas.microsoft.com/office/drawing/2014/main" id="{4393CE2C-6B8E-4DCE-929C-06394E1F6EFC}"/>
              </a:ext>
            </a:extLst>
          </p:cNvPr>
          <p:cNvSpPr>
            <a:spLocks noGrp="1"/>
          </p:cNvSpPr>
          <p:nvPr>
            <p:ph idx="1"/>
          </p:nvPr>
        </p:nvSpPr>
        <p:spPr/>
        <p:txBody>
          <a:bodyPr/>
          <a:lstStyle/>
          <a:p>
            <a:pPr eaLnBrk="1" hangingPunct="1">
              <a:lnSpc>
                <a:spcPct val="150000"/>
              </a:lnSpc>
            </a:pPr>
            <a:r>
              <a:rPr lang="en-US" altLang="zh-CN" b="1" dirty="0"/>
              <a:t>Windows</a:t>
            </a:r>
            <a:r>
              <a:rPr lang="zh-CN" altLang="en-US" b="1" dirty="0"/>
              <a:t>系统</a:t>
            </a:r>
            <a:endParaRPr lang="en-US" altLang="zh-CN" b="1" dirty="0"/>
          </a:p>
          <a:p>
            <a:pPr eaLnBrk="1" hangingPunct="1">
              <a:lnSpc>
                <a:spcPct val="150000"/>
              </a:lnSpc>
            </a:pPr>
            <a:r>
              <a:rPr lang="en-US" altLang="zh-CN" b="1" dirty="0"/>
              <a:t>MAC OS</a:t>
            </a:r>
            <a:r>
              <a:rPr lang="zh-CN" altLang="en-US" b="1" dirty="0"/>
              <a:t>系统</a:t>
            </a:r>
            <a:endParaRPr lang="en-US" altLang="zh-CN" b="1" dirty="0"/>
          </a:p>
          <a:p>
            <a:pPr eaLnBrk="1" hangingPunct="1">
              <a:lnSpc>
                <a:spcPct val="150000"/>
              </a:lnSpc>
            </a:pPr>
            <a:r>
              <a:rPr lang="en-US" altLang="zh-CN" b="1" dirty="0"/>
              <a:t>Unix</a:t>
            </a:r>
            <a:r>
              <a:rPr lang="zh-CN" altLang="en-US" b="1" dirty="0"/>
              <a:t>系统</a:t>
            </a:r>
            <a:endParaRPr lang="en-US" altLang="zh-CN" b="1" dirty="0"/>
          </a:p>
          <a:p>
            <a:pPr eaLnBrk="1" hangingPunct="1">
              <a:lnSpc>
                <a:spcPct val="150000"/>
              </a:lnSpc>
            </a:pPr>
            <a:r>
              <a:rPr lang="en-US" altLang="zh-CN" b="1" dirty="0"/>
              <a:t>Linux</a:t>
            </a:r>
            <a:r>
              <a:rPr lang="zh-CN" altLang="en-US" b="1" dirty="0"/>
              <a:t>系统</a:t>
            </a:r>
          </a:p>
        </p:txBody>
      </p:sp>
      <p:sp>
        <p:nvSpPr>
          <p:cNvPr id="4098" name="标题 1">
            <a:extLst>
              <a:ext uri="{FF2B5EF4-FFF2-40B4-BE49-F238E27FC236}">
                <a16:creationId xmlns:a16="http://schemas.microsoft.com/office/drawing/2014/main" id="{91D864AB-0AAE-451D-AF8E-18F466230BB9}"/>
              </a:ext>
            </a:extLst>
          </p:cNvPr>
          <p:cNvSpPr>
            <a:spLocks noGrp="1"/>
          </p:cNvSpPr>
          <p:nvPr>
            <p:ph type="title"/>
          </p:nvPr>
        </p:nvSpPr>
        <p:spPr>
          <a:xfrm>
            <a:off x="251520" y="548680"/>
            <a:ext cx="8229600" cy="1143000"/>
          </a:xfrm>
        </p:spPr>
        <p:txBody>
          <a:bodyPr/>
          <a:lstStyle/>
          <a:p>
            <a:pPr eaLnBrk="1" fontAlgn="auto" hangingPunct="1">
              <a:spcAft>
                <a:spcPts val="0"/>
              </a:spcAft>
              <a:defRPr/>
            </a:pPr>
            <a:r>
              <a:rPr lang="zh-CN" altLang="en-US" dirty="0"/>
              <a:t>流行的操作系统</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a:extLst>
              <a:ext uri="{FF2B5EF4-FFF2-40B4-BE49-F238E27FC236}">
                <a16:creationId xmlns:a16="http://schemas.microsoft.com/office/drawing/2014/main" id="{FE8C3F3E-3407-49A4-A96D-1C2DCA1F8E15}"/>
              </a:ext>
            </a:extLst>
          </p:cNvPr>
          <p:cNvSpPr txBox="1"/>
          <p:nvPr/>
        </p:nvSpPr>
        <p:spPr>
          <a:xfrm>
            <a:off x="570920" y="980728"/>
            <a:ext cx="4176464" cy="461665"/>
          </a:xfrm>
          <a:prstGeom prst="rect">
            <a:avLst/>
          </a:prstGeom>
          <a:noFill/>
          <a:effectLst>
            <a:reflection blurRad="6350" stA="50000" endA="300" endPos="38500" dist="50800" dir="5400000" sy="-100000" algn="bl" rotWithShape="0"/>
          </a:effectLst>
        </p:spPr>
        <p:txBody>
          <a:bodyPr>
            <a:spAutoFit/>
          </a:bodyPr>
          <a:lstStyle/>
          <a:p>
            <a:pPr>
              <a:defRPr/>
            </a:pPr>
            <a:r>
              <a:rPr lang="en-US" altLang="zh-CN" sz="2400" dirty="0">
                <a:solidFill>
                  <a:srgbClr val="1353A2"/>
                </a:solidFill>
                <a:latin typeface="微软雅黑" pitchFamily="34" charset="-122"/>
                <a:ea typeface="微软雅黑" pitchFamily="34" charset="-122"/>
              </a:rPr>
              <a:t>1.3.3  </a:t>
            </a:r>
            <a:r>
              <a:rPr lang="zh-CN" altLang="en-US" sz="2400" dirty="0">
                <a:solidFill>
                  <a:srgbClr val="1353A2"/>
                </a:solidFill>
                <a:latin typeface="微软雅黑" pitchFamily="34" charset="-122"/>
                <a:ea typeface="微软雅黑" pitchFamily="34" charset="-122"/>
              </a:rPr>
              <a:t>安装您的</a:t>
            </a:r>
            <a:r>
              <a:rPr lang="en-US" altLang="zh-CN" sz="2400" dirty="0">
                <a:solidFill>
                  <a:srgbClr val="1353A2"/>
                </a:solidFill>
                <a:latin typeface="微软雅黑" pitchFamily="34" charset="-122"/>
                <a:ea typeface="微软雅黑" pitchFamily="34" charset="-122"/>
              </a:rPr>
              <a:t>Linux</a:t>
            </a:r>
            <a:r>
              <a:rPr lang="zh-CN" altLang="en-US" sz="2400" dirty="0">
                <a:solidFill>
                  <a:srgbClr val="1353A2"/>
                </a:solidFill>
                <a:latin typeface="微软雅黑" pitchFamily="34" charset="-122"/>
                <a:ea typeface="微软雅黑" pitchFamily="34" charset="-122"/>
              </a:rPr>
              <a:t>系统</a:t>
            </a:r>
          </a:p>
        </p:txBody>
      </p:sp>
      <p:sp>
        <p:nvSpPr>
          <p:cNvPr id="11" name="Text Box 44">
            <a:extLst>
              <a:ext uri="{FF2B5EF4-FFF2-40B4-BE49-F238E27FC236}">
                <a16:creationId xmlns:a16="http://schemas.microsoft.com/office/drawing/2014/main" id="{FDE9FEC5-8109-477C-899B-9B88E204ED5F}"/>
              </a:ext>
            </a:extLst>
          </p:cNvPr>
          <p:cNvSpPr txBox="1">
            <a:spLocks noChangeArrowheads="1"/>
          </p:cNvSpPr>
          <p:nvPr/>
        </p:nvSpPr>
        <p:spPr bwMode="auto">
          <a:xfrm>
            <a:off x="198438" y="1781175"/>
            <a:ext cx="8653462" cy="414338"/>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20725">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620713" indent="-228600" defTabSz="720725">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858838" indent="-228600" defTabSz="720725">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143000" indent="-228600" defTabSz="720725">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1371600" indent="-228600" defTabSz="720725">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18288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2860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27432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2004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a:spcBef>
                <a:spcPct val="0"/>
              </a:spcBef>
              <a:buClrTx/>
              <a:buSzTx/>
              <a:buFontTx/>
              <a:buNone/>
            </a:pPr>
            <a:r>
              <a:rPr lang="en-US" altLang="zh-CN" sz="2100">
                <a:solidFill>
                  <a:srgbClr val="1353A2"/>
                </a:solidFill>
                <a:latin typeface="微软雅黑" panose="020B0503020204020204" pitchFamily="34" charset="-122"/>
                <a:ea typeface="微软雅黑" panose="020B0503020204020204" pitchFamily="34" charset="-122"/>
              </a:rPr>
              <a:t>4.</a:t>
            </a:r>
            <a:r>
              <a:rPr lang="zh-CN" altLang="en-US" sz="2100">
                <a:solidFill>
                  <a:srgbClr val="1353A2"/>
                </a:solidFill>
                <a:latin typeface="微软雅黑" panose="020B0503020204020204" pitchFamily="34" charset="-122"/>
                <a:ea typeface="微软雅黑" panose="020B0503020204020204" pitchFamily="34" charset="-122"/>
              </a:rPr>
              <a:t>软件选择</a:t>
            </a:r>
            <a:endParaRPr lang="en-US" altLang="zh-CN" sz="1800">
              <a:solidFill>
                <a:srgbClr val="1353A2"/>
              </a:solidFill>
              <a:latin typeface="微软雅黑" panose="020B0503020204020204" pitchFamily="34" charset="-122"/>
              <a:ea typeface="微软雅黑" panose="020B0503020204020204" pitchFamily="34" charset="-122"/>
            </a:endParaRPr>
          </a:p>
        </p:txBody>
      </p:sp>
      <p:pic>
        <p:nvPicPr>
          <p:cNvPr id="75780" name="图片 5">
            <a:extLst>
              <a:ext uri="{FF2B5EF4-FFF2-40B4-BE49-F238E27FC236}">
                <a16:creationId xmlns:a16="http://schemas.microsoft.com/office/drawing/2014/main" id="{B3C87CD5-FB0C-45A4-8E00-0C7A390C3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2289175"/>
            <a:ext cx="3933825" cy="324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图片 8">
            <a:extLst>
              <a:ext uri="{FF2B5EF4-FFF2-40B4-BE49-F238E27FC236}">
                <a16:creationId xmlns:a16="http://schemas.microsoft.com/office/drawing/2014/main" id="{9074958F-0A1D-4DF3-BA4F-A999B6C6C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7838" y="2247900"/>
            <a:ext cx="4271962" cy="332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日期占位符 3">
            <a:extLst>
              <a:ext uri="{FF2B5EF4-FFF2-40B4-BE49-F238E27FC236}">
                <a16:creationId xmlns:a16="http://schemas.microsoft.com/office/drawing/2014/main" id="{3F82BEFF-693F-434C-B1C5-639600395220}"/>
              </a:ext>
            </a:extLst>
          </p:cNvPr>
          <p:cNvSpPr>
            <a:spLocks noGrp="1"/>
          </p:cNvSpPr>
          <p:nvPr>
            <p:ph type="dt" sz="quarter" idx="10"/>
          </p:nvPr>
        </p:nvSpPr>
        <p:spPr>
          <a:xfrm>
            <a:off x="228600" y="65532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9195AEF-0859-4B39-91A9-F5BDAC16B1A0}" type="datetime2">
              <a:rPr kumimoji="1" lang="zh-CN" altLang="en-US" sz="1200" b="1" smtClean="0">
                <a:solidFill>
                  <a:schemeClr val="bg1"/>
                </a:solidFill>
                <a:latin typeface="Times New Roman" panose="02020603050405020304" pitchFamily="18" charset="0"/>
              </a:rPr>
              <a:pPr eaLnBrk="1" hangingPunct="1"/>
              <a:t>2023年3月5日</a:t>
            </a:fld>
            <a:endParaRPr kumimoji="1" lang="en-US" altLang="zh-CN" sz="1200" b="1">
              <a:solidFill>
                <a:schemeClr val="bg1"/>
              </a:solidFill>
              <a:latin typeface="Times New Roman" panose="02020603050405020304" pitchFamily="18" charset="0"/>
            </a:endParaRPr>
          </a:p>
        </p:txBody>
      </p:sp>
      <p:sp>
        <p:nvSpPr>
          <p:cNvPr id="40963" name="Rectangle 2">
            <a:extLst>
              <a:ext uri="{FF2B5EF4-FFF2-40B4-BE49-F238E27FC236}">
                <a16:creationId xmlns:a16="http://schemas.microsoft.com/office/drawing/2014/main" id="{6B966FC2-DFC2-4121-BA18-CF2788815647}"/>
              </a:ext>
            </a:extLst>
          </p:cNvPr>
          <p:cNvSpPr>
            <a:spLocks noGrp="1" noChangeArrowheads="1"/>
          </p:cNvSpPr>
          <p:nvPr>
            <p:ph type="title" idx="4294967295"/>
          </p:nvPr>
        </p:nvSpPr>
        <p:spPr>
          <a:xfrm>
            <a:off x="467544" y="476672"/>
            <a:ext cx="8229600" cy="1143000"/>
          </a:xfrm>
        </p:spPr>
        <p:txBody>
          <a:bodyPr/>
          <a:lstStyle/>
          <a:p>
            <a:r>
              <a:rPr lang="en-US" altLang="zh-CN" sz="4000" b="1" dirty="0">
                <a:solidFill>
                  <a:schemeClr val="tx1"/>
                </a:solidFill>
              </a:rPr>
              <a:t>X Window</a:t>
            </a:r>
            <a:r>
              <a:rPr lang="zh-CN" altLang="en-US" sz="4000" b="1" dirty="0">
                <a:solidFill>
                  <a:schemeClr val="tx1"/>
                </a:solidFill>
              </a:rPr>
              <a:t>系统的使用</a:t>
            </a:r>
            <a:r>
              <a:rPr lang="en-US" altLang="zh-CN" sz="4000" b="1" dirty="0">
                <a:solidFill>
                  <a:schemeClr val="tx1"/>
                </a:solidFill>
              </a:rPr>
              <a:t>--</a:t>
            </a:r>
            <a:r>
              <a:rPr lang="zh-CN" altLang="en-US" sz="4000" dirty="0"/>
              <a:t>概述 </a:t>
            </a:r>
          </a:p>
        </p:txBody>
      </p:sp>
      <p:sp>
        <p:nvSpPr>
          <p:cNvPr id="40964" name="Rectangle 5">
            <a:extLst>
              <a:ext uri="{FF2B5EF4-FFF2-40B4-BE49-F238E27FC236}">
                <a16:creationId xmlns:a16="http://schemas.microsoft.com/office/drawing/2014/main" id="{5427BA0E-CE6D-4E1A-B39F-C34AEFEC4B0D}"/>
              </a:ext>
            </a:extLst>
          </p:cNvPr>
          <p:cNvSpPr>
            <a:spLocks noGrp="1" noChangeArrowheads="1"/>
          </p:cNvSpPr>
          <p:nvPr>
            <p:ph type="body" idx="4294967295"/>
          </p:nvPr>
        </p:nvSpPr>
        <p:spPr>
          <a:xfrm>
            <a:off x="457200" y="1628800"/>
            <a:ext cx="7958137" cy="3429000"/>
          </a:xfrm>
        </p:spPr>
        <p:txBody>
          <a:bodyPr/>
          <a:lstStyle/>
          <a:p>
            <a:pPr>
              <a:lnSpc>
                <a:spcPct val="150000"/>
              </a:lnSpc>
            </a:pPr>
            <a:r>
              <a:rPr lang="en-US" altLang="zh-CN" dirty="0"/>
              <a:t>X Window,</a:t>
            </a:r>
            <a:r>
              <a:rPr lang="zh-CN" altLang="en-US" dirty="0"/>
              <a:t>即</a:t>
            </a:r>
            <a:r>
              <a:rPr lang="en-US" altLang="zh-CN" dirty="0"/>
              <a:t>X Window</a:t>
            </a:r>
            <a:r>
              <a:rPr lang="zh-CN" altLang="en-US" dirty="0"/>
              <a:t>图形用户接口</a:t>
            </a:r>
            <a:r>
              <a:rPr lang="en-US" altLang="zh-CN" dirty="0"/>
              <a:t>,</a:t>
            </a:r>
            <a:r>
              <a:rPr lang="zh-CN" altLang="en-US" dirty="0"/>
              <a:t>是</a:t>
            </a:r>
            <a:r>
              <a:rPr lang="en-US" altLang="zh-CN" dirty="0"/>
              <a:t>UNIX</a:t>
            </a:r>
            <a:r>
              <a:rPr lang="zh-CN" altLang="en-US" dirty="0"/>
              <a:t>和</a:t>
            </a:r>
            <a:r>
              <a:rPr lang="en-US" altLang="zh-CN" dirty="0"/>
              <a:t>Linux</a:t>
            </a:r>
            <a:r>
              <a:rPr lang="zh-CN" altLang="en-US" dirty="0"/>
              <a:t>系统上的图形界面系统</a:t>
            </a:r>
            <a:endParaRPr lang="en-US" altLang="zh-CN" dirty="0"/>
          </a:p>
          <a:p>
            <a:pPr>
              <a:lnSpc>
                <a:spcPct val="150000"/>
              </a:lnSpc>
            </a:pPr>
            <a:r>
              <a:rPr lang="zh-CN" altLang="en-US" dirty="0"/>
              <a:t>源于上个世纪八十年代中期，图形界面风潮席卷操作系统业界，麻省理工学院（</a:t>
            </a:r>
            <a:r>
              <a:rPr lang="en-US" altLang="zh-CN" dirty="0"/>
              <a:t>MIT</a:t>
            </a:r>
            <a:r>
              <a:rPr lang="zh-CN" altLang="en-US" dirty="0"/>
              <a:t>）在</a:t>
            </a:r>
            <a:r>
              <a:rPr lang="en-US" altLang="zh-CN" dirty="0"/>
              <a:t>1984</a:t>
            </a:r>
            <a:r>
              <a:rPr lang="zh-CN" altLang="en-US" dirty="0"/>
              <a:t>年与当时的</a:t>
            </a:r>
            <a:r>
              <a:rPr lang="en-US" altLang="zh-CN" dirty="0"/>
              <a:t>DEC</a:t>
            </a:r>
            <a:r>
              <a:rPr lang="zh-CN" altLang="en-US" dirty="0"/>
              <a:t>公司合作，力求在</a:t>
            </a:r>
            <a:r>
              <a:rPr lang="en-US" altLang="zh-CN" dirty="0"/>
              <a:t>UNIX</a:t>
            </a:r>
            <a:r>
              <a:rPr lang="zh-CN" altLang="en-US" dirty="0"/>
              <a:t>系统上开发一个分散式的视窗环境</a:t>
            </a:r>
            <a:r>
              <a:rPr lang="en-US" altLang="zh-CN" dirty="0"/>
              <a: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内容占位符 2">
            <a:extLst>
              <a:ext uri="{FF2B5EF4-FFF2-40B4-BE49-F238E27FC236}">
                <a16:creationId xmlns:a16="http://schemas.microsoft.com/office/drawing/2014/main" id="{391277B2-E4E3-440B-A580-4421E117FA5D}"/>
              </a:ext>
            </a:extLst>
          </p:cNvPr>
          <p:cNvSpPr>
            <a:spLocks noGrp="1"/>
          </p:cNvSpPr>
          <p:nvPr>
            <p:ph idx="1"/>
          </p:nvPr>
        </p:nvSpPr>
        <p:spPr>
          <a:xfrm>
            <a:off x="571500" y="500063"/>
            <a:ext cx="8229600" cy="4525962"/>
          </a:xfrm>
        </p:spPr>
        <p:txBody>
          <a:bodyPr/>
          <a:lstStyle/>
          <a:p>
            <a:pPr>
              <a:lnSpc>
                <a:spcPct val="150000"/>
              </a:lnSpc>
            </a:pPr>
            <a:r>
              <a:rPr lang="en-US" altLang="zh-CN" dirty="0">
                <a:solidFill>
                  <a:srgbClr val="FF0000"/>
                </a:solidFill>
              </a:rPr>
              <a:t>X Window</a:t>
            </a:r>
            <a:r>
              <a:rPr lang="zh-CN" altLang="en-US" dirty="0"/>
              <a:t>（注意不是</a:t>
            </a:r>
            <a:r>
              <a:rPr lang="en-US" altLang="zh-CN" dirty="0"/>
              <a:t>X Windows</a:t>
            </a:r>
            <a:r>
              <a:rPr lang="zh-CN" altLang="en-US" dirty="0"/>
              <a:t>）不是一个直接的图形操作环境，而是作为图形环境与</a:t>
            </a:r>
            <a:r>
              <a:rPr lang="en-US" altLang="zh-CN" dirty="0"/>
              <a:t>UNIX</a:t>
            </a:r>
            <a:r>
              <a:rPr lang="zh-CN" altLang="en-US" dirty="0"/>
              <a:t>系统内核沟通的中间桥梁，任何厂商都可以在</a:t>
            </a:r>
            <a:r>
              <a:rPr lang="en-US" altLang="zh-CN" dirty="0"/>
              <a:t>X Window</a:t>
            </a:r>
            <a:r>
              <a:rPr lang="zh-CN" altLang="en-US" dirty="0"/>
              <a:t>基础上开发出不同的</a:t>
            </a:r>
            <a:r>
              <a:rPr lang="en-US" altLang="zh-CN" dirty="0"/>
              <a:t>GUI</a:t>
            </a:r>
            <a:r>
              <a:rPr lang="zh-CN" altLang="en-US" dirty="0"/>
              <a:t>图形环境。</a:t>
            </a:r>
            <a:endParaRPr lang="en-US" altLang="zh-CN" dirty="0"/>
          </a:p>
          <a:p>
            <a:pPr>
              <a:lnSpc>
                <a:spcPct val="150000"/>
              </a:lnSpc>
            </a:pPr>
            <a:r>
              <a:rPr lang="en-US" altLang="zh-CN" dirty="0"/>
              <a:t>MIT</a:t>
            </a:r>
            <a:r>
              <a:rPr lang="zh-CN" altLang="en-US" dirty="0"/>
              <a:t>和</a:t>
            </a:r>
            <a:r>
              <a:rPr lang="en-US" altLang="zh-CN" dirty="0"/>
              <a:t>DEC</a:t>
            </a:r>
            <a:r>
              <a:rPr lang="zh-CN" altLang="en-US" dirty="0"/>
              <a:t>的目的只在于为</a:t>
            </a:r>
            <a:r>
              <a:rPr lang="en-US" altLang="zh-CN" dirty="0"/>
              <a:t>UNIX</a:t>
            </a:r>
            <a:r>
              <a:rPr lang="zh-CN" altLang="en-US" dirty="0"/>
              <a:t>系统设计一套简单的图形框架</a:t>
            </a:r>
            <a:endParaRPr lang="en-US" altLang="zh-CN" dirty="0"/>
          </a:p>
          <a:p>
            <a:pPr>
              <a:lnSpc>
                <a:spcPct val="150000"/>
              </a:lnSpc>
            </a:pPr>
            <a:r>
              <a:rPr lang="en-US" altLang="zh-CN" dirty="0"/>
              <a:t>1986 </a:t>
            </a:r>
            <a:r>
              <a:rPr lang="zh-CN" altLang="en-US" dirty="0"/>
              <a:t>年，</a:t>
            </a:r>
            <a:r>
              <a:rPr lang="en-US" altLang="zh-CN" dirty="0"/>
              <a:t>MIT</a:t>
            </a:r>
            <a:r>
              <a:rPr lang="zh-CN" altLang="en-US" dirty="0"/>
              <a:t>正式发行</a:t>
            </a:r>
            <a:r>
              <a:rPr lang="en-US" altLang="zh-CN" dirty="0"/>
              <a:t>X Window</a:t>
            </a:r>
            <a:r>
              <a:rPr lang="zh-CN" altLang="en-US" dirty="0"/>
              <a:t>，此后它便成为</a:t>
            </a:r>
            <a:r>
              <a:rPr lang="en-US" altLang="zh-CN" dirty="0"/>
              <a:t>UNIX</a:t>
            </a:r>
            <a:r>
              <a:rPr lang="zh-CN" altLang="en-US" dirty="0"/>
              <a:t>的标准视窗环境</a:t>
            </a:r>
            <a:endParaRPr lang="en-US" altLang="zh-CN" dirty="0"/>
          </a:p>
          <a:p>
            <a:pPr>
              <a:lnSpc>
                <a:spcPct val="150000"/>
              </a:lnSpc>
            </a:pPr>
            <a:endParaRPr lang="en-US" altLang="zh-CN" dirty="0"/>
          </a:p>
          <a:p>
            <a:pPr>
              <a:lnSpc>
                <a:spcPct val="150000"/>
              </a:lnSpc>
            </a:pPr>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日期占位符 2">
            <a:extLst>
              <a:ext uri="{FF2B5EF4-FFF2-40B4-BE49-F238E27FC236}">
                <a16:creationId xmlns:a16="http://schemas.microsoft.com/office/drawing/2014/main" id="{F5902866-477F-4BF8-A378-74EAA684E807}"/>
              </a:ext>
            </a:extLst>
          </p:cNvPr>
          <p:cNvSpPr>
            <a:spLocks noGrp="1"/>
          </p:cNvSpPr>
          <p:nvPr>
            <p:ph type="dt" sz="quarter" idx="10"/>
          </p:nvPr>
        </p:nvSpPr>
        <p:spPr>
          <a:xfrm>
            <a:off x="228600" y="65532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3979D08-C790-4680-A510-76017BE2F3DC}" type="datetime2">
              <a:rPr kumimoji="1" lang="zh-CN" altLang="en-US" sz="1200" b="1" smtClean="0">
                <a:solidFill>
                  <a:schemeClr val="bg1"/>
                </a:solidFill>
                <a:latin typeface="Times New Roman" panose="02020603050405020304" pitchFamily="18" charset="0"/>
              </a:rPr>
              <a:pPr eaLnBrk="1" hangingPunct="1"/>
              <a:t>2023年3月5日</a:t>
            </a:fld>
            <a:endParaRPr kumimoji="1" lang="en-US" altLang="zh-CN" sz="1200" b="1">
              <a:solidFill>
                <a:schemeClr val="bg1"/>
              </a:solidFill>
              <a:latin typeface="Times New Roman" panose="02020603050405020304" pitchFamily="18" charset="0"/>
            </a:endParaRPr>
          </a:p>
        </p:txBody>
      </p:sp>
      <p:sp>
        <p:nvSpPr>
          <p:cNvPr id="43011" name="Rectangle 297">
            <a:extLst>
              <a:ext uri="{FF2B5EF4-FFF2-40B4-BE49-F238E27FC236}">
                <a16:creationId xmlns:a16="http://schemas.microsoft.com/office/drawing/2014/main" id="{607BCDE6-96E5-4132-8B43-D3F111AD4526}"/>
              </a:ext>
            </a:extLst>
          </p:cNvPr>
          <p:cNvSpPr>
            <a:spLocks noGrp="1" noChangeArrowheads="1"/>
          </p:cNvSpPr>
          <p:nvPr>
            <p:ph type="title" idx="4294967295"/>
          </p:nvPr>
        </p:nvSpPr>
        <p:spPr>
          <a:xfrm>
            <a:off x="421481" y="476672"/>
            <a:ext cx="8229600" cy="1143000"/>
          </a:xfrm>
        </p:spPr>
        <p:txBody>
          <a:bodyPr/>
          <a:lstStyle/>
          <a:p>
            <a:r>
              <a:rPr lang="en-US" altLang="zh-CN" sz="4000" dirty="0"/>
              <a:t>X Window</a:t>
            </a:r>
            <a:r>
              <a:rPr lang="zh-CN" altLang="en-US" sz="4000" dirty="0"/>
              <a:t>的组成</a:t>
            </a:r>
          </a:p>
        </p:txBody>
      </p:sp>
      <p:sp>
        <p:nvSpPr>
          <p:cNvPr id="43" name="矩形 42">
            <a:extLst>
              <a:ext uri="{FF2B5EF4-FFF2-40B4-BE49-F238E27FC236}">
                <a16:creationId xmlns:a16="http://schemas.microsoft.com/office/drawing/2014/main" id="{49C8802B-40A9-4E14-BA07-E726FE9D084A}"/>
              </a:ext>
            </a:extLst>
          </p:cNvPr>
          <p:cNvSpPr>
            <a:spLocks noChangeArrowheads="1"/>
          </p:cNvSpPr>
          <p:nvPr/>
        </p:nvSpPr>
        <p:spPr bwMode="auto">
          <a:xfrm>
            <a:off x="357188" y="1586012"/>
            <a:ext cx="8358187" cy="3859212"/>
          </a:xfrm>
          <a:prstGeom prst="rect">
            <a:avLst/>
          </a:prstGeom>
          <a:noFill/>
          <a:ln w="9525">
            <a:noFill/>
            <a:miter lim="800000"/>
            <a:headEnd/>
            <a:tailEnd/>
          </a:ln>
        </p:spPr>
        <p:txBody>
          <a:bodyPr>
            <a:spAutoFit/>
          </a:bodyPr>
          <a:lstStyle/>
          <a:p>
            <a:pPr>
              <a:spcBef>
                <a:spcPct val="20000"/>
              </a:spcBef>
              <a:buFont typeface="Arial" pitchFamily="34" charset="0"/>
              <a:buChar char="•"/>
              <a:defRPr/>
            </a:pPr>
            <a:r>
              <a:rPr kumimoji="1" lang="zh-CN" altLang="en-US" sz="3200" dirty="0">
                <a:latin typeface="Times New Roman" pitchFamily="18" charset="0"/>
                <a:ea typeface="宋体" charset="-122"/>
              </a:rPr>
              <a:t> 整个</a:t>
            </a:r>
            <a:r>
              <a:rPr kumimoji="1" lang="en-US" altLang="zh-CN" sz="3200" dirty="0">
                <a:latin typeface="Times New Roman" pitchFamily="18" charset="0"/>
                <a:ea typeface="宋体" charset="-122"/>
              </a:rPr>
              <a:t>X Window</a:t>
            </a:r>
            <a:r>
              <a:rPr kumimoji="1" lang="zh-CN" altLang="en-US" sz="3200" dirty="0">
                <a:latin typeface="Times New Roman" pitchFamily="18" charset="0"/>
                <a:ea typeface="宋体" charset="-122"/>
              </a:rPr>
              <a:t>由三个部分组成：</a:t>
            </a:r>
          </a:p>
          <a:p>
            <a:pPr>
              <a:spcBef>
                <a:spcPct val="20000"/>
              </a:spcBef>
              <a:buFont typeface="Wingdings" pitchFamily="2" charset="2"/>
              <a:buChar char="Ø"/>
              <a:defRPr/>
            </a:pPr>
            <a:r>
              <a:rPr kumimoji="1" lang="en-US" altLang="zh-CN" sz="2800" dirty="0">
                <a:latin typeface="+mn-lt"/>
                <a:ea typeface="宋体" charset="-122"/>
              </a:rPr>
              <a:t> X Server</a:t>
            </a:r>
            <a:r>
              <a:rPr kumimoji="1" lang="zh-CN" altLang="en-US" sz="2800" dirty="0">
                <a:latin typeface="+mn-lt"/>
                <a:ea typeface="宋体" charset="-122"/>
              </a:rPr>
              <a:t>：控制输入、输出设备并维护相关资源的程序，受来自键盘、鼠标的操作并将它交给</a:t>
            </a:r>
            <a:r>
              <a:rPr kumimoji="1" lang="en-US" altLang="zh-CN" sz="2800" dirty="0">
                <a:latin typeface="+mn-lt"/>
                <a:ea typeface="宋体" charset="-122"/>
              </a:rPr>
              <a:t>X Client</a:t>
            </a:r>
            <a:r>
              <a:rPr kumimoji="1" lang="zh-CN" altLang="en-US" sz="2800" dirty="0">
                <a:latin typeface="+mn-lt"/>
                <a:ea typeface="宋体" charset="-122"/>
              </a:rPr>
              <a:t>作出反馈，并负责输出</a:t>
            </a:r>
            <a:r>
              <a:rPr kumimoji="1" lang="en-US" altLang="zh-CN" sz="2800" dirty="0">
                <a:latin typeface="+mn-lt"/>
                <a:ea typeface="宋体" charset="-122"/>
              </a:rPr>
              <a:t>X Client</a:t>
            </a:r>
            <a:r>
              <a:rPr kumimoji="1" lang="zh-CN" altLang="en-US" sz="2800" dirty="0">
                <a:latin typeface="+mn-lt"/>
                <a:ea typeface="宋体" charset="-122"/>
              </a:rPr>
              <a:t>的输出信息</a:t>
            </a:r>
          </a:p>
          <a:p>
            <a:pPr>
              <a:spcBef>
                <a:spcPct val="20000"/>
              </a:spcBef>
              <a:buFont typeface="Wingdings" pitchFamily="2" charset="2"/>
              <a:buChar char="Ø"/>
              <a:defRPr/>
            </a:pPr>
            <a:r>
              <a:rPr kumimoji="1" lang="en-US" altLang="zh-CN" sz="2800" dirty="0">
                <a:latin typeface="+mn-lt"/>
                <a:ea typeface="宋体" charset="-122"/>
              </a:rPr>
              <a:t> X Client</a:t>
            </a:r>
            <a:r>
              <a:rPr kumimoji="1" lang="zh-CN" altLang="en-US" sz="2800" dirty="0">
                <a:latin typeface="+mn-lt"/>
                <a:ea typeface="宋体" charset="-122"/>
              </a:rPr>
              <a:t>：应用程序的核心部分，</a:t>
            </a:r>
            <a:r>
              <a:rPr lang="zh-CN" altLang="en-US" sz="2800" dirty="0">
                <a:latin typeface="+mn-lt"/>
                <a:ea typeface="宋体" charset="-122"/>
              </a:rPr>
              <a:t>提供一个完整的</a:t>
            </a:r>
            <a:r>
              <a:rPr lang="en-US" altLang="zh-CN" sz="2800" dirty="0">
                <a:latin typeface="+mn-lt"/>
                <a:ea typeface="宋体" charset="-122"/>
              </a:rPr>
              <a:t>GUI</a:t>
            </a:r>
            <a:r>
              <a:rPr lang="zh-CN" altLang="en-US" sz="2800" dirty="0">
                <a:latin typeface="+mn-lt"/>
                <a:ea typeface="宋体" charset="-122"/>
              </a:rPr>
              <a:t>界面，负责与用户的直接交互（图形界面程序</a:t>
            </a:r>
            <a:r>
              <a:rPr lang="en-US" sz="2800" dirty="0" err="1">
                <a:latin typeface="+mn-lt"/>
                <a:ea typeface="宋体" charset="-122"/>
              </a:rPr>
              <a:t>KDE、Gnome</a:t>
            </a:r>
            <a:r>
              <a:rPr lang="zh-CN" altLang="en-US" sz="2800" dirty="0">
                <a:latin typeface="+mn-lt"/>
                <a:ea typeface="宋体" charset="-122"/>
              </a:rPr>
              <a:t>都是一个</a:t>
            </a:r>
            <a:r>
              <a:rPr lang="en-US" sz="2800" dirty="0">
                <a:latin typeface="+mn-lt"/>
                <a:ea typeface="宋体" charset="-122"/>
              </a:rPr>
              <a:t>X Client</a:t>
            </a:r>
            <a:r>
              <a:rPr lang="zh-CN" altLang="en-US" sz="2800" dirty="0">
                <a:latin typeface="+mn-lt"/>
                <a:ea typeface="宋体" charset="-122"/>
              </a:rPr>
              <a:t>）</a:t>
            </a:r>
            <a:r>
              <a:rPr kumimoji="1" lang="zh-CN" altLang="en-US" sz="2800" dirty="0">
                <a:latin typeface="+mn-lt"/>
                <a:ea typeface="宋体" charset="-122"/>
              </a:rPr>
              <a:t>。</a:t>
            </a:r>
          </a:p>
          <a:p>
            <a:pPr>
              <a:spcBef>
                <a:spcPct val="20000"/>
              </a:spcBef>
              <a:buFont typeface="Wingdings" pitchFamily="2" charset="2"/>
              <a:buChar char="Ø"/>
              <a:defRPr/>
            </a:pPr>
            <a:r>
              <a:rPr kumimoji="1" lang="en-US" altLang="zh-CN" sz="2800" dirty="0">
                <a:latin typeface="+mn-lt"/>
                <a:ea typeface="宋体" charset="-122"/>
              </a:rPr>
              <a:t> X protocol</a:t>
            </a:r>
            <a:r>
              <a:rPr kumimoji="1" lang="zh-CN" altLang="en-US" sz="2800" dirty="0">
                <a:latin typeface="+mn-lt"/>
                <a:ea typeface="宋体" charset="-122"/>
              </a:rPr>
              <a:t>：</a:t>
            </a:r>
            <a:r>
              <a:rPr kumimoji="1" lang="en-US" altLang="zh-CN" sz="2800" dirty="0">
                <a:latin typeface="+mn-lt"/>
                <a:ea typeface="宋体" charset="-122"/>
              </a:rPr>
              <a:t>X Client</a:t>
            </a:r>
            <a:r>
              <a:rPr kumimoji="1" lang="zh-CN" altLang="en-US" sz="2800" dirty="0">
                <a:latin typeface="+mn-lt"/>
                <a:ea typeface="宋体" charset="-122"/>
              </a:rPr>
              <a:t>与</a:t>
            </a:r>
            <a:r>
              <a:rPr kumimoji="1" lang="en-US" altLang="zh-CN" sz="2800" dirty="0">
                <a:latin typeface="+mn-lt"/>
                <a:ea typeface="宋体" charset="-122"/>
              </a:rPr>
              <a:t>X Server</a:t>
            </a:r>
            <a:r>
              <a:rPr kumimoji="1" lang="zh-CN" altLang="en-US" sz="2800" dirty="0">
                <a:latin typeface="+mn-lt"/>
                <a:ea typeface="宋体" charset="-122"/>
              </a:rPr>
              <a:t>之间的通信协议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
                                            <p:txEl>
                                              <p:pRg st="1" end="1"/>
                                            </p:txEl>
                                          </p:spTgt>
                                        </p:tgtEl>
                                        <p:attrNameLst>
                                          <p:attrName>style.visibility</p:attrName>
                                        </p:attrNameLst>
                                      </p:cBhvr>
                                      <p:to>
                                        <p:strVal val="visible"/>
                                      </p:to>
                                    </p:set>
                                    <p:animEffect transition="in" filter="blinds(horizontal)">
                                      <p:cBhvr>
                                        <p:cTn id="7" dur="500"/>
                                        <p:tgtEl>
                                          <p:spTgt spid="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
                                            <p:txEl>
                                              <p:pRg st="2" end="2"/>
                                            </p:txEl>
                                          </p:spTgt>
                                        </p:tgtEl>
                                        <p:attrNameLst>
                                          <p:attrName>style.visibility</p:attrName>
                                        </p:attrNameLst>
                                      </p:cBhvr>
                                      <p:to>
                                        <p:strVal val="visible"/>
                                      </p:to>
                                    </p:set>
                                    <p:animEffect transition="in" filter="blinds(horizontal)">
                                      <p:cBhvr>
                                        <p:cTn id="12" dur="500"/>
                                        <p:tgtEl>
                                          <p:spTgt spid="4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3">
                                            <p:txEl>
                                              <p:pRg st="3" end="3"/>
                                            </p:txEl>
                                          </p:spTgt>
                                        </p:tgtEl>
                                        <p:attrNameLst>
                                          <p:attrName>style.visibility</p:attrName>
                                        </p:attrNameLst>
                                      </p:cBhvr>
                                      <p:to>
                                        <p:strVal val="visible"/>
                                      </p:to>
                                    </p:set>
                                    <p:animEffect transition="in" filter="blinds(horizontal)">
                                      <p:cBhvr>
                                        <p:cTn id="17" dur="500"/>
                                        <p:tgtEl>
                                          <p:spTgt spid="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2">
            <a:extLst>
              <a:ext uri="{FF2B5EF4-FFF2-40B4-BE49-F238E27FC236}">
                <a16:creationId xmlns:a16="http://schemas.microsoft.com/office/drawing/2014/main" id="{3981BBC9-CD12-4FC6-938D-DEDFD7BAE2CE}"/>
              </a:ext>
            </a:extLst>
          </p:cNvPr>
          <p:cNvSpPr>
            <a:spLocks noGrp="1"/>
          </p:cNvSpPr>
          <p:nvPr>
            <p:ph type="dt" sz="quarter" idx="10"/>
          </p:nvPr>
        </p:nvSpPr>
        <p:spPr>
          <a:xfrm>
            <a:off x="228600" y="65532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9D13740-FBE5-4FA8-84DC-AA0DBA2969FF}" type="datetime2">
              <a:rPr kumimoji="1" lang="zh-CN" altLang="en-US" sz="1200" b="1" smtClean="0">
                <a:solidFill>
                  <a:schemeClr val="bg1"/>
                </a:solidFill>
                <a:latin typeface="Times New Roman" panose="02020603050405020304" pitchFamily="18" charset="0"/>
              </a:rPr>
              <a:pPr eaLnBrk="1" hangingPunct="1"/>
              <a:t>2023年3月5日</a:t>
            </a:fld>
            <a:endParaRPr kumimoji="1" lang="en-US" altLang="zh-CN" sz="1200" b="1">
              <a:solidFill>
                <a:schemeClr val="bg1"/>
              </a:solidFill>
              <a:latin typeface="Times New Roman" panose="02020603050405020304" pitchFamily="18" charset="0"/>
            </a:endParaRPr>
          </a:p>
        </p:txBody>
      </p:sp>
      <p:sp>
        <p:nvSpPr>
          <p:cNvPr id="44035" name="Rectangle 297">
            <a:extLst>
              <a:ext uri="{FF2B5EF4-FFF2-40B4-BE49-F238E27FC236}">
                <a16:creationId xmlns:a16="http://schemas.microsoft.com/office/drawing/2014/main" id="{ABC10A32-781E-4583-A91C-129979614232}"/>
              </a:ext>
            </a:extLst>
          </p:cNvPr>
          <p:cNvSpPr>
            <a:spLocks noGrp="1" noChangeArrowheads="1"/>
          </p:cNvSpPr>
          <p:nvPr>
            <p:ph type="title" idx="4294967295"/>
          </p:nvPr>
        </p:nvSpPr>
        <p:spPr>
          <a:xfrm>
            <a:off x="1979712" y="620688"/>
            <a:ext cx="5943600" cy="522312"/>
          </a:xfrm>
        </p:spPr>
        <p:txBody>
          <a:bodyPr>
            <a:normAutofit fontScale="90000"/>
          </a:bodyPr>
          <a:lstStyle/>
          <a:p>
            <a:r>
              <a:rPr lang="en-US" altLang="zh-CN" sz="4000" dirty="0"/>
              <a:t>X Window</a:t>
            </a:r>
            <a:r>
              <a:rPr lang="zh-CN" altLang="en-US" sz="4000" dirty="0"/>
              <a:t>的特点</a:t>
            </a:r>
          </a:p>
        </p:txBody>
      </p:sp>
      <p:sp>
        <p:nvSpPr>
          <p:cNvPr id="43" name="矩形 42">
            <a:extLst>
              <a:ext uri="{FF2B5EF4-FFF2-40B4-BE49-F238E27FC236}">
                <a16:creationId xmlns:a16="http://schemas.microsoft.com/office/drawing/2014/main" id="{A22AF2B8-E04B-48F0-9B70-F56D297667C7}"/>
              </a:ext>
            </a:extLst>
          </p:cNvPr>
          <p:cNvSpPr>
            <a:spLocks noChangeArrowheads="1"/>
          </p:cNvSpPr>
          <p:nvPr/>
        </p:nvSpPr>
        <p:spPr bwMode="auto">
          <a:xfrm>
            <a:off x="428625" y="1391716"/>
            <a:ext cx="8358188"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kumimoji="1" lang="zh-CN" altLang="en-US" sz="3600" b="1" dirty="0">
                <a:latin typeface="Times New Roman" panose="02020603050405020304" pitchFamily="18" charset="0"/>
              </a:rPr>
              <a:t>与其它的图形界面系统相比，有如下特点：</a:t>
            </a:r>
          </a:p>
          <a:p>
            <a:pPr eaLnBrk="1" hangingPunct="1">
              <a:spcBef>
                <a:spcPct val="20000"/>
              </a:spcBef>
              <a:buFont typeface="Wingdings" panose="05000000000000000000" pitchFamily="2" charset="2"/>
              <a:buChar char="Ø"/>
            </a:pPr>
            <a:r>
              <a:rPr kumimoji="1" lang="zh-CN" altLang="en-US" sz="3200" dirty="0">
                <a:latin typeface="Times New Roman" panose="02020603050405020304" pitchFamily="18" charset="0"/>
              </a:rPr>
              <a:t>良好的网络支持</a:t>
            </a:r>
            <a:endParaRPr kumimoji="1" lang="en-US" altLang="zh-CN" sz="3200" dirty="0">
              <a:latin typeface="Times New Roman" panose="02020603050405020304" pitchFamily="18" charset="0"/>
            </a:endParaRPr>
          </a:p>
          <a:p>
            <a:pPr eaLnBrk="1" hangingPunct="1">
              <a:spcBef>
                <a:spcPct val="20000"/>
              </a:spcBef>
              <a:buFont typeface="Wingdings" panose="05000000000000000000" pitchFamily="2" charset="2"/>
              <a:buChar char="Ø"/>
            </a:pPr>
            <a:r>
              <a:rPr kumimoji="1" lang="zh-CN" altLang="en-US" sz="3200" dirty="0">
                <a:latin typeface="Times New Roman" panose="02020603050405020304" pitchFamily="18" charset="0"/>
              </a:rPr>
              <a:t>个性化的窗口界面</a:t>
            </a:r>
            <a:endParaRPr kumimoji="1" lang="en-US" altLang="zh-CN" sz="3200" dirty="0">
              <a:latin typeface="Times New Roman" panose="02020603050405020304" pitchFamily="18" charset="0"/>
            </a:endParaRPr>
          </a:p>
          <a:p>
            <a:pPr eaLnBrk="1" hangingPunct="1">
              <a:spcBef>
                <a:spcPct val="20000"/>
              </a:spcBef>
              <a:buFont typeface="Wingdings" panose="05000000000000000000" pitchFamily="2" charset="2"/>
              <a:buChar char="Ø"/>
            </a:pPr>
            <a:r>
              <a:rPr kumimoji="1" lang="zh-CN" altLang="en-US" sz="3200" dirty="0">
                <a:solidFill>
                  <a:srgbClr val="FF0000"/>
                </a:solidFill>
                <a:latin typeface="Times New Roman" panose="02020603050405020304" pitchFamily="18" charset="0"/>
              </a:rPr>
              <a:t>不内嵌于操作系统，只是一个标准</a:t>
            </a:r>
            <a:endParaRPr kumimoji="1" lang="en-US" altLang="zh-CN" sz="3200" dirty="0">
              <a:solidFill>
                <a:srgbClr val="FF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
                                            <p:txEl>
                                              <p:pRg st="1" end="1"/>
                                            </p:txEl>
                                          </p:spTgt>
                                        </p:tgtEl>
                                        <p:attrNameLst>
                                          <p:attrName>style.visibility</p:attrName>
                                        </p:attrNameLst>
                                      </p:cBhvr>
                                      <p:to>
                                        <p:strVal val="visible"/>
                                      </p:to>
                                    </p:set>
                                    <p:animEffect transition="in" filter="blinds(horizontal)">
                                      <p:cBhvr>
                                        <p:cTn id="7" dur="500"/>
                                        <p:tgtEl>
                                          <p:spTgt spid="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
                                            <p:txEl>
                                              <p:pRg st="2" end="2"/>
                                            </p:txEl>
                                          </p:spTgt>
                                        </p:tgtEl>
                                        <p:attrNameLst>
                                          <p:attrName>style.visibility</p:attrName>
                                        </p:attrNameLst>
                                      </p:cBhvr>
                                      <p:to>
                                        <p:strVal val="visible"/>
                                      </p:to>
                                    </p:set>
                                    <p:animEffect transition="in" filter="blinds(horizontal)">
                                      <p:cBhvr>
                                        <p:cTn id="12" dur="500"/>
                                        <p:tgtEl>
                                          <p:spTgt spid="4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3">
                                            <p:txEl>
                                              <p:pRg st="3" end="3"/>
                                            </p:txEl>
                                          </p:spTgt>
                                        </p:tgtEl>
                                        <p:attrNameLst>
                                          <p:attrName>style.visibility</p:attrName>
                                        </p:attrNameLst>
                                      </p:cBhvr>
                                      <p:to>
                                        <p:strVal val="visible"/>
                                      </p:to>
                                    </p:set>
                                    <p:animEffect transition="in" filter="blinds(horizontal)">
                                      <p:cBhvr>
                                        <p:cTn id="17" dur="500"/>
                                        <p:tgtEl>
                                          <p:spTgt spid="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3">
            <a:extLst>
              <a:ext uri="{FF2B5EF4-FFF2-40B4-BE49-F238E27FC236}">
                <a16:creationId xmlns:a16="http://schemas.microsoft.com/office/drawing/2014/main" id="{ABFA43E6-D8F5-48A9-AA64-7AF1B052A356}"/>
              </a:ext>
            </a:extLst>
          </p:cNvPr>
          <p:cNvSpPr>
            <a:spLocks noGrp="1"/>
          </p:cNvSpPr>
          <p:nvPr>
            <p:ph type="title"/>
          </p:nvPr>
        </p:nvSpPr>
        <p:spPr>
          <a:xfrm>
            <a:off x="467544" y="476672"/>
            <a:ext cx="8229600" cy="1143000"/>
          </a:xfrm>
        </p:spPr>
        <p:txBody>
          <a:bodyPr/>
          <a:lstStyle/>
          <a:p>
            <a:r>
              <a:rPr lang="en-US" altLang="zh-CN" dirty="0"/>
              <a:t>KDE </a:t>
            </a:r>
            <a:r>
              <a:rPr lang="zh-CN" altLang="en-US" dirty="0"/>
              <a:t>与 </a:t>
            </a:r>
            <a:r>
              <a:rPr lang="en-US" altLang="zh-CN" dirty="0"/>
              <a:t>GNOME</a:t>
            </a:r>
            <a:endParaRPr lang="zh-CN" altLang="en-US" dirty="0"/>
          </a:p>
        </p:txBody>
      </p:sp>
      <p:sp>
        <p:nvSpPr>
          <p:cNvPr id="45059" name="内容占位符 2">
            <a:extLst>
              <a:ext uri="{FF2B5EF4-FFF2-40B4-BE49-F238E27FC236}">
                <a16:creationId xmlns:a16="http://schemas.microsoft.com/office/drawing/2014/main" id="{DD02C295-4A2D-4268-8B40-BA7C8275969A}"/>
              </a:ext>
            </a:extLst>
          </p:cNvPr>
          <p:cNvSpPr>
            <a:spLocks noGrp="1"/>
          </p:cNvSpPr>
          <p:nvPr>
            <p:ph idx="1"/>
          </p:nvPr>
        </p:nvSpPr>
        <p:spPr/>
        <p:txBody>
          <a:bodyPr/>
          <a:lstStyle/>
          <a:p>
            <a:r>
              <a:rPr lang="zh-CN" altLang="en-US" sz="2400" dirty="0"/>
              <a:t>早期的</a:t>
            </a:r>
            <a:r>
              <a:rPr lang="en-US" altLang="zh-CN" sz="2400" dirty="0"/>
              <a:t>X Window</a:t>
            </a:r>
            <a:r>
              <a:rPr lang="zh-CN" altLang="en-US" sz="2400" dirty="0"/>
              <a:t>环境都设计得很简单，许多</a:t>
            </a:r>
            <a:r>
              <a:rPr lang="en-US" altLang="zh-CN" sz="2400" dirty="0"/>
              <a:t>GUI</a:t>
            </a:r>
            <a:r>
              <a:rPr lang="zh-CN" altLang="en-US" sz="2400" dirty="0"/>
              <a:t>元素模仿于微软的</a:t>
            </a:r>
            <a:r>
              <a:rPr lang="en-US" altLang="zh-CN" sz="2400" dirty="0"/>
              <a:t>Windows</a:t>
            </a:r>
            <a:r>
              <a:rPr lang="zh-CN" altLang="en-US" sz="2400" dirty="0"/>
              <a:t>。</a:t>
            </a:r>
            <a:endParaRPr lang="en-US" altLang="zh-CN" sz="2400" dirty="0"/>
          </a:p>
          <a:p>
            <a:r>
              <a:rPr lang="zh-CN" altLang="en-US" sz="2400" dirty="0"/>
              <a:t>但</a:t>
            </a:r>
            <a:r>
              <a:rPr lang="en-US" altLang="zh-CN" sz="2400" dirty="0"/>
              <a:t>X Window</a:t>
            </a:r>
            <a:r>
              <a:rPr lang="zh-CN" altLang="en-US" sz="2400" dirty="0"/>
              <a:t>拥有一个小小的创新：当鼠标指针移动到某个窗口时，该窗口会被自动激活，用户无需点击便能够直接输入，简化了用户操作</a:t>
            </a:r>
            <a:r>
              <a:rPr lang="en-US" altLang="zh-CN" sz="2400" dirty="0"/>
              <a:t>,</a:t>
            </a:r>
            <a:r>
              <a:rPr lang="zh-CN" altLang="en-US" sz="2400" dirty="0"/>
              <a:t>这个特性在后来的图形应用</a:t>
            </a:r>
            <a:r>
              <a:rPr lang="en-US" altLang="zh-CN" sz="2400" dirty="0"/>
              <a:t>(KDE</a:t>
            </a:r>
            <a:r>
              <a:rPr lang="zh-CN" altLang="en-US" sz="2400" dirty="0"/>
              <a:t>与</a:t>
            </a:r>
            <a:r>
              <a:rPr lang="en-US" altLang="zh-CN" sz="2400" dirty="0"/>
              <a:t>GNOME)</a:t>
            </a:r>
            <a:r>
              <a:rPr lang="zh-CN" altLang="en-US" sz="2400" dirty="0"/>
              <a:t>中都得到完整的继承。</a:t>
            </a:r>
            <a:endParaRPr lang="en-US" altLang="zh-CN" sz="2400" dirty="0"/>
          </a:p>
          <a:p>
            <a:r>
              <a:rPr lang="zh-CN" altLang="en-US" sz="2400" dirty="0"/>
              <a:t> 在 上个世纪九十年代中期，尽管</a:t>
            </a:r>
            <a:r>
              <a:rPr lang="en-US" altLang="zh-CN" sz="2400" dirty="0"/>
              <a:t>X Window</a:t>
            </a:r>
            <a:r>
              <a:rPr lang="zh-CN" altLang="en-US" sz="2400" dirty="0"/>
              <a:t>已经非常成熟，也有不少基于</a:t>
            </a:r>
            <a:r>
              <a:rPr lang="en-US" altLang="zh-CN" sz="2400" dirty="0"/>
              <a:t>X Window</a:t>
            </a:r>
            <a:r>
              <a:rPr lang="zh-CN" altLang="en-US" sz="2400" dirty="0"/>
              <a:t>的图形界面程序，但它们不是未具备完整的图形操作功能就是价格高昂（如</a:t>
            </a:r>
            <a:r>
              <a:rPr lang="en-US" altLang="zh-CN" sz="2400" dirty="0"/>
              <a:t>CDE</a:t>
            </a:r>
            <a:r>
              <a:rPr lang="zh-CN" altLang="en-US" sz="2400" dirty="0"/>
              <a:t>），根本无法用于</a:t>
            </a:r>
            <a:r>
              <a:rPr lang="en-US" altLang="zh-CN" sz="2400" dirty="0"/>
              <a:t>Linux</a:t>
            </a:r>
            <a:r>
              <a:rPr lang="zh-CN" altLang="en-US" sz="2400" dirty="0"/>
              <a:t>系统中</a:t>
            </a:r>
            <a:endParaRPr lang="en-US" altLang="zh-CN" sz="2400" dirty="0"/>
          </a:p>
          <a:p>
            <a:endParaRPr lang="en-US" altLang="zh-CN" sz="2400" dirty="0"/>
          </a:p>
          <a:p>
            <a:endParaRPr lang="zh-CN" altLang="en-US" sz="2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9AD84188-A350-4870-B764-F45ED84E1AE0}"/>
              </a:ext>
            </a:extLst>
          </p:cNvPr>
          <p:cNvSpPr>
            <a:spLocks noGrp="1"/>
          </p:cNvSpPr>
          <p:nvPr>
            <p:ph type="title"/>
          </p:nvPr>
        </p:nvSpPr>
        <p:spPr>
          <a:xfrm>
            <a:off x="467740" y="476672"/>
            <a:ext cx="8229600" cy="1143000"/>
          </a:xfrm>
        </p:spPr>
        <p:txBody>
          <a:bodyPr/>
          <a:lstStyle/>
          <a:p>
            <a:r>
              <a:rPr lang="en-US" altLang="zh-CN" dirty="0"/>
              <a:t>KDE </a:t>
            </a:r>
            <a:r>
              <a:rPr lang="zh-CN" altLang="en-US" dirty="0"/>
              <a:t>与 </a:t>
            </a:r>
            <a:r>
              <a:rPr lang="en-US" altLang="zh-CN" dirty="0"/>
              <a:t>GNOME</a:t>
            </a:r>
            <a:endParaRPr lang="zh-CN" altLang="en-US" dirty="0"/>
          </a:p>
        </p:txBody>
      </p:sp>
      <p:sp>
        <p:nvSpPr>
          <p:cNvPr id="49155" name="内容占位符 2">
            <a:extLst>
              <a:ext uri="{FF2B5EF4-FFF2-40B4-BE49-F238E27FC236}">
                <a16:creationId xmlns:a16="http://schemas.microsoft.com/office/drawing/2014/main" id="{98B47F12-8C35-4487-89AB-F13E811BE9B8}"/>
              </a:ext>
            </a:extLst>
          </p:cNvPr>
          <p:cNvSpPr>
            <a:spLocks noGrp="1"/>
          </p:cNvSpPr>
          <p:nvPr>
            <p:ph idx="1"/>
          </p:nvPr>
        </p:nvSpPr>
        <p:spPr>
          <a:xfrm>
            <a:off x="397808" y="1495326"/>
            <a:ext cx="8229600" cy="4525962"/>
          </a:xfrm>
        </p:spPr>
        <p:txBody>
          <a:bodyPr/>
          <a:lstStyle/>
          <a:p>
            <a:r>
              <a:rPr lang="en-US" altLang="zh-CN" sz="2400" dirty="0"/>
              <a:t>KDE</a:t>
            </a:r>
            <a:r>
              <a:rPr lang="zh-CN" altLang="en-US" sz="2400" dirty="0"/>
              <a:t>采用了</a:t>
            </a:r>
            <a:r>
              <a:rPr lang="en-US" altLang="zh-CN" sz="2400" dirty="0"/>
              <a:t>Qt</a:t>
            </a:r>
            <a:r>
              <a:rPr lang="zh-CN" altLang="en-US" sz="2400" dirty="0"/>
              <a:t>作为图形界面库，作为</a:t>
            </a:r>
            <a:r>
              <a:rPr lang="en-US" altLang="zh-CN" sz="2400" dirty="0"/>
              <a:t>KDE</a:t>
            </a:r>
            <a:r>
              <a:rPr lang="zh-CN" altLang="en-US" sz="2400" dirty="0"/>
              <a:t>的替代品，</a:t>
            </a:r>
            <a:r>
              <a:rPr lang="en-US" altLang="zh-CN" sz="2400" dirty="0"/>
              <a:t>GNOME</a:t>
            </a:r>
            <a:r>
              <a:rPr lang="zh-CN" altLang="en-US" sz="2400" dirty="0"/>
              <a:t>选择完全遵循</a:t>
            </a:r>
            <a:r>
              <a:rPr lang="en-US" altLang="zh-CN" sz="2400" dirty="0"/>
              <a:t>GPL</a:t>
            </a:r>
            <a:r>
              <a:rPr lang="zh-CN" altLang="en-US" sz="2400" dirty="0"/>
              <a:t>的</a:t>
            </a:r>
            <a:r>
              <a:rPr lang="en-US" altLang="zh-CN" sz="2400" dirty="0"/>
              <a:t>GTK</a:t>
            </a:r>
            <a:r>
              <a:rPr lang="zh-CN" altLang="en-US" sz="2400" dirty="0"/>
              <a:t>图形界面库为基础</a:t>
            </a:r>
            <a:endParaRPr lang="en-US" altLang="zh-CN" sz="2400" dirty="0"/>
          </a:p>
          <a:p>
            <a:pPr lvl="1"/>
            <a:r>
              <a:rPr lang="en-US" altLang="zh-CN" sz="2000" dirty="0"/>
              <a:t>Qt</a:t>
            </a:r>
            <a:r>
              <a:rPr lang="zh-CN" altLang="en-US" sz="2000" dirty="0"/>
              <a:t>是一个跨平台的</a:t>
            </a:r>
            <a:r>
              <a:rPr lang="en-US" altLang="zh-CN" sz="2000" dirty="0"/>
              <a:t>C++</a:t>
            </a:r>
            <a:r>
              <a:rPr lang="zh-CN" altLang="en-US" sz="2000" dirty="0"/>
              <a:t>图形用户界面库</a:t>
            </a:r>
            <a:endParaRPr lang="en-US" altLang="zh-CN" sz="2000" dirty="0"/>
          </a:p>
          <a:p>
            <a:pPr lvl="1"/>
            <a:r>
              <a:rPr lang="en-US" altLang="zh-CN" sz="2000" dirty="0"/>
              <a:t>GTK</a:t>
            </a:r>
            <a:r>
              <a:rPr lang="zh-CN" altLang="en-US" sz="2000" dirty="0"/>
              <a:t>采用较传统的</a:t>
            </a:r>
            <a:r>
              <a:rPr lang="en-US" altLang="zh-CN" sz="2000" dirty="0"/>
              <a:t>C</a:t>
            </a:r>
            <a:r>
              <a:rPr lang="zh-CN" altLang="en-US" sz="2000" dirty="0"/>
              <a:t>语言</a:t>
            </a:r>
            <a:endParaRPr lang="en-US" altLang="zh-CN" sz="2000" dirty="0"/>
          </a:p>
          <a:p>
            <a:r>
              <a:rPr lang="zh-CN" altLang="en-US" sz="2400" dirty="0"/>
              <a:t>因此我们也一般将</a:t>
            </a:r>
            <a:r>
              <a:rPr lang="en-US" altLang="zh-CN" sz="2400" dirty="0"/>
              <a:t>GNOME</a:t>
            </a:r>
            <a:r>
              <a:rPr lang="zh-CN" altLang="en-US" sz="2400" dirty="0"/>
              <a:t>和</a:t>
            </a:r>
            <a:r>
              <a:rPr lang="en-US" altLang="zh-CN" sz="2400" dirty="0"/>
              <a:t>KDE</a:t>
            </a:r>
            <a:r>
              <a:rPr lang="zh-CN" altLang="en-US" sz="2400" dirty="0"/>
              <a:t>两大阵营称为</a:t>
            </a:r>
            <a:r>
              <a:rPr lang="en-US" altLang="zh-CN" sz="2400" dirty="0"/>
              <a:t>GNOME/GTK</a:t>
            </a:r>
            <a:r>
              <a:rPr lang="zh-CN" altLang="en-US" sz="2400" dirty="0"/>
              <a:t>和 </a:t>
            </a:r>
            <a:r>
              <a:rPr lang="en-US" altLang="zh-CN" sz="2400" dirty="0"/>
              <a:t>KDE/Qt</a:t>
            </a:r>
          </a:p>
          <a:p>
            <a:r>
              <a:rPr lang="en-US" altLang="zh-CN" sz="2400" dirty="0"/>
              <a:t>KDE </a:t>
            </a:r>
            <a:r>
              <a:rPr lang="zh-CN" altLang="en-US" sz="2400" dirty="0"/>
              <a:t>与</a:t>
            </a:r>
            <a:r>
              <a:rPr lang="en-US" altLang="zh-CN" sz="2400" dirty="0"/>
              <a:t>GNOME</a:t>
            </a:r>
            <a:r>
              <a:rPr lang="zh-CN" altLang="en-US" sz="2400" dirty="0"/>
              <a:t>都是是目前</a:t>
            </a:r>
            <a:r>
              <a:rPr lang="en-US" altLang="zh-CN" sz="2400" dirty="0"/>
              <a:t>Linux/UNIX</a:t>
            </a:r>
            <a:r>
              <a:rPr lang="zh-CN" altLang="en-US" sz="2400" dirty="0"/>
              <a:t>系统最流行的图形操作环境，两者的应用程序也开始互相支持。</a:t>
            </a:r>
            <a:endParaRPr lang="en-US" altLang="zh-CN" sz="2400" dirty="0"/>
          </a:p>
          <a:p>
            <a:endParaRPr lang="zh-CN" altLang="en-US" sz="2400" dirty="0"/>
          </a:p>
        </p:txBody>
      </p:sp>
      <p:sp>
        <p:nvSpPr>
          <p:cNvPr id="6" name="内容占位符 1">
            <a:extLst>
              <a:ext uri="{FF2B5EF4-FFF2-40B4-BE49-F238E27FC236}">
                <a16:creationId xmlns:a16="http://schemas.microsoft.com/office/drawing/2014/main" id="{21504567-280B-4774-82DA-79E2BD2C6BD8}"/>
              </a:ext>
            </a:extLst>
          </p:cNvPr>
          <p:cNvSpPr txBox="1">
            <a:spLocks/>
          </p:cNvSpPr>
          <p:nvPr/>
        </p:nvSpPr>
        <p:spPr bwMode="auto">
          <a:xfrm>
            <a:off x="395536" y="4653136"/>
            <a:ext cx="7704856"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altLang="zh-CN" b="0" dirty="0">
                <a:solidFill>
                  <a:srgbClr val="FF0000"/>
                </a:solidFill>
              </a:rPr>
              <a:t>KDE</a:t>
            </a:r>
            <a:r>
              <a:rPr lang="zh-CN" altLang="en-US" b="0" dirty="0">
                <a:solidFill>
                  <a:srgbClr val="FF0000"/>
                </a:solidFill>
              </a:rPr>
              <a:t>适合那些想拥有友好的用户界面，但是又不太懂如何设定细节的用户</a:t>
            </a:r>
          </a:p>
          <a:p>
            <a:r>
              <a:rPr lang="en-US" altLang="zh-CN" b="0" dirty="0">
                <a:solidFill>
                  <a:srgbClr val="FF0000"/>
                </a:solidFill>
              </a:rPr>
              <a:t>GNOME</a:t>
            </a:r>
            <a:r>
              <a:rPr lang="zh-CN" altLang="en-US" b="0" dirty="0">
                <a:solidFill>
                  <a:srgbClr val="FF0000"/>
                </a:solidFill>
              </a:rPr>
              <a:t>比</a:t>
            </a:r>
            <a:r>
              <a:rPr lang="en-US" altLang="zh-CN" b="0" dirty="0">
                <a:solidFill>
                  <a:srgbClr val="FF0000"/>
                </a:solidFill>
              </a:rPr>
              <a:t>KDE</a:t>
            </a:r>
            <a:r>
              <a:rPr lang="zh-CN" altLang="en-US" b="0" dirty="0">
                <a:solidFill>
                  <a:srgbClr val="FF0000"/>
                </a:solidFill>
              </a:rPr>
              <a:t>稳定</a:t>
            </a:r>
          </a:p>
        </p:txBody>
      </p:sp>
    </p:spTree>
    <p:extLst>
      <p:ext uri="{BB962C8B-B14F-4D97-AF65-F5344CB8AC3E}">
        <p14:creationId xmlns:p14="http://schemas.microsoft.com/office/powerpoint/2010/main" val="13837540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644AF37E-9AFF-4321-842F-2600C8EFBB88}"/>
              </a:ext>
            </a:extLst>
          </p:cNvPr>
          <p:cNvSpPr>
            <a:spLocks noGrp="1"/>
          </p:cNvSpPr>
          <p:nvPr>
            <p:ph type="title"/>
          </p:nvPr>
        </p:nvSpPr>
        <p:spPr>
          <a:xfrm>
            <a:off x="467544" y="548680"/>
            <a:ext cx="8229600" cy="1143000"/>
          </a:xfrm>
        </p:spPr>
        <p:txBody>
          <a:bodyPr/>
          <a:lstStyle/>
          <a:p>
            <a:r>
              <a:rPr lang="en-US" altLang="zh-CN" dirty="0"/>
              <a:t>KDE </a:t>
            </a:r>
            <a:r>
              <a:rPr lang="zh-CN" altLang="en-US" dirty="0"/>
              <a:t>简介</a:t>
            </a:r>
          </a:p>
        </p:txBody>
      </p:sp>
      <p:sp>
        <p:nvSpPr>
          <p:cNvPr id="46083" name="内容占位符 2">
            <a:extLst>
              <a:ext uri="{FF2B5EF4-FFF2-40B4-BE49-F238E27FC236}">
                <a16:creationId xmlns:a16="http://schemas.microsoft.com/office/drawing/2014/main" id="{9B35045E-B825-429F-A334-E590E3BB4367}"/>
              </a:ext>
            </a:extLst>
          </p:cNvPr>
          <p:cNvSpPr>
            <a:spLocks noGrp="1"/>
          </p:cNvSpPr>
          <p:nvPr>
            <p:ph idx="1"/>
          </p:nvPr>
        </p:nvSpPr>
        <p:spPr/>
        <p:txBody>
          <a:bodyPr/>
          <a:lstStyle/>
          <a:p>
            <a:pPr>
              <a:lnSpc>
                <a:spcPct val="150000"/>
              </a:lnSpc>
            </a:pPr>
            <a:r>
              <a:rPr lang="en-US" altLang="zh-CN" dirty="0"/>
              <a:t>1996</a:t>
            </a:r>
            <a:r>
              <a:rPr lang="zh-CN" altLang="en-US" dirty="0"/>
              <a:t>年</a:t>
            </a:r>
            <a:r>
              <a:rPr lang="en-US" altLang="zh-CN" dirty="0"/>
              <a:t>10</a:t>
            </a:r>
            <a:r>
              <a:rPr lang="zh-CN" altLang="en-US" dirty="0"/>
              <a:t>月，一位名为</a:t>
            </a:r>
            <a:r>
              <a:rPr lang="en-US" altLang="zh-CN" dirty="0"/>
              <a:t>Matthias </a:t>
            </a:r>
            <a:r>
              <a:rPr lang="en-US" altLang="zh-CN" dirty="0" err="1"/>
              <a:t>Ettrich</a:t>
            </a:r>
            <a:r>
              <a:rPr lang="zh-CN" altLang="en-US" dirty="0"/>
              <a:t>的德国人发起了</a:t>
            </a:r>
            <a:r>
              <a:rPr lang="en-US" altLang="zh-CN" dirty="0"/>
              <a:t>KDE</a:t>
            </a:r>
            <a:r>
              <a:rPr lang="zh-CN" altLang="en-US" dirty="0"/>
              <a:t>（</a:t>
            </a:r>
            <a:r>
              <a:rPr lang="en-US" altLang="zh-CN" dirty="0"/>
              <a:t>Kool Desktop Environment</a:t>
            </a:r>
            <a:r>
              <a:rPr lang="zh-CN" altLang="en-US" dirty="0"/>
              <a:t>）项目，目的是建立一个与</a:t>
            </a:r>
            <a:r>
              <a:rPr lang="en-US" altLang="zh-CN" dirty="0"/>
              <a:t>Mac OS</a:t>
            </a:r>
            <a:r>
              <a:rPr lang="zh-CN" altLang="en-US" dirty="0"/>
              <a:t>或者微软</a:t>
            </a:r>
            <a:r>
              <a:rPr lang="en-US" altLang="zh-CN" dirty="0"/>
              <a:t>Windows</a:t>
            </a:r>
            <a:r>
              <a:rPr lang="zh-CN" altLang="en-US" dirty="0"/>
              <a:t>类似的易用的桌面系统。</a:t>
            </a:r>
            <a:endParaRPr lang="en-US" altLang="zh-CN" dirty="0"/>
          </a:p>
          <a:p>
            <a:pPr>
              <a:lnSpc>
                <a:spcPct val="150000"/>
              </a:lnSpc>
            </a:pPr>
            <a:r>
              <a:rPr lang="zh-CN" altLang="en-US" dirty="0"/>
              <a:t>与之前各种基于</a:t>
            </a:r>
            <a:r>
              <a:rPr lang="en-US" altLang="zh-CN" dirty="0"/>
              <a:t>X Window</a:t>
            </a:r>
            <a:r>
              <a:rPr lang="zh-CN" altLang="en-US" dirty="0"/>
              <a:t>的图形程序不同的是，</a:t>
            </a:r>
            <a:r>
              <a:rPr lang="en-US" altLang="zh-CN" dirty="0"/>
              <a:t>KDE</a:t>
            </a:r>
            <a:r>
              <a:rPr lang="zh-CN" altLang="en-US" dirty="0"/>
              <a:t>并非针对系统管理员，它的用户群被锁定为普通的终端用户</a:t>
            </a:r>
            <a:endParaRPr lang="en-US" altLang="zh-CN" dirty="0"/>
          </a:p>
          <a:p>
            <a:pPr>
              <a:lnSpc>
                <a:spcPct val="150000"/>
              </a:lnSpc>
            </a:pPr>
            <a:endParaRPr lang="zh-CN" altLang="en-US" dirty="0"/>
          </a:p>
        </p:txBody>
      </p:sp>
      <p:pic>
        <p:nvPicPr>
          <p:cNvPr id="46084" name="Picture 2">
            <a:extLst>
              <a:ext uri="{FF2B5EF4-FFF2-40B4-BE49-F238E27FC236}">
                <a16:creationId xmlns:a16="http://schemas.microsoft.com/office/drawing/2014/main" id="{7408CC8D-42C2-4509-B24F-F895A8136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44624"/>
            <a:ext cx="1285875"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7">
            <a:extLst>
              <a:ext uri="{FF2B5EF4-FFF2-40B4-BE49-F238E27FC236}">
                <a16:creationId xmlns:a16="http://schemas.microsoft.com/office/drawing/2014/main" id="{FC756624-DDFD-49AD-8D10-6C033C38D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75" y="142875"/>
            <a:ext cx="164306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lg" len="lg"/>
              </a14:hiddenLine>
            </a:ext>
          </a:extLst>
        </p:spPr>
      </p:pic>
      <p:sp>
        <p:nvSpPr>
          <p:cNvPr id="47107" name="日期占位符 2">
            <a:extLst>
              <a:ext uri="{FF2B5EF4-FFF2-40B4-BE49-F238E27FC236}">
                <a16:creationId xmlns:a16="http://schemas.microsoft.com/office/drawing/2014/main" id="{2066B417-A999-4B3E-8969-737DD6C34A41}"/>
              </a:ext>
            </a:extLst>
          </p:cNvPr>
          <p:cNvSpPr>
            <a:spLocks noGrp="1"/>
          </p:cNvSpPr>
          <p:nvPr>
            <p:ph type="dt" sz="quarter" idx="10"/>
          </p:nvPr>
        </p:nvSpPr>
        <p:spPr>
          <a:xfrm>
            <a:off x="228600" y="65532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993AE-DE3A-4C97-9B62-1C01A223D2B0}" type="datetime2">
              <a:rPr kumimoji="1" lang="zh-CN" altLang="en-US" sz="1200" b="1" smtClean="0">
                <a:solidFill>
                  <a:schemeClr val="bg1"/>
                </a:solidFill>
                <a:latin typeface="Times New Roman" panose="02020603050405020304" pitchFamily="18" charset="0"/>
              </a:rPr>
              <a:pPr eaLnBrk="1" hangingPunct="1"/>
              <a:t>2023年3月5日</a:t>
            </a:fld>
            <a:endParaRPr kumimoji="1" lang="en-US" altLang="zh-CN" sz="1200" b="1">
              <a:solidFill>
                <a:schemeClr val="bg1"/>
              </a:solidFill>
              <a:latin typeface="Times New Roman" panose="02020603050405020304" pitchFamily="18" charset="0"/>
            </a:endParaRPr>
          </a:p>
        </p:txBody>
      </p:sp>
      <p:sp>
        <p:nvSpPr>
          <p:cNvPr id="47108" name="Rectangle 297">
            <a:extLst>
              <a:ext uri="{FF2B5EF4-FFF2-40B4-BE49-F238E27FC236}">
                <a16:creationId xmlns:a16="http://schemas.microsoft.com/office/drawing/2014/main" id="{7141B38C-F226-47A4-906F-86C57DE4293E}"/>
              </a:ext>
            </a:extLst>
          </p:cNvPr>
          <p:cNvSpPr>
            <a:spLocks noGrp="1" noChangeArrowheads="1"/>
          </p:cNvSpPr>
          <p:nvPr>
            <p:ph type="title" idx="4294967295"/>
          </p:nvPr>
        </p:nvSpPr>
        <p:spPr>
          <a:xfrm>
            <a:off x="457200" y="557808"/>
            <a:ext cx="8229600" cy="1143000"/>
          </a:xfrm>
        </p:spPr>
        <p:txBody>
          <a:bodyPr/>
          <a:lstStyle/>
          <a:p>
            <a:r>
              <a:rPr lang="en-US" altLang="zh-CN" sz="4000" dirty="0"/>
              <a:t>GNOME</a:t>
            </a:r>
            <a:r>
              <a:rPr lang="zh-CN" altLang="en-US" sz="4000" dirty="0"/>
              <a:t>简介 </a:t>
            </a:r>
          </a:p>
        </p:txBody>
      </p:sp>
      <p:sp>
        <p:nvSpPr>
          <p:cNvPr id="43" name="矩形 42">
            <a:extLst>
              <a:ext uri="{FF2B5EF4-FFF2-40B4-BE49-F238E27FC236}">
                <a16:creationId xmlns:a16="http://schemas.microsoft.com/office/drawing/2014/main" id="{DE6CF557-F541-4D71-95B5-D6676A41C0D0}"/>
              </a:ext>
            </a:extLst>
          </p:cNvPr>
          <p:cNvSpPr>
            <a:spLocks noChangeArrowheads="1"/>
          </p:cNvSpPr>
          <p:nvPr/>
        </p:nvSpPr>
        <p:spPr bwMode="auto">
          <a:xfrm>
            <a:off x="328612" y="1628800"/>
            <a:ext cx="8358188" cy="463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20000"/>
              </a:spcBef>
              <a:buFont typeface="Arial" panose="020B0604020202020204" pitchFamily="34" charset="0"/>
              <a:buChar char="•"/>
            </a:pPr>
            <a:r>
              <a:rPr kumimoji="1" lang="en-US" altLang="zh-CN" sz="2800" b="0" dirty="0">
                <a:latin typeface="Times New Roman" panose="02020603050405020304" pitchFamily="18" charset="0"/>
              </a:rPr>
              <a:t>The GNU Network Object Model Environment  </a:t>
            </a:r>
          </a:p>
          <a:p>
            <a:pPr marL="457200" indent="-457200" eaLnBrk="1" hangingPunct="1">
              <a:spcBef>
                <a:spcPct val="20000"/>
              </a:spcBef>
              <a:buFont typeface="Arial" panose="020B0604020202020204" pitchFamily="34" charset="0"/>
              <a:buChar char="•"/>
            </a:pPr>
            <a:r>
              <a:rPr kumimoji="1" lang="en-US" altLang="zh-CN" sz="2800" b="0" dirty="0">
                <a:latin typeface="Times New Roman" panose="02020603050405020304" pitchFamily="18" charset="0"/>
              </a:rPr>
              <a:t>GNOME </a:t>
            </a:r>
            <a:r>
              <a:rPr kumimoji="1" lang="zh-CN" altLang="en-US" sz="2800" b="0" dirty="0">
                <a:latin typeface="Times New Roman" panose="02020603050405020304" pitchFamily="18" charset="0"/>
              </a:rPr>
              <a:t>项目于</a:t>
            </a:r>
            <a:r>
              <a:rPr kumimoji="1" lang="en-US" altLang="zh-CN" sz="2800" b="0" dirty="0">
                <a:latin typeface="Times New Roman" panose="02020603050405020304" pitchFamily="18" charset="0"/>
              </a:rPr>
              <a:t>1997</a:t>
            </a:r>
            <a:r>
              <a:rPr kumimoji="1" lang="zh-CN" altLang="en-US" sz="2800" b="0" dirty="0">
                <a:latin typeface="Times New Roman" panose="02020603050405020304" pitchFamily="18" charset="0"/>
              </a:rPr>
              <a:t>年</a:t>
            </a:r>
            <a:r>
              <a:rPr kumimoji="1" lang="en-US" altLang="zh-CN" sz="2800" b="0" dirty="0">
                <a:latin typeface="Times New Roman" panose="02020603050405020304" pitchFamily="18" charset="0"/>
              </a:rPr>
              <a:t>8</a:t>
            </a:r>
            <a:r>
              <a:rPr kumimoji="1" lang="zh-CN" altLang="en-US" sz="2800" b="0" dirty="0">
                <a:latin typeface="Times New Roman" panose="02020603050405020304" pitchFamily="18" charset="0"/>
              </a:rPr>
              <a:t>月发起，创始人是当时年仅</a:t>
            </a:r>
            <a:r>
              <a:rPr kumimoji="1" lang="en-US" altLang="zh-CN" sz="2800" b="0" dirty="0">
                <a:latin typeface="Times New Roman" panose="02020603050405020304" pitchFamily="18" charset="0"/>
              </a:rPr>
              <a:t>26</a:t>
            </a:r>
            <a:r>
              <a:rPr kumimoji="1" lang="zh-CN" altLang="en-US" sz="2800" b="0" dirty="0">
                <a:latin typeface="Times New Roman" panose="02020603050405020304" pitchFamily="18" charset="0"/>
              </a:rPr>
              <a:t>岁的墨西哥程序员</a:t>
            </a:r>
            <a:r>
              <a:rPr kumimoji="1" lang="en-US" altLang="zh-CN" sz="2800" b="0" dirty="0">
                <a:latin typeface="Times New Roman" panose="02020603050405020304" pitchFamily="18" charset="0"/>
              </a:rPr>
              <a:t>Miguel De Icaza.</a:t>
            </a:r>
            <a:r>
              <a:rPr kumimoji="1" lang="zh-CN" altLang="en-US" sz="2800" b="0" dirty="0">
                <a:latin typeface="Times New Roman" panose="02020603050405020304" pitchFamily="18" charset="0"/>
              </a:rPr>
              <a:t>它受到了</a:t>
            </a:r>
            <a:r>
              <a:rPr kumimoji="1" lang="en-US" altLang="zh-CN" sz="2800" b="0" dirty="0">
                <a:latin typeface="Times New Roman" panose="02020603050405020304" pitchFamily="18" charset="0"/>
              </a:rPr>
              <a:t>Red Hat</a:t>
            </a:r>
            <a:r>
              <a:rPr kumimoji="1" lang="zh-CN" altLang="en-US" sz="2800" b="0" dirty="0">
                <a:latin typeface="Times New Roman" panose="02020603050405020304" pitchFamily="18" charset="0"/>
              </a:rPr>
              <a:t>公司的大力支持。它现在属于</a:t>
            </a:r>
            <a:r>
              <a:rPr kumimoji="1" lang="en-US" altLang="zh-CN" sz="2800" b="0" dirty="0">
                <a:latin typeface="Times New Roman" panose="02020603050405020304" pitchFamily="18" charset="0"/>
              </a:rPr>
              <a:t>GNU</a:t>
            </a:r>
            <a:r>
              <a:rPr kumimoji="1" lang="zh-CN" altLang="en-US" sz="2800" b="0" dirty="0">
                <a:latin typeface="Times New Roman" panose="02020603050405020304" pitchFamily="18" charset="0"/>
              </a:rPr>
              <a:t>计划的一部分</a:t>
            </a:r>
            <a:r>
              <a:rPr kumimoji="1" lang="zh-CN" altLang="en-US" sz="3000" dirty="0">
                <a:latin typeface="Times New Roman" panose="02020603050405020304" pitchFamily="18" charset="0"/>
              </a:rPr>
              <a:t>。</a:t>
            </a:r>
          </a:p>
          <a:p>
            <a:pPr marL="457200" indent="-457200" eaLnBrk="1" hangingPunct="1">
              <a:spcBef>
                <a:spcPct val="20000"/>
              </a:spcBef>
              <a:buFont typeface="Arial" panose="020B0604020202020204" pitchFamily="34" charset="0"/>
              <a:buChar char="•"/>
            </a:pPr>
            <a:r>
              <a:rPr kumimoji="1" lang="en-US" altLang="zh-CN" sz="3000" dirty="0">
                <a:latin typeface="Times New Roman" panose="02020603050405020304" pitchFamily="18" charset="0"/>
              </a:rPr>
              <a:t>  GNOME</a:t>
            </a:r>
            <a:r>
              <a:rPr kumimoji="1" lang="zh-CN" altLang="en-US" sz="3000" dirty="0">
                <a:latin typeface="Times New Roman" panose="02020603050405020304" pitchFamily="18" charset="0"/>
              </a:rPr>
              <a:t>项目有两个目标：</a:t>
            </a:r>
          </a:p>
          <a:p>
            <a:pPr lvl="1" eaLnBrk="1" hangingPunct="1">
              <a:spcBef>
                <a:spcPct val="20000"/>
              </a:spcBef>
              <a:buFont typeface="Wingdings" panose="05000000000000000000" pitchFamily="2" charset="2"/>
              <a:buChar char="Ø"/>
            </a:pPr>
            <a:r>
              <a:rPr kumimoji="1" lang="zh-CN" altLang="en-US" sz="2400" dirty="0">
                <a:latin typeface="Times New Roman" panose="02020603050405020304" pitchFamily="18" charset="0"/>
              </a:rPr>
              <a:t>提供一个完整的、易学易用的桌面环境</a:t>
            </a:r>
            <a:r>
              <a:rPr kumimoji="1" lang="en-US" altLang="zh-CN" sz="2400" dirty="0">
                <a:latin typeface="Times New Roman" panose="02020603050405020304" pitchFamily="18" charset="0"/>
              </a:rPr>
              <a:t>-GNOME</a:t>
            </a:r>
            <a:r>
              <a:rPr kumimoji="1" lang="zh-CN" altLang="en-US" sz="2400" dirty="0">
                <a:latin typeface="Times New Roman" panose="02020603050405020304" pitchFamily="18" charset="0"/>
              </a:rPr>
              <a:t>桌面环境</a:t>
            </a:r>
          </a:p>
          <a:p>
            <a:pPr lvl="1" eaLnBrk="1" hangingPunct="1">
              <a:spcBef>
                <a:spcPct val="20000"/>
              </a:spcBef>
              <a:buFont typeface="Wingdings" panose="05000000000000000000" pitchFamily="2" charset="2"/>
              <a:buChar char="Ø"/>
            </a:pPr>
            <a:r>
              <a:rPr kumimoji="1" lang="zh-CN" altLang="en-US" sz="2400" dirty="0">
                <a:latin typeface="Times New Roman" panose="02020603050405020304" pitchFamily="18" charset="0"/>
              </a:rPr>
              <a:t>为程序设计师提供强大的应用程序开发环境－</a:t>
            </a:r>
            <a:r>
              <a:rPr kumimoji="1" lang="en-US" altLang="zh-CN" sz="2400" dirty="0">
                <a:latin typeface="Times New Roman" panose="02020603050405020304" pitchFamily="18" charset="0"/>
              </a:rPr>
              <a:t>GNOME</a:t>
            </a:r>
            <a:r>
              <a:rPr kumimoji="1" lang="zh-CN" altLang="en-US" sz="2400" dirty="0">
                <a:latin typeface="Times New Roman" panose="02020603050405020304" pitchFamily="18" charset="0"/>
              </a:rPr>
              <a:t>开发平台，用于建立桌面上的应用</a:t>
            </a:r>
            <a:r>
              <a:rPr kumimoji="1" lang="zh-CN" altLang="en-US" sz="3000" dirty="0">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blinds(horizontal)">
                                      <p:cBhvr>
                                        <p:cTn id="7" dur="500"/>
                                        <p:tgtEl>
                                          <p:spTgt spid="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
                                            <p:txEl>
                                              <p:pRg st="1" end="1"/>
                                            </p:txEl>
                                          </p:spTgt>
                                        </p:tgtEl>
                                        <p:attrNameLst>
                                          <p:attrName>style.visibility</p:attrName>
                                        </p:attrNameLst>
                                      </p:cBhvr>
                                      <p:to>
                                        <p:strVal val="visible"/>
                                      </p:to>
                                    </p:set>
                                    <p:animEffect transition="in" filter="blinds(horizontal)">
                                      <p:cBhvr>
                                        <p:cTn id="12" dur="500"/>
                                        <p:tgtEl>
                                          <p:spTgt spid="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3">
                                            <p:txEl>
                                              <p:pRg st="2" end="2"/>
                                            </p:txEl>
                                          </p:spTgt>
                                        </p:tgtEl>
                                        <p:attrNameLst>
                                          <p:attrName>style.visibility</p:attrName>
                                        </p:attrNameLst>
                                      </p:cBhvr>
                                      <p:to>
                                        <p:strVal val="visible"/>
                                      </p:to>
                                    </p:set>
                                    <p:animEffect transition="in" filter="blinds(horizontal)">
                                      <p:cBhvr>
                                        <p:cTn id="17" dur="500"/>
                                        <p:tgtEl>
                                          <p:spTgt spid="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3">
                                            <p:txEl>
                                              <p:pRg st="3" end="3"/>
                                            </p:txEl>
                                          </p:spTgt>
                                        </p:tgtEl>
                                        <p:attrNameLst>
                                          <p:attrName>style.visibility</p:attrName>
                                        </p:attrNameLst>
                                      </p:cBhvr>
                                      <p:to>
                                        <p:strVal val="visible"/>
                                      </p:to>
                                    </p:set>
                                    <p:animEffect transition="in" filter="blinds(horizontal)">
                                      <p:cBhvr>
                                        <p:cTn id="22" dur="500"/>
                                        <p:tgtEl>
                                          <p:spTgt spid="4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3">
                                            <p:txEl>
                                              <p:pRg st="4" end="4"/>
                                            </p:txEl>
                                          </p:spTgt>
                                        </p:tgtEl>
                                        <p:attrNameLst>
                                          <p:attrName>style.visibility</p:attrName>
                                        </p:attrNameLst>
                                      </p:cBhvr>
                                      <p:to>
                                        <p:strVal val="visible"/>
                                      </p:to>
                                    </p:set>
                                    <p:animEffect transition="in" filter="blinds(horizontal)">
                                      <p:cBhvr>
                                        <p:cTn id="27" dur="500"/>
                                        <p:tgtEl>
                                          <p:spTgt spid="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A9F9CA60-FD22-48FA-9E88-5DD8B2FA3E86}"/>
              </a:ext>
            </a:extLst>
          </p:cNvPr>
          <p:cNvSpPr>
            <a:spLocks noGrp="1"/>
          </p:cNvSpPr>
          <p:nvPr>
            <p:ph type="title"/>
          </p:nvPr>
        </p:nvSpPr>
        <p:spPr>
          <a:xfrm>
            <a:off x="457200" y="485800"/>
            <a:ext cx="8229600" cy="1143000"/>
          </a:xfrm>
        </p:spPr>
        <p:txBody>
          <a:bodyPr/>
          <a:lstStyle/>
          <a:p>
            <a:r>
              <a:rPr lang="en-US" altLang="zh-CN" dirty="0"/>
              <a:t>GNOME </a:t>
            </a:r>
            <a:r>
              <a:rPr lang="zh-CN" altLang="en-US" dirty="0"/>
              <a:t>版本</a:t>
            </a:r>
          </a:p>
        </p:txBody>
      </p:sp>
      <p:sp>
        <p:nvSpPr>
          <p:cNvPr id="48131" name="内容占位符 2">
            <a:extLst>
              <a:ext uri="{FF2B5EF4-FFF2-40B4-BE49-F238E27FC236}">
                <a16:creationId xmlns:a16="http://schemas.microsoft.com/office/drawing/2014/main" id="{3FCE54A0-12E2-415F-86EC-34967605A267}"/>
              </a:ext>
            </a:extLst>
          </p:cNvPr>
          <p:cNvSpPr>
            <a:spLocks noGrp="1"/>
          </p:cNvSpPr>
          <p:nvPr>
            <p:ph idx="1"/>
          </p:nvPr>
        </p:nvSpPr>
        <p:spPr/>
        <p:txBody>
          <a:bodyPr/>
          <a:lstStyle/>
          <a:p>
            <a:r>
              <a:rPr lang="en-US" altLang="zh-CN" sz="2400" dirty="0"/>
              <a:t>1999</a:t>
            </a:r>
            <a:r>
              <a:rPr lang="zh-CN" altLang="en-US" sz="2400" dirty="0"/>
              <a:t>年</a:t>
            </a:r>
            <a:r>
              <a:rPr lang="en-US" altLang="zh-CN" sz="2400" dirty="0"/>
              <a:t>3</a:t>
            </a:r>
            <a:r>
              <a:rPr lang="zh-CN" altLang="en-US" sz="2400" dirty="0"/>
              <a:t>月</a:t>
            </a:r>
            <a:r>
              <a:rPr lang="en-US" altLang="zh-CN" sz="2400" dirty="0"/>
              <a:t>3</a:t>
            </a:r>
            <a:r>
              <a:rPr lang="zh-CN" altLang="en-US" sz="2400" dirty="0"/>
              <a:t>日，自由软件基金会（</a:t>
            </a:r>
            <a:r>
              <a:rPr lang="en-US" altLang="zh-CN" sz="2400" dirty="0"/>
              <a:t>FSF</a:t>
            </a:r>
            <a:r>
              <a:rPr lang="zh-CN" altLang="en-US" sz="2400" dirty="0"/>
              <a:t>）发布</a:t>
            </a:r>
            <a:r>
              <a:rPr lang="en-US" altLang="zh-CN" sz="2400" dirty="0"/>
              <a:t>GNOME1.0</a:t>
            </a:r>
            <a:r>
              <a:rPr lang="zh-CN" altLang="en-US" sz="2400" dirty="0"/>
              <a:t>版本。</a:t>
            </a:r>
            <a:endParaRPr lang="en-US" altLang="zh-CN" sz="2400" dirty="0"/>
          </a:p>
          <a:p>
            <a:r>
              <a:rPr lang="en-US" altLang="zh-CN" sz="2400" dirty="0"/>
              <a:t>2002</a:t>
            </a:r>
            <a:r>
              <a:rPr lang="zh-CN" altLang="en-US" sz="2400" dirty="0"/>
              <a:t>年</a:t>
            </a:r>
            <a:r>
              <a:rPr lang="en-US" altLang="zh-CN" sz="2400" dirty="0"/>
              <a:t>4</a:t>
            </a:r>
            <a:r>
              <a:rPr lang="zh-CN" altLang="en-US" sz="2400" dirty="0"/>
              <a:t>月</a:t>
            </a:r>
            <a:r>
              <a:rPr lang="en-US" altLang="zh-CN" sz="2400" dirty="0"/>
              <a:t>3</a:t>
            </a:r>
            <a:r>
              <a:rPr lang="zh-CN" altLang="en-US" sz="2400" dirty="0"/>
              <a:t>日，</a:t>
            </a:r>
            <a:r>
              <a:rPr lang="en-US" altLang="zh-CN" sz="2400" dirty="0"/>
              <a:t>GNOME 2.0 </a:t>
            </a:r>
            <a:r>
              <a:rPr lang="zh-CN" altLang="en-US" sz="2400" dirty="0"/>
              <a:t>版本发布。</a:t>
            </a:r>
            <a:endParaRPr lang="en-US" altLang="zh-CN" sz="2400" dirty="0"/>
          </a:p>
          <a:p>
            <a:r>
              <a:rPr lang="en-US" altLang="zh-CN" sz="2400" dirty="0"/>
              <a:t>2011</a:t>
            </a:r>
            <a:r>
              <a:rPr lang="zh-CN" altLang="en-US" sz="2400" dirty="0"/>
              <a:t>年</a:t>
            </a:r>
            <a:r>
              <a:rPr lang="en-US" altLang="zh-CN" sz="2400" dirty="0"/>
              <a:t>4</a:t>
            </a:r>
            <a:r>
              <a:rPr lang="zh-CN" altLang="en-US" sz="2400" dirty="0"/>
              <a:t>月，</a:t>
            </a:r>
            <a:r>
              <a:rPr lang="en-US" altLang="zh-CN" sz="2400" dirty="0"/>
              <a:t>GNOME</a:t>
            </a:r>
            <a:r>
              <a:rPr lang="zh-CN" altLang="en-US" sz="2400" dirty="0"/>
              <a:t>桌面环境的最新版本</a:t>
            </a:r>
            <a:r>
              <a:rPr lang="en-US" altLang="zh-CN" sz="2400" dirty="0"/>
              <a:t>GNOME 3.0</a:t>
            </a:r>
            <a:r>
              <a:rPr lang="zh-CN" altLang="en-US" sz="2400" dirty="0"/>
              <a:t>发布</a:t>
            </a:r>
            <a:endParaRPr lang="en-US" altLang="zh-CN" sz="2400" dirty="0"/>
          </a:p>
          <a:p>
            <a:r>
              <a:rPr lang="en-US" altLang="zh-CN" sz="2400" dirty="0"/>
              <a:t>2012</a:t>
            </a:r>
            <a:r>
              <a:rPr lang="zh-CN" altLang="en-US" sz="2400" dirty="0"/>
              <a:t>年</a:t>
            </a:r>
            <a:r>
              <a:rPr lang="en-US" altLang="zh-CN" sz="2400" dirty="0"/>
              <a:t>4</a:t>
            </a:r>
            <a:r>
              <a:rPr lang="zh-CN" altLang="en-US" sz="2400" dirty="0"/>
              <a:t>月</a:t>
            </a:r>
            <a:r>
              <a:rPr lang="en-US" altLang="zh-CN" sz="2400" dirty="0"/>
              <a:t>1</a:t>
            </a:r>
            <a:r>
              <a:rPr lang="zh-CN" altLang="en-US" sz="2400" dirty="0"/>
              <a:t>日，</a:t>
            </a:r>
            <a:r>
              <a:rPr lang="en-US" altLang="zh-CN" sz="2400" dirty="0"/>
              <a:t>GNOME </a:t>
            </a:r>
            <a:r>
              <a:rPr lang="zh-CN" altLang="en-US" sz="2400" dirty="0"/>
              <a:t>发布了 </a:t>
            </a:r>
            <a:r>
              <a:rPr lang="en-US" altLang="zh-CN" sz="2400" dirty="0"/>
              <a:t>3.4.0 </a:t>
            </a:r>
            <a:r>
              <a:rPr lang="zh-CN" altLang="en-US" sz="2400" dirty="0"/>
              <a:t>的首个 </a:t>
            </a:r>
            <a:r>
              <a:rPr lang="en-US" altLang="zh-CN" sz="2400" dirty="0"/>
              <a:t>beta </a:t>
            </a:r>
            <a:r>
              <a:rPr lang="zh-CN" altLang="en-US" sz="2400" dirty="0"/>
              <a:t>测试版本，这是 </a:t>
            </a:r>
            <a:r>
              <a:rPr lang="en-US" altLang="zh-CN" sz="2400" dirty="0"/>
              <a:t>GNOME </a:t>
            </a:r>
            <a:r>
              <a:rPr lang="zh-CN" altLang="en-US" sz="2400" dirty="0"/>
              <a:t>全新的版本开始</a:t>
            </a:r>
            <a:endParaRPr lang="en-US" altLang="zh-CN" sz="2400" dirty="0"/>
          </a:p>
          <a:p>
            <a:r>
              <a:rPr lang="en-US" altLang="zh-CN" sz="2400" dirty="0"/>
              <a:t>2014</a:t>
            </a:r>
            <a:r>
              <a:rPr lang="zh-CN" altLang="en-US" sz="2400" dirty="0"/>
              <a:t>年</a:t>
            </a:r>
            <a:r>
              <a:rPr lang="en-US" altLang="zh-CN" sz="2400" dirty="0"/>
              <a:t>11,GNOME 3.14.2 </a:t>
            </a:r>
            <a:r>
              <a:rPr lang="zh-CN" altLang="en-US" sz="2400" dirty="0"/>
              <a:t>发布</a:t>
            </a:r>
            <a:endParaRPr lang="en-US" altLang="zh-CN"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内容占位符 2">
            <a:extLst>
              <a:ext uri="{FF2B5EF4-FFF2-40B4-BE49-F238E27FC236}">
                <a16:creationId xmlns:a16="http://schemas.microsoft.com/office/drawing/2014/main" id="{C56719A7-42C2-4BAF-8233-01DBAAFF34D2}"/>
              </a:ext>
            </a:extLst>
          </p:cNvPr>
          <p:cNvSpPr>
            <a:spLocks noGrp="1"/>
          </p:cNvSpPr>
          <p:nvPr>
            <p:ph idx="1"/>
          </p:nvPr>
        </p:nvSpPr>
        <p:spPr>
          <a:xfrm>
            <a:off x="304408" y="2060848"/>
            <a:ext cx="8229600" cy="3240360"/>
          </a:xfrm>
        </p:spPr>
        <p:txBody>
          <a:bodyPr/>
          <a:lstStyle/>
          <a:p>
            <a:pPr eaLnBrk="1" hangingPunct="1">
              <a:lnSpc>
                <a:spcPct val="150000"/>
              </a:lnSpc>
              <a:spcBef>
                <a:spcPts val="0"/>
              </a:spcBef>
            </a:pPr>
            <a:r>
              <a:rPr lang="en-US" altLang="zh-CN" b="1" dirty="0"/>
              <a:t>Microsoft Windows,</a:t>
            </a:r>
            <a:r>
              <a:rPr lang="zh-CN" altLang="en-US" b="1" dirty="0"/>
              <a:t>是美国微软公司研发的一套操作系统</a:t>
            </a:r>
            <a:endParaRPr lang="en-US" altLang="zh-CN" b="1" dirty="0"/>
          </a:p>
          <a:p>
            <a:pPr eaLnBrk="1" hangingPunct="1">
              <a:lnSpc>
                <a:spcPct val="150000"/>
              </a:lnSpc>
              <a:spcBef>
                <a:spcPts val="0"/>
              </a:spcBef>
            </a:pPr>
            <a:r>
              <a:rPr lang="zh-CN" altLang="en-US" b="1" dirty="0"/>
              <a:t>问世于</a:t>
            </a:r>
            <a:r>
              <a:rPr lang="en-US" altLang="zh-CN" b="1" dirty="0"/>
              <a:t>1985</a:t>
            </a:r>
            <a:r>
              <a:rPr lang="zh-CN" altLang="en-US" b="1" dirty="0"/>
              <a:t>年，起初仅仅是</a:t>
            </a:r>
            <a:r>
              <a:rPr lang="en-US" altLang="zh-CN" b="1" dirty="0"/>
              <a:t>Microsoft-DOS</a:t>
            </a:r>
            <a:r>
              <a:rPr lang="zh-CN" altLang="en-US" b="1" dirty="0"/>
              <a:t>模拟环境，之后逐步发展，采用了图形化模式</a:t>
            </a:r>
            <a:r>
              <a:rPr lang="en-US" altLang="zh-CN" b="1" dirty="0"/>
              <a:t>GUI</a:t>
            </a:r>
            <a:r>
              <a:rPr lang="zh-CN" altLang="en-US" b="1" dirty="0"/>
              <a:t>，比起从前的</a:t>
            </a:r>
            <a:r>
              <a:rPr lang="en-US" altLang="zh-CN" b="1" dirty="0"/>
              <a:t>DOS</a:t>
            </a:r>
            <a:r>
              <a:rPr lang="zh-CN" altLang="en-US" b="1" dirty="0"/>
              <a:t>需要键入指令使用的方式更为人性化</a:t>
            </a:r>
            <a:endParaRPr lang="en-US" altLang="zh-CN" b="1" dirty="0"/>
          </a:p>
          <a:p>
            <a:pPr eaLnBrk="1" hangingPunct="1"/>
            <a:endParaRPr lang="zh-CN" altLang="en-US" dirty="0"/>
          </a:p>
        </p:txBody>
      </p:sp>
      <p:sp>
        <p:nvSpPr>
          <p:cNvPr id="5122" name="标题 1">
            <a:extLst>
              <a:ext uri="{FF2B5EF4-FFF2-40B4-BE49-F238E27FC236}">
                <a16:creationId xmlns:a16="http://schemas.microsoft.com/office/drawing/2014/main" id="{006FBFE4-FC71-4516-95A8-0549508127A8}"/>
              </a:ext>
            </a:extLst>
          </p:cNvPr>
          <p:cNvSpPr>
            <a:spLocks noGrp="1"/>
          </p:cNvSpPr>
          <p:nvPr>
            <p:ph type="title"/>
          </p:nvPr>
        </p:nvSpPr>
        <p:spPr>
          <a:xfrm>
            <a:off x="467544" y="908720"/>
            <a:ext cx="8229600" cy="1143000"/>
          </a:xfrm>
        </p:spPr>
        <p:txBody>
          <a:bodyPr/>
          <a:lstStyle/>
          <a:p>
            <a:pPr eaLnBrk="1" fontAlgn="auto" hangingPunct="1">
              <a:spcAft>
                <a:spcPts val="0"/>
              </a:spcAft>
              <a:defRPr/>
            </a:pPr>
            <a:r>
              <a:rPr lang="en-US" altLang="zh-CN" dirty="0">
                <a:effectLst/>
              </a:rPr>
              <a:t>Windows</a:t>
            </a:r>
            <a:r>
              <a:rPr lang="zh-CN" altLang="en-US" dirty="0">
                <a:effectLst/>
              </a:rPr>
              <a:t>操作系统</a:t>
            </a:r>
          </a:p>
        </p:txBody>
      </p:sp>
      <p:pic>
        <p:nvPicPr>
          <p:cNvPr id="15364" name="Picture 2">
            <a:extLst>
              <a:ext uri="{FF2B5EF4-FFF2-40B4-BE49-F238E27FC236}">
                <a16:creationId xmlns:a16="http://schemas.microsoft.com/office/drawing/2014/main" id="{166244CC-7350-4CCB-A404-65A321FBB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260648"/>
            <a:ext cx="259080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347E35A-44D4-4351-BBD1-FB0E03B319EE}"/>
              </a:ext>
            </a:extLst>
          </p:cNvPr>
          <p:cNvSpPr>
            <a:spLocks noGrp="1"/>
          </p:cNvSpPr>
          <p:nvPr>
            <p:ph idx="1"/>
          </p:nvPr>
        </p:nvSpPr>
        <p:spPr/>
        <p:txBody>
          <a:bodyPr/>
          <a:lstStyle/>
          <a:p>
            <a:r>
              <a:rPr lang="en-US" altLang="zh-CN" dirty="0"/>
              <a:t>Centos</a:t>
            </a:r>
            <a:r>
              <a:rPr lang="zh-CN" altLang="en-US" dirty="0"/>
              <a:t>中，可利用命令 </a:t>
            </a:r>
            <a:r>
              <a:rPr lang="en-US" altLang="zh-CN" b="0" i="0" dirty="0">
                <a:solidFill>
                  <a:srgbClr val="006600"/>
                </a:solidFill>
                <a:effectLst/>
                <a:latin typeface="Microsoft YaHei" panose="020B0503020204020204" pitchFamily="34" charset="-122"/>
                <a:ea typeface="Microsoft YaHei" panose="020B0503020204020204" pitchFamily="34" charset="-122"/>
              </a:rPr>
              <a:t>gnome-shell –version </a:t>
            </a:r>
            <a:r>
              <a:rPr lang="zh-CN" altLang="en-US" b="0" i="0" dirty="0">
                <a:solidFill>
                  <a:srgbClr val="006600"/>
                </a:solidFill>
                <a:effectLst/>
                <a:latin typeface="Microsoft YaHei" panose="020B0503020204020204" pitchFamily="34" charset="-122"/>
                <a:ea typeface="Microsoft YaHei" panose="020B0503020204020204" pitchFamily="34" charset="-122"/>
              </a:rPr>
              <a:t>查看当前安装的版本号</a:t>
            </a:r>
            <a:endParaRPr lang="zh-CN" altLang="en-US" dirty="0"/>
          </a:p>
        </p:txBody>
      </p:sp>
      <p:sp>
        <p:nvSpPr>
          <p:cNvPr id="3" name="标题 2">
            <a:extLst>
              <a:ext uri="{FF2B5EF4-FFF2-40B4-BE49-F238E27FC236}">
                <a16:creationId xmlns:a16="http://schemas.microsoft.com/office/drawing/2014/main" id="{8C1A7D9A-EA9B-4589-B6A5-323FFCD60398}"/>
              </a:ext>
            </a:extLst>
          </p:cNvPr>
          <p:cNvSpPr>
            <a:spLocks noGrp="1"/>
          </p:cNvSpPr>
          <p:nvPr>
            <p:ph type="title"/>
          </p:nvPr>
        </p:nvSpPr>
        <p:spPr>
          <a:xfrm>
            <a:off x="457200" y="485800"/>
            <a:ext cx="8229600" cy="1143000"/>
          </a:xfrm>
        </p:spPr>
        <p:txBody>
          <a:bodyPr/>
          <a:lstStyle/>
          <a:p>
            <a:r>
              <a:rPr lang="en-US" altLang="zh-CN" dirty="0"/>
              <a:t>GNOME </a:t>
            </a:r>
            <a:r>
              <a:rPr lang="zh-CN" altLang="en-US" dirty="0"/>
              <a:t>版本</a:t>
            </a:r>
          </a:p>
        </p:txBody>
      </p:sp>
      <p:pic>
        <p:nvPicPr>
          <p:cNvPr id="4" name="图片 3">
            <a:extLst>
              <a:ext uri="{FF2B5EF4-FFF2-40B4-BE49-F238E27FC236}">
                <a16:creationId xmlns:a16="http://schemas.microsoft.com/office/drawing/2014/main" id="{732F70D7-AD9A-451D-872C-B592F4BA8A29}"/>
              </a:ext>
            </a:extLst>
          </p:cNvPr>
          <p:cNvPicPr>
            <a:picLocks noChangeAspect="1"/>
          </p:cNvPicPr>
          <p:nvPr/>
        </p:nvPicPr>
        <p:blipFill>
          <a:blip r:embed="rId2"/>
          <a:stretch>
            <a:fillRect/>
          </a:stretch>
        </p:blipFill>
        <p:spPr>
          <a:xfrm>
            <a:off x="1475656" y="2708920"/>
            <a:ext cx="6391512" cy="1512168"/>
          </a:xfrm>
          <a:prstGeom prst="rect">
            <a:avLst/>
          </a:prstGeom>
        </p:spPr>
      </p:pic>
    </p:spTree>
    <p:extLst>
      <p:ext uri="{BB962C8B-B14F-4D97-AF65-F5344CB8AC3E}">
        <p14:creationId xmlns:p14="http://schemas.microsoft.com/office/powerpoint/2010/main" val="894107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C37AA01-8EAA-4298-A084-E9179C9A2AB8}"/>
              </a:ext>
            </a:extLst>
          </p:cNvPr>
          <p:cNvSpPr>
            <a:spLocks noGrp="1"/>
          </p:cNvSpPr>
          <p:nvPr>
            <p:ph idx="1"/>
          </p:nvPr>
        </p:nvSpPr>
        <p:spPr>
          <a:xfrm>
            <a:off x="457200" y="1481138"/>
            <a:ext cx="8507288" cy="4525962"/>
          </a:xfrm>
        </p:spPr>
        <p:txBody>
          <a:bodyPr/>
          <a:lstStyle/>
          <a:p>
            <a:pPr marL="109537" indent="0">
              <a:lnSpc>
                <a:spcPct val="200000"/>
              </a:lnSpc>
              <a:buNone/>
            </a:pPr>
            <a:r>
              <a:rPr lang="en-US" altLang="zh-CN" sz="1800" b="1" i="0" dirty="0">
                <a:effectLst/>
                <a:latin typeface="Microsoft YaHei" panose="020B0503020204020204" pitchFamily="34" charset="-122"/>
                <a:ea typeface="Microsoft YaHei" panose="020B0503020204020204" pitchFamily="34" charset="-122"/>
              </a:rPr>
              <a:t>1.</a:t>
            </a:r>
            <a:r>
              <a:rPr lang="zh-CN" altLang="en-US" sz="1800" b="1" i="0" dirty="0">
                <a:effectLst/>
                <a:latin typeface="Microsoft YaHei" panose="020B0503020204020204" pitchFamily="34" charset="-122"/>
                <a:ea typeface="Microsoft YaHei" panose="020B0503020204020204" pitchFamily="34" charset="-122"/>
              </a:rPr>
              <a:t>通过</a:t>
            </a:r>
            <a:r>
              <a:rPr lang="en-US" altLang="zh-CN" sz="1800" b="1" i="0" dirty="0">
                <a:effectLst/>
                <a:latin typeface="Microsoft YaHei" panose="020B0503020204020204" pitchFamily="34" charset="-122"/>
                <a:ea typeface="Microsoft YaHei" panose="020B0503020204020204" pitchFamily="34" charset="-122"/>
              </a:rPr>
              <a:t>yum</a:t>
            </a:r>
            <a:r>
              <a:rPr lang="zh-CN" altLang="en-US" sz="1800" b="1" i="0" dirty="0">
                <a:effectLst/>
                <a:latin typeface="Microsoft YaHei" panose="020B0503020204020204" pitchFamily="34" charset="-122"/>
                <a:ea typeface="Microsoft YaHei" panose="020B0503020204020204" pitchFamily="34" charset="-122"/>
              </a:rPr>
              <a:t>命令来安装</a:t>
            </a:r>
            <a:r>
              <a:rPr lang="en-US" altLang="zh-CN" sz="1800" b="1" i="0" dirty="0">
                <a:effectLst/>
                <a:latin typeface="Microsoft YaHei" panose="020B0503020204020204" pitchFamily="34" charset="-122"/>
                <a:ea typeface="Microsoft YaHei" panose="020B0503020204020204" pitchFamily="34" charset="-122"/>
              </a:rPr>
              <a:t>gnome</a:t>
            </a:r>
            <a:r>
              <a:rPr lang="zh-CN" altLang="en-US" sz="1800" b="1" i="0" dirty="0">
                <a:effectLst/>
                <a:latin typeface="Microsoft YaHei" panose="020B0503020204020204" pitchFamily="34" charset="-122"/>
                <a:ea typeface="Microsoft YaHei" panose="020B0503020204020204" pitchFamily="34" charset="-122"/>
              </a:rPr>
              <a:t>包</a:t>
            </a:r>
            <a:endParaRPr lang="en-US" altLang="zh-CN" sz="1800" b="1" i="0" dirty="0">
              <a:effectLst/>
              <a:latin typeface="Microsoft YaHei" panose="020B0503020204020204" pitchFamily="34" charset="-122"/>
              <a:ea typeface="Microsoft YaHei" panose="020B0503020204020204" pitchFamily="34" charset="-122"/>
            </a:endParaRPr>
          </a:p>
          <a:p>
            <a:pPr>
              <a:lnSpc>
                <a:spcPct val="200000"/>
              </a:lnSpc>
            </a:pPr>
            <a:r>
              <a:rPr lang="en-US" altLang="zh-CN" sz="1800" i="0" dirty="0">
                <a:solidFill>
                  <a:srgbClr val="FF0000"/>
                </a:solidFill>
                <a:effectLst/>
                <a:latin typeface="Arial" panose="020B0604020202020204" pitchFamily="34" charset="0"/>
                <a:cs typeface="Arial" panose="020B0604020202020204" pitchFamily="34" charset="0"/>
              </a:rPr>
              <a:t>yum</a:t>
            </a:r>
            <a:r>
              <a:rPr lang="en-US" altLang="zh-CN" sz="1800" i="0" dirty="0">
                <a:effectLst/>
                <a:latin typeface="Arial" panose="020B0604020202020204" pitchFamily="34" charset="0"/>
                <a:cs typeface="Arial" panose="020B0604020202020204" pitchFamily="34" charset="0"/>
              </a:rPr>
              <a:t>  </a:t>
            </a:r>
            <a:r>
              <a:rPr lang="en-US" altLang="zh-CN" sz="1800" i="0" dirty="0" err="1">
                <a:effectLst/>
                <a:latin typeface="Arial" panose="020B0604020202020204" pitchFamily="34" charset="0"/>
                <a:cs typeface="Arial" panose="020B0604020202020204" pitchFamily="34" charset="0"/>
              </a:rPr>
              <a:t>groupinstall</a:t>
            </a:r>
            <a:r>
              <a:rPr lang="en-US" altLang="zh-CN" sz="1800" i="0" dirty="0">
                <a:effectLst/>
                <a:latin typeface="Arial" panose="020B0604020202020204" pitchFamily="34" charset="0"/>
                <a:cs typeface="Arial" panose="020B0604020202020204" pitchFamily="34" charset="0"/>
              </a:rPr>
              <a:t> "GNOME Desktop" "Graphical Administration Tools“</a:t>
            </a:r>
          </a:p>
          <a:p>
            <a:pPr marL="109537" indent="0">
              <a:lnSpc>
                <a:spcPct val="200000"/>
              </a:lnSpc>
              <a:buNone/>
            </a:pPr>
            <a:r>
              <a:rPr lang="en-US" altLang="zh-CN" sz="1800" b="1" dirty="0">
                <a:latin typeface="Microsoft YaHei" panose="020B0503020204020204" pitchFamily="34" charset="-122"/>
                <a:ea typeface="Microsoft YaHei" panose="020B0503020204020204" pitchFamily="34" charset="-122"/>
              </a:rPr>
              <a:t>2.</a:t>
            </a:r>
            <a:r>
              <a:rPr lang="zh-CN" altLang="en-US" sz="1800" b="1" dirty="0">
                <a:latin typeface="Microsoft YaHei" panose="020B0503020204020204" pitchFamily="34" charset="-122"/>
                <a:ea typeface="Microsoft YaHei" panose="020B0503020204020204" pitchFamily="34" charset="-122"/>
              </a:rPr>
              <a:t>更新系统的运行级别，在系统下次启动的时候自动进入图形界面</a:t>
            </a:r>
            <a:endParaRPr lang="en-US" altLang="zh-CN" sz="1800" b="1" dirty="0">
              <a:latin typeface="Microsoft YaHei" panose="020B0503020204020204" pitchFamily="34" charset="-122"/>
              <a:ea typeface="Microsoft YaHei" panose="020B0503020204020204" pitchFamily="34" charset="-122"/>
            </a:endParaRPr>
          </a:p>
          <a:p>
            <a:pPr>
              <a:lnSpc>
                <a:spcPct val="200000"/>
              </a:lnSpc>
            </a:pPr>
            <a:r>
              <a:rPr lang="en-US" altLang="zh-CN" sz="1800" dirty="0">
                <a:solidFill>
                  <a:srgbClr val="FF0000"/>
                </a:solidFill>
                <a:latin typeface="Arial" panose="020B0604020202020204" pitchFamily="34" charset="0"/>
                <a:cs typeface="Arial" panose="020B0604020202020204" pitchFamily="34" charset="0"/>
              </a:rPr>
              <a:t>ln</a:t>
            </a:r>
            <a:r>
              <a:rPr lang="en-US" altLang="zh-CN" sz="1800" dirty="0">
                <a:latin typeface="Arial" panose="020B0604020202020204" pitchFamily="34" charset="0"/>
                <a:cs typeface="Arial" panose="020B0604020202020204" pitchFamily="34" charset="0"/>
              </a:rPr>
              <a:t>  -sf  /lib/</a:t>
            </a:r>
            <a:r>
              <a:rPr lang="en-US" altLang="zh-CN" sz="1800" dirty="0" err="1">
                <a:latin typeface="Arial" panose="020B0604020202020204" pitchFamily="34" charset="0"/>
                <a:cs typeface="Arial" panose="020B0604020202020204" pitchFamily="34" charset="0"/>
              </a:rPr>
              <a:t>systemd</a:t>
            </a:r>
            <a:r>
              <a:rPr lang="en-US" altLang="zh-CN" sz="1800" dirty="0">
                <a:latin typeface="Arial" panose="020B0604020202020204" pitchFamily="34" charset="0"/>
                <a:cs typeface="Arial" panose="020B0604020202020204" pitchFamily="34" charset="0"/>
              </a:rPr>
              <a:t>/system/runlevel5.target /</a:t>
            </a:r>
            <a:r>
              <a:rPr lang="en-US" altLang="zh-CN" sz="1800" dirty="0" err="1">
                <a:latin typeface="Arial" panose="020B0604020202020204" pitchFamily="34" charset="0"/>
                <a:cs typeface="Arial" panose="020B0604020202020204" pitchFamily="34" charset="0"/>
              </a:rPr>
              <a:t>etc</a:t>
            </a:r>
            <a:r>
              <a:rPr lang="en-US" altLang="zh-CN" sz="1800" dirty="0">
                <a:latin typeface="Arial" panose="020B0604020202020204" pitchFamily="34" charset="0"/>
                <a:cs typeface="Arial" panose="020B0604020202020204" pitchFamily="34" charset="0"/>
              </a:rPr>
              <a:t>/</a:t>
            </a:r>
            <a:r>
              <a:rPr lang="en-US" altLang="zh-CN" sz="1800" dirty="0" err="1">
                <a:latin typeface="Arial" panose="020B0604020202020204" pitchFamily="34" charset="0"/>
                <a:cs typeface="Arial" panose="020B0604020202020204" pitchFamily="34" charset="0"/>
              </a:rPr>
              <a:t>systemd</a:t>
            </a:r>
            <a:r>
              <a:rPr lang="en-US" altLang="zh-CN" sz="1800" dirty="0">
                <a:latin typeface="Arial" panose="020B0604020202020204" pitchFamily="34" charset="0"/>
                <a:cs typeface="Arial" panose="020B0604020202020204" pitchFamily="34" charset="0"/>
              </a:rPr>
              <a:t>/system/</a:t>
            </a:r>
            <a:r>
              <a:rPr lang="en-US" altLang="zh-CN" sz="1800" dirty="0" err="1">
                <a:latin typeface="Arial" panose="020B0604020202020204" pitchFamily="34" charset="0"/>
                <a:cs typeface="Arial" panose="020B0604020202020204" pitchFamily="34" charset="0"/>
              </a:rPr>
              <a:t>default.target</a:t>
            </a:r>
            <a:endParaRPr lang="en-US" altLang="zh-CN" sz="1800" dirty="0">
              <a:latin typeface="Arial" panose="020B0604020202020204" pitchFamily="34" charset="0"/>
              <a:cs typeface="Arial" panose="020B0604020202020204" pitchFamily="34" charset="0"/>
            </a:endParaRPr>
          </a:p>
          <a:p>
            <a:pPr marL="109537" indent="0">
              <a:lnSpc>
                <a:spcPct val="200000"/>
              </a:lnSpc>
              <a:buNone/>
            </a:pPr>
            <a:r>
              <a:rPr lang="en-US" altLang="zh-CN" sz="1800" b="1" dirty="0">
                <a:latin typeface="Microsoft YaHei" panose="020B0503020204020204" pitchFamily="34" charset="-122"/>
                <a:ea typeface="Microsoft YaHei" panose="020B0503020204020204" pitchFamily="34" charset="-122"/>
              </a:rPr>
              <a:t>3. </a:t>
            </a:r>
            <a:r>
              <a:rPr lang="zh-CN" altLang="en-US" sz="1800" b="1" dirty="0">
                <a:latin typeface="Microsoft YaHei" panose="020B0503020204020204" pitchFamily="34" charset="-122"/>
                <a:ea typeface="Microsoft YaHei" panose="020B0503020204020204" pitchFamily="34" charset="-122"/>
              </a:rPr>
              <a:t>重启系统</a:t>
            </a:r>
          </a:p>
        </p:txBody>
      </p:sp>
      <p:sp>
        <p:nvSpPr>
          <p:cNvPr id="3" name="标题 2">
            <a:extLst>
              <a:ext uri="{FF2B5EF4-FFF2-40B4-BE49-F238E27FC236}">
                <a16:creationId xmlns:a16="http://schemas.microsoft.com/office/drawing/2014/main" id="{ADC7DC38-C272-4871-8438-167AF4C1F84B}"/>
              </a:ext>
            </a:extLst>
          </p:cNvPr>
          <p:cNvSpPr>
            <a:spLocks noGrp="1"/>
          </p:cNvSpPr>
          <p:nvPr>
            <p:ph type="title"/>
          </p:nvPr>
        </p:nvSpPr>
        <p:spPr>
          <a:xfrm>
            <a:off x="457200" y="485800"/>
            <a:ext cx="8229600" cy="1143000"/>
          </a:xfrm>
        </p:spPr>
        <p:txBody>
          <a:bodyPr/>
          <a:lstStyle/>
          <a:p>
            <a:r>
              <a:rPr lang="zh-CN" altLang="en-US" dirty="0"/>
              <a:t>后期安装</a:t>
            </a:r>
            <a:r>
              <a:rPr lang="en-US" altLang="zh-CN" dirty="0"/>
              <a:t>GNOME</a:t>
            </a:r>
            <a:endParaRPr lang="zh-CN" altLang="en-US" dirty="0"/>
          </a:p>
        </p:txBody>
      </p:sp>
    </p:spTree>
    <p:extLst>
      <p:ext uri="{BB962C8B-B14F-4D97-AF65-F5344CB8AC3E}">
        <p14:creationId xmlns:p14="http://schemas.microsoft.com/office/powerpoint/2010/main" val="2095605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a:extLst>
              <a:ext uri="{FF2B5EF4-FFF2-40B4-BE49-F238E27FC236}">
                <a16:creationId xmlns:a16="http://schemas.microsoft.com/office/drawing/2014/main" id="{149DC91D-D8FE-4995-9F6D-D6223A5AB184}"/>
              </a:ext>
            </a:extLst>
          </p:cNvPr>
          <p:cNvSpPr txBox="1"/>
          <p:nvPr/>
        </p:nvSpPr>
        <p:spPr>
          <a:xfrm>
            <a:off x="359656" y="723881"/>
            <a:ext cx="4392488" cy="461665"/>
          </a:xfrm>
          <a:prstGeom prst="rect">
            <a:avLst/>
          </a:prstGeom>
          <a:noFill/>
          <a:effectLst>
            <a:reflection blurRad="6350" stA="50000" endA="300" endPos="38500" dist="50800" dir="5400000" sy="-100000" algn="bl" rotWithShape="0"/>
          </a:effectLst>
        </p:spPr>
        <p:txBody>
          <a:bodyPr>
            <a:spAutoFit/>
          </a:bodyPr>
          <a:lstStyle/>
          <a:p>
            <a:pPr>
              <a:defRPr/>
            </a:pPr>
            <a:r>
              <a:rPr lang="en-US" altLang="zh-CN" sz="2400" dirty="0">
                <a:solidFill>
                  <a:srgbClr val="1353A2"/>
                </a:solidFill>
                <a:latin typeface="微软雅黑" pitchFamily="34" charset="-122"/>
                <a:ea typeface="微软雅黑" pitchFamily="34" charset="-122"/>
              </a:rPr>
              <a:t>1.3.3  </a:t>
            </a:r>
            <a:r>
              <a:rPr lang="zh-CN" altLang="en-US" sz="2400" dirty="0">
                <a:solidFill>
                  <a:srgbClr val="1353A2"/>
                </a:solidFill>
                <a:latin typeface="微软雅黑" pitchFamily="34" charset="-122"/>
                <a:ea typeface="微软雅黑" pitchFamily="34" charset="-122"/>
              </a:rPr>
              <a:t>安装您的</a:t>
            </a:r>
            <a:r>
              <a:rPr lang="en-US" altLang="zh-CN" sz="2400" dirty="0">
                <a:solidFill>
                  <a:srgbClr val="1353A2"/>
                </a:solidFill>
                <a:latin typeface="微软雅黑" pitchFamily="34" charset="-122"/>
                <a:ea typeface="微软雅黑" pitchFamily="34" charset="-122"/>
              </a:rPr>
              <a:t>Linux</a:t>
            </a:r>
            <a:r>
              <a:rPr lang="zh-CN" altLang="en-US" sz="2400" dirty="0">
                <a:solidFill>
                  <a:srgbClr val="1353A2"/>
                </a:solidFill>
                <a:latin typeface="微软雅黑" pitchFamily="34" charset="-122"/>
                <a:ea typeface="微软雅黑" pitchFamily="34" charset="-122"/>
              </a:rPr>
              <a:t>系统</a:t>
            </a:r>
          </a:p>
        </p:txBody>
      </p:sp>
      <p:sp>
        <p:nvSpPr>
          <p:cNvPr id="11" name="Text Box 44">
            <a:extLst>
              <a:ext uri="{FF2B5EF4-FFF2-40B4-BE49-F238E27FC236}">
                <a16:creationId xmlns:a16="http://schemas.microsoft.com/office/drawing/2014/main" id="{D1989398-60F3-4B7E-B9E5-4690BB54420B}"/>
              </a:ext>
            </a:extLst>
          </p:cNvPr>
          <p:cNvSpPr txBox="1">
            <a:spLocks noChangeArrowheads="1"/>
          </p:cNvSpPr>
          <p:nvPr/>
        </p:nvSpPr>
        <p:spPr bwMode="auto">
          <a:xfrm>
            <a:off x="198438" y="1781175"/>
            <a:ext cx="8653462" cy="414338"/>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20725">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620713" indent="-228600" defTabSz="720725">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858838" indent="-228600" defTabSz="720725">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143000" indent="-228600" defTabSz="720725">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1371600" indent="-228600" defTabSz="720725">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18288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2860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27432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2004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a:spcBef>
                <a:spcPct val="0"/>
              </a:spcBef>
              <a:buClrTx/>
              <a:buSzTx/>
              <a:buFontTx/>
              <a:buNone/>
            </a:pPr>
            <a:r>
              <a:rPr lang="en-US" altLang="zh-CN" sz="2100">
                <a:solidFill>
                  <a:srgbClr val="1353A2"/>
                </a:solidFill>
                <a:latin typeface="微软雅黑" panose="020B0503020204020204" pitchFamily="34" charset="-122"/>
                <a:ea typeface="微软雅黑" panose="020B0503020204020204" pitchFamily="34" charset="-122"/>
              </a:rPr>
              <a:t>5.</a:t>
            </a:r>
            <a:r>
              <a:rPr lang="zh-CN" altLang="en-US" sz="2100">
                <a:solidFill>
                  <a:srgbClr val="1353A2"/>
                </a:solidFill>
                <a:latin typeface="微软雅黑" panose="020B0503020204020204" pitchFamily="34" charset="-122"/>
                <a:ea typeface="微软雅黑" panose="020B0503020204020204" pitchFamily="34" charset="-122"/>
              </a:rPr>
              <a:t>开始安装</a:t>
            </a:r>
            <a:endParaRPr lang="en-US" altLang="zh-CN" sz="1800">
              <a:solidFill>
                <a:srgbClr val="1353A2"/>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6253D6B-3913-4FDC-AECC-E84C1D751731}"/>
              </a:ext>
            </a:extLst>
          </p:cNvPr>
          <p:cNvSpPr txBox="1"/>
          <p:nvPr/>
        </p:nvSpPr>
        <p:spPr>
          <a:xfrm>
            <a:off x="2273898" y="3255091"/>
            <a:ext cx="4580068" cy="369332"/>
          </a:xfrm>
          <a:prstGeom prst="rect">
            <a:avLst/>
          </a:prstGeom>
          <a:noFill/>
        </p:spPr>
        <p:txBody>
          <a:bodyPr wrap="square">
            <a:spAutoFit/>
          </a:bodyPr>
          <a:lstStyle/>
          <a:p>
            <a:endParaRPr lang="zh-CN" altLang="en-US" dirty="0"/>
          </a:p>
        </p:txBody>
      </p:sp>
      <p:pic>
        <p:nvPicPr>
          <p:cNvPr id="3" name="图片 2">
            <a:extLst>
              <a:ext uri="{FF2B5EF4-FFF2-40B4-BE49-F238E27FC236}">
                <a16:creationId xmlns:a16="http://schemas.microsoft.com/office/drawing/2014/main" id="{B32AE970-0FAB-4E9C-A760-87B29CD8F71A}"/>
              </a:ext>
            </a:extLst>
          </p:cNvPr>
          <p:cNvPicPr>
            <a:picLocks noChangeAspect="1"/>
          </p:cNvPicPr>
          <p:nvPr/>
        </p:nvPicPr>
        <p:blipFill>
          <a:blip r:embed="rId2"/>
          <a:stretch>
            <a:fillRect/>
          </a:stretch>
        </p:blipFill>
        <p:spPr>
          <a:xfrm>
            <a:off x="3275856" y="1796364"/>
            <a:ext cx="5324140" cy="3568037"/>
          </a:xfrm>
          <a:prstGeom prst="rect">
            <a:avLst/>
          </a:prstGeom>
        </p:spPr>
      </p:pic>
      <p:sp>
        <p:nvSpPr>
          <p:cNvPr id="4" name="文本框 3">
            <a:extLst>
              <a:ext uri="{FF2B5EF4-FFF2-40B4-BE49-F238E27FC236}">
                <a16:creationId xmlns:a16="http://schemas.microsoft.com/office/drawing/2014/main" id="{3983223B-91E0-4B4A-AF20-0DB894BE975B}"/>
              </a:ext>
            </a:extLst>
          </p:cNvPr>
          <p:cNvSpPr txBox="1"/>
          <p:nvPr/>
        </p:nvSpPr>
        <p:spPr>
          <a:xfrm>
            <a:off x="359656" y="2295034"/>
            <a:ext cx="2700176" cy="27905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400" dirty="0"/>
              <a:t>先选择打开网络，然后再选择目的地和安装源</a:t>
            </a:r>
            <a:endParaRPr lang="en-US" altLang="zh-CN" sz="2400" dirty="0"/>
          </a:p>
          <a:p>
            <a:pPr marL="285750" indent="-285750">
              <a:lnSpc>
                <a:spcPct val="150000"/>
              </a:lnSpc>
              <a:buFont typeface="Arial" panose="020B0604020202020204" pitchFamily="34" charset="0"/>
              <a:buChar char="•"/>
            </a:pPr>
            <a:r>
              <a:rPr lang="zh-CN" altLang="en-US" sz="2400" dirty="0"/>
              <a:t>最后软件选择中，选择开发工具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a:extLst>
              <a:ext uri="{FF2B5EF4-FFF2-40B4-BE49-F238E27FC236}">
                <a16:creationId xmlns:a16="http://schemas.microsoft.com/office/drawing/2014/main" id="{84EE2919-554A-46FC-8B3C-6402C8E79480}"/>
              </a:ext>
            </a:extLst>
          </p:cNvPr>
          <p:cNvSpPr txBox="1"/>
          <p:nvPr/>
        </p:nvSpPr>
        <p:spPr>
          <a:xfrm>
            <a:off x="261938" y="769601"/>
            <a:ext cx="4403362" cy="461665"/>
          </a:xfrm>
          <a:prstGeom prst="rect">
            <a:avLst/>
          </a:prstGeom>
          <a:noFill/>
          <a:effectLst>
            <a:reflection blurRad="6350" stA="50000" endA="300" endPos="38500" dist="50800" dir="5400000" sy="-100000" algn="bl" rotWithShape="0"/>
          </a:effectLst>
        </p:spPr>
        <p:txBody>
          <a:bodyPr>
            <a:spAutoFit/>
          </a:bodyPr>
          <a:lstStyle/>
          <a:p>
            <a:pPr>
              <a:defRPr/>
            </a:pPr>
            <a:r>
              <a:rPr lang="en-US" altLang="zh-CN" sz="2400" dirty="0">
                <a:solidFill>
                  <a:srgbClr val="1353A2"/>
                </a:solidFill>
                <a:latin typeface="微软雅黑" pitchFamily="34" charset="-122"/>
                <a:ea typeface="微软雅黑" pitchFamily="34" charset="-122"/>
              </a:rPr>
              <a:t>1.3.3  </a:t>
            </a:r>
            <a:r>
              <a:rPr lang="zh-CN" altLang="en-US" sz="2400" dirty="0">
                <a:solidFill>
                  <a:srgbClr val="1353A2"/>
                </a:solidFill>
                <a:latin typeface="微软雅黑" pitchFamily="34" charset="-122"/>
                <a:ea typeface="微软雅黑" pitchFamily="34" charset="-122"/>
              </a:rPr>
              <a:t>安装您的</a:t>
            </a:r>
            <a:r>
              <a:rPr lang="en-US" altLang="zh-CN" sz="2400" dirty="0">
                <a:solidFill>
                  <a:srgbClr val="1353A2"/>
                </a:solidFill>
                <a:latin typeface="微软雅黑" pitchFamily="34" charset="-122"/>
                <a:ea typeface="微软雅黑" pitchFamily="34" charset="-122"/>
              </a:rPr>
              <a:t>Linux</a:t>
            </a:r>
            <a:r>
              <a:rPr lang="zh-CN" altLang="en-US" sz="2400" dirty="0">
                <a:solidFill>
                  <a:srgbClr val="1353A2"/>
                </a:solidFill>
                <a:latin typeface="微软雅黑" pitchFamily="34" charset="-122"/>
                <a:ea typeface="微软雅黑" pitchFamily="34" charset="-122"/>
              </a:rPr>
              <a:t>系统</a:t>
            </a:r>
          </a:p>
        </p:txBody>
      </p:sp>
      <p:sp>
        <p:nvSpPr>
          <p:cNvPr id="11" name="Text Box 44">
            <a:extLst>
              <a:ext uri="{FF2B5EF4-FFF2-40B4-BE49-F238E27FC236}">
                <a16:creationId xmlns:a16="http://schemas.microsoft.com/office/drawing/2014/main" id="{07EF2582-D109-4894-B6C3-F02D86F3181C}"/>
              </a:ext>
            </a:extLst>
          </p:cNvPr>
          <p:cNvSpPr txBox="1">
            <a:spLocks noChangeArrowheads="1"/>
          </p:cNvSpPr>
          <p:nvPr/>
        </p:nvSpPr>
        <p:spPr bwMode="auto">
          <a:xfrm>
            <a:off x="198438" y="1781175"/>
            <a:ext cx="8653462" cy="414338"/>
          </a:xfrm>
          <a:prstGeom prst="rect">
            <a:avLst/>
          </a:prstGeom>
          <a:noFill/>
          <a:ln>
            <a:noFill/>
          </a:ln>
          <a:effectLst/>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20725">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620713" indent="-228600" defTabSz="720725">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858838" indent="-228600" defTabSz="720725">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143000" indent="-228600" defTabSz="720725">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1371600" indent="-228600" defTabSz="720725">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18288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2860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27432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200400" indent="-228600" defTabSz="720725"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a:spcBef>
                <a:spcPct val="0"/>
              </a:spcBef>
              <a:buClrTx/>
              <a:buSzTx/>
              <a:buFontTx/>
              <a:buNone/>
            </a:pPr>
            <a:r>
              <a:rPr lang="en-US" altLang="zh-CN" sz="2100">
                <a:solidFill>
                  <a:srgbClr val="1353A2"/>
                </a:solidFill>
                <a:latin typeface="微软雅黑" panose="020B0503020204020204" pitchFamily="34" charset="-122"/>
                <a:ea typeface="微软雅黑" panose="020B0503020204020204" pitchFamily="34" charset="-122"/>
              </a:rPr>
              <a:t>6.</a:t>
            </a:r>
            <a:r>
              <a:rPr lang="zh-CN" altLang="en-US" sz="2100">
                <a:solidFill>
                  <a:srgbClr val="1353A2"/>
                </a:solidFill>
                <a:latin typeface="微软雅黑" panose="020B0503020204020204" pitchFamily="34" charset="-122"/>
                <a:ea typeface="微软雅黑" panose="020B0503020204020204" pitchFamily="34" charset="-122"/>
              </a:rPr>
              <a:t>密码设置</a:t>
            </a:r>
            <a:endParaRPr lang="en-US" altLang="zh-CN" sz="1800">
              <a:solidFill>
                <a:srgbClr val="1353A2"/>
              </a:solidFill>
              <a:latin typeface="微软雅黑" panose="020B0503020204020204" pitchFamily="34" charset="-122"/>
              <a:ea typeface="微软雅黑" panose="020B0503020204020204" pitchFamily="34" charset="-122"/>
            </a:endParaRPr>
          </a:p>
        </p:txBody>
      </p:sp>
      <p:pic>
        <p:nvPicPr>
          <p:cNvPr id="77828" name="图片 7">
            <a:extLst>
              <a:ext uri="{FF2B5EF4-FFF2-40B4-BE49-F238E27FC236}">
                <a16:creationId xmlns:a16="http://schemas.microsoft.com/office/drawing/2014/main" id="{93774FD9-AB86-4FC6-BE25-D043DF8EFE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988" y="2289175"/>
            <a:ext cx="3956050"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图片 9">
            <a:extLst>
              <a:ext uri="{FF2B5EF4-FFF2-40B4-BE49-F238E27FC236}">
                <a16:creationId xmlns:a16="http://schemas.microsoft.com/office/drawing/2014/main" id="{8A64A17F-E3F9-4A7A-8271-BA4BB35F7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8" y="2289175"/>
            <a:ext cx="3956050"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8F451265-C98E-46D0-8AE8-3B3461179688}"/>
              </a:ext>
            </a:extLst>
          </p:cNvPr>
          <p:cNvSpPr>
            <a:spLocks noGrp="1" noChangeArrowheads="1"/>
          </p:cNvSpPr>
          <p:nvPr>
            <p:ph type="title"/>
          </p:nvPr>
        </p:nvSpPr>
        <p:spPr>
          <a:xfrm>
            <a:off x="3131840" y="254745"/>
            <a:ext cx="2304256" cy="636587"/>
          </a:xfrm>
        </p:spPr>
        <p:txBody>
          <a:bodyPr>
            <a:normAutofit fontScale="90000"/>
          </a:bodyPr>
          <a:lstStyle/>
          <a:p>
            <a:pPr fontAlgn="auto">
              <a:spcAft>
                <a:spcPts val="0"/>
              </a:spcAft>
              <a:defRPr/>
            </a:pPr>
            <a:r>
              <a:rPr lang="zh-CN" altLang="en-US" dirty="0">
                <a:solidFill>
                  <a:schemeClr val="tx1"/>
                </a:solidFill>
                <a:latin typeface="黑体" pitchFamily="2" charset="-122"/>
              </a:rPr>
              <a:t>运行级别</a:t>
            </a:r>
          </a:p>
        </p:txBody>
      </p:sp>
      <p:graphicFrame>
        <p:nvGraphicFramePr>
          <p:cNvPr id="67620" name="Group 36">
            <a:extLst>
              <a:ext uri="{FF2B5EF4-FFF2-40B4-BE49-F238E27FC236}">
                <a16:creationId xmlns:a16="http://schemas.microsoft.com/office/drawing/2014/main" id="{0352EA2A-040F-4E65-8009-D8C12183E0E0}"/>
              </a:ext>
            </a:extLst>
          </p:cNvPr>
          <p:cNvGraphicFramePr>
            <a:graphicFrameLocks noGrp="1"/>
          </p:cNvGraphicFramePr>
          <p:nvPr>
            <p:ph type="tbl" idx="1"/>
          </p:nvPr>
        </p:nvGraphicFramePr>
        <p:xfrm>
          <a:off x="755650" y="2420938"/>
          <a:ext cx="7632700" cy="4084636"/>
        </p:xfrm>
        <a:graphic>
          <a:graphicData uri="http://schemas.openxmlformats.org/drawingml/2006/table">
            <a:tbl>
              <a:tblPr/>
              <a:tblGrid>
                <a:gridCol w="1970088">
                  <a:extLst>
                    <a:ext uri="{9D8B030D-6E8A-4147-A177-3AD203B41FA5}">
                      <a16:colId xmlns:a16="http://schemas.microsoft.com/office/drawing/2014/main" val="20000"/>
                    </a:ext>
                  </a:extLst>
                </a:gridCol>
                <a:gridCol w="5662612">
                  <a:extLst>
                    <a:ext uri="{9D8B030D-6E8A-4147-A177-3AD203B41FA5}">
                      <a16:colId xmlns:a16="http://schemas.microsoft.com/office/drawing/2014/main" val="20001"/>
                    </a:ext>
                  </a:extLst>
                </a:gridCol>
              </a:tblGrid>
              <a:tr h="4267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0000"/>
                          </a:solidFill>
                          <a:effectLst/>
                          <a:latin typeface="宋体" pitchFamily="2" charset="-122"/>
                          <a:ea typeface="宋体" pitchFamily="2" charset="-122"/>
                          <a:cs typeface="Times New Roman" pitchFamily="18" charset="0"/>
                        </a:rPr>
                        <a:t>运行级别</a:t>
                      </a:r>
                      <a:endParaRPr kumimoji="0" lang="zh-CN" altLang="en-US" sz="2200" b="1" i="0" u="none" strike="noStrike" cap="none" normalizeH="0" baseline="0">
                        <a:ln>
                          <a:noFill/>
                        </a:ln>
                        <a:solidFill>
                          <a:schemeClr val="tx1"/>
                        </a:solidFill>
                        <a:effectLst/>
                        <a:latin typeface="Times New Roman" pitchFamily="18" charset="0"/>
                        <a:ea typeface="宋体" pitchFamily="2" charset="-122"/>
                      </a:endParaRPr>
                    </a:p>
                  </a:txBody>
                  <a:tcPr marT="45724" marB="45724"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0000"/>
                          </a:solidFill>
                          <a:effectLst/>
                          <a:latin typeface="宋体" pitchFamily="2" charset="-122"/>
                          <a:ea typeface="宋体" pitchFamily="2" charset="-122"/>
                          <a:cs typeface="Times New Roman" pitchFamily="18" charset="0"/>
                        </a:rPr>
                        <a:t>功能说明</a:t>
                      </a:r>
                      <a:endParaRPr kumimoji="0" lang="zh-CN" altLang="en-US" sz="2200" b="1" i="0" u="none" strike="noStrike" cap="none" normalizeH="0" baseline="0">
                        <a:ln>
                          <a:noFill/>
                        </a:ln>
                        <a:solidFill>
                          <a:schemeClr val="tx1"/>
                        </a:solidFill>
                        <a:effectLst/>
                        <a:latin typeface="Times New Roman" pitchFamily="18" charset="0"/>
                        <a:ea typeface="宋体" pitchFamily="2" charset="-122"/>
                      </a:endParaRPr>
                    </a:p>
                  </a:txBody>
                  <a:tcPr marT="45724" marB="45724"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67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a:ln>
                            <a:noFill/>
                          </a:ln>
                          <a:solidFill>
                            <a:srgbClr val="FF9900"/>
                          </a:solidFill>
                          <a:effectLst/>
                          <a:latin typeface="宋体" pitchFamily="2" charset="-122"/>
                          <a:ea typeface="宋体" pitchFamily="2" charset="-122"/>
                          <a:cs typeface="Times New Roman" pitchFamily="18" charset="0"/>
                        </a:rPr>
                        <a:t>0</a:t>
                      </a:r>
                      <a:endParaRPr kumimoji="0" lang="en-US" altLang="zh-CN" sz="2200" b="1" i="0" u="none" strike="noStrike" cap="none" normalizeH="0" baseline="0">
                        <a:ln>
                          <a:noFill/>
                        </a:ln>
                        <a:solidFill>
                          <a:srgbClr val="FF9900"/>
                        </a:solidFill>
                        <a:effectLst/>
                        <a:latin typeface="Times New Roman" pitchFamily="18" charset="0"/>
                        <a:ea typeface="宋体" pitchFamily="2" charset="-122"/>
                      </a:endParaRPr>
                    </a:p>
                  </a:txBody>
                  <a:tcPr marT="45724" marB="45724"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0000"/>
                          </a:solidFill>
                          <a:effectLst/>
                          <a:latin typeface="宋体" pitchFamily="2" charset="-122"/>
                          <a:ea typeface="宋体" pitchFamily="2" charset="-122"/>
                          <a:cs typeface="Times New Roman" pitchFamily="18" charset="0"/>
                        </a:rPr>
                        <a:t>停止系统</a:t>
                      </a:r>
                      <a:endParaRPr kumimoji="0" lang="zh-CN" altLang="en-US" sz="2200" b="1" i="0" u="none" strike="noStrike" cap="none" normalizeH="0" baseline="0">
                        <a:ln>
                          <a:noFill/>
                        </a:ln>
                        <a:solidFill>
                          <a:schemeClr val="tx1"/>
                        </a:solidFill>
                        <a:effectLst/>
                        <a:latin typeface="Times New Roman" pitchFamily="18" charset="0"/>
                        <a:ea typeface="宋体" pitchFamily="2" charset="-122"/>
                      </a:endParaRPr>
                    </a:p>
                  </a:txBody>
                  <a:tcPr marT="45724" marB="45724"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67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a:ln>
                            <a:noFill/>
                          </a:ln>
                          <a:solidFill>
                            <a:srgbClr val="000000"/>
                          </a:solidFill>
                          <a:effectLst/>
                          <a:latin typeface="宋体" pitchFamily="2" charset="-122"/>
                          <a:ea typeface="宋体" pitchFamily="2" charset="-122"/>
                          <a:cs typeface="Times New Roman" pitchFamily="18" charset="0"/>
                        </a:rPr>
                        <a:t>1</a:t>
                      </a:r>
                      <a:endParaRPr kumimoji="0" lang="en-US" altLang="zh-CN" sz="2200" b="1" i="0" u="none" strike="noStrike" cap="none" normalizeH="0" baseline="0">
                        <a:ln>
                          <a:noFill/>
                        </a:ln>
                        <a:solidFill>
                          <a:schemeClr val="tx1"/>
                        </a:solidFill>
                        <a:effectLst/>
                        <a:latin typeface="Times New Roman" pitchFamily="18" charset="0"/>
                        <a:ea typeface="宋体" pitchFamily="2" charset="-122"/>
                      </a:endParaRPr>
                    </a:p>
                  </a:txBody>
                  <a:tcPr marT="45724" marB="45724"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0000"/>
                          </a:solidFill>
                          <a:effectLst/>
                          <a:latin typeface="宋体" pitchFamily="2" charset="-122"/>
                          <a:ea typeface="宋体" pitchFamily="2" charset="-122"/>
                          <a:cs typeface="Times New Roman" pitchFamily="18" charset="0"/>
                        </a:rPr>
                        <a:t>单用户模式，用于</a:t>
                      </a:r>
                      <a:r>
                        <a:rPr kumimoji="0" lang="en-US" altLang="zh-CN" sz="2200" b="1" i="0" u="none" strike="noStrike" cap="none" normalizeH="0" baseline="0">
                          <a:ln>
                            <a:noFill/>
                          </a:ln>
                          <a:solidFill>
                            <a:srgbClr val="000000"/>
                          </a:solidFill>
                          <a:effectLst/>
                          <a:latin typeface="宋体" pitchFamily="2" charset="-122"/>
                          <a:ea typeface="宋体" pitchFamily="2" charset="-122"/>
                          <a:cs typeface="Times New Roman" pitchFamily="18" charset="0"/>
                        </a:rPr>
                        <a:t>root</a:t>
                      </a:r>
                      <a:r>
                        <a:rPr kumimoji="0" lang="zh-CN" altLang="en-US" sz="2200" b="1" i="0" u="none" strike="noStrike" cap="none" normalizeH="0" baseline="0">
                          <a:ln>
                            <a:noFill/>
                          </a:ln>
                          <a:solidFill>
                            <a:srgbClr val="000000"/>
                          </a:solidFill>
                          <a:effectLst/>
                          <a:latin typeface="宋体" pitchFamily="2" charset="-122"/>
                          <a:ea typeface="宋体" pitchFamily="2" charset="-122"/>
                          <a:cs typeface="Times New Roman" pitchFamily="18" charset="0"/>
                        </a:rPr>
                        <a:t>用户对系统的维护</a:t>
                      </a:r>
                      <a:endParaRPr kumimoji="0" lang="zh-CN" altLang="en-US" sz="2200" b="1" i="0" u="none" strike="noStrike" cap="none" normalizeH="0" baseline="0">
                        <a:ln>
                          <a:noFill/>
                        </a:ln>
                        <a:solidFill>
                          <a:schemeClr val="tx1"/>
                        </a:solidFill>
                        <a:effectLst/>
                        <a:latin typeface="Times New Roman" pitchFamily="18" charset="0"/>
                        <a:ea typeface="宋体" pitchFamily="2" charset="-122"/>
                      </a:endParaRPr>
                    </a:p>
                  </a:txBody>
                  <a:tcPr marT="45724" marB="45724"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67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a:ln>
                            <a:noFill/>
                          </a:ln>
                          <a:solidFill>
                            <a:srgbClr val="000000"/>
                          </a:solidFill>
                          <a:effectLst/>
                          <a:latin typeface="宋体" pitchFamily="2" charset="-122"/>
                          <a:ea typeface="宋体" pitchFamily="2" charset="-122"/>
                          <a:cs typeface="Times New Roman" pitchFamily="18" charset="0"/>
                        </a:rPr>
                        <a:t>2</a:t>
                      </a:r>
                      <a:endParaRPr kumimoji="0" lang="en-US" altLang="zh-CN" sz="2200" b="1" i="0" u="none" strike="noStrike" cap="none" normalizeH="0" baseline="0">
                        <a:ln>
                          <a:noFill/>
                        </a:ln>
                        <a:solidFill>
                          <a:schemeClr val="tx1"/>
                        </a:solidFill>
                        <a:effectLst/>
                        <a:latin typeface="Times New Roman" pitchFamily="18" charset="0"/>
                        <a:ea typeface="宋体" pitchFamily="2" charset="-122"/>
                      </a:endParaRPr>
                    </a:p>
                  </a:txBody>
                  <a:tcPr marT="45724" marB="45724"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0000"/>
                          </a:solidFill>
                          <a:effectLst/>
                          <a:latin typeface="宋体" pitchFamily="2" charset="-122"/>
                          <a:ea typeface="宋体" pitchFamily="2" charset="-122"/>
                          <a:cs typeface="Times New Roman" pitchFamily="18" charset="0"/>
                        </a:rPr>
                        <a:t>多用户模式，但是没有</a:t>
                      </a:r>
                      <a:r>
                        <a:rPr kumimoji="0" lang="en-US" altLang="zh-CN" sz="2200" b="1" i="0" u="none" strike="noStrike" cap="none" normalizeH="0" baseline="0">
                          <a:ln>
                            <a:noFill/>
                          </a:ln>
                          <a:solidFill>
                            <a:srgbClr val="000000"/>
                          </a:solidFill>
                          <a:effectLst/>
                          <a:latin typeface="宋体" pitchFamily="2" charset="-122"/>
                          <a:ea typeface="宋体" pitchFamily="2" charset="-122"/>
                          <a:cs typeface="Times New Roman" pitchFamily="18" charset="0"/>
                        </a:rPr>
                        <a:t>NFS</a:t>
                      </a:r>
                      <a:r>
                        <a:rPr kumimoji="0" lang="zh-CN" altLang="en-US" sz="2200" b="1" i="0" u="none" strike="noStrike" cap="none" normalizeH="0" baseline="0">
                          <a:ln>
                            <a:noFill/>
                          </a:ln>
                          <a:solidFill>
                            <a:srgbClr val="000000"/>
                          </a:solidFill>
                          <a:effectLst/>
                          <a:latin typeface="宋体" pitchFamily="2" charset="-122"/>
                          <a:ea typeface="宋体" pitchFamily="2" charset="-122"/>
                          <a:cs typeface="Times New Roman" pitchFamily="18" charset="0"/>
                        </a:rPr>
                        <a:t>支持</a:t>
                      </a:r>
                      <a:endParaRPr kumimoji="0" lang="zh-CN" altLang="en-US" sz="2200" b="1" i="0" u="none" strike="noStrike" cap="none" normalizeH="0" baseline="0">
                        <a:ln>
                          <a:noFill/>
                        </a:ln>
                        <a:solidFill>
                          <a:schemeClr val="tx1"/>
                        </a:solidFill>
                        <a:effectLst/>
                        <a:latin typeface="Times New Roman" pitchFamily="18" charset="0"/>
                        <a:ea typeface="宋体" pitchFamily="2" charset="-122"/>
                      </a:endParaRPr>
                    </a:p>
                  </a:txBody>
                  <a:tcPr marT="45724" marB="45724"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62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a:ln>
                            <a:noFill/>
                          </a:ln>
                          <a:solidFill>
                            <a:schemeClr val="hlink"/>
                          </a:solidFill>
                          <a:effectLst/>
                          <a:latin typeface="宋体" pitchFamily="2" charset="-122"/>
                          <a:ea typeface="宋体" pitchFamily="2" charset="-122"/>
                          <a:cs typeface="Times New Roman" pitchFamily="18" charset="0"/>
                        </a:rPr>
                        <a:t>3</a:t>
                      </a:r>
                      <a:endParaRPr kumimoji="0" lang="en-US" altLang="zh-CN" sz="2200" b="1" i="0" u="none" strike="noStrike" cap="none" normalizeH="0" baseline="0">
                        <a:ln>
                          <a:noFill/>
                        </a:ln>
                        <a:solidFill>
                          <a:schemeClr val="hlink"/>
                        </a:solidFill>
                        <a:effectLst/>
                        <a:latin typeface="Times New Roman" pitchFamily="18" charset="0"/>
                        <a:ea typeface="宋体" pitchFamily="2" charset="-122"/>
                      </a:endParaRPr>
                    </a:p>
                  </a:txBody>
                  <a:tcPr marT="45724" marB="45724"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0000"/>
                          </a:solidFill>
                          <a:effectLst/>
                          <a:latin typeface="宋体" pitchFamily="2" charset="-122"/>
                          <a:ea typeface="宋体" pitchFamily="2" charset="-122"/>
                          <a:cs typeface="Times New Roman" pitchFamily="18" charset="0"/>
                        </a:rPr>
                        <a:t>完全多用户模式，有网络支持，是标准的运行级</a:t>
                      </a:r>
                      <a:endParaRPr kumimoji="0" lang="zh-CN" altLang="en-US" sz="2200" b="1" i="0" u="none" strike="noStrike" cap="none" normalizeH="0" baseline="0">
                        <a:ln>
                          <a:noFill/>
                        </a:ln>
                        <a:solidFill>
                          <a:schemeClr val="tx1"/>
                        </a:solidFill>
                        <a:effectLst/>
                        <a:latin typeface="Times New Roman" pitchFamily="18" charset="0"/>
                        <a:ea typeface="宋体" pitchFamily="2" charset="-122"/>
                      </a:endParaRPr>
                    </a:p>
                  </a:txBody>
                  <a:tcPr marT="45724" marB="45724"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62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a:ln>
                            <a:noFill/>
                          </a:ln>
                          <a:solidFill>
                            <a:srgbClr val="000000"/>
                          </a:solidFill>
                          <a:effectLst/>
                          <a:latin typeface="宋体" pitchFamily="2" charset="-122"/>
                          <a:ea typeface="宋体" pitchFamily="2" charset="-122"/>
                          <a:cs typeface="Times New Roman" pitchFamily="18" charset="0"/>
                        </a:rPr>
                        <a:t>4</a:t>
                      </a:r>
                      <a:endParaRPr kumimoji="0" lang="en-US" altLang="zh-CN" sz="2200" b="1" i="0" u="none" strike="noStrike" cap="none" normalizeH="0" baseline="0">
                        <a:ln>
                          <a:noFill/>
                        </a:ln>
                        <a:solidFill>
                          <a:schemeClr val="tx1"/>
                        </a:solidFill>
                        <a:effectLst/>
                        <a:latin typeface="Times New Roman" pitchFamily="18" charset="0"/>
                        <a:ea typeface="宋体" pitchFamily="2" charset="-122"/>
                      </a:endParaRPr>
                    </a:p>
                  </a:txBody>
                  <a:tcPr marT="45724" marB="45724"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0000"/>
                          </a:solidFill>
                          <a:effectLst/>
                          <a:latin typeface="宋体" pitchFamily="2" charset="-122"/>
                          <a:ea typeface="宋体" pitchFamily="2" charset="-122"/>
                          <a:cs typeface="Times New Roman" pitchFamily="18" charset="0"/>
                        </a:rPr>
                        <a:t>一般不用，在一些特殊情况下可以用它来做一些事情。</a:t>
                      </a:r>
                      <a:endParaRPr kumimoji="0" lang="zh-CN" altLang="en-US" sz="2200" b="1" i="0" u="none" strike="noStrike" cap="none" normalizeH="0" baseline="0">
                        <a:ln>
                          <a:noFill/>
                        </a:ln>
                        <a:solidFill>
                          <a:schemeClr val="tx1"/>
                        </a:solidFill>
                        <a:effectLst/>
                        <a:latin typeface="Times New Roman" pitchFamily="18" charset="0"/>
                        <a:ea typeface="宋体" pitchFamily="2" charset="-122"/>
                      </a:endParaRPr>
                    </a:p>
                  </a:txBody>
                  <a:tcPr marT="45724" marB="45724"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67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a:ln>
                            <a:noFill/>
                          </a:ln>
                          <a:solidFill>
                            <a:schemeClr val="hlink"/>
                          </a:solidFill>
                          <a:effectLst/>
                          <a:latin typeface="宋体" pitchFamily="2" charset="-122"/>
                          <a:ea typeface="宋体" pitchFamily="2" charset="-122"/>
                          <a:cs typeface="Times New Roman" pitchFamily="18" charset="0"/>
                        </a:rPr>
                        <a:t>5</a:t>
                      </a:r>
                      <a:endParaRPr kumimoji="0" lang="en-US" altLang="zh-CN" sz="2200" b="1" i="0" u="none" strike="noStrike" cap="none" normalizeH="0" baseline="0">
                        <a:ln>
                          <a:noFill/>
                        </a:ln>
                        <a:solidFill>
                          <a:schemeClr val="hlink"/>
                        </a:solidFill>
                        <a:effectLst/>
                        <a:latin typeface="Times New Roman" pitchFamily="18" charset="0"/>
                        <a:ea typeface="宋体" pitchFamily="2" charset="-122"/>
                      </a:endParaRPr>
                    </a:p>
                  </a:txBody>
                  <a:tcPr marT="45724" marB="45724"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0000"/>
                          </a:solidFill>
                          <a:effectLst/>
                          <a:latin typeface="宋体" pitchFamily="2" charset="-122"/>
                          <a:ea typeface="宋体" pitchFamily="2" charset="-122"/>
                          <a:cs typeface="Times New Roman" pitchFamily="18" charset="0"/>
                        </a:rPr>
                        <a:t>就是</a:t>
                      </a:r>
                      <a:r>
                        <a:rPr kumimoji="0" lang="en-US" altLang="zh-CN" sz="2200" b="1" i="0" u="none" strike="noStrike" cap="none" normalizeH="0" baseline="0">
                          <a:ln>
                            <a:noFill/>
                          </a:ln>
                          <a:solidFill>
                            <a:srgbClr val="000000"/>
                          </a:solidFill>
                          <a:effectLst/>
                          <a:latin typeface="宋体" pitchFamily="2" charset="-122"/>
                          <a:ea typeface="宋体" pitchFamily="2" charset="-122"/>
                          <a:cs typeface="Times New Roman" pitchFamily="18" charset="0"/>
                        </a:rPr>
                        <a:t>X11</a:t>
                      </a:r>
                      <a:r>
                        <a:rPr kumimoji="0" lang="zh-CN" altLang="en-US" sz="2200" b="1" i="0" u="none" strike="noStrike" cap="none" normalizeH="0" baseline="0">
                          <a:ln>
                            <a:noFill/>
                          </a:ln>
                          <a:solidFill>
                            <a:srgbClr val="000000"/>
                          </a:solidFill>
                          <a:effectLst/>
                          <a:latin typeface="宋体" pitchFamily="2" charset="-122"/>
                          <a:ea typeface="宋体" pitchFamily="2" charset="-122"/>
                          <a:cs typeface="Times New Roman" pitchFamily="18" charset="0"/>
                        </a:rPr>
                        <a:t>，图形化界面多用户模式</a:t>
                      </a:r>
                      <a:endParaRPr kumimoji="0" lang="zh-CN" altLang="en-US" sz="2200" b="1" i="0" u="none" strike="noStrike" cap="none" normalizeH="0" baseline="0">
                        <a:ln>
                          <a:noFill/>
                        </a:ln>
                        <a:solidFill>
                          <a:schemeClr val="tx1"/>
                        </a:solidFill>
                        <a:effectLst/>
                        <a:latin typeface="Times New Roman" pitchFamily="18" charset="0"/>
                        <a:ea typeface="宋体" pitchFamily="2" charset="-122"/>
                      </a:endParaRPr>
                    </a:p>
                  </a:txBody>
                  <a:tcPr marT="45724" marB="45724"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67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a:ln>
                            <a:noFill/>
                          </a:ln>
                          <a:solidFill>
                            <a:srgbClr val="FF9900"/>
                          </a:solidFill>
                          <a:effectLst/>
                          <a:latin typeface="宋体" pitchFamily="2" charset="-122"/>
                          <a:ea typeface="宋体" pitchFamily="2" charset="-122"/>
                          <a:cs typeface="Times New Roman" pitchFamily="18" charset="0"/>
                        </a:rPr>
                        <a:t>6</a:t>
                      </a:r>
                      <a:endParaRPr kumimoji="0" lang="en-US" altLang="zh-CN" sz="2200" b="1" i="0" u="none" strike="noStrike" cap="none" normalizeH="0" baseline="0">
                        <a:ln>
                          <a:noFill/>
                        </a:ln>
                        <a:solidFill>
                          <a:srgbClr val="FF9900"/>
                        </a:solidFill>
                        <a:effectLst/>
                        <a:latin typeface="Times New Roman" pitchFamily="18" charset="0"/>
                        <a:ea typeface="宋体" pitchFamily="2" charset="-122"/>
                      </a:endParaRPr>
                    </a:p>
                  </a:txBody>
                  <a:tcPr marT="45724" marB="45724"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a:ln>
                            <a:noFill/>
                          </a:ln>
                          <a:solidFill>
                            <a:srgbClr val="000000"/>
                          </a:solidFill>
                          <a:effectLst/>
                          <a:latin typeface="宋体" pitchFamily="2" charset="-122"/>
                          <a:ea typeface="宋体" pitchFamily="2" charset="-122"/>
                          <a:cs typeface="Times New Roman" pitchFamily="18" charset="0"/>
                        </a:rPr>
                        <a:t>重新启动系统</a:t>
                      </a:r>
                      <a:endParaRPr kumimoji="0" lang="zh-CN" altLang="en-US" sz="2200" b="1" i="0" u="none" strike="noStrike" cap="none" normalizeH="0" baseline="0">
                        <a:ln>
                          <a:noFill/>
                        </a:ln>
                        <a:solidFill>
                          <a:schemeClr val="tx1"/>
                        </a:solidFill>
                        <a:effectLst/>
                        <a:latin typeface="Times New Roman" pitchFamily="18" charset="0"/>
                        <a:ea typeface="宋体" pitchFamily="2" charset="-122"/>
                      </a:endParaRPr>
                    </a:p>
                  </a:txBody>
                  <a:tcPr marT="45724" marB="45724"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78880" name="Text Box 3">
            <a:extLst>
              <a:ext uri="{FF2B5EF4-FFF2-40B4-BE49-F238E27FC236}">
                <a16:creationId xmlns:a16="http://schemas.microsoft.com/office/drawing/2014/main" id="{D65FA46F-BED3-4E08-B654-7F7FC550516C}"/>
              </a:ext>
            </a:extLst>
          </p:cNvPr>
          <p:cNvSpPr txBox="1">
            <a:spLocks noChangeArrowheads="1"/>
          </p:cNvSpPr>
          <p:nvPr/>
        </p:nvSpPr>
        <p:spPr bwMode="auto">
          <a:xfrm>
            <a:off x="455613" y="927100"/>
            <a:ext cx="8077200" cy="13208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Char char="•"/>
            </a:pPr>
            <a:r>
              <a:rPr kumimoji="1" lang="en-US" altLang="zh-CN" sz="2000" dirty="0">
                <a:latin typeface="Tahoma" panose="020B0604030504040204" pitchFamily="34" charset="0"/>
                <a:ea typeface="宋体" panose="02010600030101010101" pitchFamily="2" charset="-122"/>
              </a:rPr>
              <a:t> </a:t>
            </a:r>
            <a:r>
              <a:rPr kumimoji="1" lang="zh-CN" altLang="en-US" sz="2000" dirty="0">
                <a:latin typeface="Tahoma" panose="020B0604030504040204" pitchFamily="34" charset="0"/>
                <a:ea typeface="宋体" panose="02010600030101010101" pitchFamily="2" charset="-122"/>
              </a:rPr>
              <a:t>运行级别就是操作系统当前正在运行的功能级别。</a:t>
            </a:r>
          </a:p>
          <a:p>
            <a:pPr eaLnBrk="1" hangingPunct="1">
              <a:spcBef>
                <a:spcPct val="50000"/>
              </a:spcBef>
              <a:buClrTx/>
              <a:buSzTx/>
              <a:buFontTx/>
              <a:buChar char="•"/>
            </a:pPr>
            <a:r>
              <a:rPr kumimoji="1" lang="zh-CN" altLang="en-US" sz="2000" dirty="0">
                <a:latin typeface="Tahoma" panose="020B0604030504040204" pitchFamily="34" charset="0"/>
                <a:ea typeface="宋体" panose="02010600030101010101" pitchFamily="2" charset="-122"/>
              </a:rPr>
              <a:t>级别从</a:t>
            </a:r>
            <a:r>
              <a:rPr kumimoji="1" lang="en-US" altLang="zh-CN" sz="2000" dirty="0">
                <a:latin typeface="Tahoma" panose="020B0604030504040204" pitchFamily="34" charset="0"/>
                <a:ea typeface="宋体" panose="02010600030101010101" pitchFamily="2" charset="-122"/>
              </a:rPr>
              <a:t>1</a:t>
            </a:r>
            <a:r>
              <a:rPr kumimoji="1" lang="zh-CN" altLang="en-US" sz="2000" dirty="0">
                <a:latin typeface="Tahoma" panose="020B0604030504040204" pitchFamily="34" charset="0"/>
                <a:ea typeface="宋体" panose="02010600030101010101" pitchFamily="2" charset="-122"/>
              </a:rPr>
              <a:t>到</a:t>
            </a:r>
            <a:r>
              <a:rPr kumimoji="1" lang="en-US" altLang="zh-CN" sz="2000" dirty="0">
                <a:latin typeface="Tahoma" panose="020B0604030504040204" pitchFamily="34" charset="0"/>
                <a:ea typeface="宋体" panose="02010600030101010101" pitchFamily="2" charset="-122"/>
              </a:rPr>
              <a:t>6</a:t>
            </a:r>
            <a:r>
              <a:rPr kumimoji="1" lang="en-US" altLang="zh-CN" sz="2000" dirty="0">
                <a:latin typeface="Times New Roman" panose="02020603050405020304" pitchFamily="18" charset="0"/>
                <a:ea typeface="宋体" panose="02010600030101010101" pitchFamily="2" charset="-122"/>
              </a:rPr>
              <a:t> </a:t>
            </a:r>
            <a:r>
              <a:rPr kumimoji="1" lang="zh-CN" altLang="en-US" sz="2000" dirty="0">
                <a:latin typeface="Tahoma" panose="020B0604030504040204" pitchFamily="34" charset="0"/>
                <a:ea typeface="宋体" panose="02010600030101010101" pitchFamily="2" charset="-122"/>
              </a:rPr>
              <a:t>，具有不同的功能。</a:t>
            </a:r>
          </a:p>
          <a:p>
            <a:pPr eaLnBrk="1" hangingPunct="1">
              <a:spcBef>
                <a:spcPct val="50000"/>
              </a:spcBef>
              <a:buClrTx/>
              <a:buSzTx/>
              <a:buFontTx/>
              <a:buChar char="•"/>
            </a:pPr>
            <a:r>
              <a:rPr kumimoji="1" lang="zh-CN" altLang="en-US" sz="2000" dirty="0">
                <a:latin typeface="Tahoma" panose="020B0604030504040204" pitchFamily="34" charset="0"/>
                <a:ea typeface="宋体" panose="02010600030101010101" pitchFamily="2" charset="-122"/>
              </a:rPr>
              <a:t>这些级别在</a:t>
            </a:r>
            <a:r>
              <a:rPr kumimoji="1" lang="en-US" altLang="zh-CN" sz="2000" dirty="0">
                <a:latin typeface="Tahoma" panose="020B0604030504040204" pitchFamily="34" charset="0"/>
                <a:ea typeface="宋体" panose="02010600030101010101" pitchFamily="2" charset="-122"/>
              </a:rPr>
              <a:t>/</a:t>
            </a:r>
            <a:r>
              <a:rPr kumimoji="1" lang="en-US" altLang="zh-CN" sz="2000" dirty="0" err="1">
                <a:latin typeface="Tahoma" panose="020B0604030504040204" pitchFamily="34" charset="0"/>
                <a:ea typeface="宋体" panose="02010600030101010101" pitchFamily="2" charset="-122"/>
              </a:rPr>
              <a:t>etc</a:t>
            </a:r>
            <a:r>
              <a:rPr kumimoji="1" lang="en-US" altLang="zh-CN" sz="2000" dirty="0">
                <a:latin typeface="Tahoma" panose="020B0604030504040204" pitchFamily="34" charset="0"/>
                <a:ea typeface="宋体" panose="02010600030101010101" pitchFamily="2" charset="-122"/>
              </a:rPr>
              <a:t>/</a:t>
            </a:r>
            <a:r>
              <a:rPr kumimoji="1" lang="en-US" altLang="zh-CN" sz="2000" dirty="0" err="1">
                <a:latin typeface="Tahoma" panose="020B0604030504040204" pitchFamily="34" charset="0"/>
                <a:ea typeface="宋体" panose="02010600030101010101" pitchFamily="2" charset="-122"/>
              </a:rPr>
              <a:t>inittab</a:t>
            </a:r>
            <a:r>
              <a:rPr kumimoji="1" lang="zh-CN" altLang="en-US" sz="2000" dirty="0">
                <a:latin typeface="Tahoma" panose="020B0604030504040204" pitchFamily="34" charset="0"/>
                <a:ea typeface="宋体" panose="02010600030101010101" pitchFamily="2" charset="-122"/>
              </a:rPr>
              <a:t>文件里指定。</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a:extLst>
              <a:ext uri="{FF2B5EF4-FFF2-40B4-BE49-F238E27FC236}">
                <a16:creationId xmlns:a16="http://schemas.microsoft.com/office/drawing/2014/main" id="{D06828B1-FEE9-49BE-B5AB-0A3C1B3C3F00}"/>
              </a:ext>
            </a:extLst>
          </p:cNvPr>
          <p:cNvSpPr>
            <a:spLocks noGrp="1"/>
          </p:cNvSpPr>
          <p:nvPr>
            <p:ph type="title"/>
          </p:nvPr>
        </p:nvSpPr>
        <p:spPr>
          <a:xfrm>
            <a:off x="457200" y="476672"/>
            <a:ext cx="8229600" cy="1143000"/>
          </a:xfrm>
        </p:spPr>
        <p:txBody>
          <a:bodyPr/>
          <a:lstStyle/>
          <a:p>
            <a:pPr fontAlgn="auto">
              <a:spcAft>
                <a:spcPts val="0"/>
              </a:spcAft>
              <a:defRPr/>
            </a:pPr>
            <a:r>
              <a:rPr lang="zh-CN" altLang="en-US" dirty="0">
                <a:solidFill>
                  <a:schemeClr val="tx1"/>
                </a:solidFill>
                <a:latin typeface="黑体" pitchFamily="2" charset="-122"/>
              </a:rPr>
              <a:t>运行级别</a:t>
            </a:r>
            <a:endParaRPr lang="zh-CN" altLang="en-US" dirty="0"/>
          </a:p>
        </p:txBody>
      </p:sp>
      <p:sp>
        <p:nvSpPr>
          <p:cNvPr id="5" name="矩形 4">
            <a:extLst>
              <a:ext uri="{FF2B5EF4-FFF2-40B4-BE49-F238E27FC236}">
                <a16:creationId xmlns:a16="http://schemas.microsoft.com/office/drawing/2014/main" id="{73B03E8D-B07E-4C6D-ACDB-F083835A2F2F}"/>
              </a:ext>
            </a:extLst>
          </p:cNvPr>
          <p:cNvSpPr/>
          <p:nvPr/>
        </p:nvSpPr>
        <p:spPr>
          <a:xfrm>
            <a:off x="571500" y="1285875"/>
            <a:ext cx="8001000" cy="4031873"/>
          </a:xfrm>
          <a:prstGeom prst="rect">
            <a:avLst/>
          </a:prstGeom>
        </p:spPr>
        <p:txBody>
          <a:bodyPr>
            <a:spAutoFit/>
          </a:bodyPr>
          <a:lstStyle/>
          <a:p>
            <a:pPr>
              <a:defRPr/>
            </a:pPr>
            <a:r>
              <a:rPr lang="zh-CN" altLang="en-US" sz="2400" b="0" dirty="0">
                <a:latin typeface="+mn-ea"/>
                <a:ea typeface="+mn-ea"/>
              </a:rPr>
              <a:t>在调整运行级别的操作中</a:t>
            </a:r>
            <a:r>
              <a:rPr lang="en-US" altLang="zh-CN" sz="2400" b="0" dirty="0">
                <a:latin typeface="+mn-ea"/>
                <a:ea typeface="+mn-ea"/>
              </a:rPr>
              <a:t>,</a:t>
            </a:r>
            <a:r>
              <a:rPr lang="zh-CN" altLang="en-US" sz="2400" b="0" dirty="0">
                <a:latin typeface="+mn-ea"/>
                <a:ea typeface="+mn-ea"/>
              </a:rPr>
              <a:t>经常要用到如下两个命令：</a:t>
            </a:r>
            <a:endParaRPr lang="en-US" altLang="zh-CN" sz="2400" b="0" dirty="0">
              <a:latin typeface="+mn-ea"/>
              <a:ea typeface="+mn-ea"/>
            </a:endParaRPr>
          </a:p>
          <a:p>
            <a:pPr marL="457200" indent="-457200">
              <a:buFont typeface="Arial" pitchFamily="34" charset="0"/>
              <a:buChar char="•"/>
              <a:defRPr/>
            </a:pPr>
            <a:r>
              <a:rPr lang="en-US" altLang="zh-CN" sz="3200" b="0" dirty="0" err="1">
                <a:latin typeface="+mn-ea"/>
                <a:ea typeface="+mn-ea"/>
              </a:rPr>
              <a:t>runlevel</a:t>
            </a:r>
            <a:endParaRPr lang="en-US" altLang="zh-CN" sz="3200" b="0" dirty="0">
              <a:latin typeface="+mn-ea"/>
              <a:ea typeface="+mn-ea"/>
            </a:endParaRPr>
          </a:p>
          <a:p>
            <a:pPr marL="457200" indent="-457200">
              <a:buFont typeface="Arial" pitchFamily="34" charset="0"/>
              <a:buChar char="•"/>
              <a:defRPr/>
            </a:pPr>
            <a:r>
              <a:rPr lang="en-US" altLang="zh-CN" sz="3200" b="0" dirty="0">
                <a:latin typeface="+mn-ea"/>
                <a:ea typeface="+mn-ea"/>
              </a:rPr>
              <a:t>init</a:t>
            </a:r>
          </a:p>
          <a:p>
            <a:pPr>
              <a:defRPr/>
            </a:pPr>
            <a:endParaRPr lang="en-US" altLang="zh-CN" sz="2400" b="0" dirty="0">
              <a:latin typeface="+mn-ea"/>
              <a:ea typeface="+mn-ea"/>
            </a:endParaRPr>
          </a:p>
          <a:p>
            <a:pPr>
              <a:buFont typeface="Arial" pitchFamily="34" charset="0"/>
              <a:buChar char="•"/>
              <a:defRPr/>
            </a:pPr>
            <a:r>
              <a:rPr lang="en-US" altLang="zh-CN" sz="2400" dirty="0" err="1">
                <a:latin typeface="+mn-ea"/>
                <a:ea typeface="+mn-ea"/>
              </a:rPr>
              <a:t>runlevel</a:t>
            </a:r>
            <a:r>
              <a:rPr lang="en-US" altLang="zh-CN" sz="2400" dirty="0">
                <a:latin typeface="+mn-ea"/>
                <a:ea typeface="+mn-ea"/>
              </a:rPr>
              <a:t>-</a:t>
            </a:r>
            <a:r>
              <a:rPr lang="zh-CN" altLang="en-US" sz="2400" dirty="0">
                <a:latin typeface="+mn-ea"/>
              </a:rPr>
              <a:t>显示当前系统的运行级别命令</a:t>
            </a:r>
            <a:endParaRPr lang="en-US" altLang="zh-CN" sz="2400" dirty="0">
              <a:latin typeface="+mn-ea"/>
            </a:endParaRPr>
          </a:p>
          <a:p>
            <a:pPr>
              <a:defRPr/>
            </a:pPr>
            <a:r>
              <a:rPr lang="zh-CN" altLang="en-US" sz="2400" b="0" dirty="0">
                <a:latin typeface="+mn-ea"/>
                <a:ea typeface="+mn-ea"/>
              </a:rPr>
              <a:t>  例如：</a:t>
            </a:r>
            <a:r>
              <a:rPr lang="en-US" altLang="zh-CN" sz="2400" b="0" dirty="0" err="1">
                <a:latin typeface="+mn-ea"/>
                <a:ea typeface="+mn-ea"/>
              </a:rPr>
              <a:t>runlevel</a:t>
            </a:r>
            <a:r>
              <a:rPr lang="en-US" altLang="zh-CN" sz="2400" b="0" dirty="0">
                <a:latin typeface="+mn-ea"/>
                <a:ea typeface="+mn-ea"/>
              </a:rPr>
              <a:t> </a:t>
            </a:r>
          </a:p>
          <a:p>
            <a:pPr>
              <a:defRPr/>
            </a:pPr>
            <a:r>
              <a:rPr lang="en-US" altLang="zh-CN" sz="2400" b="0" dirty="0">
                <a:latin typeface="+mn-ea"/>
                <a:ea typeface="+mn-ea"/>
              </a:rPr>
              <a:t>   </a:t>
            </a:r>
          </a:p>
          <a:p>
            <a:pPr>
              <a:defRPr/>
            </a:pPr>
            <a:r>
              <a:rPr lang="en-US" altLang="zh-CN" sz="2400" b="0" dirty="0">
                <a:latin typeface="+mn-ea"/>
                <a:ea typeface="+mn-ea"/>
              </a:rPr>
              <a:t>       N 3     //</a:t>
            </a:r>
            <a:r>
              <a:rPr lang="zh-CN" altLang="en-US" sz="2400" b="0" dirty="0">
                <a:latin typeface="+mn-ea"/>
                <a:ea typeface="+mn-ea"/>
              </a:rPr>
              <a:t>显示结果说明当前的运行级别为</a:t>
            </a:r>
            <a:r>
              <a:rPr lang="en-US" altLang="zh-CN" sz="2400" b="0" dirty="0">
                <a:latin typeface="+mn-ea"/>
                <a:ea typeface="+mn-ea"/>
              </a:rPr>
              <a:t>3</a:t>
            </a:r>
            <a:r>
              <a:rPr lang="zh-CN" altLang="en-US" sz="2400" b="0" dirty="0">
                <a:latin typeface="+mn-ea"/>
                <a:ea typeface="+mn-ea"/>
              </a:rPr>
              <a:t>，前面的</a:t>
            </a:r>
            <a:r>
              <a:rPr lang="en-US" altLang="zh-CN" sz="2400" b="0" dirty="0">
                <a:latin typeface="+mn-ea"/>
                <a:ea typeface="+mn-ea"/>
              </a:rPr>
              <a:t>N</a:t>
            </a:r>
            <a:r>
              <a:rPr lang="zh-CN" altLang="en-US" sz="2400" b="0" dirty="0">
                <a:latin typeface="+mn-ea"/>
                <a:ea typeface="+mn-ea"/>
              </a:rPr>
              <a:t>（或数字）表明的是上一次运行级别，“</a:t>
            </a:r>
            <a:r>
              <a:rPr lang="en-US" altLang="zh-CN" sz="2400" b="0" dirty="0">
                <a:latin typeface="+mn-ea"/>
                <a:ea typeface="+mn-ea"/>
              </a:rPr>
              <a:t>N”</a:t>
            </a:r>
            <a:r>
              <a:rPr lang="zh-CN" altLang="en-US" sz="2400" b="0" dirty="0">
                <a:latin typeface="+mn-ea"/>
                <a:ea typeface="+mn-ea"/>
              </a:rPr>
              <a:t>说明系统中不存在上一次的运行级别</a:t>
            </a:r>
            <a:endParaRPr lang="en-US" altLang="zh-CN" sz="2400" b="0" dirty="0">
              <a:latin typeface="+mn-ea"/>
              <a:ea typeface="+mn-e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a:extLst>
              <a:ext uri="{FF2B5EF4-FFF2-40B4-BE49-F238E27FC236}">
                <a16:creationId xmlns:a16="http://schemas.microsoft.com/office/drawing/2014/main" id="{586AA0A9-9D52-478D-A876-3E61BD2E6E96}"/>
              </a:ext>
            </a:extLst>
          </p:cNvPr>
          <p:cNvSpPr>
            <a:spLocks noGrp="1" noChangeArrowheads="1"/>
          </p:cNvSpPr>
          <p:nvPr>
            <p:ph idx="1"/>
          </p:nvPr>
        </p:nvSpPr>
        <p:spPr/>
        <p:txBody>
          <a:bodyPr>
            <a:normAutofit/>
          </a:bodyPr>
          <a:lstStyle/>
          <a:p>
            <a:pPr marL="365760" indent="-256032" fontAlgn="auto">
              <a:lnSpc>
                <a:spcPct val="110000"/>
              </a:lnSpc>
              <a:spcAft>
                <a:spcPts val="0"/>
              </a:spcAft>
              <a:buFont typeface="Wingdings 3"/>
              <a:buChar char=""/>
              <a:defRPr/>
            </a:pPr>
            <a:r>
              <a:rPr lang="zh-CN" altLang="en-US" sz="2400" dirty="0">
                <a:latin typeface="华文楷体" pitchFamily="2" charset="-122"/>
                <a:ea typeface="华文楷体" pitchFamily="2" charset="-122"/>
              </a:rPr>
              <a:t>改变系统运行级别</a:t>
            </a:r>
            <a:r>
              <a:rPr lang="zh-CN" altLang="en-US" sz="2400" dirty="0">
                <a:latin typeface="+mn-ea"/>
              </a:rPr>
              <a:t>：</a:t>
            </a:r>
            <a:r>
              <a:rPr lang="en-US" altLang="zh-CN" sz="2400" dirty="0" err="1">
                <a:latin typeface="+mn-ea"/>
              </a:rPr>
              <a:t>int</a:t>
            </a:r>
            <a:r>
              <a:rPr lang="en-US" altLang="zh-CN" sz="2400" dirty="0">
                <a:latin typeface="+mn-ea"/>
              </a:rPr>
              <a:t> [0123456]</a:t>
            </a:r>
          </a:p>
          <a:p>
            <a:pPr marL="621792" lvl="1" fontAlgn="auto">
              <a:lnSpc>
                <a:spcPct val="110000"/>
              </a:lnSpc>
              <a:spcBef>
                <a:spcPts val="324"/>
              </a:spcBef>
              <a:spcAft>
                <a:spcPts val="0"/>
              </a:spcAft>
              <a:buFont typeface="Verdana"/>
              <a:buChar char="◦"/>
              <a:defRPr/>
            </a:pPr>
            <a:r>
              <a:rPr lang="en-US" altLang="zh-CN" sz="2400" dirty="0">
                <a:solidFill>
                  <a:srgbClr val="FF0000"/>
                </a:solidFill>
                <a:latin typeface="华文楷体" pitchFamily="2" charset="-122"/>
                <a:ea typeface="华文楷体" pitchFamily="2" charset="-122"/>
              </a:rPr>
              <a:t>0</a:t>
            </a:r>
            <a:r>
              <a:rPr lang="zh-CN" altLang="en-US" sz="2400" dirty="0">
                <a:solidFill>
                  <a:srgbClr val="FF0000"/>
                </a:solidFill>
                <a:latin typeface="华文楷体" pitchFamily="2" charset="-122"/>
                <a:ea typeface="华文楷体" pitchFamily="2" charset="-122"/>
              </a:rPr>
              <a:t>：关机</a:t>
            </a:r>
          </a:p>
          <a:p>
            <a:pPr marL="621792" lvl="1" fontAlgn="auto">
              <a:lnSpc>
                <a:spcPct val="110000"/>
              </a:lnSpc>
              <a:spcBef>
                <a:spcPts val="324"/>
              </a:spcBef>
              <a:spcAft>
                <a:spcPts val="0"/>
              </a:spcAft>
              <a:buFont typeface="Verdana"/>
              <a:buChar char="◦"/>
              <a:defRPr/>
            </a:pPr>
            <a:r>
              <a:rPr lang="en-US" altLang="zh-CN" sz="2400" dirty="0">
                <a:latin typeface="华文楷体" pitchFamily="2" charset="-122"/>
                <a:ea typeface="华文楷体" pitchFamily="2" charset="-122"/>
              </a:rPr>
              <a:t>1</a:t>
            </a:r>
            <a:r>
              <a:rPr lang="zh-CN" altLang="en-US" sz="2400" dirty="0">
                <a:latin typeface="华文楷体" pitchFamily="2" charset="-122"/>
                <a:ea typeface="华文楷体" pitchFamily="2" charset="-122"/>
              </a:rPr>
              <a:t>：单用户</a:t>
            </a:r>
          </a:p>
          <a:p>
            <a:pPr marL="621792" lvl="1" fontAlgn="auto">
              <a:lnSpc>
                <a:spcPct val="110000"/>
              </a:lnSpc>
              <a:spcBef>
                <a:spcPts val="324"/>
              </a:spcBef>
              <a:spcAft>
                <a:spcPts val="0"/>
              </a:spcAft>
              <a:buFont typeface="Verdana"/>
              <a:buChar char="◦"/>
              <a:defRPr/>
            </a:pPr>
            <a:r>
              <a:rPr lang="en-US" altLang="zh-CN" sz="2400" dirty="0">
                <a:latin typeface="华文楷体" pitchFamily="2" charset="-122"/>
                <a:ea typeface="华文楷体" pitchFamily="2" charset="-122"/>
              </a:rPr>
              <a:t>2</a:t>
            </a:r>
            <a:r>
              <a:rPr lang="zh-CN" altLang="en-US" sz="2400" dirty="0">
                <a:latin typeface="华文楷体" pitchFamily="2" charset="-122"/>
                <a:ea typeface="华文楷体" pitchFamily="2" charset="-122"/>
              </a:rPr>
              <a:t>：多用户状态没有网络服务</a:t>
            </a:r>
          </a:p>
          <a:p>
            <a:pPr marL="621792" lvl="1" fontAlgn="auto">
              <a:lnSpc>
                <a:spcPct val="110000"/>
              </a:lnSpc>
              <a:spcBef>
                <a:spcPts val="324"/>
              </a:spcBef>
              <a:spcAft>
                <a:spcPts val="0"/>
              </a:spcAft>
              <a:buFont typeface="Verdana"/>
              <a:buChar char="◦"/>
              <a:defRPr/>
            </a:pPr>
            <a:r>
              <a:rPr lang="en-US" altLang="zh-CN" sz="2400" dirty="0">
                <a:latin typeface="华文楷体" pitchFamily="2" charset="-122"/>
                <a:ea typeface="华文楷体" pitchFamily="2" charset="-122"/>
              </a:rPr>
              <a:t>3</a:t>
            </a:r>
            <a:r>
              <a:rPr lang="zh-CN" altLang="en-US" sz="2400" dirty="0">
                <a:latin typeface="华文楷体" pitchFamily="2" charset="-122"/>
                <a:ea typeface="华文楷体" pitchFamily="2" charset="-122"/>
              </a:rPr>
              <a:t>：多用户状态有网络服务</a:t>
            </a:r>
          </a:p>
          <a:p>
            <a:pPr marL="621792" lvl="1" fontAlgn="auto">
              <a:lnSpc>
                <a:spcPct val="110000"/>
              </a:lnSpc>
              <a:spcBef>
                <a:spcPts val="324"/>
              </a:spcBef>
              <a:spcAft>
                <a:spcPts val="0"/>
              </a:spcAft>
              <a:buFont typeface="Verdana"/>
              <a:buChar char="◦"/>
              <a:defRPr/>
            </a:pPr>
            <a:r>
              <a:rPr lang="en-US" altLang="zh-CN" sz="2400" dirty="0">
                <a:latin typeface="华文楷体" pitchFamily="2" charset="-122"/>
                <a:ea typeface="华文楷体" pitchFamily="2" charset="-122"/>
              </a:rPr>
              <a:t>4</a:t>
            </a:r>
            <a:r>
              <a:rPr lang="zh-CN" altLang="en-US" sz="2400" dirty="0">
                <a:latin typeface="华文楷体" pitchFamily="2" charset="-122"/>
                <a:ea typeface="华文楷体" pitchFamily="2" charset="-122"/>
              </a:rPr>
              <a:t>、系统未使用保留用户</a:t>
            </a:r>
          </a:p>
          <a:p>
            <a:pPr marL="621792" lvl="1" fontAlgn="auto">
              <a:lnSpc>
                <a:spcPct val="110000"/>
              </a:lnSpc>
              <a:spcBef>
                <a:spcPts val="324"/>
              </a:spcBef>
              <a:spcAft>
                <a:spcPts val="0"/>
              </a:spcAft>
              <a:buFont typeface="Verdana"/>
              <a:buChar char="◦"/>
              <a:defRPr/>
            </a:pPr>
            <a:r>
              <a:rPr lang="en-US" altLang="zh-CN" sz="2400" dirty="0">
                <a:solidFill>
                  <a:srgbClr val="FF0000"/>
                </a:solidFill>
                <a:latin typeface="华文楷体" pitchFamily="2" charset="-122"/>
                <a:ea typeface="华文楷体" pitchFamily="2" charset="-122"/>
              </a:rPr>
              <a:t>5</a:t>
            </a:r>
            <a:r>
              <a:rPr lang="zh-CN" altLang="en-US" sz="2400" dirty="0">
                <a:solidFill>
                  <a:srgbClr val="FF0000"/>
                </a:solidFill>
                <a:latin typeface="华文楷体" pitchFamily="2" charset="-122"/>
                <a:ea typeface="华文楷体" pitchFamily="2" charset="-122"/>
              </a:rPr>
              <a:t>、图形界面</a:t>
            </a:r>
          </a:p>
          <a:p>
            <a:pPr marL="621792" lvl="1" fontAlgn="auto">
              <a:lnSpc>
                <a:spcPct val="110000"/>
              </a:lnSpc>
              <a:spcBef>
                <a:spcPts val="324"/>
              </a:spcBef>
              <a:spcAft>
                <a:spcPts val="0"/>
              </a:spcAft>
              <a:buFont typeface="Verdana"/>
              <a:buChar char="◦"/>
              <a:defRPr/>
            </a:pPr>
            <a:r>
              <a:rPr lang="en-US" altLang="zh-CN" sz="2400" dirty="0">
                <a:solidFill>
                  <a:srgbClr val="FF0000"/>
                </a:solidFill>
                <a:latin typeface="华文楷体" pitchFamily="2" charset="-122"/>
                <a:ea typeface="华文楷体" pitchFamily="2" charset="-122"/>
              </a:rPr>
              <a:t>6</a:t>
            </a:r>
            <a:r>
              <a:rPr lang="zh-CN" altLang="en-US" sz="2400" dirty="0">
                <a:solidFill>
                  <a:srgbClr val="FF0000"/>
                </a:solidFill>
                <a:latin typeface="华文楷体" pitchFamily="2" charset="-122"/>
                <a:ea typeface="华文楷体" pitchFamily="2" charset="-122"/>
              </a:rPr>
              <a:t>、系统重启</a:t>
            </a:r>
            <a:endParaRPr lang="en-US" altLang="zh-CN" sz="2400" dirty="0">
              <a:solidFill>
                <a:srgbClr val="FF0000"/>
              </a:solidFill>
              <a:latin typeface="华文楷体" pitchFamily="2" charset="-122"/>
              <a:ea typeface="华文楷体" pitchFamily="2" charset="-122"/>
            </a:endParaRPr>
          </a:p>
          <a:p>
            <a:pPr marL="393192" lvl="1" indent="0" fontAlgn="auto">
              <a:lnSpc>
                <a:spcPct val="110000"/>
              </a:lnSpc>
              <a:spcBef>
                <a:spcPts val="324"/>
              </a:spcBef>
              <a:spcAft>
                <a:spcPts val="0"/>
              </a:spcAft>
              <a:buFont typeface="Verdana"/>
              <a:buNone/>
              <a:defRPr/>
            </a:pPr>
            <a:endParaRPr lang="zh-CN" altLang="en-US" sz="2400" dirty="0">
              <a:latin typeface="华文楷体" pitchFamily="2" charset="-122"/>
              <a:ea typeface="华文楷体" pitchFamily="2" charset="-122"/>
            </a:endParaRPr>
          </a:p>
          <a:p>
            <a:pPr marL="109728" indent="0" fontAlgn="auto">
              <a:lnSpc>
                <a:spcPct val="110000"/>
              </a:lnSpc>
              <a:spcAft>
                <a:spcPts val="0"/>
              </a:spcAft>
              <a:buFont typeface="Wingdings 3" panose="05040102010807070707" pitchFamily="18" charset="2"/>
              <a:buNone/>
              <a:defRPr/>
            </a:pPr>
            <a:endParaRPr lang="zh-CN" altLang="en-US" sz="2400" dirty="0">
              <a:latin typeface="+mn-ea"/>
            </a:endParaRPr>
          </a:p>
        </p:txBody>
      </p:sp>
      <p:sp>
        <p:nvSpPr>
          <p:cNvPr id="70658" name="Rectangle 2">
            <a:extLst>
              <a:ext uri="{FF2B5EF4-FFF2-40B4-BE49-F238E27FC236}">
                <a16:creationId xmlns:a16="http://schemas.microsoft.com/office/drawing/2014/main" id="{76989D21-ECAC-4CB3-864B-43AA01DB4660}"/>
              </a:ext>
            </a:extLst>
          </p:cNvPr>
          <p:cNvSpPr>
            <a:spLocks noGrp="1" noChangeArrowheads="1"/>
          </p:cNvSpPr>
          <p:nvPr>
            <p:ph type="title"/>
          </p:nvPr>
        </p:nvSpPr>
        <p:spPr/>
        <p:txBody>
          <a:bodyPr/>
          <a:lstStyle/>
          <a:p>
            <a:pPr fontAlgn="auto">
              <a:spcAft>
                <a:spcPts val="0"/>
              </a:spcAft>
              <a:defRPr/>
            </a:pPr>
            <a:r>
              <a:rPr lang="zh-CN" altLang="en-US">
                <a:solidFill>
                  <a:schemeClr val="tx1"/>
                </a:solidFill>
                <a:latin typeface="黑体" pitchFamily="2" charset="-122"/>
              </a:rPr>
              <a:t>运行级别</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3978A-5FA1-4551-A00A-258DB9624AA2}"/>
              </a:ext>
            </a:extLst>
          </p:cNvPr>
          <p:cNvSpPr>
            <a:spLocks noGrp="1"/>
          </p:cNvSpPr>
          <p:nvPr>
            <p:ph type="title"/>
          </p:nvPr>
        </p:nvSpPr>
        <p:spPr>
          <a:xfrm>
            <a:off x="467544" y="476672"/>
            <a:ext cx="8229600" cy="1143000"/>
          </a:xfrm>
        </p:spPr>
        <p:txBody>
          <a:bodyPr/>
          <a:lstStyle/>
          <a:p>
            <a:pPr>
              <a:defRPr/>
            </a:pPr>
            <a:r>
              <a:rPr lang="zh-CN" altLang="en-US" dirty="0"/>
              <a:t>常用的注销、重启、关机命令</a:t>
            </a:r>
          </a:p>
        </p:txBody>
      </p:sp>
      <p:sp>
        <p:nvSpPr>
          <p:cNvPr id="3" name="内容占位符 2">
            <a:extLst>
              <a:ext uri="{FF2B5EF4-FFF2-40B4-BE49-F238E27FC236}">
                <a16:creationId xmlns:a16="http://schemas.microsoft.com/office/drawing/2014/main" id="{4E6F3138-E1C0-4051-A9C0-C99B47AAA6DD}"/>
              </a:ext>
            </a:extLst>
          </p:cNvPr>
          <p:cNvSpPr>
            <a:spLocks noGrp="1"/>
          </p:cNvSpPr>
          <p:nvPr>
            <p:ph idx="1"/>
          </p:nvPr>
        </p:nvSpPr>
        <p:spPr>
          <a:xfrm>
            <a:off x="457200" y="1225550"/>
            <a:ext cx="8229600" cy="4525963"/>
          </a:xfrm>
        </p:spPr>
        <p:txBody>
          <a:bodyPr/>
          <a:lstStyle/>
          <a:p>
            <a:pPr marL="365760" indent="-256032" fontAlgn="auto">
              <a:lnSpc>
                <a:spcPct val="150000"/>
              </a:lnSpc>
              <a:spcBef>
                <a:spcPts val="0"/>
              </a:spcBef>
              <a:spcAft>
                <a:spcPts val="0"/>
              </a:spcAft>
              <a:buFont typeface="Wingdings 3"/>
              <a:buChar char=""/>
              <a:defRPr/>
            </a:pPr>
            <a:r>
              <a:rPr kumimoji="1" lang="zh-CN" altLang="en-US" dirty="0">
                <a:latin typeface="Tahoma" pitchFamily="34" charset="0"/>
              </a:rPr>
              <a:t>注销</a:t>
            </a:r>
            <a:endParaRPr kumimoji="1" lang="en-US" altLang="zh-CN" dirty="0">
              <a:latin typeface="Tahoma" pitchFamily="34" charset="0"/>
            </a:endParaRPr>
          </a:p>
          <a:p>
            <a:pPr marL="621792" lvl="1" fontAlgn="auto">
              <a:lnSpc>
                <a:spcPct val="150000"/>
              </a:lnSpc>
              <a:spcBef>
                <a:spcPts val="0"/>
              </a:spcBef>
              <a:spcAft>
                <a:spcPts val="0"/>
              </a:spcAft>
              <a:buFont typeface="Verdana"/>
              <a:buChar char="◦"/>
              <a:defRPr/>
            </a:pPr>
            <a:r>
              <a:rPr kumimoji="1" lang="en-US" altLang="zh-CN" sz="2400" dirty="0">
                <a:latin typeface="Tahoma" pitchFamily="34" charset="0"/>
              </a:rPr>
              <a:t>logout</a:t>
            </a:r>
            <a:endParaRPr kumimoji="1" lang="en-US" altLang="zh-CN" sz="2800" dirty="0">
              <a:latin typeface="Tahoma" pitchFamily="34" charset="0"/>
            </a:endParaRPr>
          </a:p>
          <a:p>
            <a:pPr marL="365760" indent="-256032" fontAlgn="auto">
              <a:lnSpc>
                <a:spcPct val="150000"/>
              </a:lnSpc>
              <a:spcBef>
                <a:spcPts val="0"/>
              </a:spcBef>
              <a:spcAft>
                <a:spcPts val="0"/>
              </a:spcAft>
              <a:buFont typeface="Wingdings 3"/>
              <a:buChar char=""/>
              <a:defRPr/>
            </a:pPr>
            <a:r>
              <a:rPr kumimoji="1" lang="zh-CN" altLang="en-US" dirty="0">
                <a:latin typeface="Tahoma" pitchFamily="34" charset="0"/>
              </a:rPr>
              <a:t>重启</a:t>
            </a:r>
            <a:endParaRPr kumimoji="1" lang="en-US" altLang="zh-CN" dirty="0">
              <a:latin typeface="Tahoma" pitchFamily="34" charset="0"/>
            </a:endParaRPr>
          </a:p>
          <a:p>
            <a:pPr marL="621792" lvl="1" fontAlgn="auto">
              <a:lnSpc>
                <a:spcPct val="150000"/>
              </a:lnSpc>
              <a:spcBef>
                <a:spcPts val="0"/>
              </a:spcBef>
              <a:spcAft>
                <a:spcPts val="0"/>
              </a:spcAft>
              <a:buFont typeface="Verdana"/>
              <a:buChar char="◦"/>
              <a:defRPr/>
            </a:pPr>
            <a:r>
              <a:rPr lang="en-US" altLang="zh-CN" dirty="0" err="1"/>
              <a:t>init</a:t>
            </a:r>
            <a:r>
              <a:rPr lang="en-US" altLang="zh-CN" dirty="0"/>
              <a:t> 6</a:t>
            </a:r>
          </a:p>
          <a:p>
            <a:pPr marL="621792" lvl="1" fontAlgn="auto">
              <a:lnSpc>
                <a:spcPct val="150000"/>
              </a:lnSpc>
              <a:spcBef>
                <a:spcPts val="0"/>
              </a:spcBef>
              <a:spcAft>
                <a:spcPts val="0"/>
              </a:spcAft>
              <a:buFont typeface="Verdana"/>
              <a:buChar char="◦"/>
              <a:defRPr/>
            </a:pPr>
            <a:r>
              <a:rPr lang="en-US" altLang="zh-CN" dirty="0"/>
              <a:t>reboot</a:t>
            </a:r>
          </a:p>
          <a:p>
            <a:pPr marL="365760" indent="-256032" fontAlgn="auto">
              <a:lnSpc>
                <a:spcPct val="150000"/>
              </a:lnSpc>
              <a:spcBef>
                <a:spcPts val="0"/>
              </a:spcBef>
              <a:spcAft>
                <a:spcPts val="0"/>
              </a:spcAft>
              <a:buFont typeface="Wingdings 3"/>
              <a:buChar char=""/>
              <a:defRPr/>
            </a:pPr>
            <a:r>
              <a:rPr kumimoji="1" lang="zh-CN" altLang="en-US" dirty="0">
                <a:latin typeface="Tahoma" pitchFamily="34" charset="0"/>
              </a:rPr>
              <a:t>关机</a:t>
            </a:r>
            <a:endParaRPr kumimoji="1" lang="en-US" altLang="zh-CN" dirty="0">
              <a:latin typeface="Tahoma" pitchFamily="34" charset="0"/>
            </a:endParaRPr>
          </a:p>
          <a:p>
            <a:pPr marL="621792" lvl="1" fontAlgn="auto">
              <a:lnSpc>
                <a:spcPct val="150000"/>
              </a:lnSpc>
              <a:spcBef>
                <a:spcPts val="0"/>
              </a:spcBef>
              <a:spcAft>
                <a:spcPts val="0"/>
              </a:spcAft>
              <a:buFont typeface="Verdana"/>
              <a:buChar char="◦"/>
              <a:defRPr/>
            </a:pPr>
            <a:r>
              <a:rPr kumimoji="1" lang="en-US" altLang="zh-CN" sz="2800" dirty="0" err="1">
                <a:latin typeface="Tahoma" pitchFamily="34" charset="0"/>
              </a:rPr>
              <a:t>init</a:t>
            </a:r>
            <a:r>
              <a:rPr kumimoji="1" lang="en-US" altLang="zh-CN" sz="2800" dirty="0">
                <a:latin typeface="Tahoma" pitchFamily="34" charset="0"/>
              </a:rPr>
              <a:t> 0</a:t>
            </a:r>
          </a:p>
          <a:p>
            <a:pPr marL="621792" lvl="1" fontAlgn="auto">
              <a:lnSpc>
                <a:spcPct val="150000"/>
              </a:lnSpc>
              <a:spcBef>
                <a:spcPts val="0"/>
              </a:spcBef>
              <a:spcAft>
                <a:spcPts val="0"/>
              </a:spcAft>
              <a:buFont typeface="Verdana"/>
              <a:buChar char="◦"/>
              <a:defRPr/>
            </a:pPr>
            <a:r>
              <a:rPr kumimoji="1" lang="en-US" altLang="zh-CN" sz="2800" dirty="0">
                <a:latin typeface="Tahoma" pitchFamily="34" charset="0"/>
              </a:rPr>
              <a:t>halt -p</a:t>
            </a:r>
          </a:p>
          <a:p>
            <a:pPr marL="621792" lvl="1" fontAlgn="auto">
              <a:lnSpc>
                <a:spcPct val="150000"/>
              </a:lnSpc>
              <a:spcBef>
                <a:spcPts val="324"/>
              </a:spcBef>
              <a:spcAft>
                <a:spcPts val="0"/>
              </a:spcAft>
              <a:buFont typeface="Verdana"/>
              <a:buChar char="◦"/>
              <a:defRPr/>
            </a:pPr>
            <a:endParaRPr kumimoji="1" lang="en-US" altLang="zh-CN" sz="2800" dirty="0">
              <a:latin typeface="Tahoma" pitchFamily="34" charset="0"/>
            </a:endParaRPr>
          </a:p>
          <a:p>
            <a:pPr marL="110616" indent="0" fontAlgn="auto">
              <a:lnSpc>
                <a:spcPct val="150000"/>
              </a:lnSpc>
              <a:spcBef>
                <a:spcPts val="324"/>
              </a:spcBef>
              <a:spcAft>
                <a:spcPts val="0"/>
              </a:spcAft>
              <a:buFont typeface="Wingdings 3" panose="05040102010807070707" pitchFamily="18" charset="2"/>
              <a:buNone/>
              <a:defRPr/>
            </a:pPr>
            <a:endParaRPr lang="zh-CN" altLang="en-US" dirty="0"/>
          </a:p>
        </p:txBody>
      </p:sp>
      <p:sp>
        <p:nvSpPr>
          <p:cNvPr id="4" name="动作按钮: 转到主页 3">
            <a:hlinkClick r:id="" action="ppaction://hlinkshowjump?jump=firstslide" highlightClick="1"/>
            <a:extLst>
              <a:ext uri="{FF2B5EF4-FFF2-40B4-BE49-F238E27FC236}">
                <a16:creationId xmlns:a16="http://schemas.microsoft.com/office/drawing/2014/main" id="{2D0BB2B4-49E3-46A0-96E8-A915C9BF63E6}"/>
              </a:ext>
            </a:extLst>
          </p:cNvPr>
          <p:cNvSpPr/>
          <p:nvPr/>
        </p:nvSpPr>
        <p:spPr>
          <a:xfrm>
            <a:off x="7019925" y="4868863"/>
            <a:ext cx="1368425" cy="11430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内容占位符 1">
            <a:extLst>
              <a:ext uri="{FF2B5EF4-FFF2-40B4-BE49-F238E27FC236}">
                <a16:creationId xmlns:a16="http://schemas.microsoft.com/office/drawing/2014/main" id="{12498934-D85F-4D99-8E1A-20F25BBC8683}"/>
              </a:ext>
            </a:extLst>
          </p:cNvPr>
          <p:cNvSpPr>
            <a:spLocks noGrp="1"/>
          </p:cNvSpPr>
          <p:nvPr>
            <p:ph idx="1"/>
          </p:nvPr>
        </p:nvSpPr>
        <p:spPr>
          <a:xfrm>
            <a:off x="457200" y="1783358"/>
            <a:ext cx="8229600" cy="4525962"/>
          </a:xfrm>
        </p:spPr>
        <p:txBody>
          <a:bodyPr/>
          <a:lstStyle/>
          <a:p>
            <a:r>
              <a:rPr lang="zh-CN" altLang="en-US">
                <a:solidFill>
                  <a:srgbClr val="4D4D4D"/>
                </a:solidFill>
                <a:latin typeface="微软雅黑" panose="020B0503020204020204" pitchFamily="34" charset="-122"/>
                <a:ea typeface="微软雅黑" panose="020B0503020204020204" pitchFamily="34" charset="-122"/>
              </a:rPr>
              <a:t>启动后进入选择版本界面，按</a:t>
            </a:r>
            <a:r>
              <a:rPr lang="en-US" altLang="zh-CN">
                <a:solidFill>
                  <a:srgbClr val="4D4D4D"/>
                </a:solidFill>
                <a:latin typeface="微软雅黑" panose="020B0503020204020204" pitchFamily="34" charset="-122"/>
                <a:ea typeface="微软雅黑" panose="020B0503020204020204" pitchFamily="34" charset="-122"/>
              </a:rPr>
              <a:t>e</a:t>
            </a:r>
            <a:r>
              <a:rPr lang="zh-CN" altLang="en-US">
                <a:solidFill>
                  <a:srgbClr val="4D4D4D"/>
                </a:solidFill>
                <a:latin typeface="微软雅黑" panose="020B0503020204020204" pitchFamily="34" charset="-122"/>
                <a:ea typeface="微软雅黑" panose="020B0503020204020204" pitchFamily="34" charset="-122"/>
              </a:rPr>
              <a:t>进入内核编辑界面</a:t>
            </a:r>
            <a:endParaRPr lang="en-US" altLang="zh-CN">
              <a:solidFill>
                <a:srgbClr val="4D4D4D"/>
              </a:solidFill>
              <a:latin typeface="微软雅黑" panose="020B0503020204020204" pitchFamily="34" charset="-122"/>
              <a:ea typeface="微软雅黑" panose="020B0503020204020204" pitchFamily="34" charset="-122"/>
            </a:endParaRPr>
          </a:p>
          <a:p>
            <a:endParaRPr lang="zh-CN" altLang="en-US"/>
          </a:p>
        </p:txBody>
      </p:sp>
      <p:sp>
        <p:nvSpPr>
          <p:cNvPr id="3" name="标题 2">
            <a:extLst>
              <a:ext uri="{FF2B5EF4-FFF2-40B4-BE49-F238E27FC236}">
                <a16:creationId xmlns:a16="http://schemas.microsoft.com/office/drawing/2014/main" id="{F45ACF4C-30EA-4892-AD74-51B307C48806}"/>
              </a:ext>
            </a:extLst>
          </p:cNvPr>
          <p:cNvSpPr>
            <a:spLocks noGrp="1"/>
          </p:cNvSpPr>
          <p:nvPr>
            <p:ph type="title"/>
          </p:nvPr>
        </p:nvSpPr>
        <p:spPr>
          <a:xfrm>
            <a:off x="457200" y="701824"/>
            <a:ext cx="8229600" cy="1143000"/>
          </a:xfrm>
        </p:spPr>
        <p:txBody>
          <a:bodyPr>
            <a:normAutofit fontScale="90000"/>
          </a:bodyPr>
          <a:lstStyle/>
          <a:p>
            <a:pPr>
              <a:defRPr/>
            </a:pPr>
            <a:r>
              <a:rPr lang="en-US" altLang="zh-CN" dirty="0"/>
              <a:t>Centos8</a:t>
            </a:r>
            <a:r>
              <a:rPr lang="zh-CN" altLang="en-US" dirty="0"/>
              <a:t>重置</a:t>
            </a:r>
            <a:r>
              <a:rPr lang="en-US" altLang="zh-CN" dirty="0"/>
              <a:t>root</a:t>
            </a:r>
            <a:r>
              <a:rPr lang="zh-CN" altLang="en-US" dirty="0"/>
              <a:t>密码</a:t>
            </a:r>
            <a:br>
              <a:rPr lang="en-US" altLang="zh-CN" dirty="0"/>
            </a:br>
            <a:r>
              <a:rPr lang="en-US" altLang="zh-CN" dirty="0"/>
              <a:t>                             -</a:t>
            </a:r>
            <a:r>
              <a:rPr lang="zh-CN" altLang="en-US" sz="2700" dirty="0">
                <a:solidFill>
                  <a:srgbClr val="FF0000"/>
                </a:solidFill>
              </a:rPr>
              <a:t>此部分内容后期再做</a:t>
            </a:r>
            <a:endParaRPr lang="zh-CN" altLang="en-US" dirty="0">
              <a:solidFill>
                <a:srgbClr val="FF0000"/>
              </a:solidFill>
            </a:endParaRPr>
          </a:p>
        </p:txBody>
      </p:sp>
      <p:pic>
        <p:nvPicPr>
          <p:cNvPr id="82948" name="图片 3">
            <a:extLst>
              <a:ext uri="{FF2B5EF4-FFF2-40B4-BE49-F238E27FC236}">
                <a16:creationId xmlns:a16="http://schemas.microsoft.com/office/drawing/2014/main" id="{C1E99A0B-7F72-4192-88FF-33767D4585E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8888" y="2507258"/>
            <a:ext cx="5969000" cy="322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内容占位符 1">
            <a:extLst>
              <a:ext uri="{FF2B5EF4-FFF2-40B4-BE49-F238E27FC236}">
                <a16:creationId xmlns:a16="http://schemas.microsoft.com/office/drawing/2014/main" id="{2541B46A-9AFB-4DAD-BA6B-DE64BAB4A8DA}"/>
              </a:ext>
            </a:extLst>
          </p:cNvPr>
          <p:cNvSpPr>
            <a:spLocks noGrp="1"/>
          </p:cNvSpPr>
          <p:nvPr>
            <p:ph idx="1"/>
          </p:nvPr>
        </p:nvSpPr>
        <p:spPr>
          <a:xfrm>
            <a:off x="539750" y="476672"/>
            <a:ext cx="8229600" cy="4525963"/>
          </a:xfrm>
        </p:spPr>
        <p:txBody>
          <a:bodyPr/>
          <a:lstStyle/>
          <a:p>
            <a:r>
              <a:rPr lang="zh-CN" altLang="en-US" dirty="0"/>
              <a:t>移动向下方向键至“</a:t>
            </a:r>
            <a:r>
              <a:rPr lang="en-US" altLang="zh-CN" dirty="0"/>
              <a:t>linux16”</a:t>
            </a:r>
            <a:r>
              <a:rPr lang="zh-CN" altLang="en-US" dirty="0"/>
              <a:t>开头的行。然后按向右的方向键移动</a:t>
            </a:r>
            <a:r>
              <a:rPr lang="en-US" altLang="zh-CN" dirty="0"/>
              <a:t>,</a:t>
            </a:r>
            <a:r>
              <a:rPr lang="zh-CN" altLang="en-US" dirty="0"/>
              <a:t>找到“</a:t>
            </a:r>
            <a:r>
              <a:rPr lang="en-US" altLang="zh-CN" dirty="0" err="1"/>
              <a:t>ro</a:t>
            </a:r>
            <a:r>
              <a:rPr lang="en-US" altLang="zh-CN" dirty="0"/>
              <a:t>”</a:t>
            </a:r>
            <a:r>
              <a:rPr lang="zh-CN" altLang="en-US" dirty="0"/>
              <a:t>并将其修改为</a:t>
            </a:r>
            <a:endParaRPr lang="en-US" altLang="zh-CN" dirty="0"/>
          </a:p>
          <a:p>
            <a:r>
              <a:rPr lang="zh-CN" altLang="en-US" dirty="0"/>
              <a:t>“</a:t>
            </a:r>
            <a:r>
              <a:rPr lang="en-US" altLang="zh-CN" dirty="0" err="1"/>
              <a:t>rw</a:t>
            </a:r>
            <a:r>
              <a:rPr lang="en-US" altLang="zh-CN" dirty="0"/>
              <a:t> </a:t>
            </a:r>
            <a:r>
              <a:rPr lang="en-US" altLang="zh-CN" dirty="0" err="1"/>
              <a:t>init</a:t>
            </a:r>
            <a:r>
              <a:rPr lang="en-US" altLang="zh-CN" dirty="0"/>
              <a:t>=/</a:t>
            </a:r>
            <a:r>
              <a:rPr lang="en-US" altLang="zh-CN" dirty="0" err="1"/>
              <a:t>sysroot</a:t>
            </a:r>
            <a:r>
              <a:rPr lang="en-US" altLang="zh-CN" dirty="0"/>
              <a:t>/bin/bash”</a:t>
            </a:r>
          </a:p>
          <a:p>
            <a:endParaRPr lang="zh-CN" altLang="en-US" dirty="0"/>
          </a:p>
        </p:txBody>
      </p:sp>
      <p:pic>
        <p:nvPicPr>
          <p:cNvPr id="83971" name="图片 3">
            <a:extLst>
              <a:ext uri="{FF2B5EF4-FFF2-40B4-BE49-F238E27FC236}">
                <a16:creationId xmlns:a16="http://schemas.microsoft.com/office/drawing/2014/main" id="{3B0E4EF5-8448-43F6-A11C-82E213E01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916832"/>
            <a:ext cx="8281988"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2">
            <a:extLst>
              <a:ext uri="{FF2B5EF4-FFF2-40B4-BE49-F238E27FC236}">
                <a16:creationId xmlns:a16="http://schemas.microsoft.com/office/drawing/2014/main" id="{7E39DEF9-2135-4100-B66B-B7AC605EA9AD}"/>
              </a:ext>
            </a:extLst>
          </p:cNvPr>
          <p:cNvSpPr>
            <a:spLocks noGrp="1"/>
          </p:cNvSpPr>
          <p:nvPr>
            <p:ph idx="1"/>
          </p:nvPr>
        </p:nvSpPr>
        <p:spPr/>
        <p:txBody>
          <a:bodyPr/>
          <a:lstStyle/>
          <a:p>
            <a:pPr eaLnBrk="1" hangingPunct="1">
              <a:lnSpc>
                <a:spcPct val="150000"/>
              </a:lnSpc>
            </a:pPr>
            <a:r>
              <a:rPr lang="zh-CN" altLang="en-US" b="1" dirty="0"/>
              <a:t>系统版本从最初的</a:t>
            </a:r>
            <a:r>
              <a:rPr lang="en-US" altLang="zh-CN" b="1" dirty="0"/>
              <a:t>Windows 1.0 </a:t>
            </a:r>
            <a:r>
              <a:rPr lang="zh-CN" altLang="en-US" b="1" dirty="0"/>
              <a:t>到大家熟知的</a:t>
            </a:r>
            <a:r>
              <a:rPr lang="en-US" altLang="zh-CN" b="1" dirty="0"/>
              <a:t>Windows 95</a:t>
            </a:r>
            <a:r>
              <a:rPr lang="zh-CN" altLang="en-US" b="1" dirty="0"/>
              <a:t>、</a:t>
            </a:r>
            <a:r>
              <a:rPr lang="en-US" altLang="zh-CN" b="1" dirty="0"/>
              <a:t>Windows 98</a:t>
            </a:r>
            <a:r>
              <a:rPr lang="zh-CN" altLang="en-US" b="1" dirty="0"/>
              <a:t>、</a:t>
            </a:r>
            <a:r>
              <a:rPr lang="en-US" altLang="zh-CN" b="1" dirty="0"/>
              <a:t>Windows ME</a:t>
            </a:r>
            <a:r>
              <a:rPr lang="zh-CN" altLang="en-US" b="1" dirty="0"/>
              <a:t>、</a:t>
            </a:r>
            <a:r>
              <a:rPr lang="en-US" altLang="zh-CN" b="1" dirty="0"/>
              <a:t>Windows 2000</a:t>
            </a:r>
            <a:r>
              <a:rPr lang="zh-CN" altLang="en-US" b="1" dirty="0"/>
              <a:t>、</a:t>
            </a:r>
            <a:r>
              <a:rPr lang="en-US" altLang="zh-CN" b="1" dirty="0"/>
              <a:t>Windows 2003</a:t>
            </a:r>
            <a:r>
              <a:rPr lang="zh-CN" altLang="en-US" b="1" dirty="0"/>
              <a:t>、</a:t>
            </a:r>
            <a:r>
              <a:rPr lang="en-US" altLang="zh-CN" b="1" dirty="0"/>
              <a:t>Windows XP</a:t>
            </a:r>
            <a:r>
              <a:rPr lang="zh-CN" altLang="en-US" b="1" dirty="0"/>
              <a:t>、</a:t>
            </a:r>
            <a:r>
              <a:rPr lang="en-US" altLang="zh-CN" b="1" dirty="0"/>
              <a:t>Windows Vista</a:t>
            </a:r>
            <a:r>
              <a:rPr lang="zh-CN" altLang="en-US" b="1" dirty="0"/>
              <a:t>、</a:t>
            </a:r>
            <a:r>
              <a:rPr lang="en-US" altLang="zh-CN" b="1" dirty="0"/>
              <a:t>Windows 7</a:t>
            </a:r>
            <a:r>
              <a:rPr lang="zh-CN" altLang="en-US" b="1" dirty="0"/>
              <a:t>、</a:t>
            </a:r>
            <a:r>
              <a:rPr lang="en-US" altLang="zh-CN" b="1" dirty="0"/>
              <a:t>Windows 8</a:t>
            </a:r>
            <a:r>
              <a:rPr lang="zh-CN" altLang="en-US" b="1" dirty="0"/>
              <a:t>、</a:t>
            </a:r>
            <a:r>
              <a:rPr lang="en-US" altLang="zh-CN" b="1" dirty="0"/>
              <a:t>Windows 8.1</a:t>
            </a:r>
            <a:r>
              <a:rPr lang="zh-CN" altLang="en-US" b="1" dirty="0"/>
              <a:t>、</a:t>
            </a:r>
            <a:r>
              <a:rPr lang="en-US" altLang="zh-CN" b="1" dirty="0"/>
              <a:t>Windows 10 </a:t>
            </a:r>
            <a:r>
              <a:rPr lang="zh-CN" altLang="en-US" b="1" dirty="0"/>
              <a:t>和 </a:t>
            </a:r>
            <a:r>
              <a:rPr lang="en-US" altLang="zh-CN" b="1" dirty="0"/>
              <a:t>Windows Server</a:t>
            </a:r>
            <a:r>
              <a:rPr lang="zh-CN" altLang="en-US" b="1" dirty="0"/>
              <a:t>服务器企业级操作系统</a:t>
            </a:r>
          </a:p>
        </p:txBody>
      </p:sp>
      <p:sp>
        <p:nvSpPr>
          <p:cNvPr id="6146" name="标题 1">
            <a:extLst>
              <a:ext uri="{FF2B5EF4-FFF2-40B4-BE49-F238E27FC236}">
                <a16:creationId xmlns:a16="http://schemas.microsoft.com/office/drawing/2014/main" id="{EACD8A83-1D25-4AE4-8B1C-9333CC9E7E78}"/>
              </a:ext>
            </a:extLst>
          </p:cNvPr>
          <p:cNvSpPr>
            <a:spLocks noGrp="1"/>
          </p:cNvSpPr>
          <p:nvPr>
            <p:ph type="title"/>
          </p:nvPr>
        </p:nvSpPr>
        <p:spPr>
          <a:xfrm>
            <a:off x="457200" y="413792"/>
            <a:ext cx="8229600" cy="1143000"/>
          </a:xfrm>
        </p:spPr>
        <p:txBody>
          <a:bodyPr/>
          <a:lstStyle/>
          <a:p>
            <a:pPr eaLnBrk="1" fontAlgn="auto" hangingPunct="1">
              <a:spcAft>
                <a:spcPts val="0"/>
              </a:spcAft>
              <a:defRPr/>
            </a:pPr>
            <a:r>
              <a:rPr lang="zh-CN" altLang="en-US" dirty="0"/>
              <a:t>常见版本</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图片 3">
            <a:extLst>
              <a:ext uri="{FF2B5EF4-FFF2-40B4-BE49-F238E27FC236}">
                <a16:creationId xmlns:a16="http://schemas.microsoft.com/office/drawing/2014/main" id="{71F8A6F2-0FD4-4922-A22C-8B500DAC3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13" y="908720"/>
            <a:ext cx="8131175"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内容占位符 4">
            <a:extLst>
              <a:ext uri="{FF2B5EF4-FFF2-40B4-BE49-F238E27FC236}">
                <a16:creationId xmlns:a16="http://schemas.microsoft.com/office/drawing/2014/main" id="{CE9AC416-32EC-4805-B029-FE68EC750278}"/>
              </a:ext>
            </a:extLst>
          </p:cNvPr>
          <p:cNvSpPr>
            <a:spLocks noGrp="1"/>
          </p:cNvSpPr>
          <p:nvPr>
            <p:ph idx="1"/>
          </p:nvPr>
        </p:nvSpPr>
        <p:spPr>
          <a:xfrm>
            <a:off x="684213" y="991269"/>
            <a:ext cx="8229600" cy="4525963"/>
          </a:xfrm>
        </p:spPr>
        <p:txBody>
          <a:bodyPr/>
          <a:lstStyle/>
          <a:p>
            <a:r>
              <a:rPr lang="zh-CN" altLang="en-US">
                <a:solidFill>
                  <a:srgbClr val="4D4D4D"/>
                </a:solidFill>
                <a:latin typeface="微软雅黑" panose="020B0503020204020204" pitchFamily="34" charset="-122"/>
                <a:ea typeface="微软雅黑" panose="020B0503020204020204" pitchFamily="34" charset="-122"/>
              </a:rPr>
              <a:t>同时按住</a:t>
            </a:r>
            <a:r>
              <a:rPr lang="en-US" altLang="zh-CN">
                <a:solidFill>
                  <a:srgbClr val="4D4D4D"/>
                </a:solidFill>
                <a:latin typeface="微软雅黑" panose="020B0503020204020204" pitchFamily="34" charset="-122"/>
                <a:ea typeface="微软雅黑" panose="020B0503020204020204" pitchFamily="34" charset="-122"/>
              </a:rPr>
              <a:t>Ctrl</a:t>
            </a:r>
            <a:r>
              <a:rPr lang="zh-CN" altLang="en-US">
                <a:solidFill>
                  <a:srgbClr val="4D4D4D"/>
                </a:solidFill>
                <a:latin typeface="微软雅黑" panose="020B0503020204020204" pitchFamily="34" charset="-122"/>
                <a:ea typeface="微软雅黑" panose="020B0503020204020204" pitchFamily="34" charset="-122"/>
              </a:rPr>
              <a:t>和</a:t>
            </a:r>
            <a:r>
              <a:rPr lang="en-US" altLang="zh-CN">
                <a:solidFill>
                  <a:srgbClr val="4D4D4D"/>
                </a:solidFill>
                <a:latin typeface="微软雅黑" panose="020B0503020204020204" pitchFamily="34" charset="-122"/>
                <a:ea typeface="微软雅黑" panose="020B0503020204020204" pitchFamily="34" charset="-122"/>
              </a:rPr>
              <a:t>x</a:t>
            </a:r>
            <a:r>
              <a:rPr lang="zh-CN" altLang="en-US">
                <a:solidFill>
                  <a:srgbClr val="4D4D4D"/>
                </a:solidFill>
                <a:latin typeface="微软雅黑" panose="020B0503020204020204" pitchFamily="34" charset="-122"/>
                <a:ea typeface="微软雅黑" panose="020B0503020204020204" pitchFamily="34" charset="-122"/>
              </a:rPr>
              <a:t>键，系统进入如下界面，即</a:t>
            </a:r>
            <a:r>
              <a:rPr lang="en-US" altLang="zh-CN">
                <a:solidFill>
                  <a:srgbClr val="4D4D4D"/>
                </a:solidFill>
                <a:latin typeface="微软雅黑" panose="020B0503020204020204" pitchFamily="34" charset="-122"/>
                <a:ea typeface="微软雅黑" panose="020B0503020204020204" pitchFamily="34" charset="-122"/>
              </a:rPr>
              <a:t>emergency(</a:t>
            </a:r>
            <a:r>
              <a:rPr lang="zh-CN" altLang="en-US">
                <a:solidFill>
                  <a:srgbClr val="4D4D4D"/>
                </a:solidFill>
                <a:latin typeface="微软雅黑" panose="020B0503020204020204" pitchFamily="34" charset="-122"/>
                <a:ea typeface="微软雅黑" panose="020B0503020204020204" pitchFamily="34" charset="-122"/>
              </a:rPr>
              <a:t>紧急情况</a:t>
            </a:r>
            <a:r>
              <a:rPr lang="en-US" altLang="zh-CN">
                <a:solidFill>
                  <a:srgbClr val="4D4D4D"/>
                </a:solidFill>
                <a:latin typeface="微软雅黑" panose="020B0503020204020204" pitchFamily="34" charset="-122"/>
                <a:ea typeface="微软雅黑" panose="020B0503020204020204" pitchFamily="34" charset="-122"/>
              </a:rPr>
              <a:t>)</a:t>
            </a:r>
            <a:r>
              <a:rPr lang="zh-CN" altLang="en-US">
                <a:solidFill>
                  <a:srgbClr val="4D4D4D"/>
                </a:solidFill>
                <a:latin typeface="微软雅黑" panose="020B0503020204020204" pitchFamily="34" charset="-122"/>
                <a:ea typeface="微软雅黑" panose="020B0503020204020204" pitchFamily="34" charset="-122"/>
              </a:rPr>
              <a:t>模式。</a:t>
            </a:r>
            <a:endParaRPr lang="zh-CN" altLang="en-US"/>
          </a:p>
        </p:txBody>
      </p:sp>
      <p:pic>
        <p:nvPicPr>
          <p:cNvPr id="86019" name="图片 3">
            <a:extLst>
              <a:ext uri="{FF2B5EF4-FFF2-40B4-BE49-F238E27FC236}">
                <a16:creationId xmlns:a16="http://schemas.microsoft.com/office/drawing/2014/main" id="{D33B1C35-399A-4B24-B734-9A26391C0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2186657"/>
            <a:ext cx="7881938"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内容占位符 1">
            <a:extLst>
              <a:ext uri="{FF2B5EF4-FFF2-40B4-BE49-F238E27FC236}">
                <a16:creationId xmlns:a16="http://schemas.microsoft.com/office/drawing/2014/main" id="{2C1CCA45-B1E8-46E0-B1B4-780A588F9538}"/>
              </a:ext>
            </a:extLst>
          </p:cNvPr>
          <p:cNvSpPr>
            <a:spLocks noGrp="1"/>
          </p:cNvSpPr>
          <p:nvPr>
            <p:ph idx="1"/>
          </p:nvPr>
        </p:nvSpPr>
        <p:spPr>
          <a:xfrm>
            <a:off x="323528" y="548680"/>
            <a:ext cx="8229600" cy="4525962"/>
          </a:xfrm>
        </p:spPr>
        <p:txBody>
          <a:bodyPr/>
          <a:lstStyle/>
          <a:p>
            <a:r>
              <a:rPr lang="zh-CN" altLang="en-US" dirty="0">
                <a:solidFill>
                  <a:srgbClr val="4D4D4D"/>
                </a:solidFill>
                <a:latin typeface="微软雅黑" panose="020B0503020204020204" pitchFamily="34" charset="-122"/>
                <a:ea typeface="微软雅黑" panose="020B0503020204020204" pitchFamily="34" charset="-122"/>
              </a:rPr>
              <a:t>运行命令“</a:t>
            </a:r>
            <a:r>
              <a:rPr lang="en-US" altLang="zh-CN" dirty="0" err="1">
                <a:solidFill>
                  <a:srgbClr val="4D4D4D"/>
                </a:solidFill>
                <a:latin typeface="微软雅黑" panose="020B0503020204020204" pitchFamily="34" charset="-122"/>
                <a:ea typeface="微软雅黑" panose="020B0503020204020204" pitchFamily="34" charset="-122"/>
              </a:rPr>
              <a:t>chroot</a:t>
            </a:r>
            <a:r>
              <a:rPr lang="en-US" altLang="zh-CN" dirty="0">
                <a:solidFill>
                  <a:srgbClr val="4D4D4D"/>
                </a:solidFill>
                <a:latin typeface="微软雅黑" panose="020B0503020204020204" pitchFamily="34" charset="-122"/>
                <a:ea typeface="微软雅黑" panose="020B0503020204020204" pitchFamily="34" charset="-122"/>
              </a:rPr>
              <a:t> /</a:t>
            </a:r>
            <a:r>
              <a:rPr lang="en-US" altLang="zh-CN" dirty="0" err="1">
                <a:solidFill>
                  <a:srgbClr val="4D4D4D"/>
                </a:solidFill>
                <a:latin typeface="微软雅黑" panose="020B0503020204020204" pitchFamily="34" charset="-122"/>
                <a:ea typeface="微软雅黑" panose="020B0503020204020204" pitchFamily="34" charset="-122"/>
              </a:rPr>
              <a:t>sysroot</a:t>
            </a:r>
            <a:r>
              <a:rPr lang="en-US" altLang="zh-CN" dirty="0">
                <a:solidFill>
                  <a:srgbClr val="4D4D4D"/>
                </a:solidFill>
                <a:latin typeface="微软雅黑" panose="020B0503020204020204" pitchFamily="34" charset="-122"/>
                <a:ea typeface="微软雅黑" panose="020B0503020204020204" pitchFamily="34" charset="-122"/>
              </a:rPr>
              <a:t>/ ”</a:t>
            </a:r>
            <a:r>
              <a:rPr lang="zh-CN" altLang="en-US" dirty="0">
                <a:solidFill>
                  <a:srgbClr val="4D4D4D"/>
                </a:solidFill>
                <a:latin typeface="微软雅黑" panose="020B0503020204020204" pitchFamily="34" charset="-122"/>
                <a:ea typeface="微软雅黑" panose="020B0503020204020204" pitchFamily="34" charset="-122"/>
              </a:rPr>
              <a:t>切换回原始系统（即我们的</a:t>
            </a:r>
            <a:r>
              <a:rPr lang="en-US" altLang="zh-CN" dirty="0">
                <a:solidFill>
                  <a:srgbClr val="4D4D4D"/>
                </a:solidFill>
                <a:latin typeface="微软雅黑" panose="020B0503020204020204" pitchFamily="34" charset="-122"/>
                <a:ea typeface="微软雅黑" panose="020B0503020204020204" pitchFamily="34" charset="-122"/>
              </a:rPr>
              <a:t>centos7</a:t>
            </a:r>
            <a:r>
              <a:rPr lang="zh-CN" altLang="en-US" dirty="0">
                <a:solidFill>
                  <a:srgbClr val="4D4D4D"/>
                </a:solidFill>
                <a:latin typeface="微软雅黑" panose="020B0503020204020204" pitchFamily="34" charset="-122"/>
                <a:ea typeface="微软雅黑" panose="020B0503020204020204" pitchFamily="34" charset="-122"/>
              </a:rPr>
              <a:t>），然后即可修改密码，修改完密码运行命令“</a:t>
            </a:r>
            <a:r>
              <a:rPr lang="en-US" altLang="zh-CN" dirty="0">
                <a:solidFill>
                  <a:srgbClr val="4D4D4D"/>
                </a:solidFill>
                <a:latin typeface="微软雅黑" panose="020B0503020204020204" pitchFamily="34" charset="-122"/>
                <a:ea typeface="微软雅黑" panose="020B0503020204020204" pitchFamily="34" charset="-122"/>
              </a:rPr>
              <a:t>touch /.</a:t>
            </a:r>
            <a:r>
              <a:rPr lang="en-US" altLang="zh-CN" dirty="0" err="1">
                <a:solidFill>
                  <a:srgbClr val="4D4D4D"/>
                </a:solidFill>
                <a:latin typeface="微软雅黑" panose="020B0503020204020204" pitchFamily="34" charset="-122"/>
                <a:ea typeface="微软雅黑" panose="020B0503020204020204" pitchFamily="34" charset="-122"/>
              </a:rPr>
              <a:t>autorelabel</a:t>
            </a:r>
            <a:r>
              <a:rPr lang="en-US" altLang="zh-CN" dirty="0">
                <a:solidFill>
                  <a:srgbClr val="4D4D4D"/>
                </a:solidFill>
                <a:latin typeface="微软雅黑" panose="020B0503020204020204" pitchFamily="34" charset="-122"/>
                <a:ea typeface="微软雅黑" panose="020B0503020204020204" pitchFamily="34" charset="-122"/>
              </a:rPr>
              <a:t>”</a:t>
            </a:r>
            <a:r>
              <a:rPr lang="zh-CN" altLang="en-US" dirty="0">
                <a:solidFill>
                  <a:srgbClr val="4D4D4D"/>
                </a:solidFill>
                <a:latin typeface="微软雅黑" panose="020B0503020204020204" pitchFamily="34" charset="-122"/>
                <a:ea typeface="微软雅黑" panose="020B0503020204020204" pitchFamily="34" charset="-122"/>
              </a:rPr>
              <a:t>，使</a:t>
            </a:r>
            <a:r>
              <a:rPr lang="en-US" altLang="zh-CN" dirty="0" err="1">
                <a:solidFill>
                  <a:srgbClr val="4D4D4D"/>
                </a:solidFill>
                <a:latin typeface="微软雅黑" panose="020B0503020204020204" pitchFamily="34" charset="-122"/>
                <a:ea typeface="微软雅黑" panose="020B0503020204020204" pitchFamily="34" charset="-122"/>
              </a:rPr>
              <a:t>SELinux</a:t>
            </a:r>
            <a:r>
              <a:rPr lang="zh-CN" altLang="en-US" dirty="0">
                <a:solidFill>
                  <a:srgbClr val="4D4D4D"/>
                </a:solidFill>
                <a:latin typeface="微软雅黑" panose="020B0503020204020204" pitchFamily="34" charset="-122"/>
                <a:ea typeface="微软雅黑" panose="020B0503020204020204" pitchFamily="34" charset="-122"/>
              </a:rPr>
              <a:t>生效，密码生效。如下图。</a:t>
            </a:r>
            <a:endParaRPr lang="en-US" altLang="zh-CN" dirty="0">
              <a:solidFill>
                <a:srgbClr val="4D4D4D"/>
              </a:solidFill>
              <a:latin typeface="微软雅黑" panose="020B0503020204020204" pitchFamily="34" charset="-122"/>
              <a:ea typeface="微软雅黑" panose="020B0503020204020204" pitchFamily="34" charset="-122"/>
            </a:endParaRPr>
          </a:p>
          <a:p>
            <a:r>
              <a:rPr lang="zh-CN" altLang="en-US" dirty="0">
                <a:solidFill>
                  <a:srgbClr val="4D4D4D"/>
                </a:solidFill>
                <a:latin typeface="微软雅黑" panose="020B0503020204020204" pitchFamily="34" charset="-122"/>
                <a:ea typeface="微软雅黑" panose="020B0503020204020204" pitchFamily="34" charset="-122"/>
              </a:rPr>
              <a:t>如果出现如下方块乱码（</a:t>
            </a:r>
            <a:r>
              <a:rPr lang="en-US" altLang="zh-CN" dirty="0" err="1">
                <a:solidFill>
                  <a:srgbClr val="4D4D4D"/>
                </a:solidFill>
                <a:latin typeface="微软雅黑" panose="020B0503020204020204" pitchFamily="34" charset="-122"/>
                <a:ea typeface="微软雅黑" panose="020B0503020204020204" pitchFamily="34" charset="-122"/>
              </a:rPr>
              <a:t>vmware</a:t>
            </a:r>
            <a:r>
              <a:rPr lang="zh-CN" altLang="en-US" dirty="0">
                <a:solidFill>
                  <a:srgbClr val="4D4D4D"/>
                </a:solidFill>
                <a:latin typeface="微软雅黑" panose="020B0503020204020204" pitchFamily="34" charset="-122"/>
                <a:ea typeface="微软雅黑" panose="020B0503020204020204" pitchFamily="34" charset="-122"/>
              </a:rPr>
              <a:t>不支持汉字，所以显示方块），将当前终端语言临时设置为英文即可。</a:t>
            </a:r>
            <a:endParaRPr lang="zh-CN" altLang="en-US" dirty="0"/>
          </a:p>
        </p:txBody>
      </p:sp>
      <p:pic>
        <p:nvPicPr>
          <p:cNvPr id="87043" name="图片 3">
            <a:extLst>
              <a:ext uri="{FF2B5EF4-FFF2-40B4-BE49-F238E27FC236}">
                <a16:creationId xmlns:a16="http://schemas.microsoft.com/office/drawing/2014/main" id="{8E9BDA00-F142-4179-918B-4FB5CB7745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947" y="3329706"/>
            <a:ext cx="5967413"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4438B82-D831-4374-9763-01933297F269}"/>
              </a:ext>
            </a:extLst>
          </p:cNvPr>
          <p:cNvSpPr>
            <a:spLocks noGrp="1"/>
          </p:cNvSpPr>
          <p:nvPr>
            <p:ph idx="1"/>
          </p:nvPr>
        </p:nvSpPr>
        <p:spPr>
          <a:xfrm>
            <a:off x="611188" y="731738"/>
            <a:ext cx="8229600" cy="4525963"/>
          </a:xfrm>
        </p:spPr>
        <p:txBody>
          <a:bodyPr/>
          <a:lstStyle/>
          <a:p>
            <a:pPr>
              <a:defRPr/>
            </a:pPr>
            <a:r>
              <a:rPr lang="zh-CN" altLang="en-US" dirty="0">
                <a:solidFill>
                  <a:srgbClr val="4D4D4D"/>
                </a:solidFill>
                <a:latin typeface="Microsoft YaHei" panose="020B0503020204020204" pitchFamily="34" charset="-122"/>
                <a:ea typeface="Microsoft YaHei" panose="020B0503020204020204" pitchFamily="34" charset="-122"/>
              </a:rPr>
              <a:t>同时按住</a:t>
            </a:r>
            <a:r>
              <a:rPr lang="en-US" altLang="zh-CN" dirty="0">
                <a:solidFill>
                  <a:srgbClr val="4D4D4D"/>
                </a:solidFill>
                <a:latin typeface="Microsoft YaHei" panose="020B0503020204020204" pitchFamily="34" charset="-122"/>
                <a:ea typeface="Microsoft YaHei" panose="020B0503020204020204" pitchFamily="34" charset="-122"/>
              </a:rPr>
              <a:t>Ctrl</a:t>
            </a:r>
            <a:r>
              <a:rPr lang="zh-CN" altLang="en-US" dirty="0">
                <a:solidFill>
                  <a:srgbClr val="4D4D4D"/>
                </a:solidFill>
                <a:latin typeface="Microsoft YaHei" panose="020B0503020204020204" pitchFamily="34" charset="-122"/>
                <a:ea typeface="Microsoft YaHei" panose="020B0503020204020204" pitchFamily="34" charset="-122"/>
              </a:rPr>
              <a:t>和</a:t>
            </a:r>
            <a:r>
              <a:rPr lang="en-US" altLang="zh-CN" dirty="0">
                <a:solidFill>
                  <a:srgbClr val="4D4D4D"/>
                </a:solidFill>
                <a:latin typeface="Microsoft YaHei" panose="020B0503020204020204" pitchFamily="34" charset="-122"/>
                <a:ea typeface="Microsoft YaHei" panose="020B0503020204020204" pitchFamily="34" charset="-122"/>
              </a:rPr>
              <a:t>d</a:t>
            </a:r>
            <a:r>
              <a:rPr lang="zh-CN" altLang="en-US" dirty="0">
                <a:solidFill>
                  <a:srgbClr val="4D4D4D"/>
                </a:solidFill>
                <a:latin typeface="Microsoft YaHei" panose="020B0503020204020204" pitchFamily="34" charset="-122"/>
                <a:ea typeface="Microsoft YaHei" panose="020B0503020204020204" pitchFamily="34" charset="-122"/>
              </a:rPr>
              <a:t>键，输入</a:t>
            </a:r>
            <a:r>
              <a:rPr lang="en-US" altLang="zh-CN" dirty="0">
                <a:solidFill>
                  <a:srgbClr val="4D4D4D"/>
                </a:solidFill>
                <a:latin typeface="Microsoft YaHei" panose="020B0503020204020204" pitchFamily="34" charset="-122"/>
                <a:ea typeface="Microsoft YaHei" panose="020B0503020204020204" pitchFamily="34" charset="-122"/>
              </a:rPr>
              <a:t>reboot</a:t>
            </a:r>
            <a:r>
              <a:rPr lang="zh-CN" altLang="en-US" dirty="0">
                <a:solidFill>
                  <a:srgbClr val="4D4D4D"/>
                </a:solidFill>
                <a:latin typeface="Microsoft YaHei" panose="020B0503020204020204" pitchFamily="34" charset="-122"/>
                <a:ea typeface="Microsoft YaHei" panose="020B0503020204020204" pitchFamily="34" charset="-122"/>
              </a:rPr>
              <a:t>，回车，系统重新启动</a:t>
            </a:r>
            <a:endParaRPr lang="en-US" altLang="zh-CN" dirty="0">
              <a:solidFill>
                <a:srgbClr val="4D4D4D"/>
              </a:solidFill>
              <a:latin typeface="Microsoft YaHei" panose="020B0503020204020204" pitchFamily="34" charset="-122"/>
              <a:ea typeface="Microsoft YaHei" panose="020B0503020204020204" pitchFamily="34" charset="-122"/>
            </a:endParaRPr>
          </a:p>
          <a:p>
            <a:pPr marL="109537" indent="0">
              <a:buFont typeface="Wingdings 3" panose="05040102010807070707" pitchFamily="18" charset="2"/>
              <a:buNone/>
              <a:defRPr/>
            </a:pPr>
            <a:endParaRPr lang="zh-CN" altLang="en-US" dirty="0"/>
          </a:p>
        </p:txBody>
      </p:sp>
      <p:pic>
        <p:nvPicPr>
          <p:cNvPr id="88067" name="图片 3">
            <a:extLst>
              <a:ext uri="{FF2B5EF4-FFF2-40B4-BE49-F238E27FC236}">
                <a16:creationId xmlns:a16="http://schemas.microsoft.com/office/drawing/2014/main" id="{F1D1EF63-4848-4A8A-837C-2EE715747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0" y="1633438"/>
            <a:ext cx="79883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ctrTitle"/>
          </p:nvPr>
        </p:nvSpPr>
        <p:spPr>
          <a:xfrm>
            <a:off x="1143000" y="2054985"/>
            <a:ext cx="7105389" cy="1434737"/>
          </a:xfrm>
        </p:spPr>
        <p:txBody>
          <a:bodyPr/>
          <a:lstStyle/>
          <a:p>
            <a:r>
              <a:rPr lang="zh-CN" altLang="en-US" b="1" dirty="0">
                <a:latin typeface="方正细倩简体"/>
                <a:ea typeface="方正细倩简体"/>
                <a:cs typeface="方正细倩简体"/>
              </a:rPr>
              <a:t>第</a:t>
            </a:r>
            <a:r>
              <a:rPr lang="en-US" altLang="zh-CN" b="1" dirty="0">
                <a:latin typeface="方正细倩简体"/>
                <a:ea typeface="方正细倩简体"/>
                <a:cs typeface="方正细倩简体"/>
              </a:rPr>
              <a:t>2</a:t>
            </a:r>
            <a:r>
              <a:rPr lang="zh-CN" altLang="en-US" b="1" dirty="0">
                <a:latin typeface="方正细倩简体"/>
                <a:ea typeface="方正细倩简体"/>
                <a:cs typeface="方正细倩简体"/>
              </a:rPr>
              <a:t>章  管理文件系统</a:t>
            </a:r>
            <a:endParaRPr lang="zh-CN" altLang="zh-CN" b="1" dirty="0"/>
          </a:p>
        </p:txBody>
      </p:sp>
      <p:sp>
        <p:nvSpPr>
          <p:cNvPr id="11" name="矩形 10"/>
          <p:cNvSpPr/>
          <p:nvPr/>
        </p:nvSpPr>
        <p:spPr>
          <a:xfrm>
            <a:off x="3310618" y="4789868"/>
            <a:ext cx="1574533" cy="678904"/>
          </a:xfrm>
          <a:prstGeom prst="rect">
            <a:avLst/>
          </a:prstGeom>
        </p:spPr>
        <p:txBody>
          <a:bodyPr wrap="square">
            <a:spAutoFit/>
          </a:bodyPr>
          <a:lstStyle/>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 </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项目背景</a:t>
            </a:r>
            <a:endParaRPr lang="en-US" altLang="zh-CN" sz="1350" dirty="0">
              <a:solidFill>
                <a:srgbClr val="5B9BD5">
                  <a:lumMod val="75000"/>
                </a:srgbClr>
              </a:solidFill>
              <a:latin typeface="微软雅黑" pitchFamily="34" charset="-122"/>
              <a:ea typeface="微软雅黑" pitchFamily="34" charset="-122"/>
              <a:sym typeface="微软雅黑" pitchFamily="34" charset="-122"/>
            </a:endParaRPr>
          </a:p>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 </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项目知识准备</a:t>
            </a:r>
            <a:endParaRPr lang="en-US" altLang="zh-CN" sz="1350" dirty="0">
              <a:solidFill>
                <a:srgbClr val="5B9BD5">
                  <a:lumMod val="75000"/>
                </a:srgbClr>
              </a:solidFill>
              <a:latin typeface="微软雅黑" pitchFamily="34" charset="-122"/>
              <a:ea typeface="微软雅黑" pitchFamily="34" charset="-122"/>
              <a:sym typeface="微软雅黑" pitchFamily="34" charset="-122"/>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532" y="4590234"/>
            <a:ext cx="1607344" cy="112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5717181" y="4770972"/>
            <a:ext cx="2164822" cy="678904"/>
          </a:xfrm>
          <a:prstGeom prst="rect">
            <a:avLst/>
          </a:prstGeom>
        </p:spPr>
        <p:txBody>
          <a:bodyPr wrap="square">
            <a:spAutoFit/>
          </a:bodyPr>
          <a:lstStyle/>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项目实施</a:t>
            </a:r>
            <a:endParaRPr lang="en-US" altLang="zh-CN" sz="1350" dirty="0">
              <a:solidFill>
                <a:srgbClr val="5B9BD5">
                  <a:lumMod val="75000"/>
                </a:srgbClr>
              </a:solidFill>
              <a:latin typeface="微软雅黑" pitchFamily="34" charset="-122"/>
              <a:ea typeface="微软雅黑" pitchFamily="34" charset="-122"/>
              <a:sym typeface="微软雅黑" pitchFamily="34" charset="-122"/>
            </a:endParaRPr>
          </a:p>
          <a:p>
            <a:pPr defTabSz="685800" eaLnBrk="1" fontAlgn="auto" hangingPunct="1">
              <a:lnSpc>
                <a:spcPct val="150000"/>
              </a:lnSpc>
              <a:spcBef>
                <a:spcPts val="0"/>
              </a:spcBef>
              <a:spcAft>
                <a:spcPts val="0"/>
              </a:spcAft>
              <a:defRPr/>
            </a:pPr>
            <a:r>
              <a:rPr lang="en-US" altLang="zh-CN" sz="1350" dirty="0">
                <a:solidFill>
                  <a:srgbClr val="5B9BD5">
                    <a:lumMod val="75000"/>
                  </a:srgbClr>
                </a:solidFill>
                <a:latin typeface="微软雅黑" pitchFamily="34" charset="-122"/>
                <a:ea typeface="微软雅黑" pitchFamily="34" charset="-122"/>
                <a:sym typeface="微软雅黑" pitchFamily="34" charset="-122"/>
              </a:rPr>
              <a:t>·</a:t>
            </a:r>
            <a:r>
              <a:rPr lang="zh-CN" altLang="en-US" sz="1350" dirty="0">
                <a:solidFill>
                  <a:srgbClr val="5B9BD5">
                    <a:lumMod val="75000"/>
                  </a:srgbClr>
                </a:solidFill>
                <a:latin typeface="微软雅黑" pitchFamily="34" charset="-122"/>
                <a:ea typeface="微软雅黑" pitchFamily="34" charset="-122"/>
                <a:sym typeface="微软雅黑" pitchFamily="34" charset="-122"/>
              </a:rPr>
              <a:t>项目实训</a:t>
            </a:r>
          </a:p>
        </p:txBody>
      </p:sp>
    </p:spTree>
    <p:extLst>
      <p:ext uri="{BB962C8B-B14F-4D97-AF65-F5344CB8AC3E}">
        <p14:creationId xmlns:p14="http://schemas.microsoft.com/office/powerpoint/2010/main" val="26494555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3850" y="1192662"/>
            <a:ext cx="2375645" cy="507831"/>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zh-CN" altLang="en-US" sz="2700" b="0" dirty="0">
                <a:solidFill>
                  <a:srgbClr val="1353A2"/>
                </a:solidFill>
                <a:latin typeface="微软雅黑" pitchFamily="34" charset="-122"/>
                <a:ea typeface="微软雅黑" pitchFamily="34" charset="-122"/>
              </a:rPr>
              <a:t>目录页</a:t>
            </a:r>
          </a:p>
        </p:txBody>
      </p:sp>
      <p:cxnSp>
        <p:nvCxnSpPr>
          <p:cNvPr id="50" name="直接连接符 52"/>
          <p:cNvCxnSpPr>
            <a:cxnSpLocks noChangeShapeType="1"/>
          </p:cNvCxnSpPr>
          <p:nvPr/>
        </p:nvCxnSpPr>
        <p:spPr bwMode="auto">
          <a:xfrm>
            <a:off x="7379581" y="5995662"/>
            <a:ext cx="0" cy="24165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7379581" y="5995662"/>
            <a:ext cx="0" cy="24165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31" name="矩形 1"/>
          <p:cNvSpPr>
            <a:spLocks noChangeArrowheads="1"/>
          </p:cNvSpPr>
          <p:nvPr/>
        </p:nvSpPr>
        <p:spPr bwMode="auto">
          <a:xfrm>
            <a:off x="1643375" y="2778082"/>
            <a:ext cx="1416603" cy="1529034"/>
          </a:xfrm>
          <a:prstGeom prst="rect">
            <a:avLst/>
          </a:prstGeom>
          <a:solidFill>
            <a:srgbClr val="1353A2"/>
          </a:solidFill>
          <a:ln>
            <a:noFill/>
          </a:ln>
          <a:effectLst>
            <a:outerShdw blurRad="63500" sx="102000" sy="102000" algn="ctr" rotWithShape="0">
              <a:prstClr val="black">
                <a:alpha val="40000"/>
              </a:prstClr>
            </a:outerShdw>
          </a:effectLst>
        </p:spPr>
        <p:txBody>
          <a:bodyPr anchor="ctr"/>
          <a:lstStyle/>
          <a:p>
            <a:pPr defTabSz="685800" eaLnBrk="1" fontAlgn="auto" hangingPunct="1">
              <a:spcBef>
                <a:spcPts val="0"/>
              </a:spcBef>
              <a:spcAft>
                <a:spcPts val="0"/>
              </a:spcAft>
              <a:defRPr/>
            </a:pPr>
            <a:endParaRPr lang="zh-CN" altLang="en-US" sz="1350" b="0">
              <a:solidFill>
                <a:srgbClr val="FFFFFF"/>
              </a:solidFill>
              <a:latin typeface="Franklin Gothic Medium" pitchFamily="34" charset="0"/>
              <a:ea typeface="等线" panose="02010600030101010101" pitchFamily="2" charset="-122"/>
            </a:endParaRPr>
          </a:p>
        </p:txBody>
      </p:sp>
      <p:sp>
        <p:nvSpPr>
          <p:cNvPr id="34" name="矩形 21"/>
          <p:cNvSpPr>
            <a:spLocks noChangeArrowheads="1"/>
          </p:cNvSpPr>
          <p:nvPr/>
        </p:nvSpPr>
        <p:spPr bwMode="auto">
          <a:xfrm>
            <a:off x="3069341" y="2778082"/>
            <a:ext cx="1416602" cy="1529034"/>
          </a:xfrm>
          <a:prstGeom prst="rect">
            <a:avLst/>
          </a:prstGeom>
          <a:solidFill>
            <a:schemeClr val="tx1">
              <a:lumMod val="50000"/>
              <a:lumOff val="50000"/>
            </a:schemeClr>
          </a:solidFill>
          <a:ln>
            <a:noFill/>
          </a:ln>
          <a:effectLst>
            <a:outerShdw blurRad="63500" sx="102000" sy="102000" algn="ctr" rotWithShape="0">
              <a:prstClr val="black">
                <a:alpha val="40000"/>
              </a:prstClr>
            </a:outerShdw>
          </a:effectLst>
        </p:spPr>
        <p:txBody>
          <a:bodyPr anchor="ctr"/>
          <a:lstStyle/>
          <a:p>
            <a:pPr defTabSz="685800" eaLnBrk="1" fontAlgn="auto" hangingPunct="1">
              <a:spcBef>
                <a:spcPts val="0"/>
              </a:spcBef>
              <a:spcAft>
                <a:spcPts val="0"/>
              </a:spcAft>
              <a:defRPr/>
            </a:pPr>
            <a:endParaRPr lang="zh-CN" altLang="en-US" sz="1350" b="0">
              <a:solidFill>
                <a:srgbClr val="FFFFFF"/>
              </a:solidFill>
              <a:latin typeface="Franklin Gothic Medium" pitchFamily="34" charset="0"/>
              <a:ea typeface="等线" panose="02010600030101010101" pitchFamily="2" charset="-122"/>
            </a:endParaRPr>
          </a:p>
        </p:txBody>
      </p:sp>
      <p:sp>
        <p:nvSpPr>
          <p:cNvPr id="35" name="矩形 22"/>
          <p:cNvSpPr>
            <a:spLocks noChangeArrowheads="1"/>
          </p:cNvSpPr>
          <p:nvPr/>
        </p:nvSpPr>
        <p:spPr bwMode="auto">
          <a:xfrm>
            <a:off x="4484905" y="2778082"/>
            <a:ext cx="1419424" cy="1529034"/>
          </a:xfrm>
          <a:prstGeom prst="rect">
            <a:avLst/>
          </a:prstGeom>
          <a:solidFill>
            <a:schemeClr val="tx1">
              <a:lumMod val="50000"/>
              <a:lumOff val="50000"/>
            </a:schemeClr>
          </a:solidFill>
          <a:ln>
            <a:noFill/>
          </a:ln>
          <a:effectLst>
            <a:outerShdw blurRad="63500" sx="102000" sy="102000" algn="ctr" rotWithShape="0">
              <a:prstClr val="black">
                <a:alpha val="40000"/>
              </a:prstClr>
            </a:outerShdw>
          </a:effectLst>
        </p:spPr>
        <p:txBody>
          <a:bodyPr anchor="ctr"/>
          <a:lstStyle/>
          <a:p>
            <a:pPr defTabSz="685800" eaLnBrk="1" fontAlgn="auto" hangingPunct="1">
              <a:spcBef>
                <a:spcPts val="0"/>
              </a:spcBef>
              <a:spcAft>
                <a:spcPts val="0"/>
              </a:spcAft>
              <a:defRPr/>
            </a:pPr>
            <a:endParaRPr lang="zh-CN" altLang="en-US" sz="1350" b="0">
              <a:solidFill>
                <a:srgbClr val="FFFFFF"/>
              </a:solidFill>
              <a:latin typeface="Franklin Gothic Medium" pitchFamily="34" charset="0"/>
              <a:ea typeface="等线" panose="02010600030101010101" pitchFamily="2" charset="-122"/>
            </a:endParaRPr>
          </a:p>
        </p:txBody>
      </p:sp>
      <p:sp>
        <p:nvSpPr>
          <p:cNvPr id="36" name="矩形 28"/>
          <p:cNvSpPr>
            <a:spLocks noChangeArrowheads="1"/>
          </p:cNvSpPr>
          <p:nvPr/>
        </p:nvSpPr>
        <p:spPr bwMode="auto">
          <a:xfrm>
            <a:off x="3019742" y="2832380"/>
            <a:ext cx="1524897" cy="39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800" eaLnBrk="1" fontAlgn="auto" hangingPunct="1">
              <a:lnSpc>
                <a:spcPct val="150000"/>
              </a:lnSpc>
              <a:spcBef>
                <a:spcPts val="0"/>
              </a:spcBef>
              <a:spcAft>
                <a:spcPts val="0"/>
              </a:spcAft>
            </a:pPr>
            <a:r>
              <a:rPr lang="zh-CN" altLang="en-US" sz="1500" dirty="0">
                <a:solidFill>
                  <a:srgbClr val="FFFFFF"/>
                </a:solidFill>
                <a:latin typeface="微软雅黑" pitchFamily="34" charset="-122"/>
                <a:ea typeface="微软雅黑" pitchFamily="34" charset="-122"/>
              </a:rPr>
              <a:t>项目知识准备</a:t>
            </a:r>
          </a:p>
        </p:txBody>
      </p:sp>
      <p:sp>
        <p:nvSpPr>
          <p:cNvPr id="37" name="矩形 29"/>
          <p:cNvSpPr>
            <a:spLocks noChangeArrowheads="1"/>
          </p:cNvSpPr>
          <p:nvPr/>
        </p:nvSpPr>
        <p:spPr bwMode="auto">
          <a:xfrm>
            <a:off x="4497826" y="2832380"/>
            <a:ext cx="1358423" cy="39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800" eaLnBrk="1" fontAlgn="auto" hangingPunct="1">
              <a:lnSpc>
                <a:spcPct val="150000"/>
              </a:lnSpc>
              <a:spcBef>
                <a:spcPts val="0"/>
              </a:spcBef>
              <a:spcAft>
                <a:spcPts val="0"/>
              </a:spcAft>
            </a:pPr>
            <a:r>
              <a:rPr lang="zh-CN" altLang="en-US" sz="1500" dirty="0">
                <a:solidFill>
                  <a:srgbClr val="FFFFFF"/>
                </a:solidFill>
                <a:latin typeface="微软雅黑" pitchFamily="34" charset="-122"/>
                <a:ea typeface="微软雅黑" pitchFamily="34" charset="-122"/>
              </a:rPr>
              <a:t>项目实施</a:t>
            </a:r>
          </a:p>
        </p:txBody>
      </p:sp>
      <p:cxnSp>
        <p:nvCxnSpPr>
          <p:cNvPr id="38" name="直接连接符 7167"/>
          <p:cNvCxnSpPr>
            <a:cxnSpLocks noChangeShapeType="1"/>
          </p:cNvCxnSpPr>
          <p:nvPr/>
        </p:nvCxnSpPr>
        <p:spPr bwMode="auto">
          <a:xfrm>
            <a:off x="1625296" y="2717560"/>
            <a:ext cx="1426340" cy="1"/>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39" name="直接连接符 7172"/>
          <p:cNvCxnSpPr>
            <a:cxnSpLocks noChangeShapeType="1"/>
          </p:cNvCxnSpPr>
          <p:nvPr/>
        </p:nvCxnSpPr>
        <p:spPr bwMode="auto">
          <a:xfrm>
            <a:off x="1625296" y="2477299"/>
            <a:ext cx="1" cy="207926"/>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40" name="直接连接符 50"/>
          <p:cNvCxnSpPr>
            <a:cxnSpLocks noChangeShapeType="1"/>
          </p:cNvCxnSpPr>
          <p:nvPr/>
        </p:nvCxnSpPr>
        <p:spPr bwMode="auto">
          <a:xfrm>
            <a:off x="3043148" y="2477299"/>
            <a:ext cx="1" cy="207926"/>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41" name="直接连接符 51"/>
          <p:cNvCxnSpPr>
            <a:cxnSpLocks noChangeShapeType="1"/>
          </p:cNvCxnSpPr>
          <p:nvPr/>
        </p:nvCxnSpPr>
        <p:spPr bwMode="auto">
          <a:xfrm>
            <a:off x="4453781" y="2477299"/>
            <a:ext cx="1" cy="207926"/>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42" name="直接连接符 52"/>
          <p:cNvCxnSpPr>
            <a:cxnSpLocks noChangeShapeType="1"/>
          </p:cNvCxnSpPr>
          <p:nvPr/>
        </p:nvCxnSpPr>
        <p:spPr bwMode="auto">
          <a:xfrm>
            <a:off x="5907714" y="2470763"/>
            <a:ext cx="1" cy="186278"/>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43" name="TextBox 7177"/>
          <p:cNvSpPr txBox="1">
            <a:spLocks noChangeArrowheads="1"/>
          </p:cNvSpPr>
          <p:nvPr/>
        </p:nvSpPr>
        <p:spPr bwMode="auto">
          <a:xfrm>
            <a:off x="1625296" y="2238024"/>
            <a:ext cx="11041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defTabSz="685800" eaLnBrk="1" fontAlgn="auto" hangingPunct="1">
              <a:spcBef>
                <a:spcPts val="0"/>
              </a:spcBef>
              <a:spcAft>
                <a:spcPts val="0"/>
              </a:spcAft>
            </a:pPr>
            <a:r>
              <a:rPr lang="en-US" altLang="zh-CN" sz="1200" dirty="0">
                <a:solidFill>
                  <a:srgbClr val="7F7F7F"/>
                </a:solidFill>
                <a:latin typeface="Broadway" pitchFamily="82" charset="0"/>
                <a:ea typeface="黑体" pitchFamily="2" charset="-122"/>
                <a:cs typeface="Arial" pitchFamily="34" charset="0"/>
              </a:rPr>
              <a:t>Part  </a:t>
            </a:r>
            <a:r>
              <a:rPr lang="en-US" altLang="zh-CN" sz="1050" dirty="0">
                <a:solidFill>
                  <a:srgbClr val="7F7F7F"/>
                </a:solidFill>
                <a:latin typeface="Broadway" pitchFamily="82" charset="0"/>
                <a:ea typeface="黑体" pitchFamily="2" charset="-122"/>
                <a:cs typeface="Arial" pitchFamily="34" charset="0"/>
              </a:rPr>
              <a:t> </a:t>
            </a:r>
            <a:r>
              <a:rPr lang="en-US" altLang="zh-CN" sz="2700" dirty="0">
                <a:solidFill>
                  <a:srgbClr val="7F7F7F"/>
                </a:solidFill>
                <a:latin typeface="Broadway" pitchFamily="82" charset="0"/>
                <a:ea typeface="黑体" pitchFamily="2" charset="-122"/>
                <a:cs typeface="Arial" pitchFamily="34" charset="0"/>
              </a:rPr>
              <a:t>1</a:t>
            </a:r>
            <a:endParaRPr lang="zh-CN" altLang="en-US" sz="2700" dirty="0">
              <a:solidFill>
                <a:srgbClr val="7F7F7F"/>
              </a:solidFill>
              <a:latin typeface="Broadway" pitchFamily="82" charset="0"/>
              <a:ea typeface="黑体" pitchFamily="2" charset="-122"/>
              <a:cs typeface="Arial" pitchFamily="34" charset="0"/>
            </a:endParaRPr>
          </a:p>
        </p:txBody>
      </p:sp>
      <p:sp>
        <p:nvSpPr>
          <p:cNvPr id="44" name="TextBox 7177"/>
          <p:cNvSpPr txBox="1">
            <a:spLocks noChangeArrowheads="1"/>
          </p:cNvSpPr>
          <p:nvPr/>
        </p:nvSpPr>
        <p:spPr bwMode="auto">
          <a:xfrm>
            <a:off x="3052286" y="2238025"/>
            <a:ext cx="104814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defTabSz="685800" eaLnBrk="1" fontAlgn="auto" hangingPunct="1">
              <a:spcBef>
                <a:spcPts val="0"/>
              </a:spcBef>
              <a:spcAft>
                <a:spcPts val="0"/>
              </a:spcAft>
            </a:pPr>
            <a:r>
              <a:rPr lang="en-US" altLang="zh-CN" sz="1200" dirty="0">
                <a:solidFill>
                  <a:srgbClr val="7F7F7F"/>
                </a:solidFill>
                <a:latin typeface="Broadway" pitchFamily="82" charset="0"/>
                <a:ea typeface="黑体" pitchFamily="2" charset="-122"/>
                <a:cs typeface="Arial" pitchFamily="34" charset="0"/>
              </a:rPr>
              <a:t>Part </a:t>
            </a:r>
            <a:r>
              <a:rPr lang="en-US" altLang="zh-CN" sz="1050" dirty="0">
                <a:solidFill>
                  <a:srgbClr val="7F7F7F"/>
                </a:solidFill>
                <a:latin typeface="Broadway" pitchFamily="82" charset="0"/>
                <a:ea typeface="黑体" pitchFamily="2" charset="-122"/>
                <a:cs typeface="Arial" pitchFamily="34" charset="0"/>
              </a:rPr>
              <a:t>  </a:t>
            </a:r>
            <a:r>
              <a:rPr lang="en-US" altLang="zh-CN" sz="2700" dirty="0">
                <a:solidFill>
                  <a:srgbClr val="7F7F7F"/>
                </a:solidFill>
                <a:latin typeface="Broadway" pitchFamily="82" charset="0"/>
                <a:ea typeface="黑体" pitchFamily="2" charset="-122"/>
                <a:cs typeface="Arial" pitchFamily="34" charset="0"/>
              </a:rPr>
              <a:t>2</a:t>
            </a:r>
            <a:endParaRPr lang="zh-CN" altLang="en-US" sz="2700" dirty="0">
              <a:solidFill>
                <a:srgbClr val="7F7F7F"/>
              </a:solidFill>
              <a:latin typeface="Broadway" pitchFamily="82" charset="0"/>
              <a:ea typeface="黑体" pitchFamily="2" charset="-122"/>
              <a:cs typeface="Arial" pitchFamily="34" charset="0"/>
            </a:endParaRPr>
          </a:p>
        </p:txBody>
      </p:sp>
      <p:sp>
        <p:nvSpPr>
          <p:cNvPr id="45" name="TextBox 7177"/>
          <p:cNvSpPr txBox="1">
            <a:spLocks noChangeArrowheads="1"/>
          </p:cNvSpPr>
          <p:nvPr/>
        </p:nvSpPr>
        <p:spPr bwMode="auto">
          <a:xfrm>
            <a:off x="4416011" y="2238024"/>
            <a:ext cx="129349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defTabSz="685800" eaLnBrk="1" fontAlgn="auto" hangingPunct="1">
              <a:spcBef>
                <a:spcPts val="0"/>
              </a:spcBef>
              <a:spcAft>
                <a:spcPts val="0"/>
              </a:spcAft>
            </a:pPr>
            <a:r>
              <a:rPr lang="en-US" altLang="zh-CN" sz="1200" dirty="0">
                <a:solidFill>
                  <a:srgbClr val="7F7F7F"/>
                </a:solidFill>
                <a:latin typeface="Broadway" pitchFamily="82" charset="0"/>
                <a:ea typeface="黑体" pitchFamily="2" charset="-122"/>
                <a:cs typeface="Arial" pitchFamily="34" charset="0"/>
              </a:rPr>
              <a:t>Part </a:t>
            </a:r>
            <a:r>
              <a:rPr lang="en-US" altLang="zh-CN" sz="1125" dirty="0">
                <a:solidFill>
                  <a:srgbClr val="7F7F7F"/>
                </a:solidFill>
                <a:latin typeface="Broadway" pitchFamily="82" charset="0"/>
                <a:ea typeface="黑体" pitchFamily="2" charset="-122"/>
                <a:cs typeface="Arial" pitchFamily="34" charset="0"/>
              </a:rPr>
              <a:t> </a:t>
            </a:r>
            <a:r>
              <a:rPr lang="en-US" altLang="zh-CN" sz="2700" dirty="0">
                <a:solidFill>
                  <a:srgbClr val="7F7F7F"/>
                </a:solidFill>
                <a:latin typeface="Broadway" pitchFamily="82" charset="0"/>
                <a:ea typeface="黑体" pitchFamily="2" charset="-122"/>
                <a:cs typeface="Arial" pitchFamily="34" charset="0"/>
              </a:rPr>
              <a:t>3</a:t>
            </a:r>
            <a:endParaRPr lang="zh-CN" altLang="en-US" sz="2700" dirty="0">
              <a:solidFill>
                <a:srgbClr val="7F7F7F"/>
              </a:solidFill>
              <a:latin typeface="Broadway" pitchFamily="82" charset="0"/>
              <a:ea typeface="黑体" pitchFamily="2" charset="-122"/>
              <a:cs typeface="Arial" pitchFamily="34" charset="0"/>
            </a:endParaRPr>
          </a:p>
        </p:txBody>
      </p:sp>
      <p:sp>
        <p:nvSpPr>
          <p:cNvPr id="46" name="矩形 28"/>
          <p:cNvSpPr>
            <a:spLocks noChangeArrowheads="1"/>
          </p:cNvSpPr>
          <p:nvPr/>
        </p:nvSpPr>
        <p:spPr bwMode="auto">
          <a:xfrm>
            <a:off x="1539025" y="2846460"/>
            <a:ext cx="1520953" cy="39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800" eaLnBrk="1" fontAlgn="auto" hangingPunct="1">
              <a:lnSpc>
                <a:spcPct val="150000"/>
              </a:lnSpc>
              <a:spcBef>
                <a:spcPts val="0"/>
              </a:spcBef>
              <a:spcAft>
                <a:spcPts val="0"/>
              </a:spcAft>
            </a:pPr>
            <a:r>
              <a:rPr lang="zh-CN" altLang="en-US" sz="1500" dirty="0">
                <a:solidFill>
                  <a:srgbClr val="FFFFFF"/>
                </a:solidFill>
                <a:latin typeface="微软雅黑" pitchFamily="34" charset="-122"/>
                <a:ea typeface="微软雅黑" pitchFamily="34" charset="-122"/>
              </a:rPr>
              <a:t>项目背景</a:t>
            </a:r>
          </a:p>
        </p:txBody>
      </p:sp>
      <p:cxnSp>
        <p:nvCxnSpPr>
          <p:cNvPr id="47" name="直接连接符 46"/>
          <p:cNvCxnSpPr/>
          <p:nvPr/>
        </p:nvCxnSpPr>
        <p:spPr bwMode="auto">
          <a:xfrm>
            <a:off x="3043148" y="2717560"/>
            <a:ext cx="1426337" cy="1"/>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48" name="直接连接符 47"/>
          <p:cNvCxnSpPr/>
          <p:nvPr/>
        </p:nvCxnSpPr>
        <p:spPr bwMode="auto">
          <a:xfrm>
            <a:off x="4438819" y="2717560"/>
            <a:ext cx="2999965" cy="1"/>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52" name="矩形 1"/>
          <p:cNvSpPr>
            <a:spLocks noChangeArrowheads="1"/>
          </p:cNvSpPr>
          <p:nvPr/>
        </p:nvSpPr>
        <p:spPr bwMode="auto">
          <a:xfrm>
            <a:off x="5931414" y="2790460"/>
            <a:ext cx="1394400" cy="1505069"/>
          </a:xfrm>
          <a:prstGeom prst="rect">
            <a:avLst/>
          </a:prstGeom>
          <a:solidFill>
            <a:schemeClr val="tx1">
              <a:lumMod val="50000"/>
              <a:lumOff val="50000"/>
            </a:schemeClr>
          </a:solidFill>
          <a:ln>
            <a:noFill/>
          </a:ln>
          <a:effectLst>
            <a:outerShdw blurRad="63500" sx="102000" sy="102000" algn="ctr" rotWithShape="0">
              <a:prstClr val="black">
                <a:alpha val="40000"/>
              </a:prstClr>
            </a:outerShdw>
          </a:effectLst>
        </p:spPr>
        <p:txBody>
          <a:bodyPr anchor="ctr"/>
          <a:lstStyle/>
          <a:p>
            <a:pPr defTabSz="685800" eaLnBrk="1" fontAlgn="auto" hangingPunct="1">
              <a:spcBef>
                <a:spcPts val="0"/>
              </a:spcBef>
              <a:spcAft>
                <a:spcPts val="0"/>
              </a:spcAft>
              <a:defRPr/>
            </a:pPr>
            <a:endParaRPr lang="zh-CN" altLang="en-US" sz="1350" b="0">
              <a:solidFill>
                <a:srgbClr val="FFFFFF"/>
              </a:solidFill>
              <a:latin typeface="Franklin Gothic Medium" pitchFamily="34" charset="0"/>
              <a:ea typeface="等线" panose="02010600030101010101" pitchFamily="2" charset="-122"/>
            </a:endParaRPr>
          </a:p>
        </p:txBody>
      </p:sp>
      <p:sp>
        <p:nvSpPr>
          <p:cNvPr id="59" name="TextBox 7177"/>
          <p:cNvSpPr txBox="1">
            <a:spLocks noChangeArrowheads="1"/>
          </p:cNvSpPr>
          <p:nvPr/>
        </p:nvSpPr>
        <p:spPr bwMode="auto">
          <a:xfrm>
            <a:off x="5933114" y="2246275"/>
            <a:ext cx="89518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defTabSz="685800" eaLnBrk="1" fontAlgn="auto" hangingPunct="1">
              <a:spcBef>
                <a:spcPts val="0"/>
              </a:spcBef>
              <a:spcAft>
                <a:spcPts val="0"/>
              </a:spcAft>
            </a:pPr>
            <a:r>
              <a:rPr lang="en-US" altLang="zh-CN" sz="1200" dirty="0">
                <a:solidFill>
                  <a:srgbClr val="7F7F7F"/>
                </a:solidFill>
                <a:latin typeface="Broadway" pitchFamily="82" charset="0"/>
                <a:ea typeface="黑体" pitchFamily="2" charset="-122"/>
                <a:cs typeface="Arial" pitchFamily="34" charset="0"/>
              </a:rPr>
              <a:t>Part  </a:t>
            </a:r>
            <a:r>
              <a:rPr lang="en-US" altLang="zh-CN" sz="1050" dirty="0">
                <a:solidFill>
                  <a:srgbClr val="7F7F7F"/>
                </a:solidFill>
                <a:latin typeface="Broadway" pitchFamily="82" charset="0"/>
                <a:ea typeface="黑体" pitchFamily="2" charset="-122"/>
                <a:cs typeface="Arial" pitchFamily="34" charset="0"/>
              </a:rPr>
              <a:t> </a:t>
            </a:r>
            <a:r>
              <a:rPr lang="zh-CN" altLang="zh-CN" sz="2700" dirty="0">
                <a:solidFill>
                  <a:srgbClr val="7F7F7F"/>
                </a:solidFill>
                <a:latin typeface="Broadway" pitchFamily="82" charset="0"/>
                <a:ea typeface="黑体" pitchFamily="2" charset="-122"/>
                <a:cs typeface="Arial" pitchFamily="34" charset="0"/>
              </a:rPr>
              <a:t>4</a:t>
            </a:r>
            <a:endParaRPr lang="zh-CN" altLang="en-US" sz="2700" dirty="0">
              <a:solidFill>
                <a:srgbClr val="7F7F7F"/>
              </a:solidFill>
              <a:latin typeface="Broadway" pitchFamily="82" charset="0"/>
              <a:ea typeface="黑体" pitchFamily="2" charset="-122"/>
              <a:cs typeface="Arial" pitchFamily="34" charset="0"/>
            </a:endParaRPr>
          </a:p>
        </p:txBody>
      </p:sp>
      <p:sp>
        <p:nvSpPr>
          <p:cNvPr id="62" name="矩形 28"/>
          <p:cNvSpPr>
            <a:spLocks noChangeArrowheads="1"/>
          </p:cNvSpPr>
          <p:nvPr/>
        </p:nvSpPr>
        <p:spPr bwMode="auto">
          <a:xfrm>
            <a:off x="5920476" y="2854371"/>
            <a:ext cx="1337179" cy="39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800" eaLnBrk="1" fontAlgn="auto" hangingPunct="1">
              <a:lnSpc>
                <a:spcPct val="150000"/>
              </a:lnSpc>
              <a:spcBef>
                <a:spcPts val="0"/>
              </a:spcBef>
              <a:spcAft>
                <a:spcPts val="0"/>
              </a:spcAft>
            </a:pPr>
            <a:r>
              <a:rPr lang="zh-CN" altLang="en-US" sz="1500" dirty="0">
                <a:solidFill>
                  <a:srgbClr val="FFFFFF"/>
                </a:solidFill>
                <a:latin typeface="微软雅黑" pitchFamily="34" charset="-122"/>
                <a:ea typeface="微软雅黑" pitchFamily="34" charset="-122"/>
              </a:rPr>
              <a:t>项目实训</a:t>
            </a:r>
          </a:p>
        </p:txBody>
      </p:sp>
      <p:pic>
        <p:nvPicPr>
          <p:cNvPr id="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547" y="3399613"/>
            <a:ext cx="1140473" cy="80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045" y="3397334"/>
            <a:ext cx="1208291" cy="813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612" y="3419496"/>
            <a:ext cx="1146519" cy="772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6942" y="3404251"/>
            <a:ext cx="1023344" cy="787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838892"/>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44000">
                                      <p:stCondLst>
                                        <p:cond delay="200"/>
                                      </p:stCondLst>
                                      <p:childTnLst>
                                        <p:set>
                                          <p:cBhvr>
                                            <p:cTn id="6" dur="1" fill="hold">
                                              <p:stCondLst>
                                                <p:cond delay="0"/>
                                              </p:stCondLst>
                                            </p:cTn>
                                            <p:tgtEl>
                                              <p:spTgt spid="43"/>
                                            </p:tgtEl>
                                            <p:attrNameLst>
                                              <p:attrName>style.visibility</p:attrName>
                                            </p:attrNameLst>
                                          </p:cBhvr>
                                          <p:to>
                                            <p:strVal val="visible"/>
                                          </p:to>
                                        </p:set>
                                        <p:anim calcmode="lin" valueType="num" p14:bounceEnd="44000">
                                          <p:cBhvr additive="base">
                                            <p:cTn id="7" dur="500" fill="hold"/>
                                            <p:tgtEl>
                                              <p:spTgt spid="43"/>
                                            </p:tgtEl>
                                            <p:attrNameLst>
                                              <p:attrName>ppt_x</p:attrName>
                                            </p:attrNameLst>
                                          </p:cBhvr>
                                          <p:tavLst>
                                            <p:tav tm="0">
                                              <p:val>
                                                <p:strVal val="1+#ppt_w/2"/>
                                              </p:val>
                                            </p:tav>
                                            <p:tav tm="100000">
                                              <p:val>
                                                <p:strVal val="#ppt_x"/>
                                              </p:val>
                                            </p:tav>
                                          </p:tavLst>
                                        </p:anim>
                                        <p:anim calcmode="lin" valueType="num" p14:bounceEnd="44000">
                                          <p:cBhvr additive="base">
                                            <p:cTn id="8" dur="500" fill="hold"/>
                                            <p:tgtEl>
                                              <p:spTgt spid="4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400"/>
                                      </p:stCondLst>
                                      <p:childTnLst>
                                        <p:set>
                                          <p:cBhvr>
                                            <p:cTn id="10" dur="1" fill="hold">
                                              <p:stCondLst>
                                                <p:cond delay="0"/>
                                              </p:stCondLst>
                                            </p:cTn>
                                            <p:tgtEl>
                                              <p:spTgt spid="44"/>
                                            </p:tgtEl>
                                            <p:attrNameLst>
                                              <p:attrName>style.visibility</p:attrName>
                                            </p:attrNameLst>
                                          </p:cBhvr>
                                          <p:to>
                                            <p:strVal val="visible"/>
                                          </p:to>
                                        </p:set>
                                        <p:anim calcmode="lin" valueType="num" p14:bounceEnd="44000">
                                          <p:cBhvr additive="base">
                                            <p:cTn id="11" dur="500" fill="hold"/>
                                            <p:tgtEl>
                                              <p:spTgt spid="44"/>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4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44000">
                                      <p:stCondLst>
                                        <p:cond delay="600"/>
                                      </p:stCondLst>
                                      <p:childTnLst>
                                        <p:set>
                                          <p:cBhvr>
                                            <p:cTn id="14" dur="1" fill="hold">
                                              <p:stCondLst>
                                                <p:cond delay="0"/>
                                              </p:stCondLst>
                                            </p:cTn>
                                            <p:tgtEl>
                                              <p:spTgt spid="45"/>
                                            </p:tgtEl>
                                            <p:attrNameLst>
                                              <p:attrName>style.visibility</p:attrName>
                                            </p:attrNameLst>
                                          </p:cBhvr>
                                          <p:to>
                                            <p:strVal val="visible"/>
                                          </p:to>
                                        </p:set>
                                        <p:anim calcmode="lin" valueType="num" p14:bounceEnd="44000">
                                          <p:cBhvr additive="base">
                                            <p:cTn id="15" dur="500" fill="hold"/>
                                            <p:tgtEl>
                                              <p:spTgt spid="45"/>
                                            </p:tgtEl>
                                            <p:attrNameLst>
                                              <p:attrName>ppt_x</p:attrName>
                                            </p:attrNameLst>
                                          </p:cBhvr>
                                          <p:tavLst>
                                            <p:tav tm="0">
                                              <p:val>
                                                <p:strVal val="1+#ppt_w/2"/>
                                              </p:val>
                                            </p:tav>
                                            <p:tav tm="100000">
                                              <p:val>
                                                <p:strVal val="#ppt_x"/>
                                              </p:val>
                                            </p:tav>
                                          </p:tavLst>
                                        </p:anim>
                                        <p:anim calcmode="lin" valueType="num" p14:bounceEnd="44000">
                                          <p:cBhvr additive="base">
                                            <p:cTn id="16" dur="500" fill="hold"/>
                                            <p:tgtEl>
                                              <p:spTgt spid="4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44000">
                                      <p:stCondLst>
                                        <p:cond delay="1000"/>
                                      </p:stCondLst>
                                      <p:childTnLst>
                                        <p:set>
                                          <p:cBhvr>
                                            <p:cTn id="18" dur="1" fill="hold">
                                              <p:stCondLst>
                                                <p:cond delay="0"/>
                                              </p:stCondLst>
                                            </p:cTn>
                                            <p:tgtEl>
                                              <p:spTgt spid="59"/>
                                            </p:tgtEl>
                                            <p:attrNameLst>
                                              <p:attrName>style.visibility</p:attrName>
                                            </p:attrNameLst>
                                          </p:cBhvr>
                                          <p:to>
                                            <p:strVal val="visible"/>
                                          </p:to>
                                        </p:set>
                                        <p:anim calcmode="lin" valueType="num" p14:bounceEnd="44000">
                                          <p:cBhvr additive="base">
                                            <p:cTn id="19" dur="500" fill="hold"/>
                                            <p:tgtEl>
                                              <p:spTgt spid="59"/>
                                            </p:tgtEl>
                                            <p:attrNameLst>
                                              <p:attrName>ppt_x</p:attrName>
                                            </p:attrNameLst>
                                          </p:cBhvr>
                                          <p:tavLst>
                                            <p:tav tm="0">
                                              <p:val>
                                                <p:strVal val="1+#ppt_w/2"/>
                                              </p:val>
                                            </p:tav>
                                            <p:tav tm="100000">
                                              <p:val>
                                                <p:strVal val="#ppt_x"/>
                                              </p:val>
                                            </p:tav>
                                          </p:tavLst>
                                        </p:anim>
                                        <p:anim calcmode="lin" valueType="num" p14:bounceEnd="44000">
                                          <p:cBhvr additive="base">
                                            <p:cTn id="20" dur="500" fill="hold"/>
                                            <p:tgtEl>
                                              <p:spTgt spid="59"/>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15" presetClass="entr" presetSubtype="0" fill="hold" grpId="0" nodeType="afterEffect">
                                      <p:stCondLst>
                                        <p:cond delay="0"/>
                                      </p:stCondLst>
                                      <p:iterate type="lt">
                                        <p:tmPct val="10000"/>
                                      </p:iterate>
                                      <p:childTnLst>
                                        <p:set>
                                          <p:cBhvr>
                                            <p:cTn id="23" dur="1" fill="hold">
                                              <p:stCondLst>
                                                <p:cond delay="0"/>
                                              </p:stCondLst>
                                            </p:cTn>
                                            <p:tgtEl>
                                              <p:spTgt spid="31"/>
                                            </p:tgtEl>
                                            <p:attrNameLst>
                                              <p:attrName>style.visibility</p:attrName>
                                            </p:attrNameLst>
                                          </p:cBhvr>
                                          <p:to>
                                            <p:strVal val="visible"/>
                                          </p:to>
                                        </p:set>
                                        <p:anim calcmode="lin" valueType="num">
                                          <p:cBhvr>
                                            <p:cTn id="24" dur="1000" fill="hold"/>
                                            <p:tgtEl>
                                              <p:spTgt spid="31"/>
                                            </p:tgtEl>
                                            <p:attrNameLst>
                                              <p:attrName>ppt_w</p:attrName>
                                            </p:attrNameLst>
                                          </p:cBhvr>
                                          <p:tavLst>
                                            <p:tav tm="0">
                                              <p:val>
                                                <p:fltVal val="0"/>
                                              </p:val>
                                            </p:tav>
                                            <p:tav tm="100000">
                                              <p:val>
                                                <p:strVal val="#ppt_w"/>
                                              </p:val>
                                            </p:tav>
                                          </p:tavLst>
                                        </p:anim>
                                        <p:anim calcmode="lin" valueType="num">
                                          <p:cBhvr>
                                            <p:cTn id="25" dur="1000" fill="hold"/>
                                            <p:tgtEl>
                                              <p:spTgt spid="31"/>
                                            </p:tgtEl>
                                            <p:attrNameLst>
                                              <p:attrName>ppt_h</p:attrName>
                                            </p:attrNameLst>
                                          </p:cBhvr>
                                          <p:tavLst>
                                            <p:tav tm="0">
                                              <p:val>
                                                <p:fltVal val="0"/>
                                              </p:val>
                                            </p:tav>
                                            <p:tav tm="100000">
                                              <p:val>
                                                <p:strVal val="#ppt_h"/>
                                              </p:val>
                                            </p:tav>
                                          </p:tavLst>
                                        </p:anim>
                                        <p:anim calcmode="lin" valueType="num">
                                          <p:cBhvr>
                                            <p:cTn id="26" dur="1000" fill="hold"/>
                                            <p:tgtEl>
                                              <p:spTgt spid="31"/>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31"/>
                                            </p:tgtEl>
                                            <p:attrNameLst>
                                              <p:attrName>ppt_y</p:attrName>
                                            </p:attrNameLst>
                                          </p:cBhvr>
                                          <p:tavLst>
                                            <p:tav tm="0" fmla="#ppt_y+(sin(-2*pi*(1-$))*-#ppt_x+cos(-2*pi*(1-$))*(1-#ppt_y))*(1-$)">
                                              <p:val>
                                                <p:fltVal val="0"/>
                                              </p:val>
                                            </p:tav>
                                            <p:tav tm="100000">
                                              <p:val>
                                                <p:fltVal val="1"/>
                                              </p:val>
                                            </p:tav>
                                          </p:tavLst>
                                        </p:anim>
                                      </p:childTnLst>
                                    </p:cTn>
                                  </p:par>
                                  <p:par>
                                    <p:cTn id="28" presetID="15" presetClass="entr" presetSubtype="0" fill="hold" grpId="0" nodeType="withEffect">
                                      <p:stCondLst>
                                        <p:cond delay="200"/>
                                      </p:stCondLst>
                                      <p:iterate type="lt">
                                        <p:tmPct val="10000"/>
                                      </p:iterate>
                                      <p:childTnLst>
                                        <p:set>
                                          <p:cBhvr>
                                            <p:cTn id="29" dur="1" fill="hold">
                                              <p:stCondLst>
                                                <p:cond delay="0"/>
                                              </p:stCondLst>
                                            </p:cTn>
                                            <p:tgtEl>
                                              <p:spTgt spid="34"/>
                                            </p:tgtEl>
                                            <p:attrNameLst>
                                              <p:attrName>style.visibility</p:attrName>
                                            </p:attrNameLst>
                                          </p:cBhvr>
                                          <p:to>
                                            <p:strVal val="visible"/>
                                          </p:to>
                                        </p:set>
                                        <p:anim calcmode="lin" valueType="num">
                                          <p:cBhvr>
                                            <p:cTn id="30" dur="1000" fill="hold"/>
                                            <p:tgtEl>
                                              <p:spTgt spid="34"/>
                                            </p:tgtEl>
                                            <p:attrNameLst>
                                              <p:attrName>ppt_w</p:attrName>
                                            </p:attrNameLst>
                                          </p:cBhvr>
                                          <p:tavLst>
                                            <p:tav tm="0">
                                              <p:val>
                                                <p:fltVal val="0"/>
                                              </p:val>
                                            </p:tav>
                                            <p:tav tm="100000">
                                              <p:val>
                                                <p:strVal val="#ppt_w"/>
                                              </p:val>
                                            </p:tav>
                                          </p:tavLst>
                                        </p:anim>
                                        <p:anim calcmode="lin" valueType="num">
                                          <p:cBhvr>
                                            <p:cTn id="31" dur="1000" fill="hold"/>
                                            <p:tgtEl>
                                              <p:spTgt spid="34"/>
                                            </p:tgtEl>
                                            <p:attrNameLst>
                                              <p:attrName>ppt_h</p:attrName>
                                            </p:attrNameLst>
                                          </p:cBhvr>
                                          <p:tavLst>
                                            <p:tav tm="0">
                                              <p:val>
                                                <p:fltVal val="0"/>
                                              </p:val>
                                            </p:tav>
                                            <p:tav tm="100000">
                                              <p:val>
                                                <p:strVal val="#ppt_h"/>
                                              </p:val>
                                            </p:tav>
                                          </p:tavLst>
                                        </p:anim>
                                        <p:anim calcmode="lin" valueType="num">
                                          <p:cBhvr>
                                            <p:cTn id="32" dur="1000" fill="hold"/>
                                            <p:tgtEl>
                                              <p:spTgt spid="34"/>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34"/>
                                            </p:tgtEl>
                                            <p:attrNameLst>
                                              <p:attrName>ppt_y</p:attrName>
                                            </p:attrNameLst>
                                          </p:cBhvr>
                                          <p:tavLst>
                                            <p:tav tm="0" fmla="#ppt_y+(sin(-2*pi*(1-$))*-#ppt_x+cos(-2*pi*(1-$))*(1-#ppt_y))*(1-$)">
                                              <p:val>
                                                <p:fltVal val="0"/>
                                              </p:val>
                                            </p:tav>
                                            <p:tav tm="100000">
                                              <p:val>
                                                <p:fltVal val="1"/>
                                              </p:val>
                                            </p:tav>
                                          </p:tavLst>
                                        </p:anim>
                                      </p:childTnLst>
                                    </p:cTn>
                                  </p:par>
                                  <p:par>
                                    <p:cTn id="34" presetID="15" presetClass="entr" presetSubtype="0" fill="hold" grpId="0" nodeType="withEffect">
                                      <p:stCondLst>
                                        <p:cond delay="400"/>
                                      </p:stCondLst>
                                      <p:iterate type="lt">
                                        <p:tmPct val="10000"/>
                                      </p:iterate>
                                      <p:childTnLst>
                                        <p:set>
                                          <p:cBhvr>
                                            <p:cTn id="35" dur="1" fill="hold">
                                              <p:stCondLst>
                                                <p:cond delay="0"/>
                                              </p:stCondLst>
                                            </p:cTn>
                                            <p:tgtEl>
                                              <p:spTgt spid="35"/>
                                            </p:tgtEl>
                                            <p:attrNameLst>
                                              <p:attrName>style.visibility</p:attrName>
                                            </p:attrNameLst>
                                          </p:cBhvr>
                                          <p:to>
                                            <p:strVal val="visible"/>
                                          </p:to>
                                        </p:set>
                                        <p:anim calcmode="lin" valueType="num">
                                          <p:cBhvr>
                                            <p:cTn id="36" dur="1000" fill="hold"/>
                                            <p:tgtEl>
                                              <p:spTgt spid="35"/>
                                            </p:tgtEl>
                                            <p:attrNameLst>
                                              <p:attrName>ppt_w</p:attrName>
                                            </p:attrNameLst>
                                          </p:cBhvr>
                                          <p:tavLst>
                                            <p:tav tm="0">
                                              <p:val>
                                                <p:fltVal val="0"/>
                                              </p:val>
                                            </p:tav>
                                            <p:tav tm="100000">
                                              <p:val>
                                                <p:strVal val="#ppt_w"/>
                                              </p:val>
                                            </p:tav>
                                          </p:tavLst>
                                        </p:anim>
                                        <p:anim calcmode="lin" valueType="num">
                                          <p:cBhvr>
                                            <p:cTn id="37" dur="1000" fill="hold"/>
                                            <p:tgtEl>
                                              <p:spTgt spid="35"/>
                                            </p:tgtEl>
                                            <p:attrNameLst>
                                              <p:attrName>ppt_h</p:attrName>
                                            </p:attrNameLst>
                                          </p:cBhvr>
                                          <p:tavLst>
                                            <p:tav tm="0">
                                              <p:val>
                                                <p:fltVal val="0"/>
                                              </p:val>
                                            </p:tav>
                                            <p:tav tm="100000">
                                              <p:val>
                                                <p:strVal val="#ppt_h"/>
                                              </p:val>
                                            </p:tav>
                                          </p:tavLst>
                                        </p:anim>
                                        <p:anim calcmode="lin" valueType="num">
                                          <p:cBhvr>
                                            <p:cTn id="38" dur="1000" fill="hold"/>
                                            <p:tgtEl>
                                              <p:spTgt spid="35"/>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35"/>
                                            </p:tgtEl>
                                            <p:attrNameLst>
                                              <p:attrName>ppt_y</p:attrName>
                                            </p:attrNameLst>
                                          </p:cBhvr>
                                          <p:tavLst>
                                            <p:tav tm="0" fmla="#ppt_y+(sin(-2*pi*(1-$))*-#ppt_x+cos(-2*pi*(1-$))*(1-#ppt_y))*(1-$)">
                                              <p:val>
                                                <p:fltVal val="0"/>
                                              </p:val>
                                            </p:tav>
                                            <p:tav tm="100000">
                                              <p:val>
                                                <p:fltVal val="1"/>
                                              </p:val>
                                            </p:tav>
                                          </p:tavLst>
                                        </p:anim>
                                      </p:childTnLst>
                                    </p:cTn>
                                  </p:par>
                                  <p:par>
                                    <p:cTn id="40" presetID="15" presetClass="entr" presetSubtype="0" fill="hold" grpId="0" nodeType="withEffect">
                                      <p:stCondLst>
                                        <p:cond delay="750"/>
                                      </p:stCondLst>
                                      <p:iterate type="lt">
                                        <p:tmPct val="10000"/>
                                      </p:iterate>
                                      <p:childTnLst>
                                        <p:set>
                                          <p:cBhvr>
                                            <p:cTn id="41" dur="1" fill="hold">
                                              <p:stCondLst>
                                                <p:cond delay="0"/>
                                              </p:stCondLst>
                                            </p:cTn>
                                            <p:tgtEl>
                                              <p:spTgt spid="52"/>
                                            </p:tgtEl>
                                            <p:attrNameLst>
                                              <p:attrName>style.visibility</p:attrName>
                                            </p:attrNameLst>
                                          </p:cBhvr>
                                          <p:to>
                                            <p:strVal val="visible"/>
                                          </p:to>
                                        </p:set>
                                        <p:anim calcmode="lin" valueType="num">
                                          <p:cBhvr>
                                            <p:cTn id="42" dur="1000" fill="hold"/>
                                            <p:tgtEl>
                                              <p:spTgt spid="52"/>
                                            </p:tgtEl>
                                            <p:attrNameLst>
                                              <p:attrName>ppt_w</p:attrName>
                                            </p:attrNameLst>
                                          </p:cBhvr>
                                          <p:tavLst>
                                            <p:tav tm="0">
                                              <p:val>
                                                <p:fltVal val="0"/>
                                              </p:val>
                                            </p:tav>
                                            <p:tav tm="100000">
                                              <p:val>
                                                <p:strVal val="#ppt_w"/>
                                              </p:val>
                                            </p:tav>
                                          </p:tavLst>
                                        </p:anim>
                                        <p:anim calcmode="lin" valueType="num">
                                          <p:cBhvr>
                                            <p:cTn id="43" dur="1000" fill="hold"/>
                                            <p:tgtEl>
                                              <p:spTgt spid="52"/>
                                            </p:tgtEl>
                                            <p:attrNameLst>
                                              <p:attrName>ppt_h</p:attrName>
                                            </p:attrNameLst>
                                          </p:cBhvr>
                                          <p:tavLst>
                                            <p:tav tm="0">
                                              <p:val>
                                                <p:fltVal val="0"/>
                                              </p:val>
                                            </p:tav>
                                            <p:tav tm="100000">
                                              <p:val>
                                                <p:strVal val="#ppt_h"/>
                                              </p:val>
                                            </p:tav>
                                          </p:tavLst>
                                        </p:anim>
                                        <p:anim calcmode="lin" valueType="num">
                                          <p:cBhvr>
                                            <p:cTn id="44" dur="1000" fill="hold"/>
                                            <p:tgtEl>
                                              <p:spTgt spid="52"/>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52"/>
                                            </p:tgtEl>
                                            <p:attrNameLst>
                                              <p:attrName>ppt_y</p:attrName>
                                            </p:attrNameLst>
                                          </p:cBhvr>
                                          <p:tavLst>
                                            <p:tav tm="0" fmla="#ppt_y+(sin(-2*pi*(1-$))*-#ppt_x+cos(-2*pi*(1-$))*(1-#ppt_y))*(1-$)">
                                              <p:val>
                                                <p:fltVal val="0"/>
                                              </p:val>
                                            </p:tav>
                                            <p:tav tm="100000">
                                              <p:val>
                                                <p:fltVal val="1"/>
                                              </p:val>
                                            </p:tav>
                                          </p:tavLst>
                                        </p:anim>
                                      </p:childTnLst>
                                    </p:cTn>
                                  </p:par>
                                </p:childTnLst>
                              </p:cTn>
                            </p:par>
                            <p:par>
                              <p:cTn id="46" fill="hold">
                                <p:stCondLst>
                                  <p:cond delay="3250"/>
                                </p:stCondLst>
                                <p:childTnLst>
                                  <p:par>
                                    <p:cTn id="47" presetID="23" presetClass="entr" presetSubtype="36"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anim calcmode="lin" valueType="num">
                                          <p:cBhvr>
                                            <p:cTn id="49" dur="500" fill="hold"/>
                                            <p:tgtEl>
                                              <p:spTgt spid="46"/>
                                            </p:tgtEl>
                                            <p:attrNameLst>
                                              <p:attrName>ppt_w</p:attrName>
                                            </p:attrNameLst>
                                          </p:cBhvr>
                                          <p:tavLst>
                                            <p:tav tm="0">
                                              <p:val>
                                                <p:strVal val="(6*min(max(#ppt_w*#ppt_h,.3),1)-7.4)/-.7*#ppt_w"/>
                                              </p:val>
                                            </p:tav>
                                            <p:tav tm="100000">
                                              <p:val>
                                                <p:strVal val="#ppt_w"/>
                                              </p:val>
                                            </p:tav>
                                          </p:tavLst>
                                        </p:anim>
                                        <p:anim calcmode="lin" valueType="num">
                                          <p:cBhvr>
                                            <p:cTn id="50" dur="500" fill="hold"/>
                                            <p:tgtEl>
                                              <p:spTgt spid="46"/>
                                            </p:tgtEl>
                                            <p:attrNameLst>
                                              <p:attrName>ppt_h</p:attrName>
                                            </p:attrNameLst>
                                          </p:cBhvr>
                                          <p:tavLst>
                                            <p:tav tm="0">
                                              <p:val>
                                                <p:strVal val="(6*min(max(#ppt_w*#ppt_h,.3),1)-7.4)/-.7*#ppt_h"/>
                                              </p:val>
                                            </p:tav>
                                            <p:tav tm="100000">
                                              <p:val>
                                                <p:strVal val="#ppt_h"/>
                                              </p:val>
                                            </p:tav>
                                          </p:tavLst>
                                        </p:anim>
                                        <p:anim calcmode="lin" valueType="num">
                                          <p:cBhvr>
                                            <p:cTn id="51" dur="500" fill="hold"/>
                                            <p:tgtEl>
                                              <p:spTgt spid="46"/>
                                            </p:tgtEl>
                                            <p:attrNameLst>
                                              <p:attrName>ppt_x</p:attrName>
                                            </p:attrNameLst>
                                          </p:cBhvr>
                                          <p:tavLst>
                                            <p:tav tm="0">
                                              <p:val>
                                                <p:fltVal val="0.5"/>
                                              </p:val>
                                            </p:tav>
                                            <p:tav tm="100000">
                                              <p:val>
                                                <p:strVal val="#ppt_x"/>
                                              </p:val>
                                            </p:tav>
                                          </p:tavLst>
                                        </p:anim>
                                        <p:anim calcmode="lin" valueType="num">
                                          <p:cBhvr>
                                            <p:cTn id="52" dur="500" fill="hold"/>
                                            <p:tgtEl>
                                              <p:spTgt spid="46"/>
                                            </p:tgtEl>
                                            <p:attrNameLst>
                                              <p:attrName>ppt_y</p:attrName>
                                            </p:attrNameLst>
                                          </p:cBhvr>
                                          <p:tavLst>
                                            <p:tav tm="0">
                                              <p:val>
                                                <p:strVal val="1+(6*min(max(#ppt_w*#ppt_h,.3),1)-7.4)/-.7*#ppt_h/2"/>
                                              </p:val>
                                            </p:tav>
                                            <p:tav tm="100000">
                                              <p:val>
                                                <p:strVal val="#ppt_y"/>
                                              </p:val>
                                            </p:tav>
                                          </p:tavLst>
                                        </p:anim>
                                      </p:childTnLst>
                                    </p:cTn>
                                  </p:par>
                                  <p:par>
                                    <p:cTn id="53" presetID="23" presetClass="entr" presetSubtype="36" fill="hold" grpId="0" nodeType="withEffect">
                                      <p:stCondLst>
                                        <p:cond delay="150"/>
                                      </p:stCondLst>
                                      <p:childTnLst>
                                        <p:set>
                                          <p:cBhvr>
                                            <p:cTn id="54" dur="1" fill="hold">
                                              <p:stCondLst>
                                                <p:cond delay="0"/>
                                              </p:stCondLst>
                                            </p:cTn>
                                            <p:tgtEl>
                                              <p:spTgt spid="36"/>
                                            </p:tgtEl>
                                            <p:attrNameLst>
                                              <p:attrName>style.visibility</p:attrName>
                                            </p:attrNameLst>
                                          </p:cBhvr>
                                          <p:to>
                                            <p:strVal val="visible"/>
                                          </p:to>
                                        </p:set>
                                        <p:anim calcmode="lin" valueType="num">
                                          <p:cBhvr>
                                            <p:cTn id="55" dur="500" fill="hold"/>
                                            <p:tgtEl>
                                              <p:spTgt spid="36"/>
                                            </p:tgtEl>
                                            <p:attrNameLst>
                                              <p:attrName>ppt_w</p:attrName>
                                            </p:attrNameLst>
                                          </p:cBhvr>
                                          <p:tavLst>
                                            <p:tav tm="0">
                                              <p:val>
                                                <p:strVal val="(6*min(max(#ppt_w*#ppt_h,.3),1)-7.4)/-.7*#ppt_w"/>
                                              </p:val>
                                            </p:tav>
                                            <p:tav tm="100000">
                                              <p:val>
                                                <p:strVal val="#ppt_w"/>
                                              </p:val>
                                            </p:tav>
                                          </p:tavLst>
                                        </p:anim>
                                        <p:anim calcmode="lin" valueType="num">
                                          <p:cBhvr>
                                            <p:cTn id="56" dur="500" fill="hold"/>
                                            <p:tgtEl>
                                              <p:spTgt spid="36"/>
                                            </p:tgtEl>
                                            <p:attrNameLst>
                                              <p:attrName>ppt_h</p:attrName>
                                            </p:attrNameLst>
                                          </p:cBhvr>
                                          <p:tavLst>
                                            <p:tav tm="0">
                                              <p:val>
                                                <p:strVal val="(6*min(max(#ppt_w*#ppt_h,.3),1)-7.4)/-.7*#ppt_h"/>
                                              </p:val>
                                            </p:tav>
                                            <p:tav tm="100000">
                                              <p:val>
                                                <p:strVal val="#ppt_h"/>
                                              </p:val>
                                            </p:tav>
                                          </p:tavLst>
                                        </p:anim>
                                        <p:anim calcmode="lin" valueType="num">
                                          <p:cBhvr>
                                            <p:cTn id="57" dur="500" fill="hold"/>
                                            <p:tgtEl>
                                              <p:spTgt spid="36"/>
                                            </p:tgtEl>
                                            <p:attrNameLst>
                                              <p:attrName>ppt_x</p:attrName>
                                            </p:attrNameLst>
                                          </p:cBhvr>
                                          <p:tavLst>
                                            <p:tav tm="0">
                                              <p:val>
                                                <p:fltVal val="0.5"/>
                                              </p:val>
                                            </p:tav>
                                            <p:tav tm="100000">
                                              <p:val>
                                                <p:strVal val="#ppt_x"/>
                                              </p:val>
                                            </p:tav>
                                          </p:tavLst>
                                        </p:anim>
                                        <p:anim calcmode="lin" valueType="num">
                                          <p:cBhvr>
                                            <p:cTn id="58" dur="500" fill="hold"/>
                                            <p:tgtEl>
                                              <p:spTgt spid="36"/>
                                            </p:tgtEl>
                                            <p:attrNameLst>
                                              <p:attrName>ppt_y</p:attrName>
                                            </p:attrNameLst>
                                          </p:cBhvr>
                                          <p:tavLst>
                                            <p:tav tm="0">
                                              <p:val>
                                                <p:strVal val="1+(6*min(max(#ppt_w*#ppt_h,.3),1)-7.4)/-.7*#ppt_h/2"/>
                                              </p:val>
                                            </p:tav>
                                            <p:tav tm="100000">
                                              <p:val>
                                                <p:strVal val="#ppt_y"/>
                                              </p:val>
                                            </p:tav>
                                          </p:tavLst>
                                        </p:anim>
                                      </p:childTnLst>
                                    </p:cTn>
                                  </p:par>
                                  <p:par>
                                    <p:cTn id="59" presetID="23" presetClass="entr" presetSubtype="36" fill="hold" grpId="0" nodeType="withEffect">
                                      <p:stCondLst>
                                        <p:cond delay="30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strVal val="(6*min(max(#ppt_w*#ppt_h,.3),1)-7.4)/-.7*#ppt_w"/>
                                              </p:val>
                                            </p:tav>
                                            <p:tav tm="100000">
                                              <p:val>
                                                <p:strVal val="#ppt_w"/>
                                              </p:val>
                                            </p:tav>
                                          </p:tavLst>
                                        </p:anim>
                                        <p:anim calcmode="lin" valueType="num">
                                          <p:cBhvr>
                                            <p:cTn id="62" dur="500" fill="hold"/>
                                            <p:tgtEl>
                                              <p:spTgt spid="37"/>
                                            </p:tgtEl>
                                            <p:attrNameLst>
                                              <p:attrName>ppt_h</p:attrName>
                                            </p:attrNameLst>
                                          </p:cBhvr>
                                          <p:tavLst>
                                            <p:tav tm="0">
                                              <p:val>
                                                <p:strVal val="(6*min(max(#ppt_w*#ppt_h,.3),1)-7.4)/-.7*#ppt_h"/>
                                              </p:val>
                                            </p:tav>
                                            <p:tav tm="100000">
                                              <p:val>
                                                <p:strVal val="#ppt_h"/>
                                              </p:val>
                                            </p:tav>
                                          </p:tavLst>
                                        </p:anim>
                                        <p:anim calcmode="lin" valueType="num">
                                          <p:cBhvr>
                                            <p:cTn id="63" dur="500" fill="hold"/>
                                            <p:tgtEl>
                                              <p:spTgt spid="37"/>
                                            </p:tgtEl>
                                            <p:attrNameLst>
                                              <p:attrName>ppt_x</p:attrName>
                                            </p:attrNameLst>
                                          </p:cBhvr>
                                          <p:tavLst>
                                            <p:tav tm="0">
                                              <p:val>
                                                <p:fltVal val="0.5"/>
                                              </p:val>
                                            </p:tav>
                                            <p:tav tm="100000">
                                              <p:val>
                                                <p:strVal val="#ppt_x"/>
                                              </p:val>
                                            </p:tav>
                                          </p:tavLst>
                                        </p:anim>
                                        <p:anim calcmode="lin" valueType="num">
                                          <p:cBhvr>
                                            <p:cTn id="64" dur="500" fill="hold"/>
                                            <p:tgtEl>
                                              <p:spTgt spid="37"/>
                                            </p:tgtEl>
                                            <p:attrNameLst>
                                              <p:attrName>ppt_y</p:attrName>
                                            </p:attrNameLst>
                                          </p:cBhvr>
                                          <p:tavLst>
                                            <p:tav tm="0">
                                              <p:val>
                                                <p:strVal val="1+(6*min(max(#ppt_w*#ppt_h,.3),1)-7.4)/-.7*#ppt_h/2"/>
                                              </p:val>
                                            </p:tav>
                                            <p:tav tm="100000">
                                              <p:val>
                                                <p:strVal val="#ppt_y"/>
                                              </p:val>
                                            </p:tav>
                                          </p:tavLst>
                                        </p:anim>
                                      </p:childTnLst>
                                    </p:cTn>
                                  </p:par>
                                  <p:par>
                                    <p:cTn id="65" presetID="23" presetClass="entr" presetSubtype="36" fill="hold" grpId="0" nodeType="withEffect">
                                      <p:stCondLst>
                                        <p:cond delay="500"/>
                                      </p:stCondLst>
                                      <p:childTnLst>
                                        <p:set>
                                          <p:cBhvr>
                                            <p:cTn id="66" dur="1" fill="hold">
                                              <p:stCondLst>
                                                <p:cond delay="0"/>
                                              </p:stCondLst>
                                            </p:cTn>
                                            <p:tgtEl>
                                              <p:spTgt spid="62"/>
                                            </p:tgtEl>
                                            <p:attrNameLst>
                                              <p:attrName>style.visibility</p:attrName>
                                            </p:attrNameLst>
                                          </p:cBhvr>
                                          <p:to>
                                            <p:strVal val="visible"/>
                                          </p:to>
                                        </p:set>
                                        <p:anim calcmode="lin" valueType="num">
                                          <p:cBhvr>
                                            <p:cTn id="67" dur="500" fill="hold"/>
                                            <p:tgtEl>
                                              <p:spTgt spid="62"/>
                                            </p:tgtEl>
                                            <p:attrNameLst>
                                              <p:attrName>ppt_w</p:attrName>
                                            </p:attrNameLst>
                                          </p:cBhvr>
                                          <p:tavLst>
                                            <p:tav tm="0">
                                              <p:val>
                                                <p:strVal val="(6*min(max(#ppt_w*#ppt_h,.3),1)-7.4)/-.7*#ppt_w"/>
                                              </p:val>
                                            </p:tav>
                                            <p:tav tm="100000">
                                              <p:val>
                                                <p:strVal val="#ppt_w"/>
                                              </p:val>
                                            </p:tav>
                                          </p:tavLst>
                                        </p:anim>
                                        <p:anim calcmode="lin" valueType="num">
                                          <p:cBhvr>
                                            <p:cTn id="68" dur="500" fill="hold"/>
                                            <p:tgtEl>
                                              <p:spTgt spid="62"/>
                                            </p:tgtEl>
                                            <p:attrNameLst>
                                              <p:attrName>ppt_h</p:attrName>
                                            </p:attrNameLst>
                                          </p:cBhvr>
                                          <p:tavLst>
                                            <p:tav tm="0">
                                              <p:val>
                                                <p:strVal val="(6*min(max(#ppt_w*#ppt_h,.3),1)-7.4)/-.7*#ppt_h"/>
                                              </p:val>
                                            </p:tav>
                                            <p:tav tm="100000">
                                              <p:val>
                                                <p:strVal val="#ppt_h"/>
                                              </p:val>
                                            </p:tav>
                                          </p:tavLst>
                                        </p:anim>
                                        <p:anim calcmode="lin" valueType="num">
                                          <p:cBhvr>
                                            <p:cTn id="69" dur="500" fill="hold"/>
                                            <p:tgtEl>
                                              <p:spTgt spid="62"/>
                                            </p:tgtEl>
                                            <p:attrNameLst>
                                              <p:attrName>ppt_x</p:attrName>
                                            </p:attrNameLst>
                                          </p:cBhvr>
                                          <p:tavLst>
                                            <p:tav tm="0">
                                              <p:val>
                                                <p:fltVal val="0.5"/>
                                              </p:val>
                                            </p:tav>
                                            <p:tav tm="100000">
                                              <p:val>
                                                <p:strVal val="#ppt_x"/>
                                              </p:val>
                                            </p:tav>
                                          </p:tavLst>
                                        </p:anim>
                                        <p:anim calcmode="lin" valueType="num">
                                          <p:cBhvr>
                                            <p:cTn id="70" dur="500" fill="hold"/>
                                            <p:tgtEl>
                                              <p:spTgt spid="62"/>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5" grpId="0" animBg="1"/>
          <p:bldP spid="36" grpId="0"/>
          <p:bldP spid="37" grpId="0"/>
          <p:bldP spid="43" grpId="0"/>
          <p:bldP spid="44" grpId="0"/>
          <p:bldP spid="45" grpId="0"/>
          <p:bldP spid="46" grpId="0"/>
          <p:bldP spid="52" grpId="0" animBg="1"/>
          <p:bldP spid="59" grpId="0"/>
          <p:bldP spid="6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20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1+#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40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1+#ppt_w/2"/>
                                              </p:val>
                                            </p:tav>
                                            <p:tav tm="100000">
                                              <p:val>
                                                <p:strVal val="#ppt_x"/>
                                              </p:val>
                                            </p:tav>
                                          </p:tavLst>
                                        </p:anim>
                                        <p:anim calcmode="lin" valueType="num">
                                          <p:cBhvr additive="base">
                                            <p:cTn id="12" dur="500" fill="hold"/>
                                            <p:tgtEl>
                                              <p:spTgt spid="4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60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1+#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1+#ppt_w/2"/>
                                              </p:val>
                                            </p:tav>
                                            <p:tav tm="100000">
                                              <p:val>
                                                <p:strVal val="#ppt_x"/>
                                              </p:val>
                                            </p:tav>
                                          </p:tavLst>
                                        </p:anim>
                                        <p:anim calcmode="lin" valueType="num">
                                          <p:cBhvr additive="base">
                                            <p:cTn id="20" dur="500" fill="hold"/>
                                            <p:tgtEl>
                                              <p:spTgt spid="59"/>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15" presetClass="entr" presetSubtype="0" fill="hold" grpId="0" nodeType="afterEffect">
                                      <p:stCondLst>
                                        <p:cond delay="0"/>
                                      </p:stCondLst>
                                      <p:iterate type="lt">
                                        <p:tmPct val="10000"/>
                                      </p:iterate>
                                      <p:childTnLst>
                                        <p:set>
                                          <p:cBhvr>
                                            <p:cTn id="23" dur="1" fill="hold">
                                              <p:stCondLst>
                                                <p:cond delay="0"/>
                                              </p:stCondLst>
                                            </p:cTn>
                                            <p:tgtEl>
                                              <p:spTgt spid="31"/>
                                            </p:tgtEl>
                                            <p:attrNameLst>
                                              <p:attrName>style.visibility</p:attrName>
                                            </p:attrNameLst>
                                          </p:cBhvr>
                                          <p:to>
                                            <p:strVal val="visible"/>
                                          </p:to>
                                        </p:set>
                                        <p:anim calcmode="lin" valueType="num">
                                          <p:cBhvr>
                                            <p:cTn id="24" dur="1000" fill="hold"/>
                                            <p:tgtEl>
                                              <p:spTgt spid="31"/>
                                            </p:tgtEl>
                                            <p:attrNameLst>
                                              <p:attrName>ppt_w</p:attrName>
                                            </p:attrNameLst>
                                          </p:cBhvr>
                                          <p:tavLst>
                                            <p:tav tm="0">
                                              <p:val>
                                                <p:fltVal val="0"/>
                                              </p:val>
                                            </p:tav>
                                            <p:tav tm="100000">
                                              <p:val>
                                                <p:strVal val="#ppt_w"/>
                                              </p:val>
                                            </p:tav>
                                          </p:tavLst>
                                        </p:anim>
                                        <p:anim calcmode="lin" valueType="num">
                                          <p:cBhvr>
                                            <p:cTn id="25" dur="1000" fill="hold"/>
                                            <p:tgtEl>
                                              <p:spTgt spid="31"/>
                                            </p:tgtEl>
                                            <p:attrNameLst>
                                              <p:attrName>ppt_h</p:attrName>
                                            </p:attrNameLst>
                                          </p:cBhvr>
                                          <p:tavLst>
                                            <p:tav tm="0">
                                              <p:val>
                                                <p:fltVal val="0"/>
                                              </p:val>
                                            </p:tav>
                                            <p:tav tm="100000">
                                              <p:val>
                                                <p:strVal val="#ppt_h"/>
                                              </p:val>
                                            </p:tav>
                                          </p:tavLst>
                                        </p:anim>
                                        <p:anim calcmode="lin" valueType="num">
                                          <p:cBhvr>
                                            <p:cTn id="26" dur="1000" fill="hold"/>
                                            <p:tgtEl>
                                              <p:spTgt spid="31"/>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31"/>
                                            </p:tgtEl>
                                            <p:attrNameLst>
                                              <p:attrName>ppt_y</p:attrName>
                                            </p:attrNameLst>
                                          </p:cBhvr>
                                          <p:tavLst>
                                            <p:tav tm="0" fmla="#ppt_y+(sin(-2*pi*(1-$))*-#ppt_x+cos(-2*pi*(1-$))*(1-#ppt_y))*(1-$)">
                                              <p:val>
                                                <p:fltVal val="0"/>
                                              </p:val>
                                            </p:tav>
                                            <p:tav tm="100000">
                                              <p:val>
                                                <p:fltVal val="1"/>
                                              </p:val>
                                            </p:tav>
                                          </p:tavLst>
                                        </p:anim>
                                      </p:childTnLst>
                                    </p:cTn>
                                  </p:par>
                                  <p:par>
                                    <p:cTn id="28" presetID="15" presetClass="entr" presetSubtype="0" fill="hold" grpId="0" nodeType="withEffect">
                                      <p:stCondLst>
                                        <p:cond delay="200"/>
                                      </p:stCondLst>
                                      <p:iterate type="lt">
                                        <p:tmPct val="10000"/>
                                      </p:iterate>
                                      <p:childTnLst>
                                        <p:set>
                                          <p:cBhvr>
                                            <p:cTn id="29" dur="1" fill="hold">
                                              <p:stCondLst>
                                                <p:cond delay="0"/>
                                              </p:stCondLst>
                                            </p:cTn>
                                            <p:tgtEl>
                                              <p:spTgt spid="34"/>
                                            </p:tgtEl>
                                            <p:attrNameLst>
                                              <p:attrName>style.visibility</p:attrName>
                                            </p:attrNameLst>
                                          </p:cBhvr>
                                          <p:to>
                                            <p:strVal val="visible"/>
                                          </p:to>
                                        </p:set>
                                        <p:anim calcmode="lin" valueType="num">
                                          <p:cBhvr>
                                            <p:cTn id="30" dur="1000" fill="hold"/>
                                            <p:tgtEl>
                                              <p:spTgt spid="34"/>
                                            </p:tgtEl>
                                            <p:attrNameLst>
                                              <p:attrName>ppt_w</p:attrName>
                                            </p:attrNameLst>
                                          </p:cBhvr>
                                          <p:tavLst>
                                            <p:tav tm="0">
                                              <p:val>
                                                <p:fltVal val="0"/>
                                              </p:val>
                                            </p:tav>
                                            <p:tav tm="100000">
                                              <p:val>
                                                <p:strVal val="#ppt_w"/>
                                              </p:val>
                                            </p:tav>
                                          </p:tavLst>
                                        </p:anim>
                                        <p:anim calcmode="lin" valueType="num">
                                          <p:cBhvr>
                                            <p:cTn id="31" dur="1000" fill="hold"/>
                                            <p:tgtEl>
                                              <p:spTgt spid="34"/>
                                            </p:tgtEl>
                                            <p:attrNameLst>
                                              <p:attrName>ppt_h</p:attrName>
                                            </p:attrNameLst>
                                          </p:cBhvr>
                                          <p:tavLst>
                                            <p:tav tm="0">
                                              <p:val>
                                                <p:fltVal val="0"/>
                                              </p:val>
                                            </p:tav>
                                            <p:tav tm="100000">
                                              <p:val>
                                                <p:strVal val="#ppt_h"/>
                                              </p:val>
                                            </p:tav>
                                          </p:tavLst>
                                        </p:anim>
                                        <p:anim calcmode="lin" valueType="num">
                                          <p:cBhvr>
                                            <p:cTn id="32" dur="1000" fill="hold"/>
                                            <p:tgtEl>
                                              <p:spTgt spid="34"/>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34"/>
                                            </p:tgtEl>
                                            <p:attrNameLst>
                                              <p:attrName>ppt_y</p:attrName>
                                            </p:attrNameLst>
                                          </p:cBhvr>
                                          <p:tavLst>
                                            <p:tav tm="0" fmla="#ppt_y+(sin(-2*pi*(1-$))*-#ppt_x+cos(-2*pi*(1-$))*(1-#ppt_y))*(1-$)">
                                              <p:val>
                                                <p:fltVal val="0"/>
                                              </p:val>
                                            </p:tav>
                                            <p:tav tm="100000">
                                              <p:val>
                                                <p:fltVal val="1"/>
                                              </p:val>
                                            </p:tav>
                                          </p:tavLst>
                                        </p:anim>
                                      </p:childTnLst>
                                    </p:cTn>
                                  </p:par>
                                  <p:par>
                                    <p:cTn id="34" presetID="15" presetClass="entr" presetSubtype="0" fill="hold" grpId="0" nodeType="withEffect">
                                      <p:stCondLst>
                                        <p:cond delay="400"/>
                                      </p:stCondLst>
                                      <p:iterate type="lt">
                                        <p:tmPct val="10000"/>
                                      </p:iterate>
                                      <p:childTnLst>
                                        <p:set>
                                          <p:cBhvr>
                                            <p:cTn id="35" dur="1" fill="hold">
                                              <p:stCondLst>
                                                <p:cond delay="0"/>
                                              </p:stCondLst>
                                            </p:cTn>
                                            <p:tgtEl>
                                              <p:spTgt spid="35"/>
                                            </p:tgtEl>
                                            <p:attrNameLst>
                                              <p:attrName>style.visibility</p:attrName>
                                            </p:attrNameLst>
                                          </p:cBhvr>
                                          <p:to>
                                            <p:strVal val="visible"/>
                                          </p:to>
                                        </p:set>
                                        <p:anim calcmode="lin" valueType="num">
                                          <p:cBhvr>
                                            <p:cTn id="36" dur="1000" fill="hold"/>
                                            <p:tgtEl>
                                              <p:spTgt spid="35"/>
                                            </p:tgtEl>
                                            <p:attrNameLst>
                                              <p:attrName>ppt_w</p:attrName>
                                            </p:attrNameLst>
                                          </p:cBhvr>
                                          <p:tavLst>
                                            <p:tav tm="0">
                                              <p:val>
                                                <p:fltVal val="0"/>
                                              </p:val>
                                            </p:tav>
                                            <p:tav tm="100000">
                                              <p:val>
                                                <p:strVal val="#ppt_w"/>
                                              </p:val>
                                            </p:tav>
                                          </p:tavLst>
                                        </p:anim>
                                        <p:anim calcmode="lin" valueType="num">
                                          <p:cBhvr>
                                            <p:cTn id="37" dur="1000" fill="hold"/>
                                            <p:tgtEl>
                                              <p:spTgt spid="35"/>
                                            </p:tgtEl>
                                            <p:attrNameLst>
                                              <p:attrName>ppt_h</p:attrName>
                                            </p:attrNameLst>
                                          </p:cBhvr>
                                          <p:tavLst>
                                            <p:tav tm="0">
                                              <p:val>
                                                <p:fltVal val="0"/>
                                              </p:val>
                                            </p:tav>
                                            <p:tav tm="100000">
                                              <p:val>
                                                <p:strVal val="#ppt_h"/>
                                              </p:val>
                                            </p:tav>
                                          </p:tavLst>
                                        </p:anim>
                                        <p:anim calcmode="lin" valueType="num">
                                          <p:cBhvr>
                                            <p:cTn id="38" dur="1000" fill="hold"/>
                                            <p:tgtEl>
                                              <p:spTgt spid="35"/>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35"/>
                                            </p:tgtEl>
                                            <p:attrNameLst>
                                              <p:attrName>ppt_y</p:attrName>
                                            </p:attrNameLst>
                                          </p:cBhvr>
                                          <p:tavLst>
                                            <p:tav tm="0" fmla="#ppt_y+(sin(-2*pi*(1-$))*-#ppt_x+cos(-2*pi*(1-$))*(1-#ppt_y))*(1-$)">
                                              <p:val>
                                                <p:fltVal val="0"/>
                                              </p:val>
                                            </p:tav>
                                            <p:tav tm="100000">
                                              <p:val>
                                                <p:fltVal val="1"/>
                                              </p:val>
                                            </p:tav>
                                          </p:tavLst>
                                        </p:anim>
                                      </p:childTnLst>
                                    </p:cTn>
                                  </p:par>
                                  <p:par>
                                    <p:cTn id="40" presetID="15" presetClass="entr" presetSubtype="0" fill="hold" grpId="0" nodeType="withEffect">
                                      <p:stCondLst>
                                        <p:cond delay="750"/>
                                      </p:stCondLst>
                                      <p:iterate type="lt">
                                        <p:tmPct val="10000"/>
                                      </p:iterate>
                                      <p:childTnLst>
                                        <p:set>
                                          <p:cBhvr>
                                            <p:cTn id="41" dur="1" fill="hold">
                                              <p:stCondLst>
                                                <p:cond delay="0"/>
                                              </p:stCondLst>
                                            </p:cTn>
                                            <p:tgtEl>
                                              <p:spTgt spid="52"/>
                                            </p:tgtEl>
                                            <p:attrNameLst>
                                              <p:attrName>style.visibility</p:attrName>
                                            </p:attrNameLst>
                                          </p:cBhvr>
                                          <p:to>
                                            <p:strVal val="visible"/>
                                          </p:to>
                                        </p:set>
                                        <p:anim calcmode="lin" valueType="num">
                                          <p:cBhvr>
                                            <p:cTn id="42" dur="1000" fill="hold"/>
                                            <p:tgtEl>
                                              <p:spTgt spid="52"/>
                                            </p:tgtEl>
                                            <p:attrNameLst>
                                              <p:attrName>ppt_w</p:attrName>
                                            </p:attrNameLst>
                                          </p:cBhvr>
                                          <p:tavLst>
                                            <p:tav tm="0">
                                              <p:val>
                                                <p:fltVal val="0"/>
                                              </p:val>
                                            </p:tav>
                                            <p:tav tm="100000">
                                              <p:val>
                                                <p:strVal val="#ppt_w"/>
                                              </p:val>
                                            </p:tav>
                                          </p:tavLst>
                                        </p:anim>
                                        <p:anim calcmode="lin" valueType="num">
                                          <p:cBhvr>
                                            <p:cTn id="43" dur="1000" fill="hold"/>
                                            <p:tgtEl>
                                              <p:spTgt spid="52"/>
                                            </p:tgtEl>
                                            <p:attrNameLst>
                                              <p:attrName>ppt_h</p:attrName>
                                            </p:attrNameLst>
                                          </p:cBhvr>
                                          <p:tavLst>
                                            <p:tav tm="0">
                                              <p:val>
                                                <p:fltVal val="0"/>
                                              </p:val>
                                            </p:tav>
                                            <p:tav tm="100000">
                                              <p:val>
                                                <p:strVal val="#ppt_h"/>
                                              </p:val>
                                            </p:tav>
                                          </p:tavLst>
                                        </p:anim>
                                        <p:anim calcmode="lin" valueType="num">
                                          <p:cBhvr>
                                            <p:cTn id="44" dur="1000" fill="hold"/>
                                            <p:tgtEl>
                                              <p:spTgt spid="52"/>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52"/>
                                            </p:tgtEl>
                                            <p:attrNameLst>
                                              <p:attrName>ppt_y</p:attrName>
                                            </p:attrNameLst>
                                          </p:cBhvr>
                                          <p:tavLst>
                                            <p:tav tm="0" fmla="#ppt_y+(sin(-2*pi*(1-$))*-#ppt_x+cos(-2*pi*(1-$))*(1-#ppt_y))*(1-$)">
                                              <p:val>
                                                <p:fltVal val="0"/>
                                              </p:val>
                                            </p:tav>
                                            <p:tav tm="100000">
                                              <p:val>
                                                <p:fltVal val="1"/>
                                              </p:val>
                                            </p:tav>
                                          </p:tavLst>
                                        </p:anim>
                                      </p:childTnLst>
                                    </p:cTn>
                                  </p:par>
                                </p:childTnLst>
                              </p:cTn>
                            </p:par>
                            <p:par>
                              <p:cTn id="46" fill="hold">
                                <p:stCondLst>
                                  <p:cond delay="3250"/>
                                </p:stCondLst>
                                <p:childTnLst>
                                  <p:par>
                                    <p:cTn id="47" presetID="23" presetClass="entr" presetSubtype="36"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anim calcmode="lin" valueType="num">
                                          <p:cBhvr>
                                            <p:cTn id="49" dur="500" fill="hold"/>
                                            <p:tgtEl>
                                              <p:spTgt spid="46"/>
                                            </p:tgtEl>
                                            <p:attrNameLst>
                                              <p:attrName>ppt_w</p:attrName>
                                            </p:attrNameLst>
                                          </p:cBhvr>
                                          <p:tavLst>
                                            <p:tav tm="0">
                                              <p:val>
                                                <p:strVal val="(6*min(max(#ppt_w*#ppt_h,.3),1)-7.4)/-.7*#ppt_w"/>
                                              </p:val>
                                            </p:tav>
                                            <p:tav tm="100000">
                                              <p:val>
                                                <p:strVal val="#ppt_w"/>
                                              </p:val>
                                            </p:tav>
                                          </p:tavLst>
                                        </p:anim>
                                        <p:anim calcmode="lin" valueType="num">
                                          <p:cBhvr>
                                            <p:cTn id="50" dur="500" fill="hold"/>
                                            <p:tgtEl>
                                              <p:spTgt spid="46"/>
                                            </p:tgtEl>
                                            <p:attrNameLst>
                                              <p:attrName>ppt_h</p:attrName>
                                            </p:attrNameLst>
                                          </p:cBhvr>
                                          <p:tavLst>
                                            <p:tav tm="0">
                                              <p:val>
                                                <p:strVal val="(6*min(max(#ppt_w*#ppt_h,.3),1)-7.4)/-.7*#ppt_h"/>
                                              </p:val>
                                            </p:tav>
                                            <p:tav tm="100000">
                                              <p:val>
                                                <p:strVal val="#ppt_h"/>
                                              </p:val>
                                            </p:tav>
                                          </p:tavLst>
                                        </p:anim>
                                        <p:anim calcmode="lin" valueType="num">
                                          <p:cBhvr>
                                            <p:cTn id="51" dur="500" fill="hold"/>
                                            <p:tgtEl>
                                              <p:spTgt spid="46"/>
                                            </p:tgtEl>
                                            <p:attrNameLst>
                                              <p:attrName>ppt_x</p:attrName>
                                            </p:attrNameLst>
                                          </p:cBhvr>
                                          <p:tavLst>
                                            <p:tav tm="0">
                                              <p:val>
                                                <p:fltVal val="0.5"/>
                                              </p:val>
                                            </p:tav>
                                            <p:tav tm="100000">
                                              <p:val>
                                                <p:strVal val="#ppt_x"/>
                                              </p:val>
                                            </p:tav>
                                          </p:tavLst>
                                        </p:anim>
                                        <p:anim calcmode="lin" valueType="num">
                                          <p:cBhvr>
                                            <p:cTn id="52" dur="500" fill="hold"/>
                                            <p:tgtEl>
                                              <p:spTgt spid="46"/>
                                            </p:tgtEl>
                                            <p:attrNameLst>
                                              <p:attrName>ppt_y</p:attrName>
                                            </p:attrNameLst>
                                          </p:cBhvr>
                                          <p:tavLst>
                                            <p:tav tm="0">
                                              <p:val>
                                                <p:strVal val="1+(6*min(max(#ppt_w*#ppt_h,.3),1)-7.4)/-.7*#ppt_h/2"/>
                                              </p:val>
                                            </p:tav>
                                            <p:tav tm="100000">
                                              <p:val>
                                                <p:strVal val="#ppt_y"/>
                                              </p:val>
                                            </p:tav>
                                          </p:tavLst>
                                        </p:anim>
                                      </p:childTnLst>
                                    </p:cTn>
                                  </p:par>
                                  <p:par>
                                    <p:cTn id="53" presetID="23" presetClass="entr" presetSubtype="36" fill="hold" grpId="0" nodeType="withEffect">
                                      <p:stCondLst>
                                        <p:cond delay="150"/>
                                      </p:stCondLst>
                                      <p:childTnLst>
                                        <p:set>
                                          <p:cBhvr>
                                            <p:cTn id="54" dur="1" fill="hold">
                                              <p:stCondLst>
                                                <p:cond delay="0"/>
                                              </p:stCondLst>
                                            </p:cTn>
                                            <p:tgtEl>
                                              <p:spTgt spid="36"/>
                                            </p:tgtEl>
                                            <p:attrNameLst>
                                              <p:attrName>style.visibility</p:attrName>
                                            </p:attrNameLst>
                                          </p:cBhvr>
                                          <p:to>
                                            <p:strVal val="visible"/>
                                          </p:to>
                                        </p:set>
                                        <p:anim calcmode="lin" valueType="num">
                                          <p:cBhvr>
                                            <p:cTn id="55" dur="500" fill="hold"/>
                                            <p:tgtEl>
                                              <p:spTgt spid="36"/>
                                            </p:tgtEl>
                                            <p:attrNameLst>
                                              <p:attrName>ppt_w</p:attrName>
                                            </p:attrNameLst>
                                          </p:cBhvr>
                                          <p:tavLst>
                                            <p:tav tm="0">
                                              <p:val>
                                                <p:strVal val="(6*min(max(#ppt_w*#ppt_h,.3),1)-7.4)/-.7*#ppt_w"/>
                                              </p:val>
                                            </p:tav>
                                            <p:tav tm="100000">
                                              <p:val>
                                                <p:strVal val="#ppt_w"/>
                                              </p:val>
                                            </p:tav>
                                          </p:tavLst>
                                        </p:anim>
                                        <p:anim calcmode="lin" valueType="num">
                                          <p:cBhvr>
                                            <p:cTn id="56" dur="500" fill="hold"/>
                                            <p:tgtEl>
                                              <p:spTgt spid="36"/>
                                            </p:tgtEl>
                                            <p:attrNameLst>
                                              <p:attrName>ppt_h</p:attrName>
                                            </p:attrNameLst>
                                          </p:cBhvr>
                                          <p:tavLst>
                                            <p:tav tm="0">
                                              <p:val>
                                                <p:strVal val="(6*min(max(#ppt_w*#ppt_h,.3),1)-7.4)/-.7*#ppt_h"/>
                                              </p:val>
                                            </p:tav>
                                            <p:tav tm="100000">
                                              <p:val>
                                                <p:strVal val="#ppt_h"/>
                                              </p:val>
                                            </p:tav>
                                          </p:tavLst>
                                        </p:anim>
                                        <p:anim calcmode="lin" valueType="num">
                                          <p:cBhvr>
                                            <p:cTn id="57" dur="500" fill="hold"/>
                                            <p:tgtEl>
                                              <p:spTgt spid="36"/>
                                            </p:tgtEl>
                                            <p:attrNameLst>
                                              <p:attrName>ppt_x</p:attrName>
                                            </p:attrNameLst>
                                          </p:cBhvr>
                                          <p:tavLst>
                                            <p:tav tm="0">
                                              <p:val>
                                                <p:fltVal val="0.5"/>
                                              </p:val>
                                            </p:tav>
                                            <p:tav tm="100000">
                                              <p:val>
                                                <p:strVal val="#ppt_x"/>
                                              </p:val>
                                            </p:tav>
                                          </p:tavLst>
                                        </p:anim>
                                        <p:anim calcmode="lin" valueType="num">
                                          <p:cBhvr>
                                            <p:cTn id="58" dur="500" fill="hold"/>
                                            <p:tgtEl>
                                              <p:spTgt spid="36"/>
                                            </p:tgtEl>
                                            <p:attrNameLst>
                                              <p:attrName>ppt_y</p:attrName>
                                            </p:attrNameLst>
                                          </p:cBhvr>
                                          <p:tavLst>
                                            <p:tav tm="0">
                                              <p:val>
                                                <p:strVal val="1+(6*min(max(#ppt_w*#ppt_h,.3),1)-7.4)/-.7*#ppt_h/2"/>
                                              </p:val>
                                            </p:tav>
                                            <p:tav tm="100000">
                                              <p:val>
                                                <p:strVal val="#ppt_y"/>
                                              </p:val>
                                            </p:tav>
                                          </p:tavLst>
                                        </p:anim>
                                      </p:childTnLst>
                                    </p:cTn>
                                  </p:par>
                                  <p:par>
                                    <p:cTn id="59" presetID="23" presetClass="entr" presetSubtype="36" fill="hold" grpId="0" nodeType="withEffect">
                                      <p:stCondLst>
                                        <p:cond delay="30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strVal val="(6*min(max(#ppt_w*#ppt_h,.3),1)-7.4)/-.7*#ppt_w"/>
                                              </p:val>
                                            </p:tav>
                                            <p:tav tm="100000">
                                              <p:val>
                                                <p:strVal val="#ppt_w"/>
                                              </p:val>
                                            </p:tav>
                                          </p:tavLst>
                                        </p:anim>
                                        <p:anim calcmode="lin" valueType="num">
                                          <p:cBhvr>
                                            <p:cTn id="62" dur="500" fill="hold"/>
                                            <p:tgtEl>
                                              <p:spTgt spid="37"/>
                                            </p:tgtEl>
                                            <p:attrNameLst>
                                              <p:attrName>ppt_h</p:attrName>
                                            </p:attrNameLst>
                                          </p:cBhvr>
                                          <p:tavLst>
                                            <p:tav tm="0">
                                              <p:val>
                                                <p:strVal val="(6*min(max(#ppt_w*#ppt_h,.3),1)-7.4)/-.7*#ppt_h"/>
                                              </p:val>
                                            </p:tav>
                                            <p:tav tm="100000">
                                              <p:val>
                                                <p:strVal val="#ppt_h"/>
                                              </p:val>
                                            </p:tav>
                                          </p:tavLst>
                                        </p:anim>
                                        <p:anim calcmode="lin" valueType="num">
                                          <p:cBhvr>
                                            <p:cTn id="63" dur="500" fill="hold"/>
                                            <p:tgtEl>
                                              <p:spTgt spid="37"/>
                                            </p:tgtEl>
                                            <p:attrNameLst>
                                              <p:attrName>ppt_x</p:attrName>
                                            </p:attrNameLst>
                                          </p:cBhvr>
                                          <p:tavLst>
                                            <p:tav tm="0">
                                              <p:val>
                                                <p:fltVal val="0.5"/>
                                              </p:val>
                                            </p:tav>
                                            <p:tav tm="100000">
                                              <p:val>
                                                <p:strVal val="#ppt_x"/>
                                              </p:val>
                                            </p:tav>
                                          </p:tavLst>
                                        </p:anim>
                                        <p:anim calcmode="lin" valueType="num">
                                          <p:cBhvr>
                                            <p:cTn id="64" dur="500" fill="hold"/>
                                            <p:tgtEl>
                                              <p:spTgt spid="37"/>
                                            </p:tgtEl>
                                            <p:attrNameLst>
                                              <p:attrName>ppt_y</p:attrName>
                                            </p:attrNameLst>
                                          </p:cBhvr>
                                          <p:tavLst>
                                            <p:tav tm="0">
                                              <p:val>
                                                <p:strVal val="1+(6*min(max(#ppt_w*#ppt_h,.3),1)-7.4)/-.7*#ppt_h/2"/>
                                              </p:val>
                                            </p:tav>
                                            <p:tav tm="100000">
                                              <p:val>
                                                <p:strVal val="#ppt_y"/>
                                              </p:val>
                                            </p:tav>
                                          </p:tavLst>
                                        </p:anim>
                                      </p:childTnLst>
                                    </p:cTn>
                                  </p:par>
                                  <p:par>
                                    <p:cTn id="65" presetID="23" presetClass="entr" presetSubtype="36" fill="hold" grpId="0" nodeType="withEffect">
                                      <p:stCondLst>
                                        <p:cond delay="500"/>
                                      </p:stCondLst>
                                      <p:childTnLst>
                                        <p:set>
                                          <p:cBhvr>
                                            <p:cTn id="66" dur="1" fill="hold">
                                              <p:stCondLst>
                                                <p:cond delay="0"/>
                                              </p:stCondLst>
                                            </p:cTn>
                                            <p:tgtEl>
                                              <p:spTgt spid="62"/>
                                            </p:tgtEl>
                                            <p:attrNameLst>
                                              <p:attrName>style.visibility</p:attrName>
                                            </p:attrNameLst>
                                          </p:cBhvr>
                                          <p:to>
                                            <p:strVal val="visible"/>
                                          </p:to>
                                        </p:set>
                                        <p:anim calcmode="lin" valueType="num">
                                          <p:cBhvr>
                                            <p:cTn id="67" dur="500" fill="hold"/>
                                            <p:tgtEl>
                                              <p:spTgt spid="62"/>
                                            </p:tgtEl>
                                            <p:attrNameLst>
                                              <p:attrName>ppt_w</p:attrName>
                                            </p:attrNameLst>
                                          </p:cBhvr>
                                          <p:tavLst>
                                            <p:tav tm="0">
                                              <p:val>
                                                <p:strVal val="(6*min(max(#ppt_w*#ppt_h,.3),1)-7.4)/-.7*#ppt_w"/>
                                              </p:val>
                                            </p:tav>
                                            <p:tav tm="100000">
                                              <p:val>
                                                <p:strVal val="#ppt_w"/>
                                              </p:val>
                                            </p:tav>
                                          </p:tavLst>
                                        </p:anim>
                                        <p:anim calcmode="lin" valueType="num">
                                          <p:cBhvr>
                                            <p:cTn id="68" dur="500" fill="hold"/>
                                            <p:tgtEl>
                                              <p:spTgt spid="62"/>
                                            </p:tgtEl>
                                            <p:attrNameLst>
                                              <p:attrName>ppt_h</p:attrName>
                                            </p:attrNameLst>
                                          </p:cBhvr>
                                          <p:tavLst>
                                            <p:tav tm="0">
                                              <p:val>
                                                <p:strVal val="(6*min(max(#ppt_w*#ppt_h,.3),1)-7.4)/-.7*#ppt_h"/>
                                              </p:val>
                                            </p:tav>
                                            <p:tav tm="100000">
                                              <p:val>
                                                <p:strVal val="#ppt_h"/>
                                              </p:val>
                                            </p:tav>
                                          </p:tavLst>
                                        </p:anim>
                                        <p:anim calcmode="lin" valueType="num">
                                          <p:cBhvr>
                                            <p:cTn id="69" dur="500" fill="hold"/>
                                            <p:tgtEl>
                                              <p:spTgt spid="62"/>
                                            </p:tgtEl>
                                            <p:attrNameLst>
                                              <p:attrName>ppt_x</p:attrName>
                                            </p:attrNameLst>
                                          </p:cBhvr>
                                          <p:tavLst>
                                            <p:tav tm="0">
                                              <p:val>
                                                <p:fltVal val="0.5"/>
                                              </p:val>
                                            </p:tav>
                                            <p:tav tm="100000">
                                              <p:val>
                                                <p:strVal val="#ppt_x"/>
                                              </p:val>
                                            </p:tav>
                                          </p:tavLst>
                                        </p:anim>
                                        <p:anim calcmode="lin" valueType="num">
                                          <p:cBhvr>
                                            <p:cTn id="70" dur="500" fill="hold"/>
                                            <p:tgtEl>
                                              <p:spTgt spid="62"/>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5" grpId="0" animBg="1"/>
          <p:bldP spid="36" grpId="0"/>
          <p:bldP spid="37" grpId="0"/>
          <p:bldP spid="43" grpId="0"/>
          <p:bldP spid="44" grpId="0"/>
          <p:bldP spid="45" grpId="0"/>
          <p:bldP spid="46" grpId="0"/>
          <p:bldP spid="52" grpId="0" animBg="1"/>
          <p:bldP spid="59" grpId="0"/>
          <p:bldP spid="62" grpId="0"/>
        </p:bld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298070" y="1847865"/>
            <a:ext cx="8435662" cy="304538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marL="257175" indent="-257175" defTabSz="540544" eaLnBrk="1" fontAlgn="auto" hangingPunct="1">
              <a:spcBef>
                <a:spcPts val="0"/>
              </a:spcBef>
              <a:spcAft>
                <a:spcPts val="0"/>
              </a:spcAft>
              <a:buFont typeface="Arial" panose="020B0604020202020204" pitchFamily="34" charset="0"/>
              <a:buChar char="•"/>
            </a:pPr>
            <a:r>
              <a:rPr lang="zh-CN" altLang="en-US" sz="1800" dirty="0">
                <a:solidFill>
                  <a:srgbClr val="FF0000"/>
                </a:solidFill>
              </a:rPr>
              <a:t>项目导入</a:t>
            </a:r>
            <a:r>
              <a:rPr lang="zh-CN" altLang="en-US" sz="1800" dirty="0">
                <a:solidFill>
                  <a:prstClr val="white">
                    <a:lumMod val="50000"/>
                  </a:prstClr>
                </a:solidFill>
              </a:rPr>
              <a:t>：</a:t>
            </a:r>
            <a:r>
              <a:rPr lang="en-US" altLang="zh-CN" sz="1800" dirty="0">
                <a:solidFill>
                  <a:prstClr val="black"/>
                </a:solidFill>
              </a:rPr>
              <a:t>Linux</a:t>
            </a:r>
            <a:r>
              <a:rPr lang="zh-CN" altLang="en-US" sz="1800" dirty="0">
                <a:solidFill>
                  <a:prstClr val="black"/>
                </a:solidFill>
              </a:rPr>
              <a:t>最优秀的地方之一，是其</a:t>
            </a:r>
            <a:r>
              <a:rPr lang="zh-CN" altLang="en-US" sz="1800" dirty="0">
                <a:solidFill>
                  <a:srgbClr val="FF0000"/>
                </a:solidFill>
              </a:rPr>
              <a:t>多用户多任务</a:t>
            </a:r>
            <a:r>
              <a:rPr lang="zh-CN" altLang="en-US" sz="1800" dirty="0">
                <a:solidFill>
                  <a:prstClr val="black"/>
                </a:solidFill>
              </a:rPr>
              <a:t>环境。为让每个使用者的文件数据得到保护，文件系统的</a:t>
            </a:r>
            <a:r>
              <a:rPr lang="zh-CN" altLang="en-US" sz="1800" dirty="0">
                <a:solidFill>
                  <a:srgbClr val="FF0000"/>
                </a:solidFill>
              </a:rPr>
              <a:t>权限管理</a:t>
            </a:r>
            <a:r>
              <a:rPr lang="zh-CN" altLang="en-US" sz="1800" dirty="0">
                <a:solidFill>
                  <a:prstClr val="black"/>
                </a:solidFill>
              </a:rPr>
              <a:t>就变得非常重要。</a:t>
            </a:r>
            <a:endParaRPr lang="en-US" altLang="zh-CN" sz="1800" dirty="0">
              <a:solidFill>
                <a:prstClr val="black"/>
              </a:solidFill>
            </a:endParaRPr>
          </a:p>
          <a:p>
            <a:pPr marL="257175" indent="-257175" defTabSz="540544" eaLnBrk="1" fontAlgn="auto" hangingPunct="1">
              <a:spcBef>
                <a:spcPts val="0"/>
              </a:spcBef>
              <a:spcAft>
                <a:spcPts val="0"/>
              </a:spcAft>
              <a:buFont typeface="Arial" panose="020B0604020202020204" pitchFamily="34" charset="0"/>
              <a:buChar char="•"/>
            </a:pPr>
            <a:r>
              <a:rPr lang="en-US" altLang="zh-CN" sz="1800" dirty="0">
                <a:solidFill>
                  <a:prstClr val="black"/>
                </a:solidFill>
              </a:rPr>
              <a:t>Linux</a:t>
            </a:r>
            <a:r>
              <a:rPr lang="zh-CN" altLang="en-US" sz="1800" dirty="0">
                <a:solidFill>
                  <a:prstClr val="black"/>
                </a:solidFill>
              </a:rPr>
              <a:t>将文件可存取的身份分为</a:t>
            </a:r>
            <a:r>
              <a:rPr lang="zh-CN" altLang="en-US" sz="1800" dirty="0">
                <a:solidFill>
                  <a:srgbClr val="FF0000"/>
                </a:solidFill>
              </a:rPr>
              <a:t>三个类别</a:t>
            </a:r>
            <a:r>
              <a:rPr lang="zh-CN" altLang="en-US" sz="1800" dirty="0">
                <a:solidFill>
                  <a:prstClr val="black"/>
                </a:solidFill>
              </a:rPr>
              <a:t>： </a:t>
            </a:r>
            <a:r>
              <a:rPr lang="en-US" altLang="zh-CN" sz="1800" dirty="0">
                <a:solidFill>
                  <a:srgbClr val="FF0000"/>
                </a:solidFill>
              </a:rPr>
              <a:t>owner/group/others</a:t>
            </a:r>
            <a:endParaRPr lang="en-US" altLang="zh-CN" sz="1800" dirty="0">
              <a:solidFill>
                <a:prstClr val="black"/>
              </a:solidFill>
            </a:endParaRPr>
          </a:p>
          <a:p>
            <a:pPr indent="0" defTabSz="540544" eaLnBrk="1" fontAlgn="auto" hangingPunct="1">
              <a:spcBef>
                <a:spcPts val="0"/>
              </a:spcBef>
              <a:spcAft>
                <a:spcPts val="0"/>
              </a:spcAft>
            </a:pPr>
            <a:r>
              <a:rPr lang="zh-CN" altLang="en-US" sz="1800" dirty="0">
                <a:solidFill>
                  <a:prstClr val="black"/>
                </a:solidFill>
              </a:rPr>
              <a:t>                              三种身份各有</a:t>
            </a:r>
            <a:r>
              <a:rPr lang="zh-CN" altLang="en-US" sz="1800" dirty="0">
                <a:solidFill>
                  <a:srgbClr val="FF0000"/>
                </a:solidFill>
              </a:rPr>
              <a:t>三个权限（</a:t>
            </a:r>
            <a:r>
              <a:rPr lang="en-US" altLang="zh-CN" sz="1800" dirty="0" err="1">
                <a:solidFill>
                  <a:srgbClr val="FF0000"/>
                </a:solidFill>
              </a:rPr>
              <a:t>rwx</a:t>
            </a:r>
            <a:r>
              <a:rPr lang="zh-CN" altLang="en-US" sz="1800" dirty="0">
                <a:solidFill>
                  <a:srgbClr val="FF0000"/>
                </a:solidFill>
              </a:rPr>
              <a:t>）：</a:t>
            </a:r>
            <a:r>
              <a:rPr lang="en-US" altLang="zh-CN" sz="1800" dirty="0">
                <a:solidFill>
                  <a:srgbClr val="FF0000"/>
                </a:solidFill>
              </a:rPr>
              <a:t>read/write/execute </a:t>
            </a:r>
            <a:endParaRPr lang="en-US" altLang="zh-CN" sz="1800" dirty="0">
              <a:solidFill>
                <a:prstClr val="black"/>
              </a:solidFill>
            </a:endParaRPr>
          </a:p>
          <a:p>
            <a:pPr marL="257175" indent="-257175" defTabSz="540544" eaLnBrk="1" fontAlgn="auto" hangingPunct="1">
              <a:spcBef>
                <a:spcPts val="0"/>
              </a:spcBef>
              <a:spcAft>
                <a:spcPts val="0"/>
              </a:spcAft>
              <a:buFont typeface="Arial" panose="020B0604020202020204" pitchFamily="34" charset="0"/>
              <a:buChar char="•"/>
            </a:pPr>
            <a:r>
              <a:rPr lang="zh-CN" altLang="zh-CN" sz="1800" dirty="0">
                <a:solidFill>
                  <a:prstClr val="black"/>
                </a:solidFill>
              </a:rPr>
              <a:t>目标和要求：</a:t>
            </a:r>
          </a:p>
          <a:p>
            <a:pPr indent="342900" defTabSz="540544" eaLnBrk="1" fontAlgn="auto" hangingPunct="1">
              <a:spcBef>
                <a:spcPts val="0"/>
              </a:spcBef>
              <a:spcAft>
                <a:spcPts val="0"/>
              </a:spcAft>
            </a:pPr>
            <a:r>
              <a:rPr lang="zh-CN" altLang="zh-CN" sz="1800" dirty="0">
                <a:solidFill>
                  <a:prstClr val="black"/>
                </a:solidFill>
              </a:rPr>
              <a:t>●掌握</a:t>
            </a:r>
            <a:r>
              <a:rPr lang="en-US" altLang="zh-CN" sz="1800" dirty="0">
                <a:solidFill>
                  <a:prstClr val="black"/>
                </a:solidFill>
              </a:rPr>
              <a:t>Linux</a:t>
            </a:r>
            <a:r>
              <a:rPr lang="zh-CN" altLang="zh-CN" sz="1800" dirty="0">
                <a:solidFill>
                  <a:prstClr val="black"/>
                </a:solidFill>
              </a:rPr>
              <a:t>文件系统结构</a:t>
            </a:r>
          </a:p>
          <a:p>
            <a:pPr indent="342900" defTabSz="540544" eaLnBrk="1" fontAlgn="auto" hangingPunct="1">
              <a:spcBef>
                <a:spcPts val="0"/>
              </a:spcBef>
              <a:spcAft>
                <a:spcPts val="0"/>
              </a:spcAft>
            </a:pPr>
            <a:r>
              <a:rPr lang="zh-CN" altLang="zh-CN" sz="1800" dirty="0">
                <a:solidFill>
                  <a:prstClr val="black"/>
                </a:solidFill>
              </a:rPr>
              <a:t>●掌握文件操作的命令</a:t>
            </a:r>
          </a:p>
          <a:p>
            <a:pPr indent="342900" defTabSz="540544" eaLnBrk="1" fontAlgn="auto" hangingPunct="1">
              <a:spcBef>
                <a:spcPts val="0"/>
              </a:spcBef>
              <a:spcAft>
                <a:spcPts val="0"/>
              </a:spcAft>
            </a:pPr>
            <a:r>
              <a:rPr lang="zh-CN" altLang="zh-CN" sz="1800" dirty="0">
                <a:solidFill>
                  <a:prstClr val="black"/>
                </a:solidFill>
              </a:rPr>
              <a:t>●掌握目录操作的命令</a:t>
            </a:r>
          </a:p>
        </p:txBody>
      </p:sp>
      <p:sp>
        <p:nvSpPr>
          <p:cNvPr id="8" name="TextBox 1"/>
          <p:cNvSpPr txBox="1"/>
          <p:nvPr/>
        </p:nvSpPr>
        <p:spPr>
          <a:xfrm>
            <a:off x="1784482" y="1208436"/>
            <a:ext cx="388742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2.1 </a:t>
            </a:r>
            <a:r>
              <a:rPr lang="zh-CN" altLang="en-US" sz="2400" dirty="0">
                <a:solidFill>
                  <a:srgbClr val="1353A2"/>
                </a:solidFill>
                <a:latin typeface="微软雅黑" pitchFamily="34" charset="-122"/>
                <a:ea typeface="微软雅黑" pitchFamily="34" charset="-122"/>
              </a:rPr>
              <a:t>项目背景</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827" y="3857845"/>
            <a:ext cx="1951402" cy="1463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50867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200"/>
                                  </p:stCondLst>
                                  <p:iterate type="lt">
                                    <p:tmPct val="0"/>
                                  </p:iterate>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p:cNvSpPr txBox="1"/>
          <p:nvPr/>
        </p:nvSpPr>
        <p:spPr>
          <a:xfrm>
            <a:off x="1748993" y="1203726"/>
            <a:ext cx="3617460"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微软雅黑" pitchFamily="34" charset="-122"/>
                <a:ea typeface="微软雅黑" pitchFamily="34" charset="-122"/>
              </a:rPr>
              <a:t>2.2 </a:t>
            </a:r>
            <a:r>
              <a:rPr lang="zh-CN" altLang="en-US" sz="2400" b="0" dirty="0">
                <a:solidFill>
                  <a:srgbClr val="1353A2"/>
                </a:solidFill>
                <a:latin typeface="微软雅黑" pitchFamily="34" charset="-122"/>
                <a:ea typeface="微软雅黑" pitchFamily="34" charset="-122"/>
              </a:rPr>
              <a:t>文件系统相关知识</a:t>
            </a:r>
          </a:p>
        </p:txBody>
      </p:sp>
      <p:grpSp>
        <p:nvGrpSpPr>
          <p:cNvPr id="5" name="Group 38">
            <a:extLst>
              <a:ext uri="{FF2B5EF4-FFF2-40B4-BE49-F238E27FC236}">
                <a16:creationId xmlns:a16="http://schemas.microsoft.com/office/drawing/2014/main" id="{31C8C714-8A0B-4FA9-89C7-127A543A04D6}"/>
              </a:ext>
            </a:extLst>
          </p:cNvPr>
          <p:cNvGrpSpPr>
            <a:grpSpLocks/>
          </p:cNvGrpSpPr>
          <p:nvPr/>
        </p:nvGrpSpPr>
        <p:grpSpPr bwMode="auto">
          <a:xfrm>
            <a:off x="2152339" y="1851163"/>
            <a:ext cx="4115991" cy="470297"/>
            <a:chOff x="907" y="1225"/>
            <a:chExt cx="3457" cy="395"/>
          </a:xfrm>
        </p:grpSpPr>
        <p:grpSp>
          <p:nvGrpSpPr>
            <p:cNvPr id="6" name="Group 4">
              <a:extLst>
                <a:ext uri="{FF2B5EF4-FFF2-40B4-BE49-F238E27FC236}">
                  <a16:creationId xmlns:a16="http://schemas.microsoft.com/office/drawing/2014/main" id="{BF07E653-2758-4AAF-BD2E-AA2FEDA906E8}"/>
                </a:ext>
              </a:extLst>
            </p:cNvPr>
            <p:cNvGrpSpPr>
              <a:grpSpLocks/>
            </p:cNvGrpSpPr>
            <p:nvPr/>
          </p:nvGrpSpPr>
          <p:grpSpPr bwMode="auto">
            <a:xfrm>
              <a:off x="907" y="1225"/>
              <a:ext cx="3457" cy="395"/>
              <a:chOff x="1247" y="982"/>
              <a:chExt cx="3457" cy="395"/>
            </a:xfrm>
          </p:grpSpPr>
          <p:sp>
            <p:nvSpPr>
              <p:cNvPr id="8" name="AutoShape 5">
                <a:extLst>
                  <a:ext uri="{FF2B5EF4-FFF2-40B4-BE49-F238E27FC236}">
                    <a16:creationId xmlns:a16="http://schemas.microsoft.com/office/drawing/2014/main" id="{52BBDA7A-B1BD-40ED-8F7C-D5259B6C76A9}"/>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9" name="Line 6">
                <a:extLst>
                  <a:ext uri="{FF2B5EF4-FFF2-40B4-BE49-F238E27FC236}">
                    <a16:creationId xmlns:a16="http://schemas.microsoft.com/office/drawing/2014/main" id="{59E0AC47-3BD6-4DA3-9E95-0239A2D02E0B}"/>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10" name="Line 7">
                <a:extLst>
                  <a:ext uri="{FF2B5EF4-FFF2-40B4-BE49-F238E27FC236}">
                    <a16:creationId xmlns:a16="http://schemas.microsoft.com/office/drawing/2014/main" id="{D71605F1-27B9-45A3-9948-859D42B10A4E}"/>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7" name="Rectangle 8">
              <a:extLst>
                <a:ext uri="{FF2B5EF4-FFF2-40B4-BE49-F238E27FC236}">
                  <a16:creationId xmlns:a16="http://schemas.microsoft.com/office/drawing/2014/main" id="{1C32DEE0-74EE-497F-8FE4-37AC56D40CA0}"/>
                </a:ext>
              </a:extLst>
            </p:cNvPr>
            <p:cNvSpPr>
              <a:spLocks noChangeArrowheads="1"/>
            </p:cNvSpPr>
            <p:nvPr/>
          </p:nvSpPr>
          <p:spPr bwMode="auto">
            <a:xfrm>
              <a:off x="1296" y="1225"/>
              <a:ext cx="2999"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35075"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defTabSz="1235075"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defTabSz="1235075"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defTabSz="1235075"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defTabSz="1235075"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defTabSz="1235075"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926306"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2.2.1</a:t>
              </a:r>
              <a:r>
                <a:rPr lang="en-US" altLang="zh-CN" sz="2400" b="0" dirty="0">
                  <a:solidFill>
                    <a:prstClr val="black"/>
                  </a:solidFill>
                  <a:latin typeface="黑体" panose="02010609060101010101" pitchFamily="49" charset="-122"/>
                  <a:ea typeface="黑体" panose="02010609060101010101" pitchFamily="49" charset="-122"/>
                </a:rPr>
                <a:t> </a:t>
              </a:r>
              <a:r>
                <a:rPr lang="zh-CN" altLang="en-US" sz="2400" b="0" dirty="0">
                  <a:solidFill>
                    <a:prstClr val="white"/>
                  </a:solidFill>
                  <a:ea typeface="黑体" panose="02010609060101010101" pitchFamily="49" charset="-122"/>
                </a:rPr>
                <a:t>文件系统基础知识</a:t>
              </a:r>
            </a:p>
          </p:txBody>
        </p:sp>
      </p:grpSp>
      <p:grpSp>
        <p:nvGrpSpPr>
          <p:cNvPr id="14" name="Group 9">
            <a:extLst>
              <a:ext uri="{FF2B5EF4-FFF2-40B4-BE49-F238E27FC236}">
                <a16:creationId xmlns:a16="http://schemas.microsoft.com/office/drawing/2014/main" id="{CD6DB0B7-9836-4CD6-8908-ACDA2167E7D0}"/>
              </a:ext>
            </a:extLst>
          </p:cNvPr>
          <p:cNvGrpSpPr>
            <a:grpSpLocks/>
          </p:cNvGrpSpPr>
          <p:nvPr/>
        </p:nvGrpSpPr>
        <p:grpSpPr bwMode="auto">
          <a:xfrm>
            <a:off x="2152339" y="2445286"/>
            <a:ext cx="4115990" cy="470297"/>
            <a:chOff x="1247" y="982"/>
            <a:chExt cx="3457" cy="395"/>
          </a:xfrm>
        </p:grpSpPr>
        <p:sp>
          <p:nvSpPr>
            <p:cNvPr id="15" name="AutoShape 10">
              <a:extLst>
                <a:ext uri="{FF2B5EF4-FFF2-40B4-BE49-F238E27FC236}">
                  <a16:creationId xmlns:a16="http://schemas.microsoft.com/office/drawing/2014/main" id="{BD330A8F-BB2E-4DCB-8B80-F6279889E479}"/>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16" name="Line 11">
              <a:extLst>
                <a:ext uri="{FF2B5EF4-FFF2-40B4-BE49-F238E27FC236}">
                  <a16:creationId xmlns:a16="http://schemas.microsoft.com/office/drawing/2014/main" id="{8DC6CFDE-8806-41AE-B4C2-AC9FC21D1F44}"/>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17" name="Line 12">
              <a:extLst>
                <a:ext uri="{FF2B5EF4-FFF2-40B4-BE49-F238E27FC236}">
                  <a16:creationId xmlns:a16="http://schemas.microsoft.com/office/drawing/2014/main" id="{075CF064-9BF7-4E0B-BF1C-5EE00E6922EA}"/>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26" name="Rectangle 37">
            <a:extLst>
              <a:ext uri="{FF2B5EF4-FFF2-40B4-BE49-F238E27FC236}">
                <a16:creationId xmlns:a16="http://schemas.microsoft.com/office/drawing/2014/main" id="{07E6AFA6-E169-44C1-B7B0-B5F8719C1D1E}"/>
              </a:ext>
            </a:extLst>
          </p:cNvPr>
          <p:cNvSpPr>
            <a:spLocks noChangeArrowheads="1"/>
          </p:cNvSpPr>
          <p:nvPr/>
        </p:nvSpPr>
        <p:spPr bwMode="auto">
          <a:xfrm>
            <a:off x="2530958" y="2431742"/>
            <a:ext cx="38933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2.2.2</a:t>
            </a:r>
            <a:r>
              <a:rPr lang="zh-CN" altLang="en-US" sz="2400" b="0" dirty="0">
                <a:solidFill>
                  <a:prstClr val="white"/>
                </a:solidFill>
                <a:ea typeface="黑体" panose="02010609060101010101" pitchFamily="49" charset="-122"/>
              </a:rPr>
              <a:t>  文件系统目录结构</a:t>
            </a:r>
            <a:endParaRPr lang="zh-CN" altLang="en-US" sz="1800" b="0" dirty="0">
              <a:solidFill>
                <a:prstClr val="black"/>
              </a:solidFill>
            </a:endParaRPr>
          </a:p>
        </p:txBody>
      </p:sp>
      <p:grpSp>
        <p:nvGrpSpPr>
          <p:cNvPr id="29" name="Group 21">
            <a:extLst>
              <a:ext uri="{FF2B5EF4-FFF2-40B4-BE49-F238E27FC236}">
                <a16:creationId xmlns:a16="http://schemas.microsoft.com/office/drawing/2014/main" id="{B73605E0-7C8F-46F3-82B8-D29890623858}"/>
              </a:ext>
            </a:extLst>
          </p:cNvPr>
          <p:cNvGrpSpPr>
            <a:grpSpLocks/>
          </p:cNvGrpSpPr>
          <p:nvPr/>
        </p:nvGrpSpPr>
        <p:grpSpPr bwMode="auto">
          <a:xfrm>
            <a:off x="2171266" y="3095501"/>
            <a:ext cx="4115990" cy="470297"/>
            <a:chOff x="1247" y="982"/>
            <a:chExt cx="3457" cy="395"/>
          </a:xfrm>
        </p:grpSpPr>
        <p:sp>
          <p:nvSpPr>
            <p:cNvPr id="30" name="AutoShape 22">
              <a:extLst>
                <a:ext uri="{FF2B5EF4-FFF2-40B4-BE49-F238E27FC236}">
                  <a16:creationId xmlns:a16="http://schemas.microsoft.com/office/drawing/2014/main" id="{D64C2578-657D-4E5B-85E8-D63301A057B1}"/>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31" name="Line 23">
              <a:extLst>
                <a:ext uri="{FF2B5EF4-FFF2-40B4-BE49-F238E27FC236}">
                  <a16:creationId xmlns:a16="http://schemas.microsoft.com/office/drawing/2014/main" id="{CD29B527-3540-4163-ADEA-3D1121199D11}"/>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32" name="Line 24">
              <a:extLst>
                <a:ext uri="{FF2B5EF4-FFF2-40B4-BE49-F238E27FC236}">
                  <a16:creationId xmlns:a16="http://schemas.microsoft.com/office/drawing/2014/main" id="{B641C618-939C-4FB6-8E11-7811FAAE69B4}"/>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grpSp>
        <p:nvGrpSpPr>
          <p:cNvPr id="33" name="Group 25">
            <a:extLst>
              <a:ext uri="{FF2B5EF4-FFF2-40B4-BE49-F238E27FC236}">
                <a16:creationId xmlns:a16="http://schemas.microsoft.com/office/drawing/2014/main" id="{46BCAACD-4388-4630-A7F6-7BB653F6FB7B}"/>
              </a:ext>
            </a:extLst>
          </p:cNvPr>
          <p:cNvGrpSpPr>
            <a:grpSpLocks/>
          </p:cNvGrpSpPr>
          <p:nvPr/>
        </p:nvGrpSpPr>
        <p:grpSpPr bwMode="auto">
          <a:xfrm>
            <a:off x="2183172" y="3730105"/>
            <a:ext cx="4115990" cy="470297"/>
            <a:chOff x="1247" y="982"/>
            <a:chExt cx="3457" cy="395"/>
          </a:xfrm>
        </p:grpSpPr>
        <p:sp>
          <p:nvSpPr>
            <p:cNvPr id="34" name="AutoShape 26">
              <a:extLst>
                <a:ext uri="{FF2B5EF4-FFF2-40B4-BE49-F238E27FC236}">
                  <a16:creationId xmlns:a16="http://schemas.microsoft.com/office/drawing/2014/main" id="{C371E978-DFFE-4DD5-8E14-616C48E9C347}"/>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35" name="Line 27">
              <a:extLst>
                <a:ext uri="{FF2B5EF4-FFF2-40B4-BE49-F238E27FC236}">
                  <a16:creationId xmlns:a16="http://schemas.microsoft.com/office/drawing/2014/main" id="{249A9D68-E0E7-46A2-9129-996A26B8D473}"/>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36" name="Line 28">
              <a:extLst>
                <a:ext uri="{FF2B5EF4-FFF2-40B4-BE49-F238E27FC236}">
                  <a16:creationId xmlns:a16="http://schemas.microsoft.com/office/drawing/2014/main" id="{3F6E0ABC-1E50-4A3B-9FED-7F2283E45C93}"/>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45" name="Rectangle 41">
            <a:extLst>
              <a:ext uri="{FF2B5EF4-FFF2-40B4-BE49-F238E27FC236}">
                <a16:creationId xmlns:a16="http://schemas.microsoft.com/office/drawing/2014/main" id="{5D0A7C30-97AC-47D7-8DAC-6740BE5D90CD}"/>
              </a:ext>
            </a:extLst>
          </p:cNvPr>
          <p:cNvSpPr>
            <a:spLocks noChangeArrowheads="1"/>
          </p:cNvSpPr>
          <p:nvPr/>
        </p:nvSpPr>
        <p:spPr bwMode="auto">
          <a:xfrm>
            <a:off x="2507022" y="3020507"/>
            <a:ext cx="387798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2.2.3 </a:t>
            </a:r>
            <a:r>
              <a:rPr lang="zh-CN" altLang="en-US" sz="2400" b="0" dirty="0">
                <a:solidFill>
                  <a:prstClr val="white"/>
                </a:solidFill>
                <a:latin typeface="黑体" panose="02010609060101010101" pitchFamily="49" charset="-122"/>
                <a:ea typeface="黑体" panose="02010609060101010101" pitchFamily="49" charset="-122"/>
              </a:rPr>
              <a:t>相对路径与绝对路径</a:t>
            </a:r>
            <a:endParaRPr lang="en-US" altLang="zh-CN" sz="2400" b="0" dirty="0">
              <a:solidFill>
                <a:prstClr val="white"/>
              </a:solidFill>
              <a:latin typeface="黑体" panose="02010609060101010101" pitchFamily="49" charset="-122"/>
              <a:ea typeface="黑体" panose="02010609060101010101" pitchFamily="49" charset="-122"/>
            </a:endParaRPr>
          </a:p>
        </p:txBody>
      </p:sp>
      <p:sp>
        <p:nvSpPr>
          <p:cNvPr id="46" name="Rectangle 42">
            <a:extLst>
              <a:ext uri="{FF2B5EF4-FFF2-40B4-BE49-F238E27FC236}">
                <a16:creationId xmlns:a16="http://schemas.microsoft.com/office/drawing/2014/main" id="{F06A1581-A17E-4B4F-8A22-BE1490FC8A1E}"/>
              </a:ext>
            </a:extLst>
          </p:cNvPr>
          <p:cNvSpPr>
            <a:spLocks noChangeArrowheads="1"/>
          </p:cNvSpPr>
          <p:nvPr/>
        </p:nvSpPr>
        <p:spPr bwMode="auto">
          <a:xfrm>
            <a:off x="2507021" y="3662983"/>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2.2.4 </a:t>
            </a:r>
            <a:r>
              <a:rPr lang="zh-CN" altLang="en-US" sz="2400" b="0" dirty="0">
                <a:solidFill>
                  <a:prstClr val="white"/>
                </a:solidFill>
                <a:latin typeface="黑体" panose="02010609060101010101" pitchFamily="49" charset="-122"/>
                <a:ea typeface="黑体" panose="02010609060101010101" pitchFamily="49" charset="-122"/>
              </a:rPr>
              <a:t>文件权限与归属</a:t>
            </a:r>
          </a:p>
        </p:txBody>
      </p:sp>
      <p:pic>
        <p:nvPicPr>
          <p:cNvPr id="59" name="Picture 4">
            <a:extLst>
              <a:ext uri="{FF2B5EF4-FFF2-40B4-BE49-F238E27FC236}">
                <a16:creationId xmlns:a16="http://schemas.microsoft.com/office/drawing/2014/main" id="{A2C2ED77-A278-48D9-980B-5CE57CBC8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29" y="4533704"/>
            <a:ext cx="1496855" cy="1085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 name="Group 25">
            <a:extLst>
              <a:ext uri="{FF2B5EF4-FFF2-40B4-BE49-F238E27FC236}">
                <a16:creationId xmlns:a16="http://schemas.microsoft.com/office/drawing/2014/main" id="{CBCDE8F3-A212-4873-B634-AC1298632799}"/>
              </a:ext>
            </a:extLst>
          </p:cNvPr>
          <p:cNvGrpSpPr>
            <a:grpSpLocks/>
          </p:cNvGrpSpPr>
          <p:nvPr/>
        </p:nvGrpSpPr>
        <p:grpSpPr bwMode="auto">
          <a:xfrm>
            <a:off x="2184170" y="4279739"/>
            <a:ext cx="4115990" cy="470297"/>
            <a:chOff x="1247" y="982"/>
            <a:chExt cx="3457" cy="395"/>
          </a:xfrm>
        </p:grpSpPr>
        <p:sp>
          <p:nvSpPr>
            <p:cNvPr id="27" name="AutoShape 26">
              <a:extLst>
                <a:ext uri="{FF2B5EF4-FFF2-40B4-BE49-F238E27FC236}">
                  <a16:creationId xmlns:a16="http://schemas.microsoft.com/office/drawing/2014/main" id="{97379FB1-8425-49BA-83A1-BEFD97F490B6}"/>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28" name="Line 27">
              <a:extLst>
                <a:ext uri="{FF2B5EF4-FFF2-40B4-BE49-F238E27FC236}">
                  <a16:creationId xmlns:a16="http://schemas.microsoft.com/office/drawing/2014/main" id="{DC895192-BF26-4F78-BF50-45B74D2B1B6C}"/>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37" name="Line 28">
              <a:extLst>
                <a:ext uri="{FF2B5EF4-FFF2-40B4-BE49-F238E27FC236}">
                  <a16:creationId xmlns:a16="http://schemas.microsoft.com/office/drawing/2014/main" id="{9886A94D-0189-4071-A853-F1760C142DD9}"/>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38" name="Rectangle 42">
            <a:extLst>
              <a:ext uri="{FF2B5EF4-FFF2-40B4-BE49-F238E27FC236}">
                <a16:creationId xmlns:a16="http://schemas.microsoft.com/office/drawing/2014/main" id="{46ED8871-626A-4567-AEA0-868062E78C9A}"/>
              </a:ext>
            </a:extLst>
          </p:cNvPr>
          <p:cNvSpPr>
            <a:spLocks noChangeArrowheads="1"/>
          </p:cNvSpPr>
          <p:nvPr/>
        </p:nvSpPr>
        <p:spPr bwMode="auto">
          <a:xfrm>
            <a:off x="2508020" y="4212618"/>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2.2.5 </a:t>
            </a:r>
            <a:r>
              <a:rPr lang="zh-CN" altLang="en-US" sz="2400" b="0" dirty="0">
                <a:solidFill>
                  <a:prstClr val="white"/>
                </a:solidFill>
                <a:latin typeface="黑体" panose="02010609060101010101" pitchFamily="49" charset="-122"/>
                <a:ea typeface="黑体" panose="02010609060101010101" pitchFamily="49" charset="-122"/>
              </a:rPr>
              <a:t>软链接与硬链接</a:t>
            </a:r>
          </a:p>
        </p:txBody>
      </p:sp>
      <p:grpSp>
        <p:nvGrpSpPr>
          <p:cNvPr id="39" name="Group 25">
            <a:extLst>
              <a:ext uri="{FF2B5EF4-FFF2-40B4-BE49-F238E27FC236}">
                <a16:creationId xmlns:a16="http://schemas.microsoft.com/office/drawing/2014/main" id="{3E4A387A-CFB5-4AEC-BFB2-4F702F141FB8}"/>
              </a:ext>
            </a:extLst>
          </p:cNvPr>
          <p:cNvGrpSpPr>
            <a:grpSpLocks/>
          </p:cNvGrpSpPr>
          <p:nvPr/>
        </p:nvGrpSpPr>
        <p:grpSpPr bwMode="auto">
          <a:xfrm>
            <a:off x="2197093" y="4906902"/>
            <a:ext cx="4115990" cy="470297"/>
            <a:chOff x="1247" y="982"/>
            <a:chExt cx="3457" cy="395"/>
          </a:xfrm>
        </p:grpSpPr>
        <p:sp>
          <p:nvSpPr>
            <p:cNvPr id="40" name="AutoShape 26">
              <a:extLst>
                <a:ext uri="{FF2B5EF4-FFF2-40B4-BE49-F238E27FC236}">
                  <a16:creationId xmlns:a16="http://schemas.microsoft.com/office/drawing/2014/main" id="{88B8558F-4528-4F60-98E9-B6BDA4A92778}"/>
                </a:ext>
              </a:extLst>
            </p:cNvPr>
            <p:cNvSpPr>
              <a:spLocks noChangeArrowheads="1"/>
            </p:cNvSpPr>
            <p:nvPr/>
          </p:nvSpPr>
          <p:spPr bwMode="gray">
            <a:xfrm>
              <a:off x="1247" y="982"/>
              <a:ext cx="3448" cy="380"/>
            </a:xfrm>
            <a:prstGeom prst="roundRect">
              <a:avLst>
                <a:gd name="adj" fmla="val 166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endParaRPr lang="zh-CN" altLang="en-US" sz="1800" b="0">
                <a:solidFill>
                  <a:prstClr val="black"/>
                </a:solidFill>
              </a:endParaRPr>
            </a:p>
          </p:txBody>
        </p:sp>
        <p:sp>
          <p:nvSpPr>
            <p:cNvPr id="41" name="Line 27">
              <a:extLst>
                <a:ext uri="{FF2B5EF4-FFF2-40B4-BE49-F238E27FC236}">
                  <a16:creationId xmlns:a16="http://schemas.microsoft.com/office/drawing/2014/main" id="{E9437C73-F1ED-41E4-8AE7-276218AF2376}"/>
                </a:ext>
              </a:extLst>
            </p:cNvPr>
            <p:cNvSpPr>
              <a:spLocks noChangeShapeType="1"/>
            </p:cNvSpPr>
            <p:nvPr/>
          </p:nvSpPr>
          <p:spPr bwMode="gray">
            <a:xfrm>
              <a:off x="1257" y="1298"/>
              <a:ext cx="344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sp>
          <p:nvSpPr>
            <p:cNvPr id="42" name="Line 28">
              <a:extLst>
                <a:ext uri="{FF2B5EF4-FFF2-40B4-BE49-F238E27FC236}">
                  <a16:creationId xmlns:a16="http://schemas.microsoft.com/office/drawing/2014/main" id="{614721E1-E396-41C6-920A-4540338D16DF}"/>
                </a:ext>
              </a:extLst>
            </p:cNvPr>
            <p:cNvSpPr>
              <a:spLocks noChangeShapeType="1"/>
            </p:cNvSpPr>
            <p:nvPr/>
          </p:nvSpPr>
          <p:spPr bwMode="gray">
            <a:xfrm>
              <a:off x="1519" y="997"/>
              <a:ext cx="0" cy="38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685800" eaLnBrk="1" fontAlgn="auto" hangingPunct="1">
                <a:spcBef>
                  <a:spcPts val="0"/>
                </a:spcBef>
                <a:spcAft>
                  <a:spcPts val="0"/>
                </a:spcAft>
              </a:pPr>
              <a:endParaRPr lang="zh-CN" altLang="en-US" sz="1350" b="0">
                <a:solidFill>
                  <a:prstClr val="black"/>
                </a:solidFill>
                <a:latin typeface="等线"/>
                <a:ea typeface="等线" panose="02010600030101010101" pitchFamily="2" charset="-122"/>
              </a:endParaRPr>
            </a:p>
          </p:txBody>
        </p:sp>
      </p:grpSp>
      <p:sp>
        <p:nvSpPr>
          <p:cNvPr id="43" name="Rectangle 42">
            <a:extLst>
              <a:ext uri="{FF2B5EF4-FFF2-40B4-BE49-F238E27FC236}">
                <a16:creationId xmlns:a16="http://schemas.microsoft.com/office/drawing/2014/main" id="{9492BB10-8362-4F74-B022-8F0FCABAA59E}"/>
              </a:ext>
            </a:extLst>
          </p:cNvPr>
          <p:cNvSpPr>
            <a:spLocks noChangeArrowheads="1"/>
          </p:cNvSpPr>
          <p:nvPr/>
        </p:nvSpPr>
        <p:spPr bwMode="auto">
          <a:xfrm>
            <a:off x="2520943" y="4839780"/>
            <a:ext cx="31085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43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3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7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700">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ct val="0"/>
              </a:spcBef>
              <a:spcAft>
                <a:spcPts val="0"/>
              </a:spcAft>
              <a:buNone/>
            </a:pPr>
            <a:r>
              <a:rPr lang="en-US" altLang="zh-CN" sz="2400" b="0" dirty="0">
                <a:solidFill>
                  <a:srgbClr val="FFFF00"/>
                </a:solidFill>
                <a:latin typeface="黑体" panose="02010609060101010101" pitchFamily="49" charset="-122"/>
                <a:ea typeface="黑体" panose="02010609060101010101" pitchFamily="49" charset="-122"/>
              </a:rPr>
              <a:t>2.2.6 </a:t>
            </a:r>
            <a:r>
              <a:rPr lang="zh-CN" altLang="en-US" sz="2400" b="0" dirty="0">
                <a:solidFill>
                  <a:prstClr val="white"/>
                </a:solidFill>
                <a:latin typeface="黑体" panose="02010609060101010101" pitchFamily="49" charset="-122"/>
                <a:ea typeface="黑体" panose="02010609060101010101" pitchFamily="49" charset="-122"/>
              </a:rPr>
              <a:t>了解</a:t>
            </a:r>
            <a:r>
              <a:rPr lang="en-US" altLang="zh-CN" sz="2400" b="0" dirty="0">
                <a:solidFill>
                  <a:prstClr val="white"/>
                </a:solidFill>
                <a:latin typeface="黑体" panose="02010609060101010101" pitchFamily="49" charset="-122"/>
                <a:ea typeface="黑体" panose="02010609060101010101" pitchFamily="49" charset="-122"/>
              </a:rPr>
              <a:t>Linux</a:t>
            </a:r>
            <a:r>
              <a:rPr lang="zh-CN" altLang="en-US" sz="2400" b="0" dirty="0">
                <a:solidFill>
                  <a:prstClr val="white"/>
                </a:solidFill>
                <a:latin typeface="黑体" panose="02010609060101010101" pitchFamily="49" charset="-122"/>
                <a:ea typeface="黑体" panose="02010609060101010101" pitchFamily="49" charset="-122"/>
              </a:rPr>
              <a:t>命令</a:t>
            </a:r>
          </a:p>
        </p:txBody>
      </p:sp>
    </p:spTree>
    <p:extLst>
      <p:ext uri="{BB962C8B-B14F-4D97-AF65-F5344CB8AC3E}">
        <p14:creationId xmlns:p14="http://schemas.microsoft.com/office/powerpoint/2010/main" val="28201646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linds(horizontal)">
                                      <p:cBhvr>
                                        <p:cTn id="16" dur="500"/>
                                        <p:tgtEl>
                                          <p:spTgt spid="29"/>
                                        </p:tgtEl>
                                      </p:cBhvr>
                                    </p:animEffect>
                                  </p:childTnLst>
                                </p:cTn>
                              </p:par>
                              <p:par>
                                <p:cTn id="17" presetID="3" presetClass="entr" presetSubtype="1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blinds(horizontal)">
                                      <p:cBhvr>
                                        <p:cTn id="19" dur="500"/>
                                        <p:tgtEl>
                                          <p:spTgt spid="3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linds(horizontal)">
                                      <p:cBhvr>
                                        <p:cTn id="22" dur="500"/>
                                        <p:tgtEl>
                                          <p:spTgt spid="4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blinds(horizontal)">
                                      <p:cBhvr>
                                        <p:cTn id="25" dur="500"/>
                                        <p:tgtEl>
                                          <p:spTgt spid="46"/>
                                        </p:tgtEl>
                                      </p:cBhvr>
                                    </p:animEffect>
                                  </p:childTnLst>
                                </p:cTn>
                              </p:par>
                              <p:par>
                                <p:cTn id="26" presetID="3" presetClass="entr" presetSubtype="1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blinds(horizontal)">
                                      <p:cBhvr>
                                        <p:cTn id="28" dur="500"/>
                                        <p:tgtEl>
                                          <p:spTgt spid="2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blinds(horizontal)">
                                      <p:cBhvr>
                                        <p:cTn id="31" dur="500"/>
                                        <p:tgtEl>
                                          <p:spTgt spid="38"/>
                                        </p:tgtEl>
                                      </p:cBhvr>
                                    </p:animEffect>
                                  </p:childTnLst>
                                </p:cTn>
                              </p:par>
                              <p:par>
                                <p:cTn id="32" presetID="3" presetClass="entr" presetSubtype="1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linds(horizontal)">
                                      <p:cBhvr>
                                        <p:cTn id="34" dur="500"/>
                                        <p:tgtEl>
                                          <p:spTgt spid="39"/>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blinds(horizontal)">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5" grpId="0"/>
      <p:bldP spid="46" grpId="0"/>
      <p:bldP spid="38" grpId="0"/>
      <p:bldP spid="4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766489" y="1232880"/>
            <a:ext cx="5002058"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dirty="0">
                <a:solidFill>
                  <a:srgbClr val="1353A2"/>
                </a:solidFill>
                <a:latin typeface="微软雅黑" pitchFamily="34" charset="-122"/>
                <a:ea typeface="微软雅黑" pitchFamily="34" charset="-122"/>
              </a:rPr>
              <a:t>2.2.1 </a:t>
            </a:r>
            <a:r>
              <a:rPr lang="zh-CN" altLang="en-US" sz="2400" dirty="0">
                <a:solidFill>
                  <a:srgbClr val="1353A2"/>
                </a:solidFill>
                <a:latin typeface="微软雅黑" pitchFamily="34" charset="-122"/>
                <a:ea typeface="微软雅黑" pitchFamily="34" charset="-122"/>
              </a:rPr>
              <a:t>认识</a:t>
            </a:r>
            <a:r>
              <a:rPr lang="en-US" altLang="zh-CN" sz="2400" dirty="0">
                <a:solidFill>
                  <a:srgbClr val="1353A2"/>
                </a:solidFill>
                <a:latin typeface="微软雅黑" pitchFamily="34" charset="-122"/>
                <a:ea typeface="微软雅黑" pitchFamily="34" charset="-122"/>
              </a:rPr>
              <a:t>Linux</a:t>
            </a:r>
            <a:r>
              <a:rPr lang="zh-CN" altLang="en-US" sz="2400" dirty="0">
                <a:solidFill>
                  <a:srgbClr val="1353A2"/>
                </a:solidFill>
                <a:latin typeface="微软雅黑" pitchFamily="34" charset="-122"/>
                <a:ea typeface="微软雅黑" pitchFamily="34" charset="-122"/>
              </a:rPr>
              <a:t>文件系统基础知识</a:t>
            </a:r>
          </a:p>
        </p:txBody>
      </p:sp>
      <p:sp>
        <p:nvSpPr>
          <p:cNvPr id="11" name="Text Box 44"/>
          <p:cNvSpPr txBox="1">
            <a:spLocks noChangeArrowheads="1"/>
          </p:cNvSpPr>
          <p:nvPr/>
        </p:nvSpPr>
        <p:spPr bwMode="auto">
          <a:xfrm>
            <a:off x="187586" y="1750381"/>
            <a:ext cx="7866383" cy="5395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alpha val="3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342900" defTabSz="540544" eaLnBrk="1" fontAlgn="auto" hangingPunct="1">
              <a:spcBef>
                <a:spcPts val="0"/>
              </a:spcBef>
              <a:spcAft>
                <a:spcPts val="0"/>
              </a:spcAft>
            </a:pPr>
            <a:r>
              <a:rPr lang="en-US" altLang="zh-CN" sz="2400" dirty="0">
                <a:solidFill>
                  <a:srgbClr val="1353A2"/>
                </a:solidFill>
              </a:rPr>
              <a:t>1.</a:t>
            </a:r>
            <a:r>
              <a:rPr lang="zh-CN" altLang="zh-CN" sz="2400" dirty="0">
                <a:solidFill>
                  <a:srgbClr val="1353A2"/>
                </a:solidFill>
              </a:rPr>
              <a:t>文件系统概念</a:t>
            </a:r>
            <a:r>
              <a:rPr lang="zh-CN" altLang="en-US" sz="2400" dirty="0">
                <a:solidFill>
                  <a:srgbClr val="1353A2"/>
                </a:solidFill>
              </a:rPr>
              <a:t>：管理和存储文件信息的软件机构</a:t>
            </a:r>
            <a:endParaRPr lang="en-US" altLang="zh-CN" sz="2400" dirty="0">
              <a:solidFill>
                <a:srgbClr val="1353A2"/>
              </a:solidFill>
            </a:endParaRPr>
          </a:p>
        </p:txBody>
      </p:sp>
      <p:sp>
        <p:nvSpPr>
          <p:cNvPr id="2" name="矩形 1"/>
          <p:cNvSpPr/>
          <p:nvPr/>
        </p:nvSpPr>
        <p:spPr>
          <a:xfrm>
            <a:off x="479502" y="3570986"/>
            <a:ext cx="4572000" cy="590033"/>
          </a:xfrm>
          <a:prstGeom prst="rect">
            <a:avLst/>
          </a:prstGeom>
        </p:spPr>
        <p:txBody>
          <a:bodyPr>
            <a:spAutoFit/>
          </a:bodyPr>
          <a:lstStyle/>
          <a:p>
            <a:pPr marL="342900" lvl="1" defTabSz="685800" eaLnBrk="1" fontAlgn="auto" hangingPunct="1">
              <a:lnSpc>
                <a:spcPct val="150000"/>
              </a:lnSpc>
              <a:spcBef>
                <a:spcPts val="0"/>
              </a:spcBef>
              <a:spcAft>
                <a:spcPts val="0"/>
              </a:spcAft>
            </a:pPr>
            <a:r>
              <a:rPr lang="en-US" altLang="zh-CN" sz="2400" dirty="0">
                <a:solidFill>
                  <a:prstClr val="black"/>
                </a:solidFill>
                <a:latin typeface="等线" panose="02010600030101010101" pitchFamily="2" charset="-122"/>
                <a:ea typeface="等线" panose="02010600030101010101" pitchFamily="2" charset="-122"/>
              </a:rPr>
              <a:t>    </a:t>
            </a:r>
          </a:p>
        </p:txBody>
      </p:sp>
      <p:sp>
        <p:nvSpPr>
          <p:cNvPr id="3" name="矩形 2"/>
          <p:cNvSpPr/>
          <p:nvPr/>
        </p:nvSpPr>
        <p:spPr>
          <a:xfrm>
            <a:off x="3441959" y="4429470"/>
            <a:ext cx="5174778" cy="1012585"/>
          </a:xfrm>
          <a:prstGeom prst="rect">
            <a:avLst/>
          </a:prstGeom>
        </p:spPr>
        <p:txBody>
          <a:bodyPr wrap="square">
            <a:spAutoFit/>
          </a:bodyPr>
          <a:lstStyle/>
          <a:p>
            <a:pPr marL="342900" lvl="1" defTabSz="685800" eaLnBrk="1" fontAlgn="auto" hangingPunct="1">
              <a:lnSpc>
                <a:spcPct val="150000"/>
              </a:lnSpc>
              <a:spcBef>
                <a:spcPts val="0"/>
              </a:spcBef>
              <a:spcAft>
                <a:spcPts val="0"/>
              </a:spcAft>
            </a:pPr>
            <a:r>
              <a:rPr lang="en-US" altLang="zh-CN" sz="2100" dirty="0">
                <a:solidFill>
                  <a:prstClr val="black"/>
                </a:solidFill>
                <a:latin typeface="等线" panose="02010600030101010101" pitchFamily="2" charset="-122"/>
                <a:ea typeface="等线" panose="02010600030101010101" pitchFamily="2" charset="-122"/>
              </a:rPr>
              <a:t>“</a:t>
            </a:r>
            <a:r>
              <a:rPr lang="zh-CN" altLang="zh-CN" sz="2100" dirty="0">
                <a:solidFill>
                  <a:prstClr val="black"/>
                </a:solidFill>
                <a:latin typeface="等线" panose="02010600030101010101" pitchFamily="2" charset="-122"/>
                <a:ea typeface="等线" panose="02010600030101010101" pitchFamily="2" charset="-122"/>
              </a:rPr>
              <a:t>我有</a:t>
            </a:r>
            <a:r>
              <a:rPr lang="en-US" altLang="zh-CN" sz="2100" dirty="0">
                <a:solidFill>
                  <a:prstClr val="black"/>
                </a:solidFill>
                <a:latin typeface="等线" panose="02010600030101010101" pitchFamily="2" charset="-122"/>
                <a:ea typeface="等线" panose="02010600030101010101" pitchFamily="2" charset="-122"/>
              </a:rPr>
              <a:t>2</a:t>
            </a:r>
            <a:r>
              <a:rPr lang="zh-CN" altLang="zh-CN" sz="2100" dirty="0">
                <a:solidFill>
                  <a:prstClr val="black"/>
                </a:solidFill>
                <a:latin typeface="等线" panose="02010600030101010101" pitchFamily="2" charset="-122"/>
                <a:ea typeface="等线" panose="02010600030101010101" pitchFamily="2" charset="-122"/>
              </a:rPr>
              <a:t>个文件系统</a:t>
            </a:r>
            <a:r>
              <a:rPr lang="en-US" altLang="zh-CN" sz="2100" dirty="0">
                <a:solidFill>
                  <a:prstClr val="black"/>
                </a:solidFill>
                <a:latin typeface="等线" panose="02010600030101010101" pitchFamily="2" charset="-122"/>
                <a:ea typeface="等线" panose="02010600030101010101" pitchFamily="2" charset="-122"/>
              </a:rPr>
              <a:t>“=“</a:t>
            </a:r>
            <a:r>
              <a:rPr lang="zh-CN" altLang="en-US" sz="2100" dirty="0">
                <a:solidFill>
                  <a:prstClr val="black"/>
                </a:solidFill>
                <a:latin typeface="等线" panose="02010600030101010101" pitchFamily="2" charset="-122"/>
                <a:ea typeface="等线" panose="02010600030101010101" pitchFamily="2" charset="-122"/>
              </a:rPr>
              <a:t>我</a:t>
            </a:r>
            <a:r>
              <a:rPr lang="zh-CN" altLang="zh-CN" sz="2100" dirty="0">
                <a:solidFill>
                  <a:prstClr val="black"/>
                </a:solidFill>
                <a:latin typeface="等线" panose="02010600030101010101" pitchFamily="2" charset="-122"/>
                <a:ea typeface="等线" panose="02010600030101010101" pitchFamily="2" charset="-122"/>
              </a:rPr>
              <a:t>有</a:t>
            </a:r>
            <a:r>
              <a:rPr lang="en-US" altLang="zh-CN" sz="2100" dirty="0">
                <a:solidFill>
                  <a:prstClr val="black"/>
                </a:solidFill>
                <a:latin typeface="等线" panose="02010600030101010101" pitchFamily="2" charset="-122"/>
                <a:ea typeface="等线" panose="02010600030101010101" pitchFamily="2" charset="-122"/>
              </a:rPr>
              <a:t>2</a:t>
            </a:r>
            <a:r>
              <a:rPr lang="zh-CN" altLang="zh-CN" sz="2100" dirty="0">
                <a:solidFill>
                  <a:prstClr val="black"/>
                </a:solidFill>
                <a:latin typeface="等线" panose="02010600030101010101" pitchFamily="2" charset="-122"/>
                <a:ea typeface="等线" panose="02010600030101010101" pitchFamily="2" charset="-122"/>
              </a:rPr>
              <a:t>个分区</a:t>
            </a:r>
            <a:r>
              <a:rPr lang="en-US" altLang="zh-CN" sz="2100" dirty="0">
                <a:solidFill>
                  <a:prstClr val="black"/>
                </a:solidFill>
                <a:latin typeface="等线" panose="02010600030101010101" pitchFamily="2" charset="-122"/>
                <a:ea typeface="等线" panose="02010600030101010101" pitchFamily="2" charset="-122"/>
              </a:rPr>
              <a:t>”</a:t>
            </a:r>
          </a:p>
          <a:p>
            <a:pPr marL="342900" lvl="1" defTabSz="685800" eaLnBrk="1" fontAlgn="auto" hangingPunct="1">
              <a:lnSpc>
                <a:spcPct val="150000"/>
              </a:lnSpc>
              <a:spcBef>
                <a:spcPts val="0"/>
              </a:spcBef>
              <a:spcAft>
                <a:spcPts val="0"/>
              </a:spcAft>
            </a:pPr>
            <a:r>
              <a:rPr lang="zh-CN" altLang="en-US" sz="2100" dirty="0">
                <a:solidFill>
                  <a:prstClr val="black"/>
                </a:solidFill>
                <a:latin typeface="等线" panose="02010600030101010101" pitchFamily="2" charset="-122"/>
                <a:ea typeface="等线" panose="02010600030101010101" pitchFamily="2" charset="-122"/>
              </a:rPr>
              <a:t>不同的分区可以有不同的文件结构形式</a:t>
            </a:r>
            <a:endParaRPr lang="zh-CN" altLang="zh-CN" sz="2100" dirty="0">
              <a:solidFill>
                <a:prstClr val="black"/>
              </a:solidFill>
              <a:latin typeface="等线" panose="02010600030101010101" pitchFamily="2" charset="-122"/>
              <a:ea typeface="等线" panose="02010600030101010101" pitchFamily="2" charset="-122"/>
            </a:endParaRPr>
          </a:p>
        </p:txBody>
      </p:sp>
      <p:sp>
        <p:nvSpPr>
          <p:cNvPr id="4" name="矩形 3"/>
          <p:cNvSpPr/>
          <p:nvPr/>
        </p:nvSpPr>
        <p:spPr>
          <a:xfrm>
            <a:off x="3270096" y="2363520"/>
            <a:ext cx="5703848" cy="2053254"/>
          </a:xfrm>
          <a:prstGeom prst="rect">
            <a:avLst/>
          </a:prstGeom>
        </p:spPr>
        <p:txBody>
          <a:bodyPr wrap="square">
            <a:spAutoFit/>
          </a:bodyPr>
          <a:lstStyle/>
          <a:p>
            <a:pPr defTabSz="685800" eaLnBrk="1" fontAlgn="auto" hangingPunct="1">
              <a:spcBef>
                <a:spcPts val="450"/>
              </a:spcBef>
              <a:spcAft>
                <a:spcPts val="0"/>
              </a:spcAft>
            </a:pPr>
            <a:r>
              <a:rPr lang="zh-CN" altLang="en-US" dirty="0">
                <a:solidFill>
                  <a:srgbClr val="1353A2"/>
                </a:solidFill>
                <a:latin typeface="等线"/>
                <a:ea typeface="等线" panose="02010600030101010101" pitchFamily="2" charset="-122"/>
              </a:rPr>
              <a:t>文件系统的功能</a:t>
            </a:r>
            <a:endParaRPr lang="en-US" altLang="zh-CN" dirty="0">
              <a:solidFill>
                <a:srgbClr val="1353A2"/>
              </a:solidFill>
              <a:latin typeface="等线"/>
              <a:ea typeface="等线" panose="02010600030101010101" pitchFamily="2" charset="-122"/>
            </a:endParaRPr>
          </a:p>
          <a:p>
            <a:pPr defTabSz="685800" eaLnBrk="1" fontAlgn="auto" hangingPunct="1">
              <a:lnSpc>
                <a:spcPct val="150000"/>
              </a:lnSpc>
              <a:spcBef>
                <a:spcPts val="450"/>
              </a:spcBef>
              <a:spcAft>
                <a:spcPts val="0"/>
              </a:spcAft>
            </a:pPr>
            <a:r>
              <a:rPr lang="en-US" altLang="zh-CN" dirty="0">
                <a:solidFill>
                  <a:srgbClr val="1353A2"/>
                </a:solidFill>
                <a:latin typeface="等线"/>
                <a:ea typeface="等线" panose="02010600030101010101" pitchFamily="2" charset="-122"/>
              </a:rPr>
              <a:t>       </a:t>
            </a:r>
            <a:r>
              <a:rPr lang="zh-CN" altLang="zh-CN" dirty="0">
                <a:solidFill>
                  <a:srgbClr val="1353A2"/>
                </a:solidFill>
                <a:latin typeface="等线"/>
                <a:ea typeface="等线" panose="02010600030101010101" pitchFamily="2" charset="-122"/>
              </a:rPr>
              <a:t>对文件</a:t>
            </a:r>
            <a:r>
              <a:rPr lang="zh-CN" altLang="zh-CN" dirty="0">
                <a:solidFill>
                  <a:srgbClr val="FF0000"/>
                </a:solidFill>
                <a:latin typeface="等线"/>
                <a:ea typeface="等线" panose="02010600030101010101" pitchFamily="2" charset="-122"/>
              </a:rPr>
              <a:t>存储器空间进行组织和分配</a:t>
            </a:r>
            <a:r>
              <a:rPr lang="zh-CN" altLang="zh-CN" dirty="0">
                <a:solidFill>
                  <a:srgbClr val="1353A2"/>
                </a:solidFill>
                <a:latin typeface="等线"/>
                <a:ea typeface="等线" panose="02010600030101010101" pitchFamily="2" charset="-122"/>
              </a:rPr>
              <a:t>，负责文件</a:t>
            </a:r>
            <a:r>
              <a:rPr lang="zh-CN" altLang="zh-CN" dirty="0">
                <a:solidFill>
                  <a:srgbClr val="FF0000"/>
                </a:solidFill>
                <a:latin typeface="等线"/>
                <a:ea typeface="等线" panose="02010600030101010101" pitchFamily="2" charset="-122"/>
              </a:rPr>
              <a:t>存储</a:t>
            </a:r>
            <a:r>
              <a:rPr lang="zh-CN" altLang="zh-CN" dirty="0">
                <a:solidFill>
                  <a:srgbClr val="1353A2"/>
                </a:solidFill>
                <a:latin typeface="等线"/>
                <a:ea typeface="等线" panose="02010600030101010101" pitchFamily="2" charset="-122"/>
              </a:rPr>
              <a:t>并对文件进行</a:t>
            </a:r>
            <a:r>
              <a:rPr lang="zh-CN" altLang="zh-CN" dirty="0">
                <a:solidFill>
                  <a:srgbClr val="FF0000"/>
                </a:solidFill>
                <a:latin typeface="等线"/>
                <a:ea typeface="等线" panose="02010600030101010101" pitchFamily="2" charset="-122"/>
              </a:rPr>
              <a:t>保护</a:t>
            </a:r>
            <a:r>
              <a:rPr lang="zh-CN" altLang="zh-CN" dirty="0">
                <a:solidFill>
                  <a:srgbClr val="1353A2"/>
                </a:solidFill>
                <a:latin typeface="等线"/>
                <a:ea typeface="等线" panose="02010600030101010101" pitchFamily="2" charset="-122"/>
              </a:rPr>
              <a:t>和</a:t>
            </a:r>
            <a:r>
              <a:rPr lang="zh-CN" altLang="zh-CN" dirty="0">
                <a:solidFill>
                  <a:srgbClr val="FF0000"/>
                </a:solidFill>
                <a:latin typeface="等线"/>
                <a:ea typeface="等线" panose="02010600030101010101" pitchFamily="2" charset="-122"/>
              </a:rPr>
              <a:t>检索</a:t>
            </a:r>
            <a:r>
              <a:rPr lang="zh-CN" altLang="zh-CN" dirty="0">
                <a:solidFill>
                  <a:srgbClr val="1353A2"/>
                </a:solidFill>
                <a:latin typeface="等线"/>
                <a:ea typeface="等线" panose="02010600030101010101" pitchFamily="2" charset="-122"/>
              </a:rPr>
              <a:t>。具体地说，为用户</a:t>
            </a:r>
            <a:r>
              <a:rPr lang="zh-CN" altLang="zh-CN" dirty="0">
                <a:solidFill>
                  <a:srgbClr val="FF0000"/>
                </a:solidFill>
                <a:latin typeface="等线"/>
                <a:ea typeface="等线" panose="02010600030101010101" pitchFamily="2" charset="-122"/>
              </a:rPr>
              <a:t>建立</a:t>
            </a:r>
            <a:r>
              <a:rPr lang="zh-CN" altLang="zh-CN" dirty="0">
                <a:solidFill>
                  <a:srgbClr val="1353A2"/>
                </a:solidFill>
                <a:latin typeface="等线"/>
                <a:ea typeface="等线" panose="02010600030101010101" pitchFamily="2" charset="-122"/>
              </a:rPr>
              <a:t>文件，</a:t>
            </a:r>
            <a:r>
              <a:rPr lang="zh-CN" altLang="zh-CN" dirty="0">
                <a:solidFill>
                  <a:srgbClr val="FF0000"/>
                </a:solidFill>
                <a:latin typeface="等线"/>
                <a:ea typeface="等线" panose="02010600030101010101" pitchFamily="2" charset="-122"/>
              </a:rPr>
              <a:t>存入、读出、修改、转储文</a:t>
            </a:r>
            <a:r>
              <a:rPr lang="zh-CN" altLang="zh-CN" dirty="0">
                <a:solidFill>
                  <a:srgbClr val="1353A2"/>
                </a:solidFill>
                <a:latin typeface="等线"/>
                <a:ea typeface="等线" panose="02010600030101010101" pitchFamily="2" charset="-122"/>
              </a:rPr>
              <a:t>件，控制文件的</a:t>
            </a:r>
            <a:r>
              <a:rPr lang="zh-CN" altLang="zh-CN" dirty="0">
                <a:solidFill>
                  <a:srgbClr val="FF0000"/>
                </a:solidFill>
                <a:latin typeface="等线"/>
                <a:ea typeface="等线" panose="02010600030101010101" pitchFamily="2" charset="-122"/>
              </a:rPr>
              <a:t>存取</a:t>
            </a:r>
            <a:r>
              <a:rPr lang="zh-CN" altLang="zh-CN" dirty="0">
                <a:solidFill>
                  <a:srgbClr val="1353A2"/>
                </a:solidFill>
                <a:latin typeface="等线"/>
                <a:ea typeface="等线" panose="02010600030101010101" pitchFamily="2" charset="-122"/>
              </a:rPr>
              <a:t>，当用户不再使用时</a:t>
            </a:r>
            <a:r>
              <a:rPr lang="zh-CN" altLang="zh-CN" dirty="0">
                <a:solidFill>
                  <a:srgbClr val="FF0000"/>
                </a:solidFill>
                <a:latin typeface="等线"/>
                <a:ea typeface="等线" panose="02010600030101010101" pitchFamily="2" charset="-122"/>
              </a:rPr>
              <a:t>撤销</a:t>
            </a:r>
            <a:r>
              <a:rPr lang="zh-CN" altLang="zh-CN" dirty="0">
                <a:solidFill>
                  <a:srgbClr val="1353A2"/>
                </a:solidFill>
                <a:latin typeface="等线"/>
                <a:ea typeface="等线" panose="02010600030101010101" pitchFamily="2" charset="-122"/>
              </a:rPr>
              <a:t>文件等</a:t>
            </a:r>
            <a:r>
              <a:rPr lang="zh-CN" altLang="en-US" dirty="0">
                <a:solidFill>
                  <a:srgbClr val="1353A2"/>
                </a:solidFill>
                <a:latin typeface="等线"/>
                <a:ea typeface="等线" panose="02010600030101010101" pitchFamily="2" charset="-122"/>
              </a:rPr>
              <a:t>。</a:t>
            </a:r>
            <a:endParaRPr lang="en-US" altLang="zh-CN" dirty="0">
              <a:solidFill>
                <a:srgbClr val="1353A2"/>
              </a:solidFill>
              <a:latin typeface="等线"/>
              <a:ea typeface="等线" panose="02010600030101010101" pitchFamily="2" charset="-122"/>
            </a:endParaRPr>
          </a:p>
        </p:txBody>
      </p:sp>
      <p:sp>
        <p:nvSpPr>
          <p:cNvPr id="5" name="矩形 4"/>
          <p:cNvSpPr/>
          <p:nvPr/>
        </p:nvSpPr>
        <p:spPr>
          <a:xfrm>
            <a:off x="187586" y="2504083"/>
            <a:ext cx="3045263" cy="1669688"/>
          </a:xfrm>
          <a:prstGeom prst="rect">
            <a:avLst/>
          </a:prstGeom>
        </p:spPr>
        <p:txBody>
          <a:bodyPr wrap="square">
            <a:spAutoFit/>
          </a:bodyPr>
          <a:lstStyle/>
          <a:p>
            <a:pPr defTabSz="685800" eaLnBrk="1" fontAlgn="auto" hangingPunct="1">
              <a:spcBef>
                <a:spcPts val="450"/>
              </a:spcBef>
              <a:spcAft>
                <a:spcPts val="0"/>
              </a:spcAft>
            </a:pPr>
            <a:r>
              <a:rPr lang="zh-CN" altLang="zh-CN" dirty="0">
                <a:solidFill>
                  <a:srgbClr val="1353A2"/>
                </a:solidFill>
                <a:latin typeface="等线"/>
                <a:ea typeface="等线" panose="02010600030101010101" pitchFamily="2" charset="-122"/>
              </a:rPr>
              <a:t>文件系统</a:t>
            </a:r>
            <a:r>
              <a:rPr lang="zh-CN" altLang="en-US" dirty="0">
                <a:solidFill>
                  <a:srgbClr val="1353A2"/>
                </a:solidFill>
                <a:latin typeface="等线"/>
                <a:ea typeface="等线" panose="02010600030101010101" pitchFamily="2" charset="-122"/>
              </a:rPr>
              <a:t>的</a:t>
            </a:r>
            <a:r>
              <a:rPr lang="zh-CN" altLang="zh-CN" dirty="0">
                <a:solidFill>
                  <a:srgbClr val="1353A2"/>
                </a:solidFill>
                <a:latin typeface="等线"/>
                <a:ea typeface="等线" panose="02010600030101010101" pitchFamily="2" charset="-122"/>
              </a:rPr>
              <a:t>组成</a:t>
            </a:r>
            <a:r>
              <a:rPr lang="zh-CN" altLang="en-US" dirty="0">
                <a:solidFill>
                  <a:srgbClr val="1353A2"/>
                </a:solidFill>
                <a:latin typeface="等线"/>
                <a:ea typeface="等线" panose="02010600030101010101" pitchFamily="2" charset="-122"/>
              </a:rPr>
              <a:t>：</a:t>
            </a:r>
            <a:endParaRPr lang="en-US" altLang="zh-CN" dirty="0">
              <a:solidFill>
                <a:srgbClr val="1353A2"/>
              </a:solidFill>
              <a:latin typeface="等线"/>
              <a:ea typeface="等线" panose="02010600030101010101" pitchFamily="2" charset="-122"/>
            </a:endParaRPr>
          </a:p>
          <a:p>
            <a:pPr defTabSz="685800" eaLnBrk="1" fontAlgn="auto" hangingPunct="1">
              <a:spcBef>
                <a:spcPts val="450"/>
              </a:spcBef>
              <a:spcAft>
                <a:spcPts val="0"/>
              </a:spcAft>
            </a:pPr>
            <a:r>
              <a:rPr lang="en-US" altLang="zh-CN" dirty="0">
                <a:solidFill>
                  <a:srgbClr val="1353A2"/>
                </a:solidFill>
                <a:latin typeface="等线"/>
                <a:ea typeface="等线" panose="02010600030101010101" pitchFamily="2" charset="-122"/>
              </a:rPr>
              <a:t>  </a:t>
            </a:r>
            <a:r>
              <a:rPr lang="zh-CN" altLang="zh-CN" dirty="0">
                <a:solidFill>
                  <a:srgbClr val="FF0000"/>
                </a:solidFill>
                <a:latin typeface="等线"/>
                <a:ea typeface="等线" panose="02010600030101010101" pitchFamily="2" charset="-122"/>
              </a:rPr>
              <a:t>与文件管理有关软件</a:t>
            </a:r>
            <a:endParaRPr lang="en-US" altLang="zh-CN" dirty="0">
              <a:solidFill>
                <a:srgbClr val="FF0000"/>
              </a:solidFill>
              <a:latin typeface="等线"/>
              <a:ea typeface="等线" panose="02010600030101010101" pitchFamily="2" charset="-122"/>
            </a:endParaRPr>
          </a:p>
          <a:p>
            <a:pPr defTabSz="685800" eaLnBrk="1" fontAlgn="auto" hangingPunct="1">
              <a:spcBef>
                <a:spcPts val="450"/>
              </a:spcBef>
              <a:spcAft>
                <a:spcPts val="0"/>
              </a:spcAft>
            </a:pPr>
            <a:r>
              <a:rPr lang="en-US" altLang="zh-CN" dirty="0">
                <a:solidFill>
                  <a:srgbClr val="FF0000"/>
                </a:solidFill>
                <a:latin typeface="等线"/>
                <a:ea typeface="等线" panose="02010600030101010101" pitchFamily="2" charset="-122"/>
              </a:rPr>
              <a:t>  </a:t>
            </a:r>
            <a:r>
              <a:rPr lang="zh-CN" altLang="zh-CN" dirty="0">
                <a:solidFill>
                  <a:srgbClr val="FF0000"/>
                </a:solidFill>
                <a:latin typeface="等线"/>
                <a:ea typeface="等线" panose="02010600030101010101" pitchFamily="2" charset="-122"/>
              </a:rPr>
              <a:t>被管理文件</a:t>
            </a:r>
            <a:endParaRPr lang="en-US" altLang="zh-CN" dirty="0">
              <a:solidFill>
                <a:srgbClr val="FF0000"/>
              </a:solidFill>
              <a:latin typeface="等线"/>
              <a:ea typeface="等线" panose="02010600030101010101" pitchFamily="2" charset="-122"/>
            </a:endParaRPr>
          </a:p>
          <a:p>
            <a:pPr defTabSz="685800" eaLnBrk="1" fontAlgn="auto" hangingPunct="1">
              <a:spcBef>
                <a:spcPts val="450"/>
              </a:spcBef>
              <a:spcAft>
                <a:spcPts val="0"/>
              </a:spcAft>
            </a:pPr>
            <a:r>
              <a:rPr lang="en-US" altLang="zh-CN" dirty="0">
                <a:solidFill>
                  <a:srgbClr val="FF0000"/>
                </a:solidFill>
                <a:latin typeface="等线"/>
                <a:ea typeface="等线" panose="02010600030101010101" pitchFamily="2" charset="-122"/>
              </a:rPr>
              <a:t>  </a:t>
            </a:r>
            <a:r>
              <a:rPr lang="zh-CN" altLang="zh-CN" dirty="0">
                <a:solidFill>
                  <a:srgbClr val="FF0000"/>
                </a:solidFill>
                <a:latin typeface="等线"/>
                <a:ea typeface="等线" panose="02010600030101010101" pitchFamily="2" charset="-122"/>
              </a:rPr>
              <a:t>实施文件管理所需数据结构</a:t>
            </a:r>
            <a:endParaRPr lang="en-US" altLang="zh-CN" dirty="0">
              <a:solidFill>
                <a:srgbClr val="FF0000"/>
              </a:solidFill>
              <a:latin typeface="等线"/>
              <a:ea typeface="等线" panose="02010600030101010101" pitchFamily="2" charset="-122"/>
            </a:endParaRPr>
          </a:p>
        </p:txBody>
      </p:sp>
      <p:sp>
        <p:nvSpPr>
          <p:cNvPr id="8" name="矩形 7"/>
          <p:cNvSpPr/>
          <p:nvPr/>
        </p:nvSpPr>
        <p:spPr>
          <a:xfrm>
            <a:off x="0" y="4466178"/>
            <a:ext cx="3514104" cy="1012585"/>
          </a:xfrm>
          <a:prstGeom prst="rect">
            <a:avLst/>
          </a:prstGeom>
        </p:spPr>
        <p:txBody>
          <a:bodyPr wrap="square">
            <a:spAutoFit/>
          </a:bodyPr>
          <a:lstStyle/>
          <a:p>
            <a:pPr marL="342900" lvl="1" defTabSz="685800" eaLnBrk="1" fontAlgn="auto" hangingPunct="1">
              <a:lnSpc>
                <a:spcPct val="150000"/>
              </a:lnSpc>
              <a:spcBef>
                <a:spcPts val="0"/>
              </a:spcBef>
              <a:spcAft>
                <a:spcPts val="0"/>
              </a:spcAft>
            </a:pPr>
            <a:r>
              <a:rPr lang="zh-CN" altLang="en-US" sz="2100" dirty="0">
                <a:solidFill>
                  <a:prstClr val="black"/>
                </a:solidFill>
                <a:latin typeface="等线" panose="02010600030101010101" pitchFamily="2" charset="-122"/>
                <a:ea typeface="等线" panose="02010600030101010101" pitchFamily="2" charset="-122"/>
              </a:rPr>
              <a:t>文件的物理结构（狭义）</a:t>
            </a:r>
            <a:endParaRPr lang="en-US" altLang="zh-CN" sz="2100" dirty="0">
              <a:solidFill>
                <a:prstClr val="black"/>
              </a:solidFill>
              <a:latin typeface="等线" panose="02010600030101010101" pitchFamily="2" charset="-122"/>
              <a:ea typeface="等线" panose="02010600030101010101" pitchFamily="2" charset="-122"/>
            </a:endParaRPr>
          </a:p>
          <a:p>
            <a:pPr marL="342900" lvl="1" defTabSz="685800" eaLnBrk="1" fontAlgn="auto" hangingPunct="1">
              <a:lnSpc>
                <a:spcPct val="150000"/>
              </a:lnSpc>
              <a:spcBef>
                <a:spcPts val="0"/>
              </a:spcBef>
              <a:spcAft>
                <a:spcPts val="0"/>
              </a:spcAft>
            </a:pPr>
            <a:r>
              <a:rPr lang="zh-CN" altLang="en-US" sz="2100" dirty="0">
                <a:solidFill>
                  <a:srgbClr val="FF0000"/>
                </a:solidFill>
                <a:latin typeface="等线" panose="02010600030101010101" pitchFamily="2" charset="-122"/>
                <a:ea typeface="等线" panose="02010600030101010101" pitchFamily="2" charset="-122"/>
              </a:rPr>
              <a:t>文件在磁盘上的组织方式</a:t>
            </a:r>
            <a:endParaRPr lang="zh-CN" altLang="zh-CN" sz="2100" dirty="0">
              <a:solidFill>
                <a:srgbClr val="FF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64493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4" grpId="0"/>
      <p:bldP spid="5" grpId="0"/>
      <p:bldP spid="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546514" y="1084689"/>
            <a:ext cx="5002058" cy="461665"/>
          </a:xfrm>
          <a:prstGeom prst="rect">
            <a:avLst/>
          </a:prstGeom>
          <a:noFill/>
          <a:effectLst>
            <a:reflection blurRad="6350" stA="50000" endA="300" endPos="38500" dist="50800" dir="5400000" sy="-100000" algn="bl" rotWithShape="0"/>
          </a:effectLst>
        </p:spPr>
        <p:txBody>
          <a:bodyPr wrap="square" rtlCol="0">
            <a:spAutoFit/>
          </a:bodyPr>
          <a:lstStyle/>
          <a:p>
            <a:pPr defTabSz="685800" eaLnBrk="1" fontAlgn="auto" hangingPunct="1">
              <a:spcBef>
                <a:spcPts val="0"/>
              </a:spcBef>
              <a:spcAft>
                <a:spcPts val="0"/>
              </a:spcAft>
            </a:pPr>
            <a:r>
              <a:rPr lang="en-US" altLang="zh-CN" sz="2400" b="0" dirty="0">
                <a:solidFill>
                  <a:srgbClr val="1353A2"/>
                </a:solidFill>
                <a:latin typeface="等线"/>
                <a:ea typeface="等线" panose="02010600030101010101" pitchFamily="2" charset="-122"/>
              </a:rPr>
              <a:t> </a:t>
            </a:r>
            <a:r>
              <a:rPr lang="en-US" altLang="zh-CN" sz="2400" dirty="0">
                <a:solidFill>
                  <a:srgbClr val="1353A2"/>
                </a:solidFill>
                <a:latin typeface="等线"/>
                <a:ea typeface="等线" panose="02010600030101010101" pitchFamily="2" charset="-122"/>
              </a:rPr>
              <a:t>2.</a:t>
            </a:r>
            <a:r>
              <a:rPr lang="zh-CN" altLang="en-US" sz="2400" dirty="0">
                <a:solidFill>
                  <a:srgbClr val="1353A2"/>
                </a:solidFill>
                <a:latin typeface="等线"/>
                <a:ea typeface="等线" panose="02010600030101010101" pitchFamily="2" charset="-122"/>
              </a:rPr>
              <a:t>文件系统类型</a:t>
            </a:r>
            <a:endParaRPr lang="zh-CN" altLang="zh-CN" sz="2400" dirty="0">
              <a:solidFill>
                <a:srgbClr val="1353A2"/>
              </a:solidFill>
              <a:latin typeface="等线"/>
              <a:ea typeface="等线" panose="02010600030101010101" pitchFamily="2" charset="-122"/>
            </a:endParaRPr>
          </a:p>
        </p:txBody>
      </p:sp>
      <p:sp>
        <p:nvSpPr>
          <p:cNvPr id="11" name="Text Box 44"/>
          <p:cNvSpPr txBox="1">
            <a:spLocks noChangeArrowheads="1"/>
          </p:cNvSpPr>
          <p:nvPr/>
        </p:nvSpPr>
        <p:spPr bwMode="auto">
          <a:xfrm>
            <a:off x="354854" y="1808925"/>
            <a:ext cx="8496915" cy="37183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indent="342900" defTabSz="540544" eaLnBrk="1" fontAlgn="auto" hangingPunct="1">
              <a:spcBef>
                <a:spcPts val="0"/>
              </a:spcBef>
              <a:spcAft>
                <a:spcPts val="0"/>
              </a:spcAft>
            </a:pPr>
            <a:r>
              <a:rPr lang="en-US" altLang="zh-CN" sz="1500" b="0" dirty="0">
                <a:solidFill>
                  <a:srgbClr val="1353A2"/>
                </a:solidFill>
              </a:rPr>
              <a:t> </a:t>
            </a:r>
            <a:endParaRPr lang="zh-CN" altLang="en-US" sz="2100" b="0" dirty="0">
              <a:solidFill>
                <a:srgbClr val="1353A2"/>
              </a:solidFill>
            </a:endParaRPr>
          </a:p>
        </p:txBody>
      </p:sp>
      <p:graphicFrame>
        <p:nvGraphicFramePr>
          <p:cNvPr id="3" name="表格 2">
            <a:extLst>
              <a:ext uri="{FF2B5EF4-FFF2-40B4-BE49-F238E27FC236}">
                <a16:creationId xmlns:a16="http://schemas.microsoft.com/office/drawing/2014/main" id="{A7DE48AA-5607-40F2-A7EE-D907187C806C}"/>
              </a:ext>
            </a:extLst>
          </p:cNvPr>
          <p:cNvGraphicFramePr>
            <a:graphicFrameLocks noGrp="1"/>
          </p:cNvGraphicFramePr>
          <p:nvPr/>
        </p:nvGraphicFramePr>
        <p:xfrm>
          <a:off x="624850" y="1808925"/>
          <a:ext cx="7956924" cy="3685003"/>
        </p:xfrm>
        <a:graphic>
          <a:graphicData uri="http://schemas.openxmlformats.org/drawingml/2006/table">
            <a:tbl>
              <a:tblPr firstRow="1" firstCol="1" bandRow="1">
                <a:tableStyleId>{5C22544A-7EE6-4342-B048-85BDC9FD1C3A}</a:tableStyleId>
              </a:tblPr>
              <a:tblGrid>
                <a:gridCol w="1383374">
                  <a:extLst>
                    <a:ext uri="{9D8B030D-6E8A-4147-A177-3AD203B41FA5}">
                      <a16:colId xmlns:a16="http://schemas.microsoft.com/office/drawing/2014/main" val="711957575"/>
                    </a:ext>
                  </a:extLst>
                </a:gridCol>
                <a:gridCol w="6573551">
                  <a:extLst>
                    <a:ext uri="{9D8B030D-6E8A-4147-A177-3AD203B41FA5}">
                      <a16:colId xmlns:a16="http://schemas.microsoft.com/office/drawing/2014/main" val="3782202868"/>
                    </a:ext>
                  </a:extLst>
                </a:gridCol>
              </a:tblGrid>
              <a:tr h="386472">
                <a:tc>
                  <a:txBody>
                    <a:bodyPr/>
                    <a:lstStyle/>
                    <a:p>
                      <a:pPr marR="133350" algn="just">
                        <a:lnSpc>
                          <a:spcPts val="2200"/>
                        </a:lnSpc>
                        <a:spcAft>
                          <a:spcPts val="0"/>
                        </a:spcAft>
                      </a:pPr>
                      <a:r>
                        <a:rPr lang="zh-CN" sz="1500" b="1" kern="100" dirty="0">
                          <a:solidFill>
                            <a:schemeClr val="tx1"/>
                          </a:solidFill>
                          <a:effectLst/>
                        </a:rPr>
                        <a:t>文件系统格式</a:t>
                      </a:r>
                      <a:endParaRPr lang="zh-CN" sz="15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solidFill>
                      <a:schemeClr val="bg1"/>
                    </a:solidFill>
                  </a:tcPr>
                </a:tc>
                <a:tc>
                  <a:txBody>
                    <a:bodyPr/>
                    <a:lstStyle/>
                    <a:p>
                      <a:pPr marR="133350" algn="just">
                        <a:lnSpc>
                          <a:spcPts val="2200"/>
                        </a:lnSpc>
                        <a:spcAft>
                          <a:spcPts val="0"/>
                        </a:spcAft>
                      </a:pPr>
                      <a:r>
                        <a:rPr lang="zh-CN" sz="1500" b="1" kern="100" dirty="0">
                          <a:solidFill>
                            <a:schemeClr val="tx1"/>
                          </a:solidFill>
                          <a:effectLst/>
                        </a:rPr>
                        <a:t>描述</a:t>
                      </a:r>
                      <a:endParaRPr lang="zh-CN" sz="15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solidFill>
                      <a:schemeClr val="bg1"/>
                    </a:solidFill>
                  </a:tcPr>
                </a:tc>
                <a:extLst>
                  <a:ext uri="{0D108BD9-81ED-4DB2-BD59-A6C34878D82A}">
                    <a16:rowId xmlns:a16="http://schemas.microsoft.com/office/drawing/2014/main" val="993744817"/>
                  </a:ext>
                </a:extLst>
              </a:tr>
              <a:tr h="273326">
                <a:tc>
                  <a:txBody>
                    <a:bodyPr/>
                    <a:lstStyle/>
                    <a:p>
                      <a:pPr marR="133350" algn="just">
                        <a:lnSpc>
                          <a:spcPts val="2200"/>
                        </a:lnSpc>
                        <a:spcAft>
                          <a:spcPts val="0"/>
                        </a:spcAft>
                      </a:pPr>
                      <a:r>
                        <a:rPr lang="en-US" sz="1500" b="1" kern="100" dirty="0">
                          <a:solidFill>
                            <a:srgbClr val="FF0000"/>
                          </a:solidFill>
                          <a:effectLst/>
                        </a:rPr>
                        <a:t>ext2 </a:t>
                      </a:r>
                      <a:endParaRPr lang="zh-CN" sz="15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solidFill>
                      <a:schemeClr val="bg1"/>
                    </a:solidFill>
                  </a:tcPr>
                </a:tc>
                <a:tc>
                  <a:txBody>
                    <a:bodyPr/>
                    <a:lstStyle/>
                    <a:p>
                      <a:pPr marR="133350" algn="just">
                        <a:lnSpc>
                          <a:spcPts val="2200"/>
                        </a:lnSpc>
                        <a:spcAft>
                          <a:spcPts val="0"/>
                        </a:spcAft>
                      </a:pPr>
                      <a:r>
                        <a:rPr lang="en-US" sz="1500" b="1" kern="100" dirty="0">
                          <a:solidFill>
                            <a:srgbClr val="FF0000"/>
                          </a:solidFill>
                          <a:effectLst/>
                        </a:rPr>
                        <a:t> </a:t>
                      </a:r>
                      <a:r>
                        <a:rPr lang="zh-CN" sz="1500" b="1" kern="100" dirty="0">
                          <a:solidFill>
                            <a:srgbClr val="FF0000"/>
                          </a:solidFill>
                          <a:effectLst/>
                        </a:rPr>
                        <a:t>早期</a:t>
                      </a:r>
                      <a:r>
                        <a:rPr lang="en-US" sz="1500" b="1" kern="100" dirty="0" err="1">
                          <a:solidFill>
                            <a:srgbClr val="FF0000"/>
                          </a:solidFill>
                          <a:effectLst/>
                        </a:rPr>
                        <a:t>linux</a:t>
                      </a:r>
                      <a:r>
                        <a:rPr lang="zh-CN" sz="1500" b="1" kern="100" dirty="0">
                          <a:solidFill>
                            <a:srgbClr val="FF0000"/>
                          </a:solidFill>
                          <a:effectLst/>
                        </a:rPr>
                        <a:t>中常用的文件系统</a:t>
                      </a:r>
                      <a:endParaRPr lang="zh-CN" sz="15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solidFill>
                      <a:schemeClr val="bg1"/>
                    </a:solidFill>
                  </a:tcPr>
                </a:tc>
                <a:extLst>
                  <a:ext uri="{0D108BD9-81ED-4DB2-BD59-A6C34878D82A}">
                    <a16:rowId xmlns:a16="http://schemas.microsoft.com/office/drawing/2014/main" val="1823807757"/>
                  </a:ext>
                </a:extLst>
              </a:tr>
              <a:tr h="273326">
                <a:tc>
                  <a:txBody>
                    <a:bodyPr/>
                    <a:lstStyle/>
                    <a:p>
                      <a:pPr marR="133350" algn="just">
                        <a:lnSpc>
                          <a:spcPts val="2200"/>
                        </a:lnSpc>
                        <a:spcAft>
                          <a:spcPts val="0"/>
                        </a:spcAft>
                      </a:pPr>
                      <a:r>
                        <a:rPr lang="en-US" sz="1500" b="1" kern="100" dirty="0">
                          <a:solidFill>
                            <a:srgbClr val="FF0000"/>
                          </a:solidFill>
                          <a:effectLst/>
                        </a:rPr>
                        <a:t>ext3 </a:t>
                      </a:r>
                      <a:endParaRPr lang="zh-CN" sz="15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solidFill>
                      <a:schemeClr val="bg1"/>
                    </a:solidFill>
                  </a:tcPr>
                </a:tc>
                <a:tc>
                  <a:txBody>
                    <a:bodyPr/>
                    <a:lstStyle/>
                    <a:p>
                      <a:pPr marR="133350" algn="just">
                        <a:lnSpc>
                          <a:spcPts val="2200"/>
                        </a:lnSpc>
                        <a:spcAft>
                          <a:spcPts val="0"/>
                        </a:spcAft>
                      </a:pPr>
                      <a:r>
                        <a:rPr lang="en-US" sz="1500" b="1" kern="100" dirty="0">
                          <a:solidFill>
                            <a:srgbClr val="FF0000"/>
                          </a:solidFill>
                          <a:effectLst/>
                        </a:rPr>
                        <a:t> ext2</a:t>
                      </a:r>
                      <a:r>
                        <a:rPr lang="zh-CN" sz="1500" b="1" kern="100" dirty="0">
                          <a:solidFill>
                            <a:srgbClr val="FF0000"/>
                          </a:solidFill>
                          <a:effectLst/>
                        </a:rPr>
                        <a:t>的升级版，带日志功能</a:t>
                      </a:r>
                      <a:endParaRPr lang="zh-CN" sz="15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solidFill>
                      <a:schemeClr val="bg1"/>
                    </a:solidFill>
                  </a:tcPr>
                </a:tc>
                <a:extLst>
                  <a:ext uri="{0D108BD9-81ED-4DB2-BD59-A6C34878D82A}">
                    <a16:rowId xmlns:a16="http://schemas.microsoft.com/office/drawing/2014/main" val="1649684654"/>
                  </a:ext>
                </a:extLst>
              </a:tr>
              <a:tr h="273326">
                <a:tc>
                  <a:txBody>
                    <a:bodyPr/>
                    <a:lstStyle/>
                    <a:p>
                      <a:pPr marR="133350" algn="just">
                        <a:lnSpc>
                          <a:spcPts val="2200"/>
                        </a:lnSpc>
                        <a:spcAft>
                          <a:spcPts val="0"/>
                        </a:spcAft>
                      </a:pPr>
                      <a:r>
                        <a:rPr lang="en-US" sz="1500" b="1" kern="100" dirty="0">
                          <a:solidFill>
                            <a:srgbClr val="FF0000"/>
                          </a:solidFill>
                          <a:effectLst/>
                        </a:rPr>
                        <a:t>ext4</a:t>
                      </a:r>
                      <a:endParaRPr lang="zh-CN" sz="15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solidFill>
                      <a:schemeClr val="bg1"/>
                    </a:solidFill>
                  </a:tcPr>
                </a:tc>
                <a:tc>
                  <a:txBody>
                    <a:bodyPr/>
                    <a:lstStyle/>
                    <a:p>
                      <a:pPr marR="133350" indent="133350" algn="just">
                        <a:lnSpc>
                          <a:spcPts val="2200"/>
                        </a:lnSpc>
                        <a:spcAft>
                          <a:spcPts val="0"/>
                        </a:spcAft>
                      </a:pPr>
                      <a:r>
                        <a:rPr lang="en-US" sz="1500" b="1" kern="100" dirty="0">
                          <a:solidFill>
                            <a:srgbClr val="FF0000"/>
                          </a:solidFill>
                          <a:effectLst/>
                        </a:rPr>
                        <a:t>ext3</a:t>
                      </a:r>
                      <a:r>
                        <a:rPr lang="zh-CN" sz="1500" b="1" kern="100" dirty="0">
                          <a:solidFill>
                            <a:srgbClr val="FF0000"/>
                          </a:solidFill>
                          <a:effectLst/>
                        </a:rPr>
                        <a:t>的改进版本，</a:t>
                      </a:r>
                      <a:r>
                        <a:rPr lang="en-US" sz="1500" b="1" kern="100" dirty="0">
                          <a:solidFill>
                            <a:srgbClr val="FF0000"/>
                          </a:solidFill>
                          <a:effectLst/>
                        </a:rPr>
                        <a:t>RHEL 6</a:t>
                      </a:r>
                      <a:r>
                        <a:rPr lang="zh-CN" sz="1500" b="1" kern="100" dirty="0">
                          <a:solidFill>
                            <a:srgbClr val="FF0000"/>
                          </a:solidFill>
                          <a:effectLst/>
                        </a:rPr>
                        <a:t>系统</a:t>
                      </a:r>
                      <a:r>
                        <a:rPr lang="zh-CN" altLang="en-US" sz="1500" b="1" kern="100" dirty="0">
                          <a:solidFill>
                            <a:srgbClr val="FF0000"/>
                          </a:solidFill>
                          <a:effectLst/>
                        </a:rPr>
                        <a:t>默认文件系统</a:t>
                      </a:r>
                      <a:r>
                        <a:rPr lang="zh-CN" sz="1500" b="1" kern="100" dirty="0">
                          <a:solidFill>
                            <a:srgbClr val="FF0000"/>
                          </a:solidFill>
                          <a:effectLst/>
                        </a:rPr>
                        <a:t>，存储容量高达</a:t>
                      </a:r>
                      <a:r>
                        <a:rPr lang="en-US" sz="1500" b="1" kern="100" dirty="0">
                          <a:solidFill>
                            <a:srgbClr val="FF0000"/>
                          </a:solidFill>
                          <a:effectLst/>
                        </a:rPr>
                        <a:t>1EB</a:t>
                      </a:r>
                      <a:endParaRPr lang="zh-CN" sz="15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solidFill>
                      <a:schemeClr val="bg1"/>
                    </a:solidFill>
                  </a:tcPr>
                </a:tc>
                <a:extLst>
                  <a:ext uri="{0D108BD9-81ED-4DB2-BD59-A6C34878D82A}">
                    <a16:rowId xmlns:a16="http://schemas.microsoft.com/office/drawing/2014/main" val="1975047053"/>
                  </a:ext>
                </a:extLst>
              </a:tr>
              <a:tr h="273326">
                <a:tc>
                  <a:txBody>
                    <a:bodyPr/>
                    <a:lstStyle/>
                    <a:p>
                      <a:pPr marR="133350" algn="just">
                        <a:lnSpc>
                          <a:spcPts val="2200"/>
                        </a:lnSpc>
                        <a:spcAft>
                          <a:spcPts val="0"/>
                        </a:spcAft>
                      </a:pPr>
                      <a:r>
                        <a:rPr lang="en-US" sz="1500" b="1" kern="100" dirty="0">
                          <a:solidFill>
                            <a:srgbClr val="1353A2"/>
                          </a:solidFill>
                          <a:effectLst/>
                        </a:rPr>
                        <a:t>MS-DOS </a:t>
                      </a:r>
                      <a:endParaRPr lang="zh-CN" sz="1500" b="1" kern="100" dirty="0">
                        <a:solidFill>
                          <a:srgbClr val="1353A2"/>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solidFill>
                      <a:schemeClr val="bg1"/>
                    </a:solidFill>
                  </a:tcPr>
                </a:tc>
                <a:tc>
                  <a:txBody>
                    <a:bodyPr/>
                    <a:lstStyle/>
                    <a:p>
                      <a:pPr marR="133350" algn="just">
                        <a:lnSpc>
                          <a:spcPts val="2200"/>
                        </a:lnSpc>
                        <a:spcAft>
                          <a:spcPts val="0"/>
                        </a:spcAft>
                      </a:pPr>
                      <a:r>
                        <a:rPr lang="en-US" sz="1500" b="1" kern="100" dirty="0">
                          <a:solidFill>
                            <a:srgbClr val="1353A2"/>
                          </a:solidFill>
                          <a:effectLst/>
                        </a:rPr>
                        <a:t> MS-DOS</a:t>
                      </a:r>
                      <a:r>
                        <a:rPr lang="zh-CN" sz="1500" b="1" kern="100" dirty="0">
                          <a:solidFill>
                            <a:srgbClr val="1353A2"/>
                          </a:solidFill>
                          <a:effectLst/>
                        </a:rPr>
                        <a:t>文件系统</a:t>
                      </a:r>
                      <a:endParaRPr lang="zh-CN" sz="1500" b="1" kern="100" dirty="0">
                        <a:solidFill>
                          <a:srgbClr val="1353A2"/>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solidFill>
                      <a:schemeClr val="bg1"/>
                    </a:solidFill>
                  </a:tcPr>
                </a:tc>
                <a:extLst>
                  <a:ext uri="{0D108BD9-81ED-4DB2-BD59-A6C34878D82A}">
                    <a16:rowId xmlns:a16="http://schemas.microsoft.com/office/drawing/2014/main" val="580002101"/>
                  </a:ext>
                </a:extLst>
              </a:tr>
              <a:tr h="273326">
                <a:tc>
                  <a:txBody>
                    <a:bodyPr/>
                    <a:lstStyle/>
                    <a:p>
                      <a:pPr marR="133350" algn="just">
                        <a:lnSpc>
                          <a:spcPts val="2200"/>
                        </a:lnSpc>
                        <a:spcAft>
                          <a:spcPts val="0"/>
                        </a:spcAft>
                      </a:pPr>
                      <a:r>
                        <a:rPr lang="en-US" sz="1500" b="1" kern="100" dirty="0">
                          <a:solidFill>
                            <a:srgbClr val="1353A2"/>
                          </a:solidFill>
                          <a:effectLst/>
                        </a:rPr>
                        <a:t>FAT16/</a:t>
                      </a:r>
                      <a:r>
                        <a:rPr lang="en-US" altLang="zh-CN" sz="1500" b="1" kern="100" dirty="0">
                          <a:solidFill>
                            <a:srgbClr val="1353A2"/>
                          </a:solidFill>
                          <a:effectLst/>
                        </a:rPr>
                        <a:t>FAT32</a:t>
                      </a:r>
                      <a:r>
                        <a:rPr lang="en-US" sz="1500" b="1" kern="100" dirty="0">
                          <a:solidFill>
                            <a:srgbClr val="1353A2"/>
                          </a:solidFill>
                          <a:effectLst/>
                        </a:rPr>
                        <a:t> </a:t>
                      </a:r>
                      <a:endParaRPr lang="zh-CN" sz="1500" b="1" kern="100" dirty="0">
                        <a:solidFill>
                          <a:srgbClr val="1353A2"/>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solidFill>
                      <a:schemeClr val="bg1"/>
                    </a:solidFill>
                  </a:tcPr>
                </a:tc>
                <a:tc>
                  <a:txBody>
                    <a:bodyPr/>
                    <a:lstStyle/>
                    <a:p>
                      <a:pPr marR="133350" algn="just">
                        <a:lnSpc>
                          <a:spcPts val="2200"/>
                        </a:lnSpc>
                        <a:spcAft>
                          <a:spcPts val="0"/>
                        </a:spcAft>
                      </a:pPr>
                      <a:r>
                        <a:rPr lang="en-US" sz="1500" b="1" kern="100" dirty="0">
                          <a:solidFill>
                            <a:srgbClr val="1353A2"/>
                          </a:solidFill>
                          <a:effectLst/>
                        </a:rPr>
                        <a:t> </a:t>
                      </a:r>
                      <a:r>
                        <a:rPr lang="en-US" altLang="zh-CN" sz="1500" b="1" kern="100" dirty="0">
                          <a:solidFill>
                            <a:srgbClr val="1353A2"/>
                          </a:solidFill>
                          <a:effectLst/>
                        </a:rPr>
                        <a:t>Windows98</a:t>
                      </a:r>
                      <a:r>
                        <a:rPr lang="zh-CN" altLang="en-US" sz="1500" b="1" kern="100" dirty="0">
                          <a:solidFill>
                            <a:srgbClr val="1353A2"/>
                          </a:solidFill>
                          <a:effectLst/>
                        </a:rPr>
                        <a:t>、</a:t>
                      </a:r>
                      <a:r>
                        <a:rPr lang="en-US" sz="1500" b="1" kern="100" dirty="0">
                          <a:solidFill>
                            <a:srgbClr val="1353A2"/>
                          </a:solidFill>
                          <a:effectLst/>
                        </a:rPr>
                        <a:t>Windows XP </a:t>
                      </a:r>
                      <a:r>
                        <a:rPr lang="zh-CN" sz="1500" b="1" kern="100" dirty="0">
                          <a:solidFill>
                            <a:srgbClr val="1353A2"/>
                          </a:solidFill>
                          <a:effectLst/>
                        </a:rPr>
                        <a:t>操作系统采用的文件系统</a:t>
                      </a:r>
                      <a:endParaRPr lang="zh-CN" sz="1500" b="1" kern="100" dirty="0">
                        <a:solidFill>
                          <a:srgbClr val="1353A2"/>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solidFill>
                      <a:schemeClr val="bg1"/>
                    </a:solidFill>
                  </a:tcPr>
                </a:tc>
                <a:extLst>
                  <a:ext uri="{0D108BD9-81ED-4DB2-BD59-A6C34878D82A}">
                    <a16:rowId xmlns:a16="http://schemas.microsoft.com/office/drawing/2014/main" val="1183436981"/>
                  </a:ext>
                </a:extLst>
              </a:tr>
              <a:tr h="273326">
                <a:tc>
                  <a:txBody>
                    <a:bodyPr/>
                    <a:lstStyle/>
                    <a:p>
                      <a:pPr marR="133350" algn="just">
                        <a:lnSpc>
                          <a:spcPts val="2200"/>
                        </a:lnSpc>
                        <a:spcAft>
                          <a:spcPts val="0"/>
                        </a:spcAft>
                      </a:pPr>
                      <a:r>
                        <a:rPr lang="en-US" sz="1500" b="1" kern="100" dirty="0">
                          <a:solidFill>
                            <a:srgbClr val="1353A2"/>
                          </a:solidFill>
                          <a:effectLst/>
                        </a:rPr>
                        <a:t>NTFS</a:t>
                      </a:r>
                      <a:endParaRPr lang="zh-CN" sz="1500" b="1" kern="100" dirty="0">
                        <a:solidFill>
                          <a:srgbClr val="1353A2"/>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solidFill>
                      <a:schemeClr val="bg1"/>
                    </a:solidFill>
                  </a:tcPr>
                </a:tc>
                <a:tc>
                  <a:txBody>
                    <a:bodyPr/>
                    <a:lstStyle/>
                    <a:p>
                      <a:pPr marR="133350" algn="just">
                        <a:lnSpc>
                          <a:spcPts val="2200"/>
                        </a:lnSpc>
                        <a:spcAft>
                          <a:spcPts val="0"/>
                        </a:spcAft>
                      </a:pPr>
                      <a:r>
                        <a:rPr lang="en-US" sz="1500" b="1" kern="100" dirty="0">
                          <a:solidFill>
                            <a:srgbClr val="1353A2"/>
                          </a:solidFill>
                          <a:effectLst/>
                        </a:rPr>
                        <a:t> Windows NT/XP </a:t>
                      </a:r>
                      <a:r>
                        <a:rPr lang="zh-CN" sz="1500" b="1" kern="100" dirty="0">
                          <a:solidFill>
                            <a:srgbClr val="1353A2"/>
                          </a:solidFill>
                          <a:effectLst/>
                        </a:rPr>
                        <a:t>操作系统采用的文件系统</a:t>
                      </a:r>
                      <a:endParaRPr lang="zh-CN" sz="1500" b="1" kern="100" dirty="0">
                        <a:solidFill>
                          <a:srgbClr val="1353A2"/>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solidFill>
                      <a:schemeClr val="bg1"/>
                    </a:solidFill>
                  </a:tcPr>
                </a:tc>
                <a:extLst>
                  <a:ext uri="{0D108BD9-81ED-4DB2-BD59-A6C34878D82A}">
                    <a16:rowId xmlns:a16="http://schemas.microsoft.com/office/drawing/2014/main" val="3017318810"/>
                  </a:ext>
                </a:extLst>
              </a:tr>
              <a:tr h="273326">
                <a:tc>
                  <a:txBody>
                    <a:bodyPr/>
                    <a:lstStyle/>
                    <a:p>
                      <a:pPr marR="133350" algn="just">
                        <a:lnSpc>
                          <a:spcPts val="2200"/>
                        </a:lnSpc>
                        <a:spcAft>
                          <a:spcPts val="0"/>
                        </a:spcAft>
                      </a:pPr>
                      <a:r>
                        <a:rPr lang="en-US" sz="1500" b="1" kern="100" dirty="0">
                          <a:solidFill>
                            <a:schemeClr val="tx1"/>
                          </a:solidFill>
                          <a:effectLst/>
                        </a:rPr>
                        <a:t>PROC </a:t>
                      </a:r>
                      <a:endParaRPr lang="zh-CN" sz="15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solidFill>
                      <a:schemeClr val="bg1"/>
                    </a:solidFill>
                  </a:tcPr>
                </a:tc>
                <a:tc>
                  <a:txBody>
                    <a:bodyPr/>
                    <a:lstStyle/>
                    <a:p>
                      <a:pPr marR="133350" algn="just">
                        <a:lnSpc>
                          <a:spcPts val="2200"/>
                        </a:lnSpc>
                        <a:spcAft>
                          <a:spcPts val="0"/>
                        </a:spcAft>
                      </a:pPr>
                      <a:r>
                        <a:rPr lang="zh-CN" sz="1500" b="1" kern="100" dirty="0">
                          <a:solidFill>
                            <a:schemeClr val="tx1"/>
                          </a:solidFill>
                          <a:effectLst/>
                        </a:rPr>
                        <a:t>虚拟的进程文件系统</a:t>
                      </a:r>
                      <a:endParaRPr lang="zh-CN" sz="15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solidFill>
                      <a:schemeClr val="bg1"/>
                    </a:solidFill>
                  </a:tcPr>
                </a:tc>
                <a:extLst>
                  <a:ext uri="{0D108BD9-81ED-4DB2-BD59-A6C34878D82A}">
                    <a16:rowId xmlns:a16="http://schemas.microsoft.com/office/drawing/2014/main" val="3902559314"/>
                  </a:ext>
                </a:extLst>
              </a:tr>
              <a:tr h="562292">
                <a:tc>
                  <a:txBody>
                    <a:bodyPr/>
                    <a:lstStyle/>
                    <a:p>
                      <a:pPr marR="133350" algn="just">
                        <a:lnSpc>
                          <a:spcPts val="2200"/>
                        </a:lnSpc>
                        <a:spcAft>
                          <a:spcPts val="0"/>
                        </a:spcAft>
                      </a:pPr>
                      <a:r>
                        <a:rPr lang="en-US" sz="1500" b="1" kern="100" dirty="0">
                          <a:solidFill>
                            <a:schemeClr val="tx1"/>
                          </a:solidFill>
                          <a:effectLst/>
                        </a:rPr>
                        <a:t>ISO9660 </a:t>
                      </a:r>
                      <a:endParaRPr lang="zh-CN" sz="15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solidFill>
                      <a:schemeClr val="bg1"/>
                    </a:solidFill>
                  </a:tcPr>
                </a:tc>
                <a:tc>
                  <a:txBody>
                    <a:bodyPr/>
                    <a:lstStyle/>
                    <a:p>
                      <a:pPr marR="133350" algn="just">
                        <a:lnSpc>
                          <a:spcPts val="2200"/>
                        </a:lnSpc>
                        <a:spcAft>
                          <a:spcPts val="0"/>
                        </a:spcAft>
                      </a:pPr>
                      <a:r>
                        <a:rPr lang="en-US" sz="1500" b="1" kern="100" dirty="0">
                          <a:solidFill>
                            <a:schemeClr val="tx1"/>
                          </a:solidFill>
                          <a:effectLst/>
                        </a:rPr>
                        <a:t> </a:t>
                      </a:r>
                      <a:r>
                        <a:rPr lang="zh-CN" sz="1500" b="1" kern="100" dirty="0">
                          <a:solidFill>
                            <a:schemeClr val="tx1"/>
                          </a:solidFill>
                          <a:effectLst/>
                        </a:rPr>
                        <a:t>大部分光盘所采用的文件系统</a:t>
                      </a:r>
                      <a:endParaRPr lang="zh-CN" sz="15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solidFill>
                      <a:schemeClr val="bg1"/>
                    </a:solidFill>
                  </a:tcPr>
                </a:tc>
                <a:extLst>
                  <a:ext uri="{0D108BD9-81ED-4DB2-BD59-A6C34878D82A}">
                    <a16:rowId xmlns:a16="http://schemas.microsoft.com/office/drawing/2014/main" val="3725499271"/>
                  </a:ext>
                </a:extLst>
              </a:tr>
              <a:tr h="781145">
                <a:tc>
                  <a:txBody>
                    <a:bodyPr/>
                    <a:lstStyle/>
                    <a:p>
                      <a:pPr marR="133350" algn="just">
                        <a:lnSpc>
                          <a:spcPct val="150000"/>
                        </a:lnSpc>
                        <a:spcAft>
                          <a:spcPts val="0"/>
                        </a:spcAft>
                      </a:pPr>
                      <a:r>
                        <a:rPr lang="en-US" sz="1800" b="1" u="dbl" kern="100" baseline="0" dirty="0">
                          <a:solidFill>
                            <a:srgbClr val="FF0000"/>
                          </a:solidFill>
                          <a:effectLst/>
                        </a:rPr>
                        <a:t>XFS </a:t>
                      </a:r>
                      <a:endParaRPr lang="zh-CN" sz="1800" b="1" u="dbl" kern="100" baseline="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solidFill>
                      <a:schemeClr val="bg1"/>
                    </a:solidFill>
                  </a:tcPr>
                </a:tc>
                <a:tc>
                  <a:txBody>
                    <a:bodyPr/>
                    <a:lstStyle/>
                    <a:p>
                      <a:pPr marR="133350" algn="just">
                        <a:lnSpc>
                          <a:spcPct val="150000"/>
                        </a:lnSpc>
                        <a:spcBef>
                          <a:spcPts val="600"/>
                        </a:spcBef>
                        <a:spcAft>
                          <a:spcPts val="0"/>
                        </a:spcAft>
                      </a:pPr>
                      <a:r>
                        <a:rPr lang="en-US" sz="1800" b="1" u="dbl" kern="100" baseline="0" dirty="0">
                          <a:solidFill>
                            <a:schemeClr val="tx1"/>
                          </a:solidFill>
                          <a:effectLst/>
                        </a:rPr>
                        <a:t> </a:t>
                      </a:r>
                      <a:r>
                        <a:rPr lang="zh-CN" sz="1800" b="1" u="dbl" kern="100" baseline="0" dirty="0">
                          <a:solidFill>
                            <a:srgbClr val="FF0000"/>
                          </a:solidFill>
                          <a:effectLst/>
                        </a:rPr>
                        <a:t>由</a:t>
                      </a:r>
                      <a:r>
                        <a:rPr lang="en-US" sz="1800" b="1" u="dbl" kern="100" baseline="0" dirty="0">
                          <a:solidFill>
                            <a:srgbClr val="FF0000"/>
                          </a:solidFill>
                          <a:effectLst/>
                        </a:rPr>
                        <a:t>SGI</a:t>
                      </a:r>
                      <a:r>
                        <a:rPr lang="zh-CN" sz="1800" b="1" u="dbl" kern="100" baseline="0" dirty="0">
                          <a:solidFill>
                            <a:srgbClr val="FF0000"/>
                          </a:solidFill>
                          <a:effectLst/>
                        </a:rPr>
                        <a:t>开发的先进的日志文件系统，支持超大容量文件</a:t>
                      </a:r>
                      <a:r>
                        <a:rPr lang="zh-CN" altLang="en-US" sz="1800" b="1" u="dbl" kern="100" baseline="0" dirty="0">
                          <a:solidFill>
                            <a:srgbClr val="FF0000"/>
                          </a:solidFill>
                          <a:effectLst/>
                        </a:rPr>
                        <a:t>，</a:t>
                      </a:r>
                      <a:r>
                        <a:rPr lang="en-US" altLang="zh-CN" sz="1800" b="1" u="dbl" kern="100" baseline="0" dirty="0">
                          <a:solidFill>
                            <a:srgbClr val="FF0000"/>
                          </a:solidFill>
                          <a:effectLst/>
                        </a:rPr>
                        <a:t>RHEL 7</a:t>
                      </a:r>
                      <a:r>
                        <a:rPr lang="zh-CN" altLang="zh-CN" sz="1800" b="1" u="dbl" kern="100" baseline="0" dirty="0">
                          <a:solidFill>
                            <a:srgbClr val="FF0000"/>
                          </a:solidFill>
                          <a:effectLst/>
                        </a:rPr>
                        <a:t>系统</a:t>
                      </a:r>
                      <a:r>
                        <a:rPr lang="zh-CN" altLang="en-US" sz="1800" b="1" u="dbl" kern="100" baseline="0" dirty="0">
                          <a:solidFill>
                            <a:srgbClr val="FF0000"/>
                          </a:solidFill>
                          <a:effectLst/>
                        </a:rPr>
                        <a:t>默认文件系统</a:t>
                      </a:r>
                      <a:endParaRPr lang="zh-CN" sz="1800" b="1" u="dbl" kern="100" baseline="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0" marB="0">
                    <a:solidFill>
                      <a:schemeClr val="bg1"/>
                    </a:solidFill>
                  </a:tcPr>
                </a:tc>
                <a:extLst>
                  <a:ext uri="{0D108BD9-81ED-4DB2-BD59-A6C34878D82A}">
                    <a16:rowId xmlns:a16="http://schemas.microsoft.com/office/drawing/2014/main" val="3046674265"/>
                  </a:ext>
                </a:extLst>
              </a:tr>
            </a:tbl>
          </a:graphicData>
        </a:graphic>
      </p:graphicFrame>
    </p:spTree>
    <p:extLst>
      <p:ext uri="{BB962C8B-B14F-4D97-AF65-F5344CB8AC3E}">
        <p14:creationId xmlns:p14="http://schemas.microsoft.com/office/powerpoint/2010/main" val="396651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Concourse</Template>
  <TotalTime>7877</TotalTime>
  <Words>31082</Words>
  <Application>Microsoft Office PowerPoint</Application>
  <PresentationFormat>全屏显示(4:3)</PresentationFormat>
  <Paragraphs>2796</Paragraphs>
  <Slides>444</Slides>
  <Notes>30</Notes>
  <HiddenSlides>0</HiddenSlides>
  <MMClips>0</MMClips>
  <ScaleCrop>false</ScaleCrop>
  <HeadingPairs>
    <vt:vector size="8" baseType="variant">
      <vt:variant>
        <vt:lpstr>已用的字体</vt:lpstr>
      </vt:variant>
      <vt:variant>
        <vt:i4>24</vt:i4>
      </vt:variant>
      <vt:variant>
        <vt:lpstr>主题</vt:lpstr>
      </vt:variant>
      <vt:variant>
        <vt:i4>9</vt:i4>
      </vt:variant>
      <vt:variant>
        <vt:lpstr>嵌入 OLE 服务器</vt:lpstr>
      </vt:variant>
      <vt:variant>
        <vt:i4>1</vt:i4>
      </vt:variant>
      <vt:variant>
        <vt:lpstr>幻灯片标题</vt:lpstr>
      </vt:variant>
      <vt:variant>
        <vt:i4>444</vt:i4>
      </vt:variant>
    </vt:vector>
  </HeadingPairs>
  <TitlesOfParts>
    <vt:vector size="478" baseType="lpstr">
      <vt:lpstr>Arial Unicode MS</vt:lpstr>
      <vt:lpstr>FZSSJW--GB1-0</vt:lpstr>
      <vt:lpstr>等线</vt:lpstr>
      <vt:lpstr>等线 Light</vt:lpstr>
      <vt:lpstr>黑体</vt:lpstr>
      <vt:lpstr>华文楷体</vt:lpstr>
      <vt:lpstr>华文新魏</vt:lpstr>
      <vt:lpstr>楷体_GB2312</vt:lpstr>
      <vt:lpstr>宋体</vt:lpstr>
      <vt:lpstr>微软雅黑</vt:lpstr>
      <vt:lpstr>微软雅黑</vt:lpstr>
      <vt:lpstr>Arial</vt:lpstr>
      <vt:lpstr>Broadway</vt:lpstr>
      <vt:lpstr>Calibri</vt:lpstr>
      <vt:lpstr>Courier New</vt:lpstr>
      <vt:lpstr>Franklin Gothic Medium</vt:lpstr>
      <vt:lpstr>Lucida Sans Unicode</vt:lpstr>
      <vt:lpstr>Tahoma</vt:lpstr>
      <vt:lpstr>Times New Roman</vt:lpstr>
      <vt:lpstr>Verdana</vt:lpstr>
      <vt:lpstr>Wingdings</vt:lpstr>
      <vt:lpstr>Wingdings 2</vt:lpstr>
      <vt:lpstr>Wingdings 3</vt:lpstr>
      <vt:lpstr>方正细倩简体</vt:lpstr>
      <vt:lpstr>聚合</vt:lpstr>
      <vt:lpstr>Office 主题​​</vt:lpstr>
      <vt:lpstr>1_默认设计模板</vt:lpstr>
      <vt:lpstr>1_Office 主题​​</vt:lpstr>
      <vt:lpstr>2_默认设计模板</vt:lpstr>
      <vt:lpstr>2_Office 主题​​</vt:lpstr>
      <vt:lpstr>3_Office 主题​​</vt:lpstr>
      <vt:lpstr>4_Office 主题​​</vt:lpstr>
      <vt:lpstr>5_Office 主题​​</vt:lpstr>
      <vt:lpstr>CorelDRAW</vt:lpstr>
      <vt:lpstr>LINUX操作系统</vt:lpstr>
      <vt:lpstr>Linux操作系统</vt:lpstr>
      <vt:lpstr>为何要学习Linux</vt:lpstr>
      <vt:lpstr>Linux简介</vt:lpstr>
      <vt:lpstr>课程的主要内容</vt:lpstr>
      <vt:lpstr>第1章 Linux操作系统</vt:lpstr>
      <vt:lpstr>流行的操作系统</vt:lpstr>
      <vt:lpstr>Windows操作系统</vt:lpstr>
      <vt:lpstr>常见版本</vt:lpstr>
      <vt:lpstr>PowerPoint 演示文稿</vt:lpstr>
      <vt:lpstr>MAC OS</vt:lpstr>
      <vt:lpstr>PowerPoint 演示文稿</vt:lpstr>
      <vt:lpstr>Linux的起源—Unix </vt:lpstr>
      <vt:lpstr>肯·汤普逊（左）和丹尼斯·里奇（右） </vt:lpstr>
      <vt:lpstr>什么是Linux</vt:lpstr>
      <vt:lpstr>什么是Linux </vt:lpstr>
      <vt:lpstr>Linux的特性 </vt:lpstr>
      <vt:lpstr>Linux与Windows之间的区别 </vt:lpstr>
      <vt:lpstr>微软反Linux广告</vt:lpstr>
      <vt:lpstr>Unix与Linux区别</vt:lpstr>
      <vt:lpstr>Linux与 FreeBSD 的区别 </vt:lpstr>
      <vt:lpstr>Linux的发展</vt:lpstr>
      <vt:lpstr>Linux的发展</vt:lpstr>
      <vt:lpstr>Linux的发展</vt:lpstr>
      <vt:lpstr>Linux的发展-Android</vt:lpstr>
      <vt:lpstr>PowerPoint 演示文稿</vt:lpstr>
      <vt:lpstr>PowerPoint 演示文稿</vt:lpstr>
      <vt:lpstr>Android系统的优势</vt:lpstr>
      <vt:lpstr>Android系统的优势</vt:lpstr>
      <vt:lpstr>Android系统的优势</vt:lpstr>
      <vt:lpstr> </vt:lpstr>
      <vt:lpstr>PowerPoint 演示文稿</vt:lpstr>
      <vt:lpstr>GNU</vt:lpstr>
      <vt:lpstr>GNU </vt:lpstr>
      <vt:lpstr>PowerPoint 演示文稿</vt:lpstr>
      <vt:lpstr>GPL</vt:lpstr>
      <vt:lpstr>Linux 内核</vt:lpstr>
      <vt:lpstr>Linux版本</vt:lpstr>
      <vt:lpstr>Linux版本</vt:lpstr>
      <vt:lpstr>PowerPoint 演示文稿</vt:lpstr>
      <vt:lpstr>常见的Linux版本</vt:lpstr>
      <vt:lpstr>redhat家族</vt:lpstr>
      <vt:lpstr>PowerPoint 演示文稿</vt:lpstr>
      <vt:lpstr>Debian</vt:lpstr>
      <vt:lpstr>PowerPoint 演示文稿</vt:lpstr>
      <vt:lpstr>SUSE</vt:lpstr>
      <vt:lpstr>Gentoo</vt:lpstr>
      <vt:lpstr>Centos</vt:lpstr>
      <vt:lpstr>PowerPoint 演示文稿</vt:lpstr>
      <vt:lpstr>操作系统下载</vt:lpstr>
      <vt:lpstr>查看Centos发行版本</vt:lpstr>
      <vt:lpstr>PowerPoint 演示文稿</vt:lpstr>
      <vt:lpstr>PowerPoint 演示文稿</vt:lpstr>
      <vt:lpstr>PowerPoint 演示文稿</vt:lpstr>
      <vt:lpstr>虚拟机</vt:lpstr>
      <vt:lpstr>VMware</vt:lpstr>
      <vt:lpstr>Virtual Box</vt:lpstr>
      <vt:lpstr>PowerPoint 演示文稿</vt:lpstr>
      <vt:lpstr>PowerPoint 演示文稿</vt:lpstr>
      <vt:lpstr>PowerPoint 演示文稿</vt:lpstr>
      <vt:lpstr>PowerPoint 演示文稿</vt:lpstr>
      <vt:lpstr>PowerPoint 演示文稿</vt:lpstr>
      <vt:lpstr>特别注意</vt:lpstr>
      <vt:lpstr>PowerPoint 演示文稿</vt:lpstr>
      <vt:lpstr>PowerPoint 演示文稿</vt:lpstr>
      <vt:lpstr>PowerPoint 演示文稿</vt:lpstr>
      <vt:lpstr>PowerPoint 演示文稿</vt:lpstr>
      <vt:lpstr>PowerPoint 演示文稿</vt:lpstr>
      <vt:lpstr>图形界面</vt:lpstr>
      <vt:lpstr>PowerPoint 演示文稿</vt:lpstr>
      <vt:lpstr>X Window系统的使用--概述 </vt:lpstr>
      <vt:lpstr>PowerPoint 演示文稿</vt:lpstr>
      <vt:lpstr>X Window的组成</vt:lpstr>
      <vt:lpstr>X Window的特点</vt:lpstr>
      <vt:lpstr>KDE 与 GNOME</vt:lpstr>
      <vt:lpstr>KDE 与 GNOME</vt:lpstr>
      <vt:lpstr>KDE 简介</vt:lpstr>
      <vt:lpstr>GNOME简介 </vt:lpstr>
      <vt:lpstr>GNOME 版本</vt:lpstr>
      <vt:lpstr>GNOME 版本</vt:lpstr>
      <vt:lpstr>后期安装GNOME</vt:lpstr>
      <vt:lpstr>PowerPoint 演示文稿</vt:lpstr>
      <vt:lpstr>PowerPoint 演示文稿</vt:lpstr>
      <vt:lpstr>运行级别</vt:lpstr>
      <vt:lpstr>运行级别</vt:lpstr>
      <vt:lpstr>运行级别</vt:lpstr>
      <vt:lpstr>常用的注销、重启、关机命令</vt:lpstr>
      <vt:lpstr>Centos8重置root密码                              -此部分内容后期再做</vt:lpstr>
      <vt:lpstr>PowerPoint 演示文稿</vt:lpstr>
      <vt:lpstr>PowerPoint 演示文稿</vt:lpstr>
      <vt:lpstr>PowerPoint 演示文稿</vt:lpstr>
      <vt:lpstr>PowerPoint 演示文稿</vt:lpstr>
      <vt:lpstr>PowerPoint 演示文稿</vt:lpstr>
      <vt:lpstr>第2章  管理文件系统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3. XFS文件系统特性</vt:lpstr>
      <vt:lpstr>PowerPoint 演示文稿</vt:lpstr>
      <vt:lpstr> 3. XFS文件系统特性</vt:lpstr>
      <vt:lpstr>PowerPoint 演示文稿</vt:lpstr>
      <vt:lpstr>2.  硬盘分区</vt:lpstr>
      <vt:lpstr>分区小知识</vt:lpstr>
      <vt:lpstr>Linux分区知识—挂载</vt:lpstr>
      <vt:lpstr>Linux分区知识</vt:lpstr>
      <vt:lpstr>Linux分区知识—常用分区</vt:lpstr>
      <vt:lpstr>PowerPoint 演示文稿</vt:lpstr>
      <vt:lpstr>PowerPoint 演示文稿</vt:lpstr>
      <vt:lpstr>PowerPoint 演示文稿</vt:lpstr>
      <vt:lpstr>PowerPoint 演示文稿</vt:lpstr>
      <vt:lpstr>文件权限举例</vt:lpstr>
      <vt:lpstr>PowerPoint 演示文稿</vt:lpstr>
      <vt:lpstr>PowerPoint 演示文稿</vt:lpstr>
      <vt:lpstr>PowerPoint 演示文稿</vt:lpstr>
      <vt:lpstr>2.2.5 软链接与硬链接</vt:lpstr>
      <vt:lpstr>ln 命令</vt:lpstr>
      <vt:lpstr>硬链接的使用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shell的基本形式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几个特殊目录</vt:lpstr>
      <vt:lpstr>PowerPoint 演示文稿</vt:lpstr>
      <vt:lpstr>PowerPoint 演示文稿</vt:lpstr>
      <vt:lpstr>PowerPoint 演示文稿</vt:lpstr>
      <vt:lpstr>PowerPoint 演示文稿</vt:lpstr>
      <vt:lpstr>cat ----显示，新建，连接文件 </vt:lpstr>
      <vt:lpstr>PowerPoint 演示文稿</vt:lpstr>
      <vt:lpstr>PowerPoint 演示文稿</vt:lpstr>
      <vt:lpstr>PowerPoint 演示文稿</vt:lpstr>
      <vt:lpstr>more 命令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打包和压缩</vt:lpstr>
      <vt:lpstr>压缩文件</vt:lpstr>
      <vt:lpstr>压缩解压缩命令</vt:lpstr>
      <vt:lpstr>PowerPoint 演示文稿</vt:lpstr>
      <vt:lpstr>PowerPoint 演示文稿</vt:lpstr>
      <vt:lpstr>PowerPoint 演示文稿</vt:lpstr>
      <vt:lpstr>gzip 压缩命令</vt:lpstr>
      <vt:lpstr>通常情况下，tar打包与gzip（压缩）经常联合使用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第3章   文本编辑器</vt:lpstr>
      <vt:lpstr>PowerPoint 演示文稿</vt:lpstr>
      <vt:lpstr>vim编辑器</vt:lpstr>
      <vt:lpstr>PowerPoint 演示文稿</vt:lpstr>
      <vt:lpstr>PowerPoint 演示文稿</vt:lpstr>
      <vt:lpstr>PowerPoint 演示文稿</vt:lpstr>
      <vt:lpstr>PowerPoint 演示文稿</vt:lpstr>
      <vt:lpstr>PowerPoint 演示文稿</vt:lpstr>
      <vt:lpstr>2、利用VI开发C程序</vt:lpstr>
      <vt:lpstr>PowerPoint 演示文稿</vt:lpstr>
      <vt:lpstr>GCC基本用法 </vt:lpstr>
      <vt:lpstr>利用VI开发C程序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通配符 </vt:lpstr>
      <vt:lpstr>例：</vt:lpstr>
      <vt:lpstr>PowerPoint 演示文稿</vt:lpstr>
      <vt:lpstr>PowerPoint 演示文稿</vt:lpstr>
      <vt:lpstr>PowerPoint 演示文稿</vt:lpstr>
      <vt:lpstr>搜索文件中包含特定字符串</vt:lpstr>
      <vt:lpstr>搜索文件中包含特定字符串</vt:lpstr>
      <vt:lpstr>输入输出重定向</vt:lpstr>
      <vt:lpstr> 输入重定向 </vt:lpstr>
      <vt:lpstr> 输出重定向</vt:lpstr>
      <vt:lpstr>管道</vt:lpstr>
      <vt:lpstr>grep和管道的应用 </vt:lpstr>
      <vt:lpstr>在线帮助手册</vt:lpstr>
      <vt:lpstr>PowerPoint 演示文稿</vt:lpstr>
      <vt:lpstr>第4章  管理Linux服务器的用户、组群及特殊权限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/etc/passwd文件</vt:lpstr>
      <vt:lpstr>PowerPoint 演示文稿</vt:lpstr>
      <vt:lpstr>/etc/shadow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指定设置的参数</vt:lpstr>
      <vt:lpstr>指定参数实例</vt:lpstr>
      <vt:lpstr>PowerPoint 演示文稿</vt:lpstr>
      <vt:lpstr>PowerPoint 演示文稿</vt:lpstr>
      <vt:lpstr>PowerPoint 演示文稿</vt:lpstr>
      <vt:lpstr>PowerPoint 演示文稿</vt:lpstr>
      <vt:lpstr>PowerPoint 演示文稿</vt:lpstr>
      <vt:lpstr>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sudo给普通用户提供权限</vt:lpstr>
      <vt:lpstr>PowerPoint 演示文稿</vt:lpstr>
      <vt:lpstr>第5章  磁盘管理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2、手动挂载</vt:lpstr>
      <vt:lpstr>PowerPoint 演示文稿</vt:lpstr>
      <vt:lpstr>PowerPoint 演示文稿</vt:lpstr>
      <vt:lpstr>PowerPoint 演示文稿</vt:lpstr>
      <vt:lpstr>PowerPoint 演示文稿</vt:lpstr>
      <vt:lpstr>设备挂载</vt:lpstr>
      <vt:lpstr>确定挂载信息</vt:lpstr>
      <vt:lpstr>PowerPoint 演示文稿</vt:lpstr>
      <vt:lpstr>挂载设备的过程 </vt:lpstr>
      <vt:lpstr>PowerPoint 演示文稿</vt:lpstr>
      <vt:lpstr>光盘挂载</vt:lpstr>
      <vt:lpstr>卸载</vt:lpstr>
      <vt:lpstr>U盘挂载</vt:lpstr>
      <vt:lpstr>PowerPoint 演示文稿</vt:lpstr>
      <vt:lpstr>PowerPoint 演示文稿</vt:lpstr>
      <vt:lpstr>PowerPoint 演示文稿</vt:lpstr>
      <vt:lpstr>第六章  软件包的安装与管理</vt:lpstr>
      <vt:lpstr>PowerPoint 演示文稿</vt:lpstr>
      <vt:lpstr>6.2  Linux下软件安装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6.3 项目实施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yum 软件包管理器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网络问题解决方案</vt:lpstr>
      <vt:lpstr>PowerPoint 演示文稿</vt:lpstr>
      <vt:lpstr>PowerPoint 演示文稿</vt:lpstr>
      <vt:lpstr>PowerPoint 演示文稿</vt:lpstr>
      <vt:lpstr>第7章  Linux系统监视与进程管理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crontab配置文件 </vt:lpstr>
      <vt:lpstr>PowerPoint 演示文稿</vt:lpstr>
      <vt:lpstr>crontab 命令</vt:lpstr>
      <vt:lpstr>PowerPoint 演示文稿</vt:lpstr>
      <vt:lpstr>PowerPoint 演示文稿</vt:lpstr>
      <vt:lpstr>PowerPoint 演示文稿</vt:lpstr>
      <vt:lpstr>PowerPoint 演示文稿</vt:lpstr>
      <vt:lpstr>PowerPoint 演示文稿</vt:lpstr>
      <vt:lpstr>PowerPoint 演示文稿</vt:lpstr>
      <vt:lpstr>删除进程命令</vt:lpstr>
      <vt:lpstr>常用信号：</vt:lpstr>
      <vt:lpstr>PowerPoint 演示文稿</vt:lpstr>
      <vt:lpstr>系统监视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第8章  网络配置与网络服务部署</vt:lpstr>
      <vt:lpstr>PowerPoint 演示文稿</vt:lpstr>
      <vt:lpstr>网络基础知识</vt:lpstr>
      <vt:lpstr>网络基础知识</vt:lpstr>
      <vt:lpstr>PowerPoint 演示文稿</vt:lpstr>
      <vt:lpstr>网络相关配置文件 </vt:lpstr>
      <vt:lpstr>PowerPoint 演示文稿</vt:lpstr>
      <vt:lpstr>/etc/sysconfig/network –scripts/*</vt:lpstr>
      <vt:lpstr>域名解析控制文件</vt:lpstr>
      <vt:lpstr>PowerPoint 演示文稿</vt:lpstr>
      <vt:lpstr>PowerPoint 演示文稿</vt:lpstr>
      <vt:lpstr>PowerPoint 演示文稿</vt:lpstr>
      <vt:lpstr>PowerPoint 演示文稿</vt:lpstr>
      <vt:lpstr>PowerPoint 演示文稿</vt:lpstr>
      <vt:lpstr>网络接口配置工具</vt:lpstr>
      <vt:lpstr>Subnet Mask 子网掩码</vt:lpstr>
      <vt:lpstr>ping命令</vt:lpstr>
      <vt:lpstr>PowerPoint 演示文稿</vt:lpstr>
      <vt:lpstr>PowerPoint 演示文稿</vt:lpstr>
      <vt:lpstr>控制发送数据包个数</vt:lpstr>
      <vt:lpstr>ping命令测试网络连通</vt:lpstr>
      <vt:lpstr>ping命令测试网络连通</vt:lpstr>
      <vt:lpstr>PowerPoint 演示文稿</vt:lpstr>
      <vt:lpstr>PowerPoint 演示文稿</vt:lpstr>
      <vt:lpstr>管理路由表命令route</vt:lpstr>
      <vt:lpstr>PowerPoint 演示文稿</vt:lpstr>
      <vt:lpstr>PowerPoint 演示文稿</vt:lpstr>
      <vt:lpstr>service</vt:lpstr>
      <vt:lpstr>Apache服务器</vt:lpstr>
      <vt:lpstr>APACHE的主要功能</vt:lpstr>
      <vt:lpstr>PowerPoint 演示文稿</vt:lpstr>
      <vt:lpstr>启动与关闭 </vt:lpstr>
      <vt:lpstr>PowerPoint 演示文稿</vt:lpstr>
      <vt:lpstr>Apache服务器配置文件</vt:lpstr>
      <vt:lpstr>Apache服务器 </vt:lpstr>
      <vt:lpstr>网页制作</vt:lpstr>
      <vt:lpstr>html元素</vt:lpstr>
      <vt:lpstr>PowerPoint 演示文稿</vt:lpstr>
      <vt:lpstr>PowerPoint 演示文稿</vt:lpstr>
      <vt:lpstr>注意事项</vt:lpstr>
      <vt:lpstr>网页制作完成后</vt:lpstr>
      <vt:lpstr>用linux自带的浏览器访问</vt:lpstr>
      <vt:lpstr>在windows浏览器下访问</vt:lpstr>
      <vt:lpstr>Virtual box在window下无法访问？</vt:lpstr>
      <vt:lpstr>FTP服务器</vt:lpstr>
      <vt:lpstr>PowerPoint 演示文稿</vt:lpstr>
      <vt:lpstr>服务器安装</vt:lpstr>
      <vt:lpstr>用rpm手动安装FTP </vt:lpstr>
      <vt:lpstr>启动与关闭FTP服务 </vt:lpstr>
      <vt:lpstr>PowerPoint 演示文稿</vt:lpstr>
      <vt:lpstr>   命令方式访问</vt:lpstr>
      <vt:lpstr>PowerPoint 演示文稿</vt:lpstr>
      <vt:lpstr>PowerPoint 演示文稿</vt:lpstr>
      <vt:lpstr>PowerPoint 演示文稿</vt:lpstr>
      <vt:lpstr>PowerPoint 演示文稿</vt:lpstr>
      <vt:lpstr>浏览器访问</vt:lpstr>
      <vt:lpstr>PowerPoint 演示文稿</vt:lpstr>
      <vt:lpstr>PowerPoint 演示文稿</vt:lpstr>
      <vt:lpstr>vsftpd的配置文件</vt:lpstr>
      <vt:lpstr>主配置文件vsftpd. conf</vt:lpstr>
      <vt:lpstr>PowerPoint 演示文稿</vt:lpstr>
      <vt:lpstr>FTP服务器—下载</vt:lpstr>
      <vt:lpstr>PowerPoint 演示文稿</vt:lpstr>
      <vt:lpstr>PowerPoint 演示文稿</vt:lpstr>
      <vt:lpstr>PowerPoint 演示文稿</vt:lpstr>
      <vt:lpstr>FTP服务器—上传</vt:lpstr>
      <vt:lpstr>PowerPoint 演示文稿</vt:lpstr>
      <vt:lpstr>PowerPoint 演示文稿</vt:lpstr>
      <vt:lpstr>SELinux</vt:lpstr>
      <vt:lpstr> 获取当前 SELinux 运行状态 </vt:lpstr>
      <vt:lpstr>改变 SELinux 运行状态</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Lily Ma</dc:creator>
  <cp:lastModifiedBy>Yang kyle</cp:lastModifiedBy>
  <cp:revision>292</cp:revision>
  <dcterms:created xsi:type="dcterms:W3CDTF">2005-07-19T01:01:25Z</dcterms:created>
  <dcterms:modified xsi:type="dcterms:W3CDTF">2023-03-04T19:23:47Z</dcterms:modified>
</cp:coreProperties>
</file>